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65D"/>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8" d="100"/>
          <a:sy n="18" d="100"/>
        </p:scale>
        <p:origin x="-1704" y="-20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 Id="rId4" Type="http://schemas.microsoft.com/office/2011/relationships/chartColorStyle" Target="colors1.xml"/><Relationship Id="rId3"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254680749365"/>
          <c:y val="0.144028995534573"/>
          <c:w val="0.507695874681142"/>
          <c:h val="0.846159764987595"/>
        </c:manualLayout>
      </c:layout>
      <c:pieChart>
        <c:varyColors val="1"/>
        <c:ser>
          <c:idx val="0"/>
          <c:order val="0"/>
          <c:tx>
            <c:strRef>
              <c:f>Sheet1!$A$1</c:f>
              <c:strCache>
                <c:ptCount val="1"/>
                <c:pt idx="0">
                  <c:v>Gesture Authentication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f>Sheet1!$A$2:$A$4</c:f>
              <c:strCache>
                <c:ptCount val="3"/>
                <c:pt idx="0">
                  <c:v>Rejected</c:v>
                </c:pt>
                <c:pt idx="1">
                  <c:v>Accepted</c:v>
                </c:pt>
                <c:pt idx="2">
                  <c:v>Error</c:v>
                </c:pt>
              </c:strCache>
            </c:strRef>
          </c:cat>
          <c:val>
            <c:numRef>
              <c:f>Sheet1!$B$2:$B$4</c:f>
              <c:numCache>
                <c:formatCode>General</c:formatCode>
                <c:ptCount val="3"/>
                <c:pt idx="0">
                  <c:v>13.8</c:v>
                </c:pt>
                <c:pt idx="1">
                  <c:v>82.5</c:v>
                </c:pt>
                <c:pt idx="2">
                  <c:v>3.699999999999999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38488626421697"/>
          <c:y val="0.306188028579761"/>
          <c:w val="0.33928915135608"/>
          <c:h val="0.466327282006416"/>
        </c:manualLayout>
      </c:layout>
      <c:overlay val="0"/>
      <c:spPr>
        <a:noFill/>
        <a:ln>
          <a:noFill/>
        </a:ln>
        <a:effectLst/>
      </c:spPr>
      <c:txPr>
        <a:bodyPr rot="0" spcFirstLastPara="1" vertOverflow="ellipsis" vert="horz" wrap="square" anchor="ctr" anchorCtr="1"/>
        <a:lstStyle/>
        <a:p>
          <a:pPr rtl="0">
            <a:defRPr sz="3200" b="0" i="0" u="none" strike="noStrike" kern="1200" baseline="0">
              <a:solidFill>
                <a:schemeClr val="tx1"/>
              </a:solidFill>
              <a:latin typeface="Arial" charset="0"/>
              <a:ea typeface="Arial" charset="0"/>
              <a:cs typeface="Arial" charset="0"/>
            </a:defRPr>
          </a:pPr>
          <a:endParaRPr lang="en-US"/>
        </a:p>
      </c:txPr>
    </c:legend>
    <c:plotVisOnly val="1"/>
    <c:dispBlanksAs val="gap"/>
    <c:showDLblsOverMax val="0"/>
  </c:chart>
  <c:spPr>
    <a:solidFill>
      <a:schemeClr val="bg1">
        <a:lumMod val="65000"/>
      </a:schemeClr>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71679539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206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a:spLocks noGrp="1"/>
          </p:cNvSpPr>
          <p:nvPr>
            <p:ph type="subTitle" idx="1"/>
          </p:nvPr>
        </p:nvSpPr>
        <p:spPr>
          <a:xfrm>
            <a:off x="6583678" y="18653759"/>
            <a:ext cx="30723838" cy="8412480"/>
          </a:xfrm>
          <a:prstGeom prst="rect">
            <a:avLst/>
          </a:prstGeom>
          <a:noFill/>
          <a:ln>
            <a:noFill/>
          </a:ln>
        </p:spPr>
        <p:txBody>
          <a:bodyPr lIns="91425" tIns="91425" rIns="91425" bIns="91425" anchor="t" anchorCtr="0"/>
          <a:lstStyle>
            <a:lvl1pPr marL="0" marR="0" lvl="0" indent="0" algn="ctr" rtl="0">
              <a:lnSpc>
                <a:spcPct val="100000"/>
              </a:lnSpc>
              <a:spcBef>
                <a:spcPts val="3080"/>
              </a:spcBef>
              <a:spcAft>
                <a:spcPts val="0"/>
              </a:spcAft>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lnSpc>
                <a:spcPct val="100000"/>
              </a:lnSpc>
              <a:spcBef>
                <a:spcPts val="2680"/>
              </a:spcBef>
              <a:spcAft>
                <a:spcPts val="0"/>
              </a:spcAft>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lnSpc>
                <a:spcPct val="100000"/>
              </a:lnSpc>
              <a:spcBef>
                <a:spcPts val="2300"/>
              </a:spcBef>
              <a:spcAft>
                <a:spcPts val="0"/>
              </a:spcAft>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2715220" y="10424165"/>
            <a:ext cx="28087320" cy="987552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rot="5400000">
            <a:off x="2598420" y="914404"/>
            <a:ext cx="28087320" cy="28895038"/>
          </a:xfrm>
          <a:prstGeom prst="rect">
            <a:avLst/>
          </a:prstGeom>
          <a:noFill/>
          <a:ln>
            <a:noFill/>
          </a:ln>
        </p:spPr>
        <p:txBody>
          <a:bodyPr lIns="91425" tIns="91425" rIns="91425" bIns="91425" anchor="t" anchorCtr="0"/>
          <a:lstStyle>
            <a:lvl1pPr marL="1645920" marR="0" lvl="0" indent="309879" algn="l" rtl="0">
              <a:lnSpc>
                <a:spcPct val="100000"/>
              </a:lnSpc>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320040"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4925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11684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11938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12191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11176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11683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1" y="21153120"/>
            <a:ext cx="37307518" cy="653796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5" name="Shape 25"/>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lnSpc>
                <a:spcPct val="100000"/>
              </a:lnSpc>
              <a:spcBef>
                <a:spcPts val="1920"/>
              </a:spcBef>
              <a:spcAft>
                <a:spcPts val="0"/>
              </a:spcAft>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1720"/>
              </a:spcBef>
              <a:spcAft>
                <a:spcPts val="0"/>
              </a:spcAft>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lnSpc>
                <a:spcPct val="100000"/>
              </a:lnSpc>
              <a:spcBef>
                <a:spcPts val="1540"/>
              </a:spcBef>
              <a:spcAft>
                <a:spcPts val="0"/>
              </a:spcAft>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lnSpc>
                <a:spcPct val="100000"/>
              </a:lnSpc>
              <a:spcBef>
                <a:spcPts val="1340"/>
              </a:spcBef>
              <a:spcAft>
                <a:spcPts val="0"/>
              </a:spcAft>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4558" y="1318262"/>
            <a:ext cx="39502080"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1" name="Shape 31"/>
          <p:cNvSpPr txBox="1">
            <a:spLocks noGrp="1"/>
          </p:cNvSpPr>
          <p:nvPr>
            <p:ph type="body" idx="1"/>
          </p:nvPr>
        </p:nvSpPr>
        <p:spPr>
          <a:xfrm>
            <a:off x="2194558" y="7680963"/>
            <a:ext cx="19385280" cy="21724621"/>
          </a:xfrm>
          <a:prstGeom prst="rect">
            <a:avLst/>
          </a:prstGeom>
          <a:noFill/>
          <a:ln>
            <a:noFill/>
          </a:ln>
        </p:spPr>
        <p:txBody>
          <a:bodyPr lIns="91425" tIns="91425" rIns="91425" bIns="91425" anchor="t" anchorCtr="0"/>
          <a:lstStyle>
            <a:lvl1pPr marL="1645920" marR="0" lvl="0" indent="55879"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7239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1015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761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08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1523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1270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1016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22311359" y="7680963"/>
            <a:ext cx="19385280" cy="21724621"/>
          </a:xfrm>
          <a:prstGeom prst="rect">
            <a:avLst/>
          </a:prstGeom>
          <a:noFill/>
          <a:ln>
            <a:noFill/>
          </a:ln>
        </p:spPr>
        <p:txBody>
          <a:bodyPr lIns="91425" tIns="91425" rIns="91425" bIns="91425" anchor="t" anchorCtr="0"/>
          <a:lstStyle>
            <a:lvl1pPr marL="1645920" marR="0" lvl="0" indent="55879"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7239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1015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761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08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15239"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1270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1016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58" y="1318262"/>
            <a:ext cx="39502080"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8" name="Shape 38"/>
          <p:cNvSpPr txBox="1">
            <a:spLocks noGrp="1"/>
          </p:cNvSpPr>
          <p:nvPr>
            <p:ph type="body" idx="1"/>
          </p:nvPr>
        </p:nvSpPr>
        <p:spPr>
          <a:xfrm>
            <a:off x="2194558" y="7368542"/>
            <a:ext cx="19392900" cy="3070857"/>
          </a:xfrm>
          <a:prstGeom prst="rect">
            <a:avLst/>
          </a:prstGeom>
          <a:noFill/>
          <a:ln>
            <a:noFill/>
          </a:ln>
        </p:spPr>
        <p:txBody>
          <a:bodyPr lIns="91425" tIns="91425" rIns="91425" bIns="91425" anchor="b" anchorCtr="0"/>
          <a:lstStyle>
            <a:lvl1pPr marL="0" marR="0" lvl="0" indent="0" algn="l" rtl="0">
              <a:lnSpc>
                <a:spcPct val="100000"/>
              </a:lnSpc>
              <a:spcBef>
                <a:spcPts val="2300"/>
              </a:spcBef>
              <a:spcAft>
                <a:spcPts val="0"/>
              </a:spcAft>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lnSpc>
                <a:spcPct val="100000"/>
              </a:lnSpc>
              <a:spcBef>
                <a:spcPts val="1920"/>
              </a:spcBef>
              <a:spcAft>
                <a:spcPts val="0"/>
              </a:spcAft>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lnSpc>
                <a:spcPct val="100000"/>
              </a:lnSpc>
              <a:spcBef>
                <a:spcPts val="1720"/>
              </a:spcBef>
              <a:spcAft>
                <a:spcPts val="0"/>
              </a:spcAft>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58" y="10439400"/>
            <a:ext cx="19392900" cy="18966180"/>
          </a:xfrm>
          <a:prstGeom prst="rect">
            <a:avLst/>
          </a:prstGeom>
          <a:noFill/>
          <a:ln>
            <a:noFill/>
          </a:ln>
        </p:spPr>
        <p:txBody>
          <a:bodyPr lIns="91425" tIns="91425" rIns="91425" bIns="91425" anchor="t" anchorCtr="0"/>
          <a:lstStyle>
            <a:lvl1pPr marL="1645920" marR="0" lvl="0" indent="-19177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16255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1270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13080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12826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12573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13588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13335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13081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2296120" y="7368542"/>
            <a:ext cx="19400519" cy="3070857"/>
          </a:xfrm>
          <a:prstGeom prst="rect">
            <a:avLst/>
          </a:prstGeom>
          <a:noFill/>
          <a:ln>
            <a:noFill/>
          </a:ln>
        </p:spPr>
        <p:txBody>
          <a:bodyPr lIns="91425" tIns="91425" rIns="91425" bIns="91425" anchor="b" anchorCtr="0"/>
          <a:lstStyle>
            <a:lvl1pPr marL="0" marR="0" lvl="0" indent="0" algn="l" rtl="0">
              <a:lnSpc>
                <a:spcPct val="100000"/>
              </a:lnSpc>
              <a:spcBef>
                <a:spcPts val="2300"/>
              </a:spcBef>
              <a:spcAft>
                <a:spcPts val="0"/>
              </a:spcAft>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lnSpc>
                <a:spcPct val="100000"/>
              </a:lnSpc>
              <a:spcBef>
                <a:spcPts val="1920"/>
              </a:spcBef>
              <a:spcAft>
                <a:spcPts val="0"/>
              </a:spcAft>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lnSpc>
                <a:spcPct val="100000"/>
              </a:lnSpc>
              <a:spcBef>
                <a:spcPts val="1720"/>
              </a:spcBef>
              <a:spcAft>
                <a:spcPts val="0"/>
              </a:spcAft>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1540"/>
              </a:spcBef>
              <a:spcAft>
                <a:spcPts val="0"/>
              </a:spcAft>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2296120" y="10439400"/>
            <a:ext cx="19400519" cy="18966180"/>
          </a:xfrm>
          <a:prstGeom prst="rect">
            <a:avLst/>
          </a:prstGeom>
          <a:noFill/>
          <a:ln>
            <a:noFill/>
          </a:ln>
        </p:spPr>
        <p:txBody>
          <a:bodyPr lIns="91425" tIns="91425" rIns="91425" bIns="91425" anchor="t" anchorCtr="0"/>
          <a:lstStyle>
            <a:lvl1pPr marL="1645920" marR="0" lvl="0" indent="-19177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16255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12700" algn="l" rtl="0">
              <a:lnSpc>
                <a:spcPct val="100000"/>
              </a:lnSpc>
              <a:spcBef>
                <a:spcPts val="1720"/>
              </a:spcBef>
              <a:spcAft>
                <a:spcPts val="0"/>
              </a:spcAft>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13080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12826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12573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135889"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13335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130810" algn="l" rtl="0">
              <a:lnSpc>
                <a:spcPct val="100000"/>
              </a:lnSpc>
              <a:spcBef>
                <a:spcPts val="1540"/>
              </a:spcBef>
              <a:spcAft>
                <a:spcPts val="0"/>
              </a:spcAft>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4558" y="1318262"/>
            <a:ext cx="39502080"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7" name="Shape 47"/>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4563" y="1310640"/>
            <a:ext cx="14439900" cy="557783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txBox="1">
            <a:spLocks noGrp="1"/>
          </p:cNvSpPr>
          <p:nvPr>
            <p:ph type="body" idx="1"/>
          </p:nvPr>
        </p:nvSpPr>
        <p:spPr>
          <a:xfrm>
            <a:off x="17160240" y="1310641"/>
            <a:ext cx="24536398" cy="28094942"/>
          </a:xfrm>
          <a:prstGeom prst="rect">
            <a:avLst/>
          </a:prstGeom>
          <a:noFill/>
          <a:ln>
            <a:noFill/>
          </a:ln>
        </p:spPr>
        <p:txBody>
          <a:bodyPr lIns="91425" tIns="91425" rIns="91425" bIns="91425" anchor="t" anchorCtr="0"/>
          <a:lstStyle>
            <a:lvl1pPr marL="1645920" marR="0" lvl="0" indent="309879" algn="l" rtl="0">
              <a:lnSpc>
                <a:spcPct val="100000"/>
              </a:lnSpc>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320040"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4925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11684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11938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12191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11176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11683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194563" y="6888482"/>
            <a:ext cx="14439900" cy="22517100"/>
          </a:xfrm>
          <a:prstGeom prst="rect">
            <a:avLst/>
          </a:prstGeom>
          <a:noFill/>
          <a:ln>
            <a:noFill/>
          </a:ln>
        </p:spPr>
        <p:txBody>
          <a:bodyPr lIns="91425" tIns="91425" rIns="91425" bIns="91425" anchor="t" anchorCtr="0"/>
          <a:lstStyle>
            <a:lvl1pPr marL="0" marR="0" lvl="0" indent="0" algn="l" rtl="0">
              <a:lnSpc>
                <a:spcPct val="100000"/>
              </a:lnSpc>
              <a:spcBef>
                <a:spcPts val="1340"/>
              </a:spcBef>
              <a:spcAft>
                <a:spcPts val="0"/>
              </a:spcAft>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lnSpc>
                <a:spcPct val="100000"/>
              </a:lnSpc>
              <a:spcBef>
                <a:spcPts val="1160"/>
              </a:spcBef>
              <a:spcAft>
                <a:spcPts val="0"/>
              </a:spcAft>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960"/>
              </a:spcBef>
              <a:spcAft>
                <a:spcPts val="0"/>
              </a:spcAft>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a:spLocks noGrp="1"/>
          </p:cNvSpPr>
          <p:nvPr>
            <p:ph type="pic" idx="2"/>
          </p:nvPr>
        </p:nvSpPr>
        <p:spPr>
          <a:xfrm>
            <a:off x="8602982" y="2941318"/>
            <a:ext cx="26334720" cy="19751040"/>
          </a:xfrm>
          <a:prstGeom prst="rect">
            <a:avLst/>
          </a:prstGeom>
          <a:noFill/>
          <a:ln>
            <a:noFill/>
          </a:ln>
        </p:spPr>
        <p:txBody>
          <a:bodyPr lIns="91425" tIns="91425" rIns="91425" bIns="91425" anchor="t" anchorCtr="0"/>
          <a:lstStyle>
            <a:lvl1pPr marL="0" marR="0" lvl="0" indent="0" algn="l" rtl="0">
              <a:lnSpc>
                <a:spcPct val="100000"/>
              </a:lnSpc>
              <a:spcBef>
                <a:spcPts val="3080"/>
              </a:spcBef>
              <a:spcAft>
                <a:spcPts val="0"/>
              </a:spcAft>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lnSpc>
                <a:spcPct val="100000"/>
              </a:lnSpc>
              <a:spcBef>
                <a:spcPts val="2680"/>
              </a:spcBef>
              <a:spcAft>
                <a:spcPts val="0"/>
              </a:spcAft>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2300"/>
              </a:spcBef>
              <a:spcAft>
                <a:spcPts val="0"/>
              </a:spcAft>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1920"/>
              </a:spcBef>
              <a:spcAft>
                <a:spcPts val="0"/>
              </a:spcAft>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602982" y="25763220"/>
            <a:ext cx="26334720" cy="3863336"/>
          </a:xfrm>
          <a:prstGeom prst="rect">
            <a:avLst/>
          </a:prstGeom>
          <a:noFill/>
          <a:ln>
            <a:noFill/>
          </a:ln>
        </p:spPr>
        <p:txBody>
          <a:bodyPr lIns="91425" tIns="91425" rIns="91425" bIns="91425" anchor="t" anchorCtr="0"/>
          <a:lstStyle>
            <a:lvl1pPr marL="0" marR="0" lvl="0" indent="0" algn="l" rtl="0">
              <a:lnSpc>
                <a:spcPct val="100000"/>
              </a:lnSpc>
              <a:spcBef>
                <a:spcPts val="1340"/>
              </a:spcBef>
              <a:spcAft>
                <a:spcPts val="0"/>
              </a:spcAft>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lnSpc>
                <a:spcPct val="100000"/>
              </a:lnSpc>
              <a:spcBef>
                <a:spcPts val="1160"/>
              </a:spcBef>
              <a:spcAft>
                <a:spcPts val="0"/>
              </a:spcAft>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960"/>
              </a:spcBef>
              <a:spcAft>
                <a:spcPts val="0"/>
              </a:spcAft>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860"/>
              </a:spcBef>
              <a:spcAft>
                <a:spcPts val="0"/>
              </a:spcAft>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4558" y="1318262"/>
            <a:ext cx="39502080"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920" marR="0" lvl="0" indent="309879" algn="l" rtl="0">
              <a:lnSpc>
                <a:spcPct val="100000"/>
              </a:lnSpc>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320040"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4925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11684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11938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12191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11176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11683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4558" y="1318262"/>
            <a:ext cx="39502080" cy="5486399"/>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2194558" y="7680963"/>
            <a:ext cx="39502080" cy="21724621"/>
          </a:xfrm>
          <a:prstGeom prst="rect">
            <a:avLst/>
          </a:prstGeom>
          <a:noFill/>
          <a:ln>
            <a:noFill/>
          </a:ln>
        </p:spPr>
        <p:txBody>
          <a:bodyPr lIns="91425" tIns="91425" rIns="91425" bIns="91425" anchor="t" anchorCtr="0"/>
          <a:lstStyle>
            <a:lvl1pPr marL="1645920" marR="0" lvl="0" indent="309879" algn="l" rtl="0">
              <a:lnSpc>
                <a:spcPct val="100000"/>
              </a:lnSpc>
              <a:spcBef>
                <a:spcPts val="3080"/>
              </a:spcBef>
              <a:spcAft>
                <a:spcPts val="0"/>
              </a:spcAft>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320040" algn="l" rtl="0">
              <a:lnSpc>
                <a:spcPct val="100000"/>
              </a:lnSpc>
              <a:spcBef>
                <a:spcPts val="2680"/>
              </a:spcBef>
              <a:spcAft>
                <a:spcPts val="0"/>
              </a:spcAft>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49250" algn="l" rtl="0">
              <a:lnSpc>
                <a:spcPct val="100000"/>
              </a:lnSpc>
              <a:spcBef>
                <a:spcPts val="2300"/>
              </a:spcBef>
              <a:spcAft>
                <a:spcPts val="0"/>
              </a:spcAft>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11684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11938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12191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11176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114300"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116839" algn="l" rtl="0">
              <a:lnSpc>
                <a:spcPct val="100000"/>
              </a:lnSpc>
              <a:spcBef>
                <a:spcPts val="1920"/>
              </a:spcBef>
              <a:spcAft>
                <a:spcPts val="0"/>
              </a:spcAft>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4558" y="30510481"/>
            <a:ext cx="10241279" cy="17526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5800" b="0" i="0" u="none" strike="noStrike" cap="none">
                <a:solidFill>
                  <a:srgbClr val="888888"/>
                </a:solidFill>
                <a:latin typeface="Calibri"/>
                <a:ea typeface="Calibri"/>
                <a:cs typeface="Calibri"/>
                <a:sym typeface="Calibri"/>
              </a:defRPr>
            </a:lvl1pPr>
            <a:lvl2pPr marL="2194560" marR="0" lvl="1"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2pPr>
            <a:lvl3pPr marL="4389120" marR="0" lvl="2" indent="-762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3pPr>
            <a:lvl4pPr marL="6583680" marR="0" lvl="3"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4pPr>
            <a:lvl5pPr marL="8778240" marR="0" lvl="4" indent="-254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5pPr>
            <a:lvl6pPr marL="10972800" marR="0" lvl="5" indent="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6pPr>
            <a:lvl7pPr marL="13167361" marR="0" lvl="6" indent="-1016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7pPr>
            <a:lvl8pPr marL="15361920" marR="0" lvl="7" indent="-7619"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8pPr>
            <a:lvl9pPr marL="17556480" marR="0" lvl="8" indent="-5080" algn="l" rtl="0">
              <a:lnSpc>
                <a:spcPct val="100000"/>
              </a:lnSpc>
              <a:spcBef>
                <a:spcPts val="0"/>
              </a:spcBef>
              <a:spcAft>
                <a:spcPts val="0"/>
              </a:spcAft>
              <a:buClr>
                <a:schemeClr val="dk1"/>
              </a:buClr>
              <a:buFont typeface="Calibri"/>
              <a:buNone/>
              <a:defRPr sz="8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chart" Target="../charts/chart1.xml"/><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l="-9999" r="-9999"/>
          </a:stretch>
        </a:blipFill>
        <a:effectLst/>
      </p:bgPr>
    </p:bg>
    <p:spTree>
      <p:nvGrpSpPr>
        <p:cNvPr id="1" name="Shape 83"/>
        <p:cNvGrpSpPr/>
        <p:nvPr/>
      </p:nvGrpSpPr>
      <p:grpSpPr>
        <a:xfrm>
          <a:off x="0" y="0"/>
          <a:ext cx="0" cy="0"/>
          <a:chOff x="0" y="0"/>
          <a:chExt cx="0" cy="0"/>
        </a:xfrm>
      </p:grpSpPr>
      <p:sp>
        <p:nvSpPr>
          <p:cNvPr id="84" name="Shape 84"/>
          <p:cNvSpPr/>
          <p:nvPr/>
        </p:nvSpPr>
        <p:spPr>
          <a:xfrm>
            <a:off x="-3847" y="0"/>
            <a:ext cx="43891199" cy="2289856"/>
          </a:xfrm>
          <a:prstGeom prst="rect">
            <a:avLst/>
          </a:prstGeom>
          <a:solidFill>
            <a:srgbClr val="17365D"/>
          </a:solidFill>
          <a:ln>
            <a:noFill/>
          </a:ln>
        </p:spPr>
        <p:txBody>
          <a:bodyPr lIns="438900" tIns="219450" rIns="438900" bIns="219450" anchor="t"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12000" b="1" i="0" u="none" strike="noStrike" cap="none">
                <a:solidFill>
                  <a:schemeClr val="lt1"/>
                </a:solidFill>
                <a:latin typeface="Times New Roman"/>
                <a:ea typeface="Times New Roman"/>
                <a:cs typeface="Times New Roman"/>
                <a:sym typeface="Times New Roman"/>
              </a:rPr>
              <a:t>Using Hand Gestures for Alternative User Verification</a:t>
            </a:r>
          </a:p>
        </p:txBody>
      </p:sp>
      <p:grpSp>
        <p:nvGrpSpPr>
          <p:cNvPr id="85" name="Shape 85"/>
          <p:cNvGrpSpPr/>
          <p:nvPr/>
        </p:nvGrpSpPr>
        <p:grpSpPr>
          <a:xfrm>
            <a:off x="846729" y="26895014"/>
            <a:ext cx="10058403" cy="4918005"/>
            <a:chOff x="766289" y="2896808"/>
            <a:chExt cx="10058403" cy="2805617"/>
          </a:xfrm>
        </p:grpSpPr>
        <p:sp>
          <p:nvSpPr>
            <p:cNvPr id="86" name="Shape 86"/>
            <p:cNvSpPr/>
            <p:nvPr/>
          </p:nvSpPr>
          <p:spPr>
            <a:xfrm>
              <a:off x="766289" y="2896808"/>
              <a:ext cx="10058403" cy="885463"/>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a:solidFill>
                    <a:schemeClr val="lt1"/>
                  </a:solidFill>
                  <a:latin typeface="Times New Roman"/>
                  <a:ea typeface="Times New Roman"/>
                  <a:cs typeface="Times New Roman"/>
                  <a:sym typeface="Times New Roman"/>
                </a:rPr>
                <a:t>Materials</a:t>
              </a:r>
            </a:p>
          </p:txBody>
        </p:sp>
        <p:sp>
          <p:nvSpPr>
            <p:cNvPr id="87" name="Shape 87"/>
            <p:cNvSpPr/>
            <p:nvPr/>
          </p:nvSpPr>
          <p:spPr>
            <a:xfrm>
              <a:off x="766289" y="3782271"/>
              <a:ext cx="10058403" cy="1920154"/>
            </a:xfrm>
            <a:prstGeom prst="rect">
              <a:avLst/>
            </a:prstGeom>
            <a:solidFill>
              <a:srgbClr val="D8D8D8">
                <a:alpha val="84705"/>
              </a:srgbClr>
            </a:solidFill>
            <a:ln>
              <a:noFill/>
            </a:ln>
          </p:spPr>
          <p:txBody>
            <a:bodyPr lIns="137150" tIns="137150" rIns="137150" bIns="137150" anchor="ctr" anchorCtr="0">
              <a:noAutofit/>
            </a:bodyPr>
            <a:lstStyle/>
            <a:p>
              <a:pPr marL="457200" indent="-457200">
                <a:buFont typeface="Arial"/>
                <a:buChar char="•"/>
              </a:pPr>
              <a:r>
                <a:rPr lang="en-US" sz="2600" dirty="0" err="1"/>
                <a:t>jGRASP</a:t>
              </a:r>
              <a:r>
                <a:rPr lang="en-US" sz="2600" dirty="0"/>
                <a:t> </a:t>
              </a:r>
              <a:r>
                <a:rPr lang="en-US" sz="2600" dirty="0" smtClean="0"/>
                <a:t>IDE Version </a:t>
              </a:r>
              <a:r>
                <a:rPr lang="en-US" sz="2600" dirty="0"/>
                <a:t>2.0.0_16 </a:t>
              </a:r>
            </a:p>
            <a:p>
              <a:pPr marL="457200" marR="0" lvl="0" indent="-457200" algn="l" rtl="0">
                <a:lnSpc>
                  <a:spcPct val="100000"/>
                </a:lnSpc>
                <a:spcBef>
                  <a:spcPts val="0"/>
                </a:spcBef>
                <a:spcAft>
                  <a:spcPts val="0"/>
                </a:spcAft>
                <a:buClr>
                  <a:srgbClr val="000000"/>
                </a:buClr>
                <a:buSzPct val="100000"/>
                <a:buFont typeface="Arial"/>
                <a:buChar char="•"/>
              </a:pPr>
              <a:r>
                <a:rPr lang="en-US" sz="2600" dirty="0" smtClean="0"/>
                <a:t>Java SDK 7u79</a:t>
              </a:r>
              <a:endParaRPr lang="en-US" sz="2600" b="0" i="0" u="none" strike="noStrike" cap="none" dirty="0">
                <a:solidFill>
                  <a:srgbClr val="000000"/>
                </a:solidFill>
                <a:sym typeface="Arial"/>
              </a:endParaRPr>
            </a:p>
            <a:p>
              <a:pPr marL="457200" marR="0" lvl="0" indent="-457200" algn="l" rtl="0">
                <a:lnSpc>
                  <a:spcPct val="100000"/>
                </a:lnSpc>
                <a:spcBef>
                  <a:spcPts val="0"/>
                </a:spcBef>
                <a:spcAft>
                  <a:spcPts val="0"/>
                </a:spcAft>
                <a:buClr>
                  <a:srgbClr val="000000"/>
                </a:buClr>
                <a:buSzPct val="100000"/>
                <a:buFont typeface="Arial"/>
                <a:buChar char="•"/>
              </a:pPr>
              <a:r>
                <a:rPr lang="en-US" sz="2600" b="0" i="0" u="none" strike="noStrike" cap="none" dirty="0">
                  <a:solidFill>
                    <a:srgbClr val="000000"/>
                  </a:solidFill>
                  <a:sym typeface="Arial"/>
                </a:rPr>
                <a:t>Leap Motion </a:t>
              </a:r>
              <a:r>
                <a:rPr lang="en-US" sz="2600" b="0" i="0" u="none" strike="noStrike" cap="none" dirty="0" smtClean="0">
                  <a:solidFill>
                    <a:srgbClr val="000000"/>
                  </a:solidFill>
                  <a:sym typeface="Arial"/>
                </a:rPr>
                <a:t>Device and SDK</a:t>
              </a:r>
              <a:endParaRPr lang="en-US" sz="2600" b="0" i="0" u="none" strike="noStrike" cap="none" dirty="0">
                <a:solidFill>
                  <a:srgbClr val="000000"/>
                </a:solidFill>
                <a:sym typeface="Arial"/>
              </a:endParaRPr>
            </a:p>
            <a:p>
              <a:pPr marL="457200" marR="0" lvl="0" indent="-457200" algn="l" rtl="0">
                <a:lnSpc>
                  <a:spcPct val="100000"/>
                </a:lnSpc>
                <a:spcBef>
                  <a:spcPts val="0"/>
                </a:spcBef>
                <a:spcAft>
                  <a:spcPts val="0"/>
                </a:spcAft>
                <a:buClr>
                  <a:srgbClr val="000000"/>
                </a:buClr>
                <a:buSzPct val="100000"/>
                <a:buFont typeface="Arial"/>
                <a:buChar char="•"/>
              </a:pPr>
              <a:r>
                <a:rPr lang="en-US" sz="2600" b="0" i="0" u="none" strike="noStrike" cap="none" dirty="0" smtClean="0">
                  <a:solidFill>
                    <a:srgbClr val="000000"/>
                  </a:solidFill>
                  <a:sym typeface="Arial"/>
                </a:rPr>
                <a:t>Laptop</a:t>
              </a:r>
            </a:p>
            <a:p>
              <a:pPr marL="457200" marR="0" lvl="0" indent="-457200" algn="l" rtl="0">
                <a:lnSpc>
                  <a:spcPct val="100000"/>
                </a:lnSpc>
                <a:spcBef>
                  <a:spcPts val="0"/>
                </a:spcBef>
                <a:spcAft>
                  <a:spcPts val="0"/>
                </a:spcAft>
                <a:buClr>
                  <a:srgbClr val="000000"/>
                </a:buClr>
                <a:buSzPct val="100000"/>
                <a:buFont typeface="Arial"/>
                <a:buChar char="•"/>
              </a:pPr>
              <a:r>
                <a:rPr lang="en-US" sz="2600" dirty="0" smtClean="0"/>
                <a:t>Macintosh OS X Version 10.9.5</a:t>
              </a:r>
              <a:endParaRPr lang="en-US" sz="2600" b="0" i="0" u="none" strike="noStrike" cap="none" dirty="0">
                <a:solidFill>
                  <a:srgbClr val="000000"/>
                </a:solidFill>
                <a:sym typeface="Arial"/>
              </a:endParaRPr>
            </a:p>
          </p:txBody>
        </p:sp>
      </p:grpSp>
      <p:grpSp>
        <p:nvGrpSpPr>
          <p:cNvPr id="88" name="Shape 88"/>
          <p:cNvGrpSpPr/>
          <p:nvPr/>
        </p:nvGrpSpPr>
        <p:grpSpPr>
          <a:xfrm>
            <a:off x="11433600" y="3466374"/>
            <a:ext cx="21041413" cy="8908859"/>
            <a:chOff x="12093881" y="2928030"/>
            <a:chExt cx="21041413" cy="8912484"/>
          </a:xfrm>
        </p:grpSpPr>
        <p:sp>
          <p:nvSpPr>
            <p:cNvPr id="89" name="Shape 89"/>
            <p:cNvSpPr/>
            <p:nvPr/>
          </p:nvSpPr>
          <p:spPr>
            <a:xfrm>
              <a:off x="12093881" y="2928030"/>
              <a:ext cx="21031199" cy="1143000"/>
            </a:xfrm>
            <a:prstGeom prst="rect">
              <a:avLst/>
            </a:prstGeom>
            <a:solidFill>
              <a:srgbClr val="17365D"/>
            </a:solid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a:solidFill>
                    <a:schemeClr val="lt1"/>
                  </a:solidFill>
                  <a:latin typeface="Times New Roman"/>
                  <a:ea typeface="Times New Roman"/>
                  <a:cs typeface="Times New Roman"/>
                  <a:sym typeface="Times New Roman"/>
                </a:rPr>
                <a:t>Basic</a:t>
              </a:r>
              <a:r>
                <a:rPr lang="en-US" sz="7200" b="1" i="0" u="none" strike="noStrike" cap="none">
                  <a:solidFill>
                    <a:srgbClr val="000000"/>
                  </a:solidFill>
                  <a:latin typeface="Times New Roman"/>
                  <a:ea typeface="Times New Roman"/>
                  <a:cs typeface="Times New Roman"/>
                  <a:sym typeface="Times New Roman"/>
                </a:rPr>
                <a:t> </a:t>
              </a:r>
              <a:r>
                <a:rPr lang="en-US" sz="7200" b="1" i="0" u="none" strike="noStrike" cap="none">
                  <a:solidFill>
                    <a:schemeClr val="lt1"/>
                  </a:solidFill>
                  <a:latin typeface="Times New Roman"/>
                  <a:ea typeface="Times New Roman"/>
                  <a:cs typeface="Times New Roman"/>
                  <a:sym typeface="Times New Roman"/>
                </a:rPr>
                <a:t>Overview</a:t>
              </a:r>
            </a:p>
          </p:txBody>
        </p:sp>
        <p:sp>
          <p:nvSpPr>
            <p:cNvPr id="90" name="Shape 90"/>
            <p:cNvSpPr/>
            <p:nvPr/>
          </p:nvSpPr>
          <p:spPr>
            <a:xfrm>
              <a:off x="12104095" y="4064951"/>
              <a:ext cx="21031199" cy="7775563"/>
            </a:xfrm>
            <a:prstGeom prst="rect">
              <a:avLst/>
            </a:prstGeom>
            <a:solidFill>
              <a:srgbClr val="D8D8D8">
                <a:alpha val="84705"/>
              </a:srgbClr>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a:solidFill>
                  <a:schemeClr val="dk1"/>
                </a:solidFill>
                <a:latin typeface="Arial"/>
                <a:ea typeface="Arial"/>
                <a:cs typeface="Arial"/>
                <a:sym typeface="Arial"/>
              </a:endParaRPr>
            </a:p>
          </p:txBody>
        </p:sp>
      </p:grpSp>
      <p:grpSp>
        <p:nvGrpSpPr>
          <p:cNvPr id="91" name="Shape 91"/>
          <p:cNvGrpSpPr/>
          <p:nvPr/>
        </p:nvGrpSpPr>
        <p:grpSpPr>
          <a:xfrm>
            <a:off x="11427886" y="13060662"/>
            <a:ext cx="21047128" cy="8931904"/>
            <a:chOff x="12093881" y="2928030"/>
            <a:chExt cx="21047128" cy="8931904"/>
          </a:xfrm>
        </p:grpSpPr>
        <p:sp>
          <p:nvSpPr>
            <p:cNvPr id="92" name="Shape 92"/>
            <p:cNvSpPr/>
            <p:nvPr/>
          </p:nvSpPr>
          <p:spPr>
            <a:xfrm>
              <a:off x="12093881" y="2928030"/>
              <a:ext cx="21031199"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a:solidFill>
                    <a:schemeClr val="lt1"/>
                  </a:solidFill>
                  <a:latin typeface="Times New Roman"/>
                  <a:ea typeface="Times New Roman"/>
                  <a:cs typeface="Times New Roman"/>
                  <a:sym typeface="Times New Roman"/>
                </a:rPr>
                <a:t>Sample</a:t>
              </a:r>
              <a:r>
                <a:rPr lang="en-US" sz="7200" b="1" i="0" u="none" strike="noStrike" cap="none">
                  <a:solidFill>
                    <a:srgbClr val="000000"/>
                  </a:solidFill>
                  <a:latin typeface="Times New Roman"/>
                  <a:ea typeface="Times New Roman"/>
                  <a:cs typeface="Times New Roman"/>
                  <a:sym typeface="Times New Roman"/>
                </a:rPr>
                <a:t> </a:t>
              </a:r>
              <a:r>
                <a:rPr lang="en-US" sz="7200" b="1" i="0" u="none" strike="noStrike" cap="none">
                  <a:solidFill>
                    <a:schemeClr val="lt1"/>
                  </a:solidFill>
                  <a:latin typeface="Times New Roman"/>
                  <a:ea typeface="Times New Roman"/>
                  <a:cs typeface="Times New Roman"/>
                  <a:sym typeface="Times New Roman"/>
                </a:rPr>
                <a:t>Code</a:t>
              </a:r>
            </a:p>
          </p:txBody>
        </p:sp>
        <p:sp>
          <p:nvSpPr>
            <p:cNvPr id="93" name="Shape 93"/>
            <p:cNvSpPr/>
            <p:nvPr/>
          </p:nvSpPr>
          <p:spPr>
            <a:xfrm>
              <a:off x="12109810" y="4087533"/>
              <a:ext cx="21031199" cy="7772400"/>
            </a:xfrm>
            <a:prstGeom prst="rect">
              <a:avLst/>
            </a:prstGeom>
            <a:solidFill>
              <a:srgbClr val="D8D8D8">
                <a:alpha val="84705"/>
              </a:srgbClr>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dirty="0">
                <a:solidFill>
                  <a:schemeClr val="dk1"/>
                </a:solidFill>
                <a:latin typeface="Arial"/>
                <a:ea typeface="Arial"/>
                <a:cs typeface="Arial"/>
                <a:sym typeface="Arial"/>
              </a:endParaRPr>
            </a:p>
          </p:txBody>
        </p:sp>
      </p:grpSp>
      <p:grpSp>
        <p:nvGrpSpPr>
          <p:cNvPr id="94" name="Shape 94"/>
          <p:cNvGrpSpPr/>
          <p:nvPr/>
        </p:nvGrpSpPr>
        <p:grpSpPr>
          <a:xfrm>
            <a:off x="11443814" y="22741785"/>
            <a:ext cx="21031199" cy="8934741"/>
            <a:chOff x="11289134" y="7424624"/>
            <a:chExt cx="21031199" cy="8934741"/>
          </a:xfrm>
        </p:grpSpPr>
        <p:sp>
          <p:nvSpPr>
            <p:cNvPr id="95" name="Shape 95"/>
            <p:cNvSpPr/>
            <p:nvPr/>
          </p:nvSpPr>
          <p:spPr>
            <a:xfrm>
              <a:off x="11289134" y="7424624"/>
              <a:ext cx="21031199"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a:solidFill>
                    <a:schemeClr val="lt1"/>
                  </a:solidFill>
                  <a:latin typeface="Times New Roman"/>
                  <a:ea typeface="Times New Roman"/>
                  <a:cs typeface="Times New Roman"/>
                  <a:sym typeface="Times New Roman"/>
                </a:rPr>
                <a:t>Data &amp; Analysis</a:t>
              </a:r>
            </a:p>
          </p:txBody>
        </p:sp>
        <p:sp>
          <p:nvSpPr>
            <p:cNvPr id="96" name="Shape 96"/>
            <p:cNvSpPr/>
            <p:nvPr/>
          </p:nvSpPr>
          <p:spPr>
            <a:xfrm>
              <a:off x="11289134" y="8586965"/>
              <a:ext cx="21031199" cy="7772400"/>
            </a:xfrm>
            <a:prstGeom prst="rect">
              <a:avLst/>
            </a:prstGeom>
            <a:solidFill>
              <a:srgbClr val="D8D8D8">
                <a:alpha val="84705"/>
              </a:srgbClr>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a:solidFill>
                  <a:schemeClr val="dk1"/>
                </a:solidFill>
                <a:latin typeface="Arial"/>
                <a:ea typeface="Arial"/>
                <a:cs typeface="Arial"/>
                <a:sym typeface="Arial"/>
              </a:endParaRPr>
            </a:p>
          </p:txBody>
        </p:sp>
      </p:grpSp>
      <p:grpSp>
        <p:nvGrpSpPr>
          <p:cNvPr id="97" name="Shape 97"/>
          <p:cNvGrpSpPr/>
          <p:nvPr/>
        </p:nvGrpSpPr>
        <p:grpSpPr>
          <a:xfrm>
            <a:off x="700029" y="3453995"/>
            <a:ext cx="10058403" cy="12129666"/>
            <a:chOff x="-13805" y="542254"/>
            <a:chExt cx="1739197" cy="2766324"/>
          </a:xfrm>
        </p:grpSpPr>
        <p:sp>
          <p:nvSpPr>
            <p:cNvPr id="98" name="Shape 98"/>
            <p:cNvSpPr/>
            <p:nvPr/>
          </p:nvSpPr>
          <p:spPr>
            <a:xfrm>
              <a:off x="-13805" y="802931"/>
              <a:ext cx="1739197" cy="2505647"/>
            </a:xfrm>
            <a:prstGeom prst="rect">
              <a:avLst/>
            </a:prstGeom>
            <a:solidFill>
              <a:srgbClr val="D8D8D8">
                <a:alpha val="84705"/>
              </a:srgbClr>
            </a:solidFill>
            <a:ln>
              <a:noFill/>
            </a:ln>
          </p:spPr>
          <p:txBody>
            <a:bodyPr lIns="274300" tIns="228600" rIns="274300" bIns="228600" anchor="ctr" anchorCtr="0">
              <a:noAutofit/>
            </a:bodyPr>
            <a:lstStyle/>
            <a:p>
              <a:pPr marL="0" marR="0" lvl="0" indent="0" algn="just" rtl="0">
                <a:lnSpc>
                  <a:spcPct val="100000"/>
                </a:lnSpc>
                <a:spcBef>
                  <a:spcPts val="0"/>
                </a:spcBef>
                <a:spcAft>
                  <a:spcPts val="0"/>
                </a:spcAft>
                <a:buClr>
                  <a:schemeClr val="dk1"/>
                </a:buClr>
                <a:buSzPct val="25000"/>
                <a:buFont typeface="Arial"/>
                <a:buNone/>
              </a:pPr>
              <a:r>
                <a:rPr lang="en-US" sz="2800" b="0" i="0" u="none" strike="noStrike" cap="none" dirty="0" smtClean="0">
                  <a:solidFill>
                    <a:schemeClr val="dk1"/>
                  </a:solidFill>
                  <a:latin typeface="Arial"/>
                  <a:ea typeface="Arial"/>
                  <a:cs typeface="Arial"/>
                  <a:sym typeface="Arial"/>
                </a:rPr>
                <a:t>People with a disability that reduces their ability to use a standard keyboard can be at a severe disadvantage when required to input numeric passwords in order to gain access to their accounts. A password that just requires a few movements of the hand in front of the user is more accessible to disabled users, more convenient to almost all users, and can still be very secure. A system was developed in Java that is able to read in the coordinates of the palm of a hand above the Leap Motion Device, save them in a comparable format, then compare the input gesture to a stored one in order to verify a user. Once the program had been calibrated, it was tested with a test case of a gesture containing 3 lines in different directions. The gesture input was registered as acceptably close to the original in 82.5% of trials at an margin of error of 40 millimeters, leading to the conclusion that the program could accurately register and compare input hand gestures. The successful development of this system can be incredibly useful to users with disabilities such as arthritis that makes it difficult to press individual keys on a keyboard. The system also reduces stress put on the wrist from excessive keyboard use that can result in carpal tunnel syndrome. In addition to being faster and easier to input, the endless possibilities of gestures cause the hand gesture passwords to be very secure.</a:t>
              </a:r>
              <a:endParaRPr lang="en-US" sz="2800" b="0" i="0" u="none" strike="noStrike" cap="none" dirty="0">
                <a:solidFill>
                  <a:schemeClr val="dk1"/>
                </a:solidFill>
                <a:latin typeface="Arial"/>
                <a:ea typeface="Arial"/>
                <a:cs typeface="Arial"/>
                <a:sym typeface="Arial"/>
              </a:endParaRPr>
            </a:p>
          </p:txBody>
        </p:sp>
        <p:sp>
          <p:nvSpPr>
            <p:cNvPr id="99" name="Shape 99"/>
            <p:cNvSpPr/>
            <p:nvPr/>
          </p:nvSpPr>
          <p:spPr>
            <a:xfrm>
              <a:off x="-13805" y="542254"/>
              <a:ext cx="1739197" cy="260676"/>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a:solidFill>
                    <a:schemeClr val="lt1"/>
                  </a:solidFill>
                  <a:latin typeface="Times New Roman"/>
                  <a:ea typeface="Times New Roman"/>
                  <a:cs typeface="Times New Roman"/>
                  <a:sym typeface="Times New Roman"/>
                </a:rPr>
                <a:t>Abstract</a:t>
              </a:r>
            </a:p>
          </p:txBody>
        </p:sp>
      </p:grpSp>
      <p:grpSp>
        <p:nvGrpSpPr>
          <p:cNvPr id="100" name="Shape 100"/>
          <p:cNvGrpSpPr/>
          <p:nvPr/>
        </p:nvGrpSpPr>
        <p:grpSpPr>
          <a:xfrm>
            <a:off x="700029" y="22691200"/>
            <a:ext cx="10058403" cy="2952232"/>
            <a:chOff x="766289" y="22036623"/>
            <a:chExt cx="10058403" cy="2952232"/>
          </a:xfrm>
        </p:grpSpPr>
        <p:sp>
          <p:nvSpPr>
            <p:cNvPr id="101" name="Shape 101"/>
            <p:cNvSpPr/>
            <p:nvPr/>
          </p:nvSpPr>
          <p:spPr>
            <a:xfrm>
              <a:off x="766289" y="22036623"/>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dirty="0" smtClean="0">
                  <a:solidFill>
                    <a:schemeClr val="lt1"/>
                  </a:solidFill>
                  <a:latin typeface="Times New Roman"/>
                  <a:ea typeface="Times New Roman"/>
                  <a:cs typeface="Times New Roman"/>
                  <a:sym typeface="Times New Roman"/>
                </a:rPr>
                <a:t>Purpose</a:t>
              </a:r>
              <a:endParaRPr lang="en-US" sz="7200" b="1" i="0" u="none" strike="noStrike" cap="none" dirty="0">
                <a:solidFill>
                  <a:schemeClr val="lt1"/>
                </a:solidFill>
                <a:latin typeface="Times New Roman"/>
                <a:ea typeface="Times New Roman"/>
                <a:cs typeface="Times New Roman"/>
                <a:sym typeface="Times New Roman"/>
              </a:endParaRPr>
            </a:p>
          </p:txBody>
        </p:sp>
        <p:sp>
          <p:nvSpPr>
            <p:cNvPr id="102" name="Shape 102"/>
            <p:cNvSpPr/>
            <p:nvPr/>
          </p:nvSpPr>
          <p:spPr>
            <a:xfrm>
              <a:off x="766289" y="23172974"/>
              <a:ext cx="10058403" cy="1815881"/>
            </a:xfrm>
            <a:prstGeom prst="rect">
              <a:avLst/>
            </a:prstGeom>
            <a:solidFill>
              <a:srgbClr val="D8D8D8">
                <a:alpha val="84705"/>
              </a:srgbClr>
            </a:solidFill>
            <a:ln>
              <a:noFill/>
            </a:ln>
          </p:spPr>
          <p:txBody>
            <a:bodyPr lIns="91425" tIns="45700" rIns="91425" bIns="45700" anchor="t" anchorCtr="0">
              <a:noAutofit/>
            </a:bodyPr>
            <a:lstStyle/>
            <a:p>
              <a:pPr marL="0" marR="0" lvl="0" indent="0" algn="just" rtl="0">
                <a:lnSpc>
                  <a:spcPct val="100000"/>
                </a:lnSpc>
                <a:spcBef>
                  <a:spcPts val="0"/>
                </a:spcBef>
                <a:spcAft>
                  <a:spcPts val="0"/>
                </a:spcAft>
                <a:buClr>
                  <a:schemeClr val="dk1"/>
                </a:buClr>
                <a:buSzPct val="25000"/>
                <a:buFont typeface="Arial"/>
                <a:buNone/>
              </a:pPr>
              <a:r>
                <a:rPr lang="en-US" sz="2800" b="0" i="0" u="none" strike="noStrike" cap="none" dirty="0" smtClean="0">
                  <a:solidFill>
                    <a:schemeClr val="dk1"/>
                  </a:solidFill>
                  <a:latin typeface="Arial"/>
                  <a:ea typeface="Arial"/>
                  <a:cs typeface="Arial"/>
                  <a:sym typeface="Arial"/>
                </a:rPr>
                <a:t>The development of a hand gesture password system will not only allow users with disabilities to perform the frequent task of </a:t>
              </a:r>
              <a:r>
                <a:rPr lang="en-US" sz="2800" dirty="0" smtClean="0">
                  <a:solidFill>
                    <a:schemeClr val="dk1"/>
                  </a:solidFill>
                </a:rPr>
                <a:t>accessing password protected accounts more easily, but increase password security for all users.</a:t>
              </a:r>
              <a:endParaRPr lang="en-US" sz="2800" b="0" i="0" u="none" strike="noStrike" cap="none" dirty="0">
                <a:solidFill>
                  <a:schemeClr val="dk1"/>
                </a:solidFill>
                <a:latin typeface="Arial"/>
                <a:ea typeface="Arial"/>
                <a:cs typeface="Arial"/>
                <a:sym typeface="Arial"/>
              </a:endParaRPr>
            </a:p>
          </p:txBody>
        </p:sp>
      </p:grpSp>
      <p:grpSp>
        <p:nvGrpSpPr>
          <p:cNvPr id="103" name="Shape 103"/>
          <p:cNvGrpSpPr/>
          <p:nvPr/>
        </p:nvGrpSpPr>
        <p:grpSpPr>
          <a:xfrm>
            <a:off x="33191321" y="11522974"/>
            <a:ext cx="10059424" cy="4862661"/>
            <a:chOff x="700029" y="26406537"/>
            <a:chExt cx="10059424" cy="4862661"/>
          </a:xfrm>
        </p:grpSpPr>
        <p:sp>
          <p:nvSpPr>
            <p:cNvPr id="104" name="Shape 104"/>
            <p:cNvSpPr/>
            <p:nvPr/>
          </p:nvSpPr>
          <p:spPr>
            <a:xfrm>
              <a:off x="701050" y="26406537"/>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smtClean="0">
                  <a:solidFill>
                    <a:schemeClr val="lt1"/>
                  </a:solidFill>
                  <a:latin typeface="Times New Roman"/>
                  <a:ea typeface="Times New Roman"/>
                  <a:cs typeface="Times New Roman"/>
                  <a:sym typeface="Times New Roman"/>
                </a:rPr>
                <a:t>Procedure</a:t>
              </a:r>
              <a:endParaRPr lang="en-US" sz="7200" b="1" i="0" u="none" strike="noStrike" cap="none" dirty="0">
                <a:solidFill>
                  <a:schemeClr val="lt1"/>
                </a:solidFill>
                <a:latin typeface="Times New Roman"/>
                <a:ea typeface="Times New Roman"/>
                <a:cs typeface="Times New Roman"/>
                <a:sym typeface="Times New Roman"/>
              </a:endParaRPr>
            </a:p>
          </p:txBody>
        </p:sp>
        <p:sp>
          <p:nvSpPr>
            <p:cNvPr id="105" name="Shape 105"/>
            <p:cNvSpPr txBox="1"/>
            <p:nvPr/>
          </p:nvSpPr>
          <p:spPr>
            <a:xfrm>
              <a:off x="700029" y="27548412"/>
              <a:ext cx="10058403" cy="3720786"/>
            </a:xfrm>
            <a:prstGeom prst="rect">
              <a:avLst/>
            </a:prstGeom>
            <a:solidFill>
              <a:srgbClr val="D8D8D8"/>
            </a:solidFill>
            <a:ln>
              <a:noFill/>
            </a:ln>
          </p:spPr>
          <p:txBody>
            <a:bodyPr lIns="91425" tIns="45700" rIns="91425" bIns="45700" anchor="t" anchorCtr="0">
              <a:noAutofit/>
            </a:bodyPr>
            <a:lstStyle/>
            <a:p>
              <a:pPr marL="514350" marR="0" lvl="0" indent="-514350" algn="just" rtl="0">
                <a:lnSpc>
                  <a:spcPct val="100000"/>
                </a:lnSpc>
                <a:spcBef>
                  <a:spcPts val="0"/>
                </a:spcBef>
                <a:spcAft>
                  <a:spcPts val="0"/>
                </a:spcAft>
                <a:buClr>
                  <a:schemeClr val="dk1"/>
                </a:buClr>
                <a:buSzPct val="100000"/>
                <a:buFont typeface="+mj-lt"/>
                <a:buAutoNum type="arabicPeriod"/>
              </a:pPr>
              <a:r>
                <a:rPr lang="en-US" sz="2800" smtClean="0">
                  <a:solidFill>
                    <a:schemeClr val="dk1"/>
                  </a:solidFill>
                </a:rPr>
                <a:t>Install and configure jGrasp and Leap Motion Device</a:t>
              </a:r>
            </a:p>
            <a:p>
              <a:pPr marL="514350" marR="0" lvl="0" indent="-514350" algn="just" rtl="0">
                <a:lnSpc>
                  <a:spcPct val="100000"/>
                </a:lnSpc>
                <a:spcBef>
                  <a:spcPts val="0"/>
                </a:spcBef>
                <a:spcAft>
                  <a:spcPts val="0"/>
                </a:spcAft>
                <a:buClr>
                  <a:schemeClr val="dk1"/>
                </a:buClr>
                <a:buSzPct val="100000"/>
                <a:buFont typeface="+mj-lt"/>
                <a:buAutoNum type="arabicPeriod"/>
              </a:pPr>
              <a:endParaRPr lang="en-US" smtClean="0">
                <a:solidFill>
                  <a:schemeClr val="dk1"/>
                </a:solidFill>
              </a:endParaRPr>
            </a:p>
            <a:p>
              <a:pPr marL="514350" marR="0" lvl="0" indent="-514350" algn="just" rtl="0">
                <a:lnSpc>
                  <a:spcPct val="100000"/>
                </a:lnSpc>
                <a:spcBef>
                  <a:spcPts val="0"/>
                </a:spcBef>
                <a:spcAft>
                  <a:spcPts val="0"/>
                </a:spcAft>
                <a:buClr>
                  <a:schemeClr val="dk1"/>
                </a:buClr>
                <a:buSzPct val="100000"/>
                <a:buFont typeface="+mj-lt"/>
                <a:buAutoNum type="arabicPeriod"/>
              </a:pPr>
              <a:r>
                <a:rPr lang="en-US" sz="2800" smtClean="0">
                  <a:solidFill>
                    <a:schemeClr val="dk1"/>
                  </a:solidFill>
                </a:rPr>
                <a:t>Write a Java Program to:</a:t>
              </a:r>
            </a:p>
            <a:p>
              <a:pPr marL="514350" marR="0" lvl="0" indent="-514350" algn="just" rtl="0">
                <a:lnSpc>
                  <a:spcPct val="100000"/>
                </a:lnSpc>
                <a:spcBef>
                  <a:spcPts val="0"/>
                </a:spcBef>
                <a:spcAft>
                  <a:spcPts val="0"/>
                </a:spcAft>
                <a:buClr>
                  <a:schemeClr val="dk1"/>
                </a:buClr>
                <a:buSzPct val="100000"/>
                <a:buFont typeface="+mj-lt"/>
                <a:buAutoNum type="arabicPeriod"/>
              </a:pPr>
              <a:endParaRPr lang="en-US" smtClean="0">
                <a:solidFill>
                  <a:schemeClr val="dk1"/>
                </a:solidFill>
              </a:endParaRPr>
            </a:p>
            <a:p>
              <a:pPr marR="0" lvl="0" algn="just" rtl="0">
                <a:lnSpc>
                  <a:spcPct val="100000"/>
                </a:lnSpc>
                <a:spcBef>
                  <a:spcPts val="0"/>
                </a:spcBef>
                <a:spcAft>
                  <a:spcPts val="0"/>
                </a:spcAft>
                <a:buClr>
                  <a:schemeClr val="dk1"/>
                </a:buClr>
                <a:buSzPct val="100000"/>
              </a:pPr>
              <a:r>
                <a:rPr lang="en-US" sz="2800" smtClean="0">
                  <a:solidFill>
                    <a:schemeClr val="dk1"/>
                  </a:solidFill>
                </a:rPr>
                <a:t>    i. </a:t>
              </a:r>
              <a:r>
                <a:rPr lang="en-US" sz="2800" b="0" i="0" u="none" strike="noStrike" cap="none" smtClean="0">
                  <a:solidFill>
                    <a:schemeClr val="dk1"/>
                  </a:solidFill>
                  <a:latin typeface="Arial"/>
                  <a:ea typeface="Arial"/>
                  <a:cs typeface="Arial"/>
                  <a:sym typeface="Arial"/>
                </a:rPr>
                <a:t>Record raw data on position of the hand. </a:t>
              </a:r>
            </a:p>
            <a:p>
              <a:pPr marR="0" lvl="0" algn="just" rtl="0">
                <a:lnSpc>
                  <a:spcPct val="100000"/>
                </a:lnSpc>
                <a:spcBef>
                  <a:spcPts val="0"/>
                </a:spcBef>
                <a:spcAft>
                  <a:spcPts val="0"/>
                </a:spcAft>
                <a:buClr>
                  <a:schemeClr val="dk1"/>
                </a:buClr>
                <a:buSzPct val="100000"/>
              </a:pPr>
              <a:endParaRPr lang="en-US" b="0" i="0" u="none" strike="noStrike" cap="none" smtClean="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ct val="25000"/>
                <a:buFont typeface="Arial"/>
                <a:buNone/>
              </a:pPr>
              <a:r>
                <a:rPr lang="en-US" sz="2800" smtClean="0">
                  <a:solidFill>
                    <a:schemeClr val="dk1"/>
                  </a:solidFill>
                </a:rPr>
                <a:t>    ii</a:t>
              </a:r>
              <a:r>
                <a:rPr lang="en-US" sz="2800" b="0" i="0" u="none" strike="noStrike" cap="none" smtClean="0">
                  <a:solidFill>
                    <a:schemeClr val="dk1"/>
                  </a:solidFill>
                  <a:latin typeface="Arial"/>
                  <a:ea typeface="Arial"/>
                  <a:cs typeface="Arial"/>
                  <a:sym typeface="Arial"/>
                </a:rPr>
                <a:t>. Convert the raw data in to a comparable format.</a:t>
              </a:r>
            </a:p>
            <a:p>
              <a:pPr marL="0" marR="0" lvl="0" indent="0" algn="just" rtl="0">
                <a:lnSpc>
                  <a:spcPct val="100000"/>
                </a:lnSpc>
                <a:spcBef>
                  <a:spcPts val="0"/>
                </a:spcBef>
                <a:spcAft>
                  <a:spcPts val="0"/>
                </a:spcAft>
                <a:buClr>
                  <a:schemeClr val="dk1"/>
                </a:buClr>
                <a:buSzPct val="25000"/>
                <a:buFont typeface="Arial"/>
                <a:buNone/>
              </a:pPr>
              <a:endParaRPr lang="en-US" b="0" i="0" u="none" strike="noStrike" cap="none" smtClean="0">
                <a:solidFill>
                  <a:schemeClr val="dk1"/>
                </a:solidFill>
                <a:latin typeface="Arial"/>
                <a:ea typeface="Arial"/>
                <a:cs typeface="Arial"/>
                <a:sym typeface="Arial"/>
              </a:endParaRPr>
            </a:p>
            <a:p>
              <a:pPr lvl="0" algn="just">
                <a:buClr>
                  <a:schemeClr val="dk1"/>
                </a:buClr>
                <a:buSzPct val="25000"/>
              </a:pPr>
              <a:r>
                <a:rPr lang="en-US" sz="2800" smtClean="0">
                  <a:solidFill>
                    <a:schemeClr val="dk1"/>
                  </a:solidFill>
                </a:rPr>
                <a:t>    iii. Compare the most recent gesture to the original and</a:t>
              </a:r>
            </a:p>
            <a:p>
              <a:pPr lvl="0" algn="just">
                <a:buClr>
                  <a:schemeClr val="dk1"/>
                </a:buClr>
                <a:buSzPct val="25000"/>
              </a:pPr>
              <a:r>
                <a:rPr lang="en-US" sz="2800" smtClean="0">
                  <a:solidFill>
                    <a:schemeClr val="dk1"/>
                  </a:solidFill>
                </a:rPr>
                <a:t>         return and indication of success</a:t>
              </a:r>
              <a:endParaRPr lang="en-US" sz="2800" dirty="0">
                <a:solidFill>
                  <a:schemeClr val="dk1"/>
                </a:solidFill>
              </a:endParaRPr>
            </a:p>
          </p:txBody>
        </p:sp>
      </p:grpSp>
      <p:grpSp>
        <p:nvGrpSpPr>
          <p:cNvPr id="106" name="Shape 106"/>
          <p:cNvGrpSpPr/>
          <p:nvPr/>
        </p:nvGrpSpPr>
        <p:grpSpPr>
          <a:xfrm>
            <a:off x="728965" y="16421751"/>
            <a:ext cx="10085297" cy="5349864"/>
            <a:chOff x="766289" y="2896808"/>
            <a:chExt cx="10085297" cy="5349864"/>
          </a:xfrm>
        </p:grpSpPr>
        <p:sp>
          <p:nvSpPr>
            <p:cNvPr id="107" name="Shape 107"/>
            <p:cNvSpPr/>
            <p:nvPr/>
          </p:nvSpPr>
          <p:spPr>
            <a:xfrm>
              <a:off x="766289" y="2896808"/>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a:solidFill>
                    <a:schemeClr val="lt1"/>
                  </a:solidFill>
                  <a:latin typeface="Times New Roman"/>
                  <a:ea typeface="Times New Roman"/>
                  <a:cs typeface="Times New Roman"/>
                  <a:sym typeface="Times New Roman"/>
                </a:rPr>
                <a:t>Introduction</a:t>
              </a:r>
            </a:p>
          </p:txBody>
        </p:sp>
        <p:sp>
          <p:nvSpPr>
            <p:cNvPr id="108" name="Shape 108"/>
            <p:cNvSpPr/>
            <p:nvPr/>
          </p:nvSpPr>
          <p:spPr>
            <a:xfrm>
              <a:off x="793183" y="4069701"/>
              <a:ext cx="10058403" cy="4176971"/>
            </a:xfrm>
            <a:prstGeom prst="rect">
              <a:avLst/>
            </a:prstGeom>
            <a:solidFill>
              <a:srgbClr val="D8D8D8">
                <a:alpha val="84705"/>
              </a:srgbClr>
            </a:solidFill>
            <a:ln>
              <a:noFill/>
            </a:ln>
          </p:spPr>
          <p:txBody>
            <a:bodyPr lIns="228600" tIns="228600" rIns="228600" bIns="228600" anchor="ctr" anchorCtr="0">
              <a:noAutofit/>
            </a:bodyPr>
            <a:lstStyle/>
            <a:p>
              <a:pPr marL="0" marR="0" lvl="0" indent="0" algn="just" rtl="0">
                <a:lnSpc>
                  <a:spcPct val="100000"/>
                </a:lnSpc>
                <a:spcBef>
                  <a:spcPts val="0"/>
                </a:spcBef>
                <a:spcAft>
                  <a:spcPts val="0"/>
                </a:spcAft>
                <a:buClr>
                  <a:schemeClr val="dk1"/>
                </a:buClr>
                <a:buSzPct val="25000"/>
                <a:buFont typeface="Arial"/>
                <a:buNone/>
              </a:pPr>
              <a:r>
                <a:rPr lang="en-US" sz="2800" dirty="0" smtClean="0">
                  <a:solidFill>
                    <a:schemeClr val="dk1"/>
                  </a:solidFill>
                </a:rPr>
                <a:t>Using character string passwords can be a tedious and difficult throughout the day. The security of these passwords is becoming of more concern due to their reliance on just length and complexity and advances in technology. A hand motion password could potentially reduce the time, effort, and threat to security that the string password poses. This password system also includes a configurable level of error and contributes to the hands-free computing movement.</a:t>
              </a:r>
            </a:p>
            <a:p>
              <a:pPr marL="0" marR="0" lvl="0" indent="0" algn="just" rtl="0">
                <a:lnSpc>
                  <a:spcPct val="100000"/>
                </a:lnSpc>
                <a:spcBef>
                  <a:spcPts val="0"/>
                </a:spcBef>
                <a:spcAft>
                  <a:spcPts val="0"/>
                </a:spcAft>
                <a:buClr>
                  <a:schemeClr val="dk1"/>
                </a:buClr>
                <a:buSzPct val="25000"/>
                <a:buFont typeface="Arial"/>
                <a:buNone/>
              </a:pPr>
              <a:endParaRPr lang="en-US" sz="2800" b="0" i="0" u="none" strike="noStrike" cap="none" dirty="0">
                <a:solidFill>
                  <a:schemeClr val="dk1"/>
                </a:solidFill>
                <a:latin typeface="Arial"/>
                <a:ea typeface="Arial"/>
                <a:cs typeface="Arial"/>
                <a:sym typeface="Arial"/>
              </a:endParaRPr>
            </a:p>
          </p:txBody>
        </p:sp>
      </p:grpSp>
      <p:grpSp>
        <p:nvGrpSpPr>
          <p:cNvPr id="109" name="Shape 109"/>
          <p:cNvGrpSpPr/>
          <p:nvPr/>
        </p:nvGrpSpPr>
        <p:grpSpPr>
          <a:xfrm>
            <a:off x="33167085" y="3453995"/>
            <a:ext cx="10083660" cy="7560652"/>
            <a:chOff x="766289" y="2896808"/>
            <a:chExt cx="10058403" cy="7560652"/>
          </a:xfrm>
        </p:grpSpPr>
        <p:sp>
          <p:nvSpPr>
            <p:cNvPr id="110" name="Shape 110"/>
            <p:cNvSpPr/>
            <p:nvPr/>
          </p:nvSpPr>
          <p:spPr>
            <a:xfrm>
              <a:off x="766289" y="2896808"/>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dirty="0" smtClean="0">
                  <a:solidFill>
                    <a:schemeClr val="lt1"/>
                  </a:solidFill>
                  <a:latin typeface="Times New Roman"/>
                  <a:ea typeface="Times New Roman"/>
                  <a:cs typeface="Times New Roman"/>
                  <a:sym typeface="Times New Roman"/>
                </a:rPr>
                <a:t>Methods</a:t>
              </a:r>
              <a:endParaRPr lang="en-US" sz="7200" b="1" i="0" u="none" strike="noStrike" cap="none" dirty="0">
                <a:solidFill>
                  <a:schemeClr val="lt1"/>
                </a:solidFill>
                <a:latin typeface="Times New Roman"/>
                <a:ea typeface="Times New Roman"/>
                <a:cs typeface="Times New Roman"/>
                <a:sym typeface="Times New Roman"/>
              </a:endParaRPr>
            </a:p>
          </p:txBody>
        </p:sp>
        <p:sp>
          <p:nvSpPr>
            <p:cNvPr id="111" name="Shape 111"/>
            <p:cNvSpPr/>
            <p:nvPr/>
          </p:nvSpPr>
          <p:spPr>
            <a:xfrm>
              <a:off x="766289" y="4065667"/>
              <a:ext cx="10058403" cy="6391793"/>
            </a:xfrm>
            <a:prstGeom prst="rect">
              <a:avLst/>
            </a:prstGeom>
            <a:solidFill>
              <a:srgbClr val="D8D8D8">
                <a:alpha val="84705"/>
              </a:srgbClr>
            </a:solidFill>
            <a:ln>
              <a:noFill/>
            </a:ln>
          </p:spPr>
          <p:txBody>
            <a:bodyPr lIns="137150" tIns="137150" rIns="137150" bIns="137150" anchor="ctr" anchorCtr="0">
              <a:noAutofit/>
            </a:bodyPr>
            <a:lstStyle/>
            <a:p>
              <a:pPr marL="457200" marR="0" lvl="0" indent="-457200" algn="just" rtl="0">
                <a:lnSpc>
                  <a:spcPct val="100000"/>
                </a:lnSpc>
                <a:spcBef>
                  <a:spcPts val="0"/>
                </a:spcBef>
                <a:spcAft>
                  <a:spcPts val="0"/>
                </a:spcAft>
                <a:buClr>
                  <a:srgbClr val="000000"/>
                </a:buClr>
                <a:buSzPct val="50000"/>
                <a:buFont typeface="Wingdings" charset="2"/>
                <a:buChar char="u"/>
              </a:pPr>
              <a:r>
                <a:rPr lang="en-US" sz="2800" b="0" i="0" u="none" strike="noStrike" cap="none" dirty="0" smtClean="0">
                  <a:latin typeface="Arial"/>
                  <a:ea typeface="Arial"/>
                  <a:cs typeface="Arial"/>
                  <a:sym typeface="Arial"/>
                </a:rPr>
                <a:t>Three Java Classes were created for data storage:</a:t>
              </a:r>
            </a:p>
            <a:p>
              <a:pPr lvl="7" algn="just">
                <a:buClr>
                  <a:srgbClr val="000000"/>
                </a:buClr>
                <a:buSzPct val="50000"/>
              </a:pPr>
              <a:r>
                <a:rPr lang="en-US" sz="2800" dirty="0" smtClean="0"/>
                <a:t>     - A Point Class to store the position of the hand in a single          	frame</a:t>
              </a:r>
            </a:p>
            <a:p>
              <a:pPr lvl="7" algn="just">
                <a:buClr>
                  <a:srgbClr val="000000"/>
                </a:buClr>
                <a:buSzPct val="50000"/>
              </a:pPr>
              <a:r>
                <a:rPr lang="en-US" sz="2800" dirty="0"/>
                <a:t> </a:t>
              </a:r>
              <a:r>
                <a:rPr lang="en-US" sz="2800" dirty="0" smtClean="0"/>
                <a:t>    - A Line </a:t>
              </a:r>
              <a:r>
                <a:rPr lang="en-US" sz="2800" dirty="0"/>
                <a:t>C</a:t>
              </a:r>
              <a:r>
                <a:rPr lang="en-US" sz="2800" dirty="0" smtClean="0"/>
                <a:t>lass to store a collection of points that represent 	a line made by the hand</a:t>
              </a:r>
              <a:r>
                <a:rPr lang="en-US" sz="2800" dirty="0"/>
                <a:t> </a:t>
              </a:r>
              <a:endParaRPr lang="en-US" sz="2800" dirty="0" smtClean="0"/>
            </a:p>
            <a:p>
              <a:pPr lvl="3" algn="just">
                <a:buClr>
                  <a:srgbClr val="000000"/>
                </a:buClr>
                <a:buSzPct val="50000"/>
              </a:pPr>
              <a:r>
                <a:rPr lang="en-US" sz="2800" dirty="0"/>
                <a:t> </a:t>
              </a:r>
              <a:r>
                <a:rPr lang="en-US" sz="2800" dirty="0" smtClean="0"/>
                <a:t>    - A Gesture Class to store an ordered collection of lines.</a:t>
              </a:r>
            </a:p>
            <a:p>
              <a:pPr lvl="3" algn="just">
                <a:buClr>
                  <a:srgbClr val="000000"/>
                </a:buClr>
                <a:buSzPct val="50000"/>
              </a:pPr>
              <a:endParaRPr lang="en-US" sz="1600" dirty="0" smtClean="0"/>
            </a:p>
            <a:p>
              <a:pPr marL="457200" marR="0" lvl="0" indent="-457200" algn="just" rtl="0">
                <a:lnSpc>
                  <a:spcPct val="100000"/>
                </a:lnSpc>
                <a:spcBef>
                  <a:spcPts val="0"/>
                </a:spcBef>
                <a:spcAft>
                  <a:spcPts val="0"/>
                </a:spcAft>
                <a:buClr>
                  <a:srgbClr val="000000"/>
                </a:buClr>
                <a:buSzPct val="50000"/>
                <a:buFont typeface="Wingdings" charset="2"/>
                <a:buChar char="u"/>
              </a:pPr>
              <a:r>
                <a:rPr lang="en-US" sz="2800" dirty="0" smtClean="0"/>
                <a:t>One Class was developed to accept and transform hand position data from the Leap Motion Device into Point Objects.</a:t>
              </a:r>
            </a:p>
            <a:p>
              <a:pPr marL="457200" marR="0" lvl="0" indent="-457200" algn="just" rtl="0">
                <a:lnSpc>
                  <a:spcPct val="100000"/>
                </a:lnSpc>
                <a:spcBef>
                  <a:spcPts val="0"/>
                </a:spcBef>
                <a:spcAft>
                  <a:spcPts val="0"/>
                </a:spcAft>
                <a:buClr>
                  <a:srgbClr val="000000"/>
                </a:buClr>
                <a:buSzPct val="50000"/>
                <a:buFont typeface="Wingdings" charset="2"/>
                <a:buChar char="u"/>
              </a:pPr>
              <a:endParaRPr lang="en-US" sz="1800" dirty="0" smtClean="0"/>
            </a:p>
            <a:p>
              <a:pPr marL="457200" marR="0" lvl="0" indent="-457200" algn="just" rtl="0">
                <a:lnSpc>
                  <a:spcPct val="100000"/>
                </a:lnSpc>
                <a:spcBef>
                  <a:spcPts val="0"/>
                </a:spcBef>
                <a:spcAft>
                  <a:spcPts val="0"/>
                </a:spcAft>
                <a:buClr>
                  <a:srgbClr val="000000"/>
                </a:buClr>
                <a:buSzPct val="50000"/>
                <a:buFont typeface="Wingdings" charset="2"/>
                <a:buChar char="u"/>
              </a:pPr>
              <a:r>
                <a:rPr lang="en-US" sz="2800" dirty="0" smtClean="0"/>
                <a:t>The Gesture Creator Class formatted these Points into a Gesture object and saved the Gesture to a file.</a:t>
              </a:r>
            </a:p>
            <a:p>
              <a:pPr marL="457200" marR="0" lvl="0" indent="-457200" algn="just" rtl="0">
                <a:lnSpc>
                  <a:spcPct val="100000"/>
                </a:lnSpc>
                <a:spcBef>
                  <a:spcPts val="0"/>
                </a:spcBef>
                <a:spcAft>
                  <a:spcPts val="0"/>
                </a:spcAft>
                <a:buClr>
                  <a:srgbClr val="000000"/>
                </a:buClr>
                <a:buSzPct val="50000"/>
                <a:buFont typeface="Wingdings" charset="2"/>
                <a:buChar char="u"/>
              </a:pPr>
              <a:endParaRPr lang="en-US" sz="1600" dirty="0" smtClean="0"/>
            </a:p>
            <a:p>
              <a:pPr marL="457200" marR="0" lvl="0" indent="-457200" algn="just" rtl="0">
                <a:lnSpc>
                  <a:spcPct val="100000"/>
                </a:lnSpc>
                <a:spcBef>
                  <a:spcPts val="0"/>
                </a:spcBef>
                <a:spcAft>
                  <a:spcPts val="0"/>
                </a:spcAft>
                <a:buClr>
                  <a:srgbClr val="000000"/>
                </a:buClr>
                <a:buSzPct val="50000"/>
                <a:buFont typeface="Wingdings" charset="2"/>
                <a:buChar char="u"/>
              </a:pPr>
              <a:r>
                <a:rPr lang="en-US" sz="2800" dirty="0"/>
                <a:t>T</a:t>
              </a:r>
              <a:r>
                <a:rPr lang="en-US" sz="2800" b="0" i="0" u="none" strike="noStrike" cap="none" dirty="0" smtClean="0">
                  <a:solidFill>
                    <a:srgbClr val="000000"/>
                  </a:solidFill>
                  <a:latin typeface="Arial"/>
                  <a:ea typeface="Arial"/>
                  <a:cs typeface="Arial"/>
                  <a:sym typeface="Arial"/>
                </a:rPr>
                <a:t>he Gesture Comparison Class read in two Gestures and compared them at a given margin of error. </a:t>
              </a:r>
            </a:p>
          </p:txBody>
        </p:sp>
      </p:grpSp>
      <p:grpSp>
        <p:nvGrpSpPr>
          <p:cNvPr id="112" name="Shape 112"/>
          <p:cNvGrpSpPr/>
          <p:nvPr/>
        </p:nvGrpSpPr>
        <p:grpSpPr>
          <a:xfrm>
            <a:off x="33192342" y="17059892"/>
            <a:ext cx="10058403" cy="5681893"/>
            <a:chOff x="766289" y="2896808"/>
            <a:chExt cx="10058403" cy="5681893"/>
          </a:xfrm>
        </p:grpSpPr>
        <p:sp>
          <p:nvSpPr>
            <p:cNvPr id="113" name="Shape 113"/>
            <p:cNvSpPr/>
            <p:nvPr/>
          </p:nvSpPr>
          <p:spPr>
            <a:xfrm>
              <a:off x="766289" y="2896808"/>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a:solidFill>
                    <a:schemeClr val="lt1"/>
                  </a:solidFill>
                  <a:latin typeface="Times New Roman"/>
                  <a:ea typeface="Times New Roman"/>
                  <a:cs typeface="Times New Roman"/>
                  <a:sym typeface="Times New Roman"/>
                </a:rPr>
                <a:t>Conclusion</a:t>
              </a:r>
            </a:p>
          </p:txBody>
        </p:sp>
        <p:sp>
          <p:nvSpPr>
            <p:cNvPr id="114" name="Shape 114"/>
            <p:cNvSpPr/>
            <p:nvPr/>
          </p:nvSpPr>
          <p:spPr>
            <a:xfrm>
              <a:off x="766289" y="4065666"/>
              <a:ext cx="10058403" cy="4513035"/>
            </a:xfrm>
            <a:prstGeom prst="rect">
              <a:avLst/>
            </a:prstGeom>
            <a:solidFill>
              <a:srgbClr val="D8D8D8">
                <a:alpha val="84705"/>
              </a:srgbClr>
            </a:solidFill>
            <a:ln>
              <a:noFill/>
            </a:ln>
          </p:spPr>
          <p:txBody>
            <a:bodyPr lIns="137150" tIns="137150" rIns="137150" bIns="137150" anchor="ctr"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800" b="0" i="0" u="none" strike="noStrike" cap="none" dirty="0" smtClean="0">
                  <a:solidFill>
                    <a:srgbClr val="000000"/>
                  </a:solidFill>
                  <a:latin typeface="Arial"/>
                  <a:ea typeface="Arial"/>
                  <a:cs typeface="Arial"/>
                  <a:sym typeface="Arial"/>
                </a:rPr>
                <a:t>With a successful reading rate of 96.25% and an 82.5% rate of positive comparison between the input gesture and original gesture, it can be concluded that a program was successfully developed that can be used as an alternative password system to numeric passwords. This hand gesture system is more easily accessible to users with arthritis and reduces the risk of users developing Carpel Tunnel Syndrome, as well as increasing the use of hands-free computing. </a:t>
              </a:r>
              <a:endParaRPr lang="en-US" sz="2800" b="0" i="0" u="none" strike="noStrike" cap="none" dirty="0">
                <a:solidFill>
                  <a:srgbClr val="000000"/>
                </a:solidFill>
                <a:latin typeface="Arial"/>
                <a:ea typeface="Arial"/>
                <a:cs typeface="Arial"/>
                <a:sym typeface="Arial"/>
              </a:endParaRPr>
            </a:p>
          </p:txBody>
        </p:sp>
      </p:grpSp>
      <p:grpSp>
        <p:nvGrpSpPr>
          <p:cNvPr id="115" name="Shape 115"/>
          <p:cNvGrpSpPr/>
          <p:nvPr/>
        </p:nvGrpSpPr>
        <p:grpSpPr>
          <a:xfrm>
            <a:off x="33192342" y="23135565"/>
            <a:ext cx="10058403" cy="4826458"/>
            <a:chOff x="766289" y="2896808"/>
            <a:chExt cx="10058403" cy="4826458"/>
          </a:xfrm>
        </p:grpSpPr>
        <p:sp>
          <p:nvSpPr>
            <p:cNvPr id="116" name="Shape 116"/>
            <p:cNvSpPr/>
            <p:nvPr/>
          </p:nvSpPr>
          <p:spPr>
            <a:xfrm>
              <a:off x="766289" y="2896808"/>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dirty="0" smtClean="0">
                  <a:solidFill>
                    <a:schemeClr val="lt1"/>
                  </a:solidFill>
                  <a:latin typeface="Times New Roman"/>
                  <a:ea typeface="Times New Roman"/>
                  <a:cs typeface="Times New Roman"/>
                  <a:sym typeface="Times New Roman"/>
                </a:rPr>
                <a:t>Future Work </a:t>
              </a:r>
              <a:endParaRPr lang="en-US" sz="7200" b="1" i="0" u="none" strike="noStrike" cap="none" dirty="0">
                <a:solidFill>
                  <a:schemeClr val="lt1"/>
                </a:solidFill>
                <a:latin typeface="Times New Roman"/>
                <a:ea typeface="Times New Roman"/>
                <a:cs typeface="Times New Roman"/>
                <a:sym typeface="Times New Roman"/>
              </a:endParaRPr>
            </a:p>
          </p:txBody>
        </p:sp>
        <p:sp>
          <p:nvSpPr>
            <p:cNvPr id="117" name="Shape 117"/>
            <p:cNvSpPr/>
            <p:nvPr/>
          </p:nvSpPr>
          <p:spPr>
            <a:xfrm>
              <a:off x="766289" y="4065666"/>
              <a:ext cx="10058403" cy="3657600"/>
            </a:xfrm>
            <a:prstGeom prst="rect">
              <a:avLst/>
            </a:prstGeom>
            <a:solidFill>
              <a:srgbClr val="D8D8D8">
                <a:alpha val="84705"/>
              </a:srgbClr>
            </a:solidFill>
            <a:ln>
              <a:noFill/>
            </a:ln>
          </p:spPr>
          <p:txBody>
            <a:bodyPr lIns="137150" tIns="137150" rIns="137150" bIns="137150" anchor="ctr" anchorCtr="0">
              <a:noAutofit/>
            </a:bodyPr>
            <a:lstStyle/>
            <a:p>
              <a:pPr marL="0" marR="0" lvl="0" indent="0" algn="just" rtl="0">
                <a:lnSpc>
                  <a:spcPct val="100000"/>
                </a:lnSpc>
                <a:spcBef>
                  <a:spcPts val="0"/>
                </a:spcBef>
                <a:spcAft>
                  <a:spcPts val="0"/>
                </a:spcAft>
                <a:buClr>
                  <a:srgbClr val="000000"/>
                </a:buClr>
                <a:buSzPct val="25000"/>
                <a:buFont typeface="Arial"/>
                <a:buNone/>
              </a:pPr>
              <a:r>
                <a:rPr lang="en-US" sz="2800" dirty="0" smtClean="0"/>
                <a:t>Future work with a hand gesture password system could include more complex and fluid gestures involving finger movement and multiple hands. This system can replace any existing password system. As well as being a replacement for password systems, this work can be enhanced to be used as an alternative form of CAPTCHA, making it easier for users to verify that they are human.</a:t>
              </a:r>
              <a:endParaRPr lang="en-US" sz="2800" b="0" i="0" u="none" strike="noStrike" cap="none" dirty="0">
                <a:solidFill>
                  <a:srgbClr val="000000"/>
                </a:solidFill>
                <a:latin typeface="Arial"/>
                <a:ea typeface="Arial"/>
                <a:cs typeface="Arial"/>
                <a:sym typeface="Arial"/>
              </a:endParaRPr>
            </a:p>
          </p:txBody>
        </p:sp>
      </p:grpSp>
      <p:grpSp>
        <p:nvGrpSpPr>
          <p:cNvPr id="134" name="Shape 134"/>
          <p:cNvGrpSpPr/>
          <p:nvPr/>
        </p:nvGrpSpPr>
        <p:grpSpPr>
          <a:xfrm>
            <a:off x="33141829" y="28411206"/>
            <a:ext cx="10058403" cy="3088856"/>
            <a:chOff x="766289" y="2896808"/>
            <a:chExt cx="10058403" cy="3088856"/>
          </a:xfrm>
        </p:grpSpPr>
        <p:sp>
          <p:nvSpPr>
            <p:cNvPr id="135" name="Shape 135"/>
            <p:cNvSpPr/>
            <p:nvPr/>
          </p:nvSpPr>
          <p:spPr>
            <a:xfrm>
              <a:off x="766289" y="2896808"/>
              <a:ext cx="10058403" cy="1143000"/>
            </a:xfrm>
            <a:prstGeom prst="rect">
              <a:avLst/>
            </a:prstGeom>
            <a:solidFill>
              <a:srgbClr val="17365D"/>
            </a:solidFill>
            <a:ln w="9525" cap="flat" cmpd="sng">
              <a:solidFill>
                <a:srgbClr val="17365D"/>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imes New Roman"/>
                <a:buNone/>
              </a:pPr>
              <a:r>
                <a:rPr lang="en-US" sz="7200" b="1" i="0" u="none" strike="noStrike" cap="none">
                  <a:solidFill>
                    <a:schemeClr val="lt1"/>
                  </a:solidFill>
                  <a:latin typeface="Times New Roman"/>
                  <a:ea typeface="Times New Roman"/>
                  <a:cs typeface="Times New Roman"/>
                  <a:sym typeface="Times New Roman"/>
                </a:rPr>
                <a:t>References</a:t>
              </a:r>
            </a:p>
          </p:txBody>
        </p:sp>
        <p:sp>
          <p:nvSpPr>
            <p:cNvPr id="136" name="Shape 136"/>
            <p:cNvSpPr/>
            <p:nvPr/>
          </p:nvSpPr>
          <p:spPr>
            <a:xfrm>
              <a:off x="766289" y="4065666"/>
              <a:ext cx="10058403" cy="1919998"/>
            </a:xfrm>
            <a:prstGeom prst="rect">
              <a:avLst/>
            </a:prstGeom>
            <a:solidFill>
              <a:srgbClr val="D8D8D8">
                <a:alpha val="84705"/>
              </a:srgbClr>
            </a:solidFill>
            <a:ln>
              <a:noFill/>
            </a:ln>
          </p:spPr>
          <p:txBody>
            <a:bodyPr lIns="137150" tIns="137150" rIns="137150" bIns="137150" anchor="ctr" anchorCtr="0">
              <a:noAutofit/>
            </a:bodyPr>
            <a:lstStyle/>
            <a:p>
              <a:pPr marL="0" marR="0" lvl="0" indent="0" algn="l" rtl="0">
                <a:lnSpc>
                  <a:spcPct val="100000"/>
                </a:lnSpc>
                <a:spcBef>
                  <a:spcPts val="0"/>
                </a:spcBef>
                <a:spcAft>
                  <a:spcPts val="0"/>
                </a:spcAft>
                <a:buClr>
                  <a:srgbClr val="000000"/>
                </a:buClr>
                <a:buFont typeface="Arial"/>
                <a:buNone/>
              </a:pPr>
              <a:endParaRPr sz="2800" b="0" i="0" u="none" strike="noStrike" cap="none">
                <a:solidFill>
                  <a:srgbClr val="000000"/>
                </a:solidFill>
                <a:latin typeface="Arial"/>
                <a:ea typeface="Arial"/>
                <a:cs typeface="Arial"/>
                <a:sym typeface="Arial"/>
              </a:endParaRPr>
            </a:p>
          </p:txBody>
        </p:sp>
      </p:grpSp>
      <p:pic>
        <p:nvPicPr>
          <p:cNvPr id="4" name="Picture 3"/>
          <p:cNvPicPr>
            <a:picLocks noChangeAspect="1"/>
          </p:cNvPicPr>
          <p:nvPr/>
        </p:nvPicPr>
        <p:blipFill rotWithShape="1">
          <a:blip r:embed="rId4"/>
          <a:srcRect l="5031" t="7875" r="46282" b="9830"/>
          <a:stretch/>
        </p:blipFill>
        <p:spPr>
          <a:xfrm>
            <a:off x="11740348" y="14949517"/>
            <a:ext cx="6457713" cy="6822098"/>
          </a:xfrm>
          <a:prstGeom prst="rect">
            <a:avLst/>
          </a:prstGeom>
        </p:spPr>
      </p:pic>
      <p:pic>
        <p:nvPicPr>
          <p:cNvPr id="6" name="Picture 5"/>
          <p:cNvPicPr>
            <a:picLocks noChangeAspect="1"/>
          </p:cNvPicPr>
          <p:nvPr/>
        </p:nvPicPr>
        <p:blipFill rotWithShape="1">
          <a:blip r:embed="rId5"/>
          <a:srcRect l="5089" t="7533" r="36791" b="10757"/>
          <a:stretch/>
        </p:blipFill>
        <p:spPr>
          <a:xfrm>
            <a:off x="24414638" y="14949517"/>
            <a:ext cx="7764062" cy="6822098"/>
          </a:xfrm>
          <a:prstGeom prst="rect">
            <a:avLst/>
          </a:prstGeom>
        </p:spPr>
      </p:pic>
      <p:sp>
        <p:nvSpPr>
          <p:cNvPr id="7" name="Rectangle 6"/>
          <p:cNvSpPr/>
          <p:nvPr/>
        </p:nvSpPr>
        <p:spPr>
          <a:xfrm>
            <a:off x="33126273" y="29728879"/>
            <a:ext cx="10073959" cy="1754327"/>
          </a:xfrm>
          <a:prstGeom prst="rect">
            <a:avLst/>
          </a:prstGeom>
        </p:spPr>
        <p:txBody>
          <a:bodyPr wrap="square">
            <a:spAutoFit/>
          </a:bodyPr>
          <a:lstStyle/>
          <a:p>
            <a:r>
              <a:rPr lang="en-US" sz="1800" dirty="0"/>
              <a:t>[1] </a:t>
            </a:r>
            <a:r>
              <a:rPr lang="en-US" sz="1800" dirty="0" err="1"/>
              <a:t>Weichert</a:t>
            </a:r>
            <a:r>
              <a:rPr lang="en-US" sz="1800" dirty="0"/>
              <a:t>, F., Bachmann, D., </a:t>
            </a:r>
            <a:r>
              <a:rPr lang="en-US" sz="1800" dirty="0" err="1"/>
              <a:t>Rudak</a:t>
            </a:r>
            <a:r>
              <a:rPr lang="en-US" sz="1800" dirty="0"/>
              <a:t>, B., &amp; </a:t>
            </a:r>
            <a:r>
              <a:rPr lang="en-US" sz="1800" dirty="0" err="1"/>
              <a:t>Fisseler</a:t>
            </a:r>
            <a:r>
              <a:rPr lang="en-US" sz="1800" dirty="0"/>
              <a:t>, D. (</a:t>
            </a:r>
            <a:r>
              <a:rPr lang="en-US" sz="1800" dirty="0" err="1"/>
              <a:t>n.d.</a:t>
            </a:r>
            <a:r>
              <a:rPr lang="en-US" sz="1800" dirty="0"/>
              <a:t>). Analysis of the Accuracy and Robustness of the Leap Motion Controller. Sensors,6380-6393.</a:t>
            </a:r>
          </a:p>
          <a:p>
            <a:r>
              <a:rPr lang="en-US" sz="1800" dirty="0"/>
              <a:t>[2] Wang, L. (2014). Analysis and Enhancement of a Password Authentication and Update Scheme Based on Elliptic Curve Cryptography. Journal of Applied Mathematics, 2014, 1-11.</a:t>
            </a:r>
          </a:p>
          <a:p>
            <a:r>
              <a:rPr lang="en-US" sz="1800" dirty="0"/>
              <a:t>[3] Morris, R., Thompson, K., &amp; Laboratories, I. (1978). Password security: A case history. Murray Hill, N.J.: Bell Telephone Laboratories. </a:t>
            </a:r>
          </a:p>
        </p:txBody>
      </p:sp>
      <p:graphicFrame>
        <p:nvGraphicFramePr>
          <p:cNvPr id="3" name="Table 2"/>
          <p:cNvGraphicFramePr>
            <a:graphicFrameLocks noGrp="1"/>
          </p:cNvGraphicFramePr>
          <p:nvPr>
            <p:extLst>
              <p:ext uri="{D42A27DB-BD31-4B8C-83A1-F6EECF244321}">
                <p14:modId xmlns:p14="http://schemas.microsoft.com/office/powerpoint/2010/main" val="1999568974"/>
              </p:ext>
            </p:extLst>
          </p:nvPr>
        </p:nvGraphicFramePr>
        <p:xfrm>
          <a:off x="13589672" y="24170069"/>
          <a:ext cx="4564063" cy="7188649"/>
        </p:xfrm>
        <a:graphic>
          <a:graphicData uri="http://schemas.openxmlformats.org/drawingml/2006/table">
            <a:tbl>
              <a:tblPr/>
              <a:tblGrid>
                <a:gridCol w="2994025"/>
                <a:gridCol w="1570038"/>
              </a:tblGrid>
              <a:tr h="838649">
                <a:tc>
                  <a:txBody>
                    <a:bodyPr/>
                    <a:lstStyle/>
                    <a:p>
                      <a:pPr algn="ctr" fontAlgn="ctr"/>
                      <a:r>
                        <a:rPr lang="en-US" sz="2800" b="0" i="0" u="sng" strike="noStrike" dirty="0">
                          <a:solidFill>
                            <a:srgbClr val="FFFFFF"/>
                          </a:solidFill>
                          <a:effectLst/>
                          <a:latin typeface="Arial" charset="0"/>
                          <a:ea typeface="Arial" charset="0"/>
                          <a:cs typeface="Arial" charset="0"/>
                        </a:rPr>
                        <a:t>Lines</a:t>
                      </a:r>
                      <a:r>
                        <a:rPr lang="en-US" sz="2800" b="1" i="0" u="sng" strike="noStrike" dirty="0">
                          <a:solidFill>
                            <a:srgbClr val="FFFFFF"/>
                          </a:solidFill>
                          <a:effectLst/>
                          <a:latin typeface="Arial" charset="0"/>
                          <a:ea typeface="Arial" charset="0"/>
                          <a:cs typeface="Arial" charset="0"/>
                        </a:rPr>
                        <a:t> </a:t>
                      </a:r>
                      <a:r>
                        <a:rPr lang="en-US" sz="2800" b="0" i="0" u="sng" strike="noStrike" dirty="0">
                          <a:solidFill>
                            <a:srgbClr val="FFFFFF"/>
                          </a:solidFill>
                          <a:effectLst/>
                          <a:latin typeface="Arial" charset="0"/>
                          <a:ea typeface="Arial" charset="0"/>
                          <a:cs typeface="Arial" charset="0"/>
                        </a:rPr>
                        <a:t>Registered</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17365D"/>
                    </a:solidFill>
                  </a:tcPr>
                </a:tc>
                <a:tc>
                  <a:txBody>
                    <a:bodyPr/>
                    <a:lstStyle/>
                    <a:p>
                      <a:pPr algn="ctr" fontAlgn="ctr"/>
                      <a:r>
                        <a:rPr lang="en-US" sz="2800" b="0" i="0" u="sng" strike="noStrike" dirty="0">
                          <a:solidFill>
                            <a:srgbClr val="FFFFFF"/>
                          </a:solidFill>
                          <a:effectLst/>
                          <a:latin typeface="Arial" charset="0"/>
                          <a:ea typeface="Arial" charset="0"/>
                          <a:cs typeface="Arial" charset="0"/>
                        </a:rPr>
                        <a:t>Success</a:t>
                      </a:r>
                      <a:endParaRPr lang="en-US" sz="2000" b="0" i="0" u="sng" strike="noStrike" dirty="0">
                        <a:solidFill>
                          <a:srgbClr val="FFFFFF"/>
                        </a:solidFill>
                        <a:effectLst/>
                        <a:latin typeface="Arial" charset="0"/>
                        <a:ea typeface="Arial" charset="0"/>
                        <a:cs typeface="Arial" charset="0"/>
                      </a:endParaRP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17365D"/>
                    </a:solidFill>
                  </a:tcPr>
                </a:tc>
              </a:tr>
              <a:tr h="203200">
                <a:tc>
                  <a:txBody>
                    <a:bodyPr/>
                    <a:lstStyle/>
                    <a:p>
                      <a:pPr algn="ctr" fontAlgn="ctr"/>
                      <a:r>
                        <a:rPr lang="en-US" sz="2000" b="0" i="0" u="none" strike="noStrike" dirty="0">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is-IS" sz="2000" b="0" i="0" u="none" strike="noStrike">
                          <a:solidFill>
                            <a:srgbClr val="000000"/>
                          </a:solidFill>
                          <a:effectLst/>
                          <a:latin typeface="Arial" charset="0"/>
                          <a:ea typeface="Arial" charset="0"/>
                          <a:cs typeface="Arial" charset="0"/>
                        </a:rPr>
                        <a:t>2</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0</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0</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dirty="0">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0</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chemeClr val="bg1">
                        <a:lumMod val="65000"/>
                      </a:schemeClr>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0</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r h="203200">
                <a:tc>
                  <a:txBody>
                    <a:bodyPr/>
                    <a:lstStyle/>
                    <a:p>
                      <a:pPr algn="ctr" fontAlgn="ctr"/>
                      <a:r>
                        <a:rPr lang="en-US" sz="2000" b="0" i="0" u="none" strike="noStrike">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0</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A6A6A6"/>
                    </a:solidFill>
                  </a:tcPr>
                </a:tc>
              </a:tr>
              <a:tr h="203200">
                <a:tc>
                  <a:txBody>
                    <a:bodyPr/>
                    <a:lstStyle/>
                    <a:p>
                      <a:pPr algn="ctr" fontAlgn="ctr"/>
                      <a:r>
                        <a:rPr lang="en-US" sz="2000" b="0" i="0" u="none" strike="noStrike" dirty="0">
                          <a:solidFill>
                            <a:srgbClr val="000000"/>
                          </a:solidFill>
                          <a:effectLst/>
                          <a:latin typeface="Arial" charset="0"/>
                          <a:ea typeface="Arial" charset="0"/>
                          <a:cs typeface="Arial" charset="0"/>
                        </a:rPr>
                        <a:t>3</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c>
                  <a:txBody>
                    <a:bodyPr/>
                    <a:lstStyle/>
                    <a:p>
                      <a:pPr algn="ctr" fontAlgn="ctr"/>
                      <a:r>
                        <a:rPr lang="en-US" sz="2000" b="0" i="0" u="none" strike="noStrike" dirty="0">
                          <a:solidFill>
                            <a:srgbClr val="000000"/>
                          </a:solidFill>
                          <a:effectLst/>
                          <a:latin typeface="Arial" charset="0"/>
                          <a:ea typeface="Arial" charset="0"/>
                          <a:cs typeface="Arial" charset="0"/>
                        </a:rPr>
                        <a:t>1</a:t>
                      </a:r>
                    </a:p>
                  </a:txBody>
                  <a:tcPr marL="12700" marR="12700" marT="1270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D9D9D9"/>
                    </a:solidFill>
                  </a:tcPr>
                </a:tc>
              </a:tr>
            </a:tbl>
          </a:graphicData>
        </a:graphic>
      </p:graphicFrame>
      <p:sp>
        <p:nvSpPr>
          <p:cNvPr id="10" name="TextBox 9"/>
          <p:cNvSpPr txBox="1"/>
          <p:nvPr/>
        </p:nvSpPr>
        <p:spPr>
          <a:xfrm>
            <a:off x="18424690" y="16378926"/>
            <a:ext cx="5750446" cy="2431435"/>
          </a:xfrm>
          <a:prstGeom prst="rect">
            <a:avLst/>
          </a:prstGeom>
          <a:noFill/>
          <a:ln>
            <a:solidFill>
              <a:schemeClr val="tx1"/>
            </a:solidFill>
          </a:ln>
        </p:spPr>
        <p:txBody>
          <a:bodyPr wrap="none" rtlCol="0">
            <a:spAutoFit/>
          </a:bodyPr>
          <a:lstStyle/>
          <a:p>
            <a:pPr algn="ctr">
              <a:lnSpc>
                <a:spcPct val="200000"/>
              </a:lnSpc>
            </a:pPr>
            <a:r>
              <a:rPr lang="en-US" sz="2800" u="sng" dirty="0" smtClean="0"/>
              <a:t>Example of Saved Gesture:</a:t>
            </a:r>
          </a:p>
          <a:p>
            <a:pPr algn="ctr">
              <a:lnSpc>
                <a:spcPct val="200000"/>
              </a:lnSpc>
            </a:pPr>
            <a:endParaRPr lang="en-US" sz="600" u="sng" dirty="0"/>
          </a:p>
          <a:p>
            <a:pPr algn="ctr"/>
            <a:r>
              <a:rPr lang="en-US" sz="2800" spc="-1" dirty="0">
                <a:solidFill>
                  <a:schemeClr val="tx1"/>
                </a:solidFill>
                <a:uFill>
                  <a:solidFill>
                    <a:srgbClr val="FFFFFF"/>
                  </a:solidFill>
                </a:uFill>
              </a:rPr>
              <a:t>(</a:t>
            </a:r>
            <a:r>
              <a:rPr lang="en-US" sz="2800" spc="-1" dirty="0" smtClean="0">
                <a:solidFill>
                  <a:schemeClr val="tx1"/>
                </a:solidFill>
                <a:uFill>
                  <a:solidFill>
                    <a:srgbClr val="FFFFFF"/>
                  </a:solidFill>
                </a:uFill>
              </a:rPr>
              <a:t>-00.61169</a:t>
            </a:r>
            <a:r>
              <a:rPr lang="en-US" sz="2800" spc="-1" dirty="0">
                <a:solidFill>
                  <a:schemeClr val="tx1"/>
                </a:solidFill>
                <a:uFill>
                  <a:solidFill>
                    <a:srgbClr val="FFFFFF"/>
                  </a:solidFill>
                </a:uFill>
              </a:rPr>
              <a:t>, </a:t>
            </a:r>
            <a:r>
              <a:rPr lang="en-US" sz="2800" spc="-1" dirty="0" smtClean="0">
                <a:solidFill>
                  <a:schemeClr val="tx1"/>
                </a:solidFill>
                <a:uFill>
                  <a:solidFill>
                    <a:srgbClr val="FFFFFF"/>
                  </a:solidFill>
                </a:uFill>
              </a:rPr>
              <a:t>06.33869</a:t>
            </a:r>
            <a:r>
              <a:rPr lang="en-US" sz="2800" spc="-1" dirty="0">
                <a:solidFill>
                  <a:schemeClr val="tx1"/>
                </a:solidFill>
                <a:uFill>
                  <a:solidFill>
                    <a:srgbClr val="FFFFFF"/>
                  </a:solidFill>
                </a:uFill>
              </a:rPr>
              <a:t>, 116.51540)</a:t>
            </a:r>
          </a:p>
          <a:p>
            <a:pPr algn="ctr"/>
            <a:r>
              <a:rPr lang="en-US" sz="2800" spc="-1" dirty="0">
                <a:solidFill>
                  <a:schemeClr val="tx1"/>
                </a:solidFill>
                <a:uFill>
                  <a:solidFill>
                    <a:srgbClr val="FFFFFF"/>
                  </a:solidFill>
                </a:uFill>
              </a:rPr>
              <a:t>(-83.22334, </a:t>
            </a:r>
            <a:r>
              <a:rPr lang="en-US" sz="2800" spc="-1" dirty="0" smtClean="0">
                <a:solidFill>
                  <a:schemeClr val="tx1"/>
                </a:solidFill>
                <a:uFill>
                  <a:solidFill>
                    <a:srgbClr val="FFFFFF"/>
                  </a:solidFill>
                </a:uFill>
              </a:rPr>
              <a:t>03.01472</a:t>
            </a:r>
            <a:r>
              <a:rPr lang="en-US" sz="2800" spc="-1" dirty="0">
                <a:solidFill>
                  <a:schemeClr val="tx1"/>
                </a:solidFill>
                <a:uFill>
                  <a:solidFill>
                    <a:srgbClr val="FFFFFF"/>
                  </a:solidFill>
                </a:uFill>
              </a:rPr>
              <a:t>, -110.06181)</a:t>
            </a:r>
          </a:p>
          <a:p>
            <a:pPr algn="ctr"/>
            <a:r>
              <a:rPr lang="en-US" sz="2800" spc="-1" dirty="0">
                <a:solidFill>
                  <a:schemeClr val="tx1"/>
                </a:solidFill>
                <a:uFill>
                  <a:solidFill>
                    <a:srgbClr val="FFFFFF"/>
                  </a:solidFill>
                </a:uFill>
              </a:rPr>
              <a:t>(166.68714, </a:t>
            </a:r>
            <a:r>
              <a:rPr lang="en-US" sz="2800" spc="-1" dirty="0" smtClean="0">
                <a:solidFill>
                  <a:schemeClr val="tx1"/>
                </a:solidFill>
                <a:uFill>
                  <a:solidFill>
                    <a:srgbClr val="FFFFFF"/>
                  </a:solidFill>
                </a:uFill>
              </a:rPr>
              <a:t>-02.05694</a:t>
            </a:r>
            <a:r>
              <a:rPr lang="en-US" sz="2800" spc="-1" dirty="0">
                <a:solidFill>
                  <a:schemeClr val="tx1"/>
                </a:solidFill>
                <a:uFill>
                  <a:solidFill>
                    <a:srgbClr val="FFFFFF"/>
                  </a:solidFill>
                </a:uFill>
              </a:rPr>
              <a:t>, </a:t>
            </a:r>
            <a:r>
              <a:rPr lang="en-US" sz="2800" spc="-1" dirty="0" smtClean="0">
                <a:solidFill>
                  <a:schemeClr val="tx1"/>
                </a:solidFill>
                <a:uFill>
                  <a:solidFill>
                    <a:srgbClr val="FFFFFF"/>
                  </a:solidFill>
                </a:uFill>
              </a:rPr>
              <a:t>08.26354</a:t>
            </a:r>
            <a:r>
              <a:rPr lang="en-US" sz="2800" spc="-1" dirty="0">
                <a:solidFill>
                  <a:schemeClr val="tx1"/>
                </a:solidFill>
                <a:uFill>
                  <a:solidFill>
                    <a:srgbClr val="FFFFFF"/>
                  </a:solidFill>
                </a:uFill>
              </a:rPr>
              <a:t>)</a:t>
            </a:r>
            <a:endParaRPr lang="en-US" sz="2800" u="sng" dirty="0"/>
          </a:p>
        </p:txBody>
      </p:sp>
      <p:sp>
        <p:nvSpPr>
          <p:cNvPr id="59" name="TextBox 58"/>
          <p:cNvSpPr txBox="1"/>
          <p:nvPr/>
        </p:nvSpPr>
        <p:spPr>
          <a:xfrm>
            <a:off x="13067301" y="13994113"/>
            <a:ext cx="3504486" cy="954107"/>
          </a:xfrm>
          <a:prstGeom prst="rect">
            <a:avLst/>
          </a:prstGeom>
          <a:noFill/>
        </p:spPr>
        <p:txBody>
          <a:bodyPr wrap="none" rtlCol="0">
            <a:spAutoFit/>
          </a:bodyPr>
          <a:lstStyle/>
          <a:p>
            <a:pPr algn="ctr">
              <a:lnSpc>
                <a:spcPct val="200000"/>
              </a:lnSpc>
            </a:pPr>
            <a:r>
              <a:rPr lang="en-US" sz="2800" u="sng" dirty="0" smtClean="0"/>
              <a:t>Comparing Gestures</a:t>
            </a:r>
          </a:p>
        </p:txBody>
      </p:sp>
      <p:sp>
        <p:nvSpPr>
          <p:cNvPr id="63" name="TextBox 62"/>
          <p:cNvSpPr txBox="1"/>
          <p:nvPr/>
        </p:nvSpPr>
        <p:spPr>
          <a:xfrm>
            <a:off x="26864626" y="13994113"/>
            <a:ext cx="3223959" cy="954107"/>
          </a:xfrm>
          <a:prstGeom prst="rect">
            <a:avLst/>
          </a:prstGeom>
          <a:noFill/>
        </p:spPr>
        <p:txBody>
          <a:bodyPr wrap="none" rtlCol="0">
            <a:spAutoFit/>
          </a:bodyPr>
          <a:lstStyle/>
          <a:p>
            <a:pPr algn="ctr">
              <a:lnSpc>
                <a:spcPct val="200000"/>
              </a:lnSpc>
            </a:pPr>
            <a:r>
              <a:rPr lang="en-US" sz="2800" u="sng" dirty="0" smtClean="0"/>
              <a:t>Creating a Gesture</a:t>
            </a:r>
          </a:p>
        </p:txBody>
      </p:sp>
      <p:grpSp>
        <p:nvGrpSpPr>
          <p:cNvPr id="13" name="Group 12"/>
          <p:cNvGrpSpPr/>
          <p:nvPr/>
        </p:nvGrpSpPr>
        <p:grpSpPr>
          <a:xfrm>
            <a:off x="20494918" y="24170069"/>
            <a:ext cx="10786948" cy="7182401"/>
            <a:chOff x="20302652" y="24167316"/>
            <a:chExt cx="10786948" cy="7182401"/>
          </a:xfrm>
        </p:grpSpPr>
        <p:graphicFrame>
          <p:nvGraphicFramePr>
            <p:cNvPr id="56" name="Chart 55"/>
            <p:cNvGraphicFramePr>
              <a:graphicFrameLocks/>
            </p:cNvGraphicFramePr>
            <p:nvPr>
              <p:extLst>
                <p:ext uri="{D42A27DB-BD31-4B8C-83A1-F6EECF244321}">
                  <p14:modId xmlns:p14="http://schemas.microsoft.com/office/powerpoint/2010/main" val="2363216503"/>
                </p:ext>
              </p:extLst>
            </p:nvPr>
          </p:nvGraphicFramePr>
          <p:xfrm>
            <a:off x="20302652" y="24170069"/>
            <a:ext cx="10786948" cy="7179648"/>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20302652" y="24167316"/>
              <a:ext cx="10786948" cy="914400"/>
            </a:xfrm>
            <a:prstGeom prst="rect">
              <a:avLst/>
            </a:prstGeom>
            <a:solidFill>
              <a:srgbClr val="17365D"/>
            </a:solidFill>
          </p:spPr>
          <p:txBody>
            <a:bodyPr wrap="square" rtlCol="0" anchor="ctr">
              <a:spAutoFit/>
            </a:bodyPr>
            <a:lstStyle/>
            <a:p>
              <a:pPr algn="ctr"/>
              <a:r>
                <a:rPr lang="en-US" sz="2800" u="sng" dirty="0">
                  <a:solidFill>
                    <a:schemeClr val="bg1"/>
                  </a:solidFill>
                </a:rPr>
                <a:t>Gesture </a:t>
              </a:r>
              <a:r>
                <a:rPr lang="en-US" sz="2800" u="sng" dirty="0" smtClean="0">
                  <a:solidFill>
                    <a:schemeClr val="bg1"/>
                  </a:solidFill>
                </a:rPr>
                <a:t>Authentication</a:t>
              </a:r>
              <a:endParaRPr lang="en-US" sz="2800" u="sng" dirty="0">
                <a:solidFill>
                  <a:schemeClr val="bg1"/>
                </a:solidFill>
              </a:endParaRPr>
            </a:p>
          </p:txBody>
        </p:sp>
      </p:grpSp>
      <p:grpSp>
        <p:nvGrpSpPr>
          <p:cNvPr id="18" name="Group 17"/>
          <p:cNvGrpSpPr/>
          <p:nvPr/>
        </p:nvGrpSpPr>
        <p:grpSpPr>
          <a:xfrm>
            <a:off x="12278077" y="6256638"/>
            <a:ext cx="19296607" cy="4571341"/>
            <a:chOff x="12840167" y="6370316"/>
            <a:chExt cx="19296607" cy="4571341"/>
          </a:xfrm>
        </p:grpSpPr>
        <p:sp>
          <p:nvSpPr>
            <p:cNvPr id="55" name="Rounded Rectangle 54"/>
            <p:cNvSpPr/>
            <p:nvPr/>
          </p:nvSpPr>
          <p:spPr>
            <a:xfrm>
              <a:off x="28606536" y="7774566"/>
              <a:ext cx="3530238" cy="1614438"/>
            </a:xfrm>
            <a:prstGeom prst="roundRect">
              <a:avLst/>
            </a:prstGeom>
            <a:solidFill>
              <a:srgbClr val="C0504D"/>
            </a:solidFill>
            <a:ln w="38100">
              <a:solidFill>
                <a:schemeClr val="tx1">
                  <a:lumMod val="50000"/>
                  <a:lumOff val="50000"/>
                </a:schemeClr>
              </a:solidFill>
              <a:round/>
            </a:ln>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rPr>
                <a:t>Read Gestures from Files and Compare them</a:t>
              </a:r>
              <a:endParaRPr lang="en-US" sz="2800" dirty="0">
                <a:ln w="0"/>
                <a:solidFill>
                  <a:schemeClr val="tx1"/>
                </a:solidFill>
                <a:effectLst>
                  <a:outerShdw blurRad="38100" dist="19050" dir="2700000" algn="tl" rotWithShape="0">
                    <a:schemeClr val="dk1">
                      <a:alpha val="40000"/>
                    </a:schemeClr>
                  </a:outerShdw>
                </a:effectLst>
              </a:endParaRPr>
            </a:p>
          </p:txBody>
        </p:sp>
        <p:sp>
          <p:nvSpPr>
            <p:cNvPr id="54" name="Rounded Rectangle 53"/>
            <p:cNvSpPr/>
            <p:nvPr/>
          </p:nvSpPr>
          <p:spPr>
            <a:xfrm>
              <a:off x="22920244" y="6370316"/>
              <a:ext cx="3530238" cy="1614438"/>
            </a:xfrm>
            <a:prstGeom prst="roundRect">
              <a:avLst/>
            </a:prstGeom>
            <a:solidFill>
              <a:srgbClr val="C0504D"/>
            </a:solidFill>
            <a:ln w="38100">
              <a:solidFill>
                <a:schemeClr val="tx1">
                  <a:lumMod val="50000"/>
                  <a:lumOff val="50000"/>
                </a:schemeClr>
              </a:solidFill>
              <a:round/>
            </a:ln>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rPr>
                <a:t>Save </a:t>
              </a:r>
              <a:r>
                <a:rPr lang="en-US" sz="2800" dirty="0">
                  <a:ln w="0"/>
                  <a:solidFill>
                    <a:schemeClr val="tx1"/>
                  </a:solidFill>
                  <a:effectLst>
                    <a:outerShdw blurRad="38100" dist="19050" dir="2700000" algn="tl" rotWithShape="0">
                      <a:schemeClr val="dk1">
                        <a:alpha val="40000"/>
                      </a:schemeClr>
                    </a:outerShdw>
                  </a:effectLst>
                </a:rPr>
                <a:t>C</a:t>
              </a:r>
              <a:r>
                <a:rPr lang="en-US" sz="2800" dirty="0" smtClean="0">
                  <a:ln w="0"/>
                  <a:solidFill>
                    <a:schemeClr val="tx1"/>
                  </a:solidFill>
                  <a:effectLst>
                    <a:outerShdw blurRad="38100" dist="19050" dir="2700000" algn="tl" rotWithShape="0">
                      <a:schemeClr val="dk1">
                        <a:alpha val="40000"/>
                      </a:schemeClr>
                    </a:outerShdw>
                  </a:effectLst>
                </a:rPr>
                <a:t>urrent Gesture to a File</a:t>
              </a:r>
              <a:endParaRPr lang="en-US" sz="2800" dirty="0">
                <a:ln w="0"/>
                <a:solidFill>
                  <a:schemeClr val="tx1"/>
                </a:solidFill>
                <a:effectLst>
                  <a:outerShdw blurRad="38100" dist="19050" dir="2700000" algn="tl" rotWithShape="0">
                    <a:schemeClr val="dk1">
                      <a:alpha val="40000"/>
                    </a:schemeClr>
                  </a:outerShdw>
                </a:effectLst>
              </a:endParaRPr>
            </a:p>
          </p:txBody>
        </p:sp>
        <p:grpSp>
          <p:nvGrpSpPr>
            <p:cNvPr id="16" name="Group 15"/>
            <p:cNvGrpSpPr/>
            <p:nvPr/>
          </p:nvGrpSpPr>
          <p:grpSpPr>
            <a:xfrm>
              <a:off x="26708328" y="7177452"/>
              <a:ext cx="1764008" cy="2957975"/>
              <a:chOff x="26487553" y="6910850"/>
              <a:chExt cx="1922998" cy="3224577"/>
            </a:xfrm>
          </p:grpSpPr>
          <p:cxnSp>
            <p:nvCxnSpPr>
              <p:cNvPr id="11" name="Elbow Connector 10"/>
              <p:cNvCxnSpPr/>
              <p:nvPr/>
            </p:nvCxnSpPr>
            <p:spPr>
              <a:xfrm>
                <a:off x="26487553" y="6910850"/>
                <a:ext cx="1922998" cy="1524316"/>
              </a:xfrm>
              <a:prstGeom prst="bentConnector3">
                <a:avLst>
                  <a:gd name="adj1" fmla="val 50000"/>
                </a:avLst>
              </a:prstGeom>
              <a:ln w="317500" cap="sq" cmpd="sng">
                <a:solidFill>
                  <a:schemeClr val="tx1">
                    <a:lumMod val="50000"/>
                    <a:lumOff val="50000"/>
                  </a:schemeClr>
                </a:solidFill>
                <a:prstDash val="solid"/>
                <a:round/>
                <a:tailEnd type="triangle" w="med" len="sm"/>
              </a:ln>
            </p:spPr>
            <p:style>
              <a:lnRef idx="2">
                <a:schemeClr val="accent1"/>
              </a:lnRef>
              <a:fillRef idx="0">
                <a:schemeClr val="accent1"/>
              </a:fillRef>
              <a:effectRef idx="1">
                <a:schemeClr val="accent1"/>
              </a:effectRef>
              <a:fontRef idx="minor">
                <a:schemeClr val="tx1"/>
              </a:fontRef>
            </p:style>
          </p:cxnSp>
          <p:cxnSp>
            <p:nvCxnSpPr>
              <p:cNvPr id="72" name="Elbow Connector 71"/>
              <p:cNvCxnSpPr/>
              <p:nvPr/>
            </p:nvCxnSpPr>
            <p:spPr>
              <a:xfrm flipV="1">
                <a:off x="26487553" y="8446378"/>
                <a:ext cx="1922998" cy="1689049"/>
              </a:xfrm>
              <a:prstGeom prst="bentConnector3">
                <a:avLst>
                  <a:gd name="adj1" fmla="val 50000"/>
                </a:avLst>
              </a:prstGeom>
              <a:ln w="317500" cap="sq" cmpd="sng">
                <a:solidFill>
                  <a:schemeClr val="tx1">
                    <a:lumMod val="50000"/>
                    <a:lumOff val="50000"/>
                  </a:schemeClr>
                </a:solidFill>
                <a:prstDash val="solid"/>
                <a:round/>
                <a:tailEnd type="triangle" w="med" len="sm"/>
              </a:ln>
            </p:spPr>
            <p:style>
              <a:lnRef idx="2">
                <a:schemeClr val="accent1"/>
              </a:lnRef>
              <a:fillRef idx="0">
                <a:schemeClr val="accent1"/>
              </a:fillRef>
              <a:effectRef idx="1">
                <a:schemeClr val="accent1"/>
              </a:effectRef>
              <a:fontRef idx="minor">
                <a:schemeClr val="tx1"/>
              </a:fontRef>
            </p:style>
          </p:cxnSp>
        </p:grpSp>
        <p:sp>
          <p:nvSpPr>
            <p:cNvPr id="58" name="Rounded Rectangle 57"/>
            <p:cNvSpPr/>
            <p:nvPr/>
          </p:nvSpPr>
          <p:spPr>
            <a:xfrm>
              <a:off x="22920244" y="9327219"/>
              <a:ext cx="3530238" cy="1614438"/>
            </a:xfrm>
            <a:prstGeom prst="roundRect">
              <a:avLst/>
            </a:prstGeom>
            <a:solidFill>
              <a:srgbClr val="C0504D"/>
            </a:solidFill>
            <a:ln w="38100">
              <a:solidFill>
                <a:schemeClr val="tx1">
                  <a:lumMod val="50000"/>
                  <a:lumOff val="50000"/>
                </a:schemeClr>
              </a:solidFill>
              <a:round/>
            </a:ln>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rPr>
                <a:t>Retrieve</a:t>
              </a:r>
            </a:p>
            <a:p>
              <a:pPr algn="ctr"/>
              <a:r>
                <a:rPr lang="en-US" sz="2800" dirty="0" smtClean="0">
                  <a:ln w="0"/>
                  <a:solidFill>
                    <a:schemeClr val="tx1"/>
                  </a:solidFill>
                  <a:effectLst>
                    <a:outerShdw blurRad="38100" dist="19050" dir="2700000" algn="tl" rotWithShape="0">
                      <a:schemeClr val="dk1">
                        <a:alpha val="40000"/>
                      </a:schemeClr>
                    </a:outerShdw>
                  </a:effectLst>
                </a:rPr>
                <a:t>Baseline Gesture</a:t>
              </a:r>
              <a:endParaRPr lang="en-US" sz="2800" dirty="0">
                <a:ln w="0"/>
                <a:solidFill>
                  <a:schemeClr val="tx1"/>
                </a:solidFill>
                <a:effectLst>
                  <a:outerShdw blurRad="38100" dist="19050" dir="2700000" algn="tl" rotWithShape="0">
                    <a:schemeClr val="dk1">
                      <a:alpha val="40000"/>
                    </a:schemeClr>
                  </a:outerShdw>
                </a:effectLst>
              </a:endParaRPr>
            </a:p>
          </p:txBody>
        </p:sp>
        <p:cxnSp>
          <p:nvCxnSpPr>
            <p:cNvPr id="73" name="Elbow Connector 72"/>
            <p:cNvCxnSpPr/>
            <p:nvPr/>
          </p:nvCxnSpPr>
          <p:spPr>
            <a:xfrm flipV="1">
              <a:off x="16611215" y="7207420"/>
              <a:ext cx="1206300" cy="1"/>
            </a:xfrm>
            <a:prstGeom prst="bentConnector3">
              <a:avLst>
                <a:gd name="adj1" fmla="val 50000"/>
              </a:avLst>
            </a:prstGeom>
            <a:ln w="317500" cap="sq" cmpd="sng">
              <a:solidFill>
                <a:schemeClr val="tx1">
                  <a:lumMod val="50000"/>
                  <a:lumOff val="50000"/>
                </a:schemeClr>
              </a:solidFill>
              <a:prstDash val="solid"/>
              <a:round/>
              <a:tailEnd type="triangle" w="med" len="sm"/>
            </a:ln>
          </p:spPr>
          <p:style>
            <a:lnRef idx="2">
              <a:schemeClr val="accent1"/>
            </a:lnRef>
            <a:fillRef idx="0">
              <a:schemeClr val="accent1"/>
            </a:fillRef>
            <a:effectRef idx="1">
              <a:schemeClr val="accent1"/>
            </a:effectRef>
            <a:fontRef idx="minor">
              <a:schemeClr val="tx1"/>
            </a:fontRef>
          </p:style>
        </p:cxnSp>
        <p:sp>
          <p:nvSpPr>
            <p:cNvPr id="8" name="Rounded Rectangle 7"/>
            <p:cNvSpPr/>
            <p:nvPr/>
          </p:nvSpPr>
          <p:spPr>
            <a:xfrm>
              <a:off x="12840167" y="6370316"/>
              <a:ext cx="3530238" cy="1614438"/>
            </a:xfrm>
            <a:prstGeom prst="roundRect">
              <a:avLst/>
            </a:prstGeom>
            <a:solidFill>
              <a:srgbClr val="C0504D"/>
            </a:solidFill>
            <a:ln w="38100">
              <a:solidFill>
                <a:schemeClr val="tx1">
                  <a:lumMod val="50000"/>
                  <a:lumOff val="50000"/>
                </a:schemeClr>
              </a:solidFill>
              <a:round/>
            </a:ln>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rPr>
                <a:t>Receive data from </a:t>
              </a:r>
            </a:p>
            <a:p>
              <a:pPr algn="ctr"/>
              <a:r>
                <a:rPr lang="en-US" sz="2800" dirty="0" smtClean="0">
                  <a:ln w="0"/>
                  <a:solidFill>
                    <a:schemeClr val="tx1"/>
                  </a:solidFill>
                  <a:effectLst>
                    <a:outerShdw blurRad="38100" dist="19050" dir="2700000" algn="tl" rotWithShape="0">
                      <a:schemeClr val="dk1">
                        <a:alpha val="40000"/>
                      </a:schemeClr>
                    </a:outerShdw>
                  </a:effectLst>
                </a:rPr>
                <a:t>Leap Motion Device</a:t>
              </a:r>
              <a:endParaRPr lang="en-US" sz="2800" dirty="0">
                <a:ln w="0"/>
                <a:solidFill>
                  <a:schemeClr val="tx1"/>
                </a:solidFill>
                <a:effectLst>
                  <a:outerShdw blurRad="38100" dist="19050" dir="2700000" algn="tl" rotWithShape="0">
                    <a:schemeClr val="dk1">
                      <a:alpha val="40000"/>
                    </a:schemeClr>
                  </a:outerShdw>
                </a:effectLst>
              </a:endParaRPr>
            </a:p>
          </p:txBody>
        </p:sp>
        <p:sp>
          <p:nvSpPr>
            <p:cNvPr id="53" name="Rounded Rectangle 52"/>
            <p:cNvSpPr/>
            <p:nvPr/>
          </p:nvSpPr>
          <p:spPr>
            <a:xfrm>
              <a:off x="17861671" y="6382672"/>
              <a:ext cx="3530238" cy="1614438"/>
            </a:xfrm>
            <a:prstGeom prst="roundRect">
              <a:avLst/>
            </a:prstGeom>
            <a:solidFill>
              <a:srgbClr val="C0504D"/>
            </a:solidFill>
            <a:ln w="38100">
              <a:solidFill>
                <a:schemeClr val="tx1">
                  <a:lumMod val="50000"/>
                  <a:lumOff val="50000"/>
                </a:schemeClr>
              </a:solidFill>
              <a:round/>
            </a:ln>
          </p:spPr>
          <p:style>
            <a:lnRef idx="1">
              <a:schemeClr val="dk1"/>
            </a:lnRef>
            <a:fillRef idx="3">
              <a:schemeClr val="dk1"/>
            </a:fillRef>
            <a:effectRef idx="2">
              <a:schemeClr val="dk1"/>
            </a:effectRef>
            <a:fontRef idx="minor">
              <a:schemeClr val="lt1"/>
            </a:fontRef>
          </p:style>
          <p:txBody>
            <a:bodyPr rtlCol="0" anchor="ctr"/>
            <a:lstStyle/>
            <a:p>
              <a:pPr algn="ctr"/>
              <a:r>
                <a:rPr lang="en-US" sz="2800" dirty="0" smtClean="0">
                  <a:ln w="0"/>
                  <a:solidFill>
                    <a:schemeClr val="tx1"/>
                  </a:solidFill>
                  <a:effectLst>
                    <a:outerShdw blurRad="38100" dist="19050" dir="2700000" algn="tl" rotWithShape="0">
                      <a:schemeClr val="dk1">
                        <a:alpha val="40000"/>
                      </a:schemeClr>
                    </a:outerShdw>
                  </a:effectLst>
                </a:rPr>
                <a:t>Capture Gesture</a:t>
              </a:r>
              <a:endParaRPr lang="en-US" sz="2800" dirty="0">
                <a:ln w="0"/>
                <a:solidFill>
                  <a:schemeClr val="tx1"/>
                </a:solidFill>
                <a:effectLst>
                  <a:outerShdw blurRad="38100" dist="19050" dir="2700000" algn="tl" rotWithShape="0">
                    <a:schemeClr val="dk1">
                      <a:alpha val="40000"/>
                    </a:schemeClr>
                  </a:outerShdw>
                </a:effectLst>
              </a:endParaRPr>
            </a:p>
          </p:txBody>
        </p:sp>
        <p:cxnSp>
          <p:nvCxnSpPr>
            <p:cNvPr id="68" name="Elbow Connector 67"/>
            <p:cNvCxnSpPr/>
            <p:nvPr/>
          </p:nvCxnSpPr>
          <p:spPr>
            <a:xfrm flipV="1">
              <a:off x="21621986" y="7177452"/>
              <a:ext cx="1206300" cy="1"/>
            </a:xfrm>
            <a:prstGeom prst="bentConnector3">
              <a:avLst>
                <a:gd name="adj1" fmla="val 50000"/>
              </a:avLst>
            </a:prstGeom>
            <a:ln w="317500" cap="sq" cmpd="sng">
              <a:solidFill>
                <a:schemeClr val="tx1">
                  <a:lumMod val="50000"/>
                  <a:lumOff val="50000"/>
                </a:schemeClr>
              </a:solidFill>
              <a:prstDash val="solid"/>
              <a:round/>
              <a:tailEnd type="triangle" w="med" len="sm"/>
            </a:ln>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24214307" y="28847452"/>
            <a:ext cx="839180" cy="369332"/>
          </a:xfrm>
          <a:prstGeom prst="rect">
            <a:avLst/>
          </a:prstGeom>
          <a:noFill/>
        </p:spPr>
        <p:txBody>
          <a:bodyPr wrap="none" rtlCol="0">
            <a:spAutoFit/>
          </a:bodyPr>
          <a:lstStyle/>
          <a:p>
            <a:r>
              <a:rPr lang="en-US" sz="1800" dirty="0" smtClean="0"/>
              <a:t>82.5%</a:t>
            </a:r>
            <a:endParaRPr lang="en-US" sz="1800" dirty="0"/>
          </a:p>
        </p:txBody>
      </p:sp>
      <p:sp>
        <p:nvSpPr>
          <p:cNvPr id="61" name="TextBox 60"/>
          <p:cNvSpPr txBox="1"/>
          <p:nvPr/>
        </p:nvSpPr>
        <p:spPr>
          <a:xfrm>
            <a:off x="25178680" y="25926289"/>
            <a:ext cx="967558" cy="369332"/>
          </a:xfrm>
          <a:prstGeom prst="rect">
            <a:avLst/>
          </a:prstGeom>
          <a:noFill/>
        </p:spPr>
        <p:txBody>
          <a:bodyPr wrap="none" rtlCol="0">
            <a:spAutoFit/>
          </a:bodyPr>
          <a:lstStyle/>
          <a:p>
            <a:r>
              <a:rPr lang="en-US" sz="1800" dirty="0" smtClean="0"/>
              <a:t>13.75%</a:t>
            </a:r>
            <a:endParaRPr lang="en-US" sz="1800" dirty="0"/>
          </a:p>
        </p:txBody>
      </p:sp>
      <p:pic>
        <p:nvPicPr>
          <p:cNvPr id="5" name="Picture 4"/>
          <p:cNvPicPr>
            <a:picLocks noChangeAspect="1"/>
          </p:cNvPicPr>
          <p:nvPr/>
        </p:nvPicPr>
        <p:blipFill>
          <a:blip r:embed="rId7"/>
          <a:stretch>
            <a:fillRect/>
          </a:stretch>
        </p:blipFill>
        <p:spPr>
          <a:xfrm>
            <a:off x="6406646" y="29216784"/>
            <a:ext cx="4238393" cy="1673987"/>
          </a:xfrm>
          <a:prstGeom prst="rect">
            <a:avLst/>
          </a:prstGeom>
        </p:spPr>
      </p:pic>
      <p:sp>
        <p:nvSpPr>
          <p:cNvPr id="9" name="TextBox 8"/>
          <p:cNvSpPr txBox="1"/>
          <p:nvPr/>
        </p:nvSpPr>
        <p:spPr>
          <a:xfrm>
            <a:off x="13475136" y="2610891"/>
            <a:ext cx="184666" cy="307777"/>
          </a:xfrm>
          <a:prstGeom prst="rect">
            <a:avLst/>
          </a:prstGeom>
          <a:noFill/>
        </p:spPr>
        <p:txBody>
          <a:bodyPr wrap="none" rtlCol="0">
            <a:spAutoFit/>
          </a:bodyPr>
          <a:lstStyle/>
          <a:p>
            <a:endParaRPr lang="en-US"/>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880</Words>
  <Application>Microsoft Macintosh PowerPoint</Application>
  <PresentationFormat>Custom</PresentationFormat>
  <Paragraphs>105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Denver Atwood</cp:lastModifiedBy>
  <cp:revision>43</cp:revision>
  <dcterms:modified xsi:type="dcterms:W3CDTF">2016-03-02T16:03:41Z</dcterms:modified>
</cp:coreProperties>
</file>