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256" r:id="rId2"/>
  </p:sldIdLst>
  <p:sldSz cx="43891200" cy="3291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124">
          <p15:clr>
            <a:srgbClr val="A4A3A4"/>
          </p15:clr>
        </p15:guide>
        <p15:guide id="2" orient="horz" pos="20231">
          <p15:clr>
            <a:srgbClr val="A4A3A4"/>
          </p15:clr>
        </p15:guide>
        <p15:guide id="3" orient="horz" pos="3912">
          <p15:clr>
            <a:srgbClr val="A4A3A4"/>
          </p15:clr>
        </p15:guide>
        <p15:guide id="4" orient="horz" pos="8587">
          <p15:clr>
            <a:srgbClr val="A4A3A4"/>
          </p15:clr>
        </p15:guide>
        <p15:guide id="5" orient="horz" pos="4163">
          <p15:clr>
            <a:srgbClr val="A4A3A4"/>
          </p15:clr>
        </p15:guide>
        <p15:guide id="6" pos="26856">
          <p15:clr>
            <a:srgbClr val="A4A3A4"/>
          </p15:clr>
        </p15:guide>
        <p15:guide id="7" pos="27200">
          <p15:clr>
            <a:srgbClr val="A4A3A4"/>
          </p15:clr>
        </p15:guide>
        <p15:guide id="8" pos="13584">
          <p15:clr>
            <a:srgbClr val="A4A3A4"/>
          </p15:clr>
        </p15:guide>
        <p15:guide id="9" pos="8556">
          <p15:clr>
            <a:srgbClr val="A4A3A4"/>
          </p15:clr>
        </p15:guide>
        <p15:guide id="10" pos="716">
          <p15:clr>
            <a:srgbClr val="A4A3A4"/>
          </p15:clr>
        </p15:guide>
        <p15:guide id="11" pos="7496">
          <p15:clr>
            <a:srgbClr val="A4A3A4"/>
          </p15:clr>
        </p15:guide>
        <p15:guide id="12" pos="2115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mano" initials="BR" lastIdx="1" clrIdx="0">
    <p:extLst>
      <p:ext uri="{19B8F6BF-5375-455C-9EA6-DF929625EA0E}">
        <p15:presenceInfo xmlns:p15="http://schemas.microsoft.com/office/powerpoint/2012/main" userId="944be3bc59ef580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E680"/>
    <a:srgbClr val="A66BFF"/>
    <a:srgbClr val="996633"/>
    <a:srgbClr val="CE090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2563" autoAdjust="0"/>
    <p:restoredTop sz="96676" autoAdjust="0"/>
  </p:normalViewPr>
  <p:slideViewPr>
    <p:cSldViewPr snapToGrid="0" snapToObjects="1">
      <p:cViewPr varScale="1">
        <p:scale>
          <a:sx n="22" d="100"/>
          <a:sy n="22" d="100"/>
        </p:scale>
        <p:origin x="2345" y="130"/>
      </p:cViewPr>
      <p:guideLst>
        <p:guide orient="horz" pos="14124"/>
        <p:guide orient="horz" pos="20231"/>
        <p:guide orient="horz" pos="3912"/>
        <p:guide orient="horz" pos="8587"/>
        <p:guide orient="horz" pos="4163"/>
        <p:guide pos="26856"/>
        <p:guide pos="27200"/>
        <p:guide pos="13584"/>
        <p:guide pos="8556"/>
        <p:guide pos="716"/>
        <p:guide pos="7496"/>
        <p:guide pos="2115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008190-6500-443C-B00D-DBB2C07F2F10}" type="datetimeFigureOut">
              <a:rPr lang="en-US" smtClean="0"/>
              <a:t>3/2/2017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ED2DF4-F490-4786-89AB-CB8AB7FE424D}" type="slidenum">
              <a:rPr lang="en-US" smtClean="0"/>
              <a:t>‹#›</a:t>
            </a:fld>
            <a:endParaRPr lang="en-US"/>
          </a:p>
        </p:txBody>
      </p:sp>
    </p:spTree>
    <p:extLst>
      <p:ext uri="{BB962C8B-B14F-4D97-AF65-F5344CB8AC3E}">
        <p14:creationId xmlns:p14="http://schemas.microsoft.com/office/powerpoint/2010/main" val="3507260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ED2DF4-F490-4786-89AB-CB8AB7FE424D}" type="slidenum">
              <a:rPr lang="en-US" smtClean="0"/>
              <a:t>1</a:t>
            </a:fld>
            <a:endParaRPr lang="en-US"/>
          </a:p>
        </p:txBody>
      </p:sp>
    </p:spTree>
    <p:extLst>
      <p:ext uri="{BB962C8B-B14F-4D97-AF65-F5344CB8AC3E}">
        <p14:creationId xmlns:p14="http://schemas.microsoft.com/office/powerpoint/2010/main" val="2601442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0" y="5387342"/>
            <a:ext cx="32918400" cy="11460480"/>
          </a:xfrm>
        </p:spPr>
        <p:txBody>
          <a:bodyPr anchor="b"/>
          <a:lstStyle>
            <a:lvl1pPr algn="ctr">
              <a:defRPr sz="21600"/>
            </a:lvl1pPr>
          </a:lstStyle>
          <a:p>
            <a:r>
              <a:rPr lang="en-US"/>
              <a:t>Click to edit Master title style</a:t>
            </a:r>
          </a:p>
        </p:txBody>
      </p:sp>
      <p:sp>
        <p:nvSpPr>
          <p:cNvPr id="3" name="Subtitle 2"/>
          <p:cNvSpPr>
            <a:spLocks noGrp="1"/>
          </p:cNvSpPr>
          <p:nvPr>
            <p:ph type="subTitle" idx="1"/>
          </p:nvPr>
        </p:nvSpPr>
        <p:spPr>
          <a:xfrm>
            <a:off x="5486400" y="17289782"/>
            <a:ext cx="32918400" cy="7947658"/>
          </a:xfrm>
        </p:spPr>
        <p:txBody>
          <a:bodyPr/>
          <a:lstStyle>
            <a:lvl1pPr marL="0" indent="0" algn="ctr">
              <a:buNone/>
              <a:defRPr sz="8640"/>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a:t>Click to edit Master subtitle style</a:t>
            </a:r>
          </a:p>
        </p:txBody>
      </p:sp>
      <p:sp>
        <p:nvSpPr>
          <p:cNvPr id="4" name="Date Placeholder 3"/>
          <p:cNvSpPr>
            <a:spLocks noGrp="1"/>
          </p:cNvSpPr>
          <p:nvPr>
            <p:ph type="dt" sz="half" idx="10"/>
          </p:nvPr>
        </p:nvSpPr>
        <p:spPr/>
        <p:txBody>
          <a:bodyPr/>
          <a:lstStyle/>
          <a:p>
            <a:fld id="{1F99B772-97EF-5042-9D18-25A9CA496387}" type="datetimeFigureOut">
              <a:rPr lang="en-US" smtClean="0"/>
              <a:t>3/2/2017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FE175A-B276-214E-9728-14F430DAD678}" type="slidenum">
              <a:rPr lang="en-US" smtClean="0"/>
              <a:t>‹#›</a:t>
            </a:fld>
            <a:endParaRPr lang="en-US"/>
          </a:p>
        </p:txBody>
      </p:sp>
    </p:spTree>
    <p:extLst>
      <p:ext uri="{BB962C8B-B14F-4D97-AF65-F5344CB8AC3E}">
        <p14:creationId xmlns:p14="http://schemas.microsoft.com/office/powerpoint/2010/main" val="3250196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99B772-97EF-5042-9D18-25A9CA496387}" type="datetimeFigureOut">
              <a:rPr lang="en-US" smtClean="0"/>
              <a:t>3/2/2017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FE175A-B276-214E-9728-14F430DAD678}" type="slidenum">
              <a:rPr lang="en-US" smtClean="0"/>
              <a:t>‹#›</a:t>
            </a:fld>
            <a:endParaRPr lang="en-US"/>
          </a:p>
        </p:txBody>
      </p:sp>
    </p:spTree>
    <p:extLst>
      <p:ext uri="{BB962C8B-B14F-4D97-AF65-F5344CB8AC3E}">
        <p14:creationId xmlns:p14="http://schemas.microsoft.com/office/powerpoint/2010/main" val="332498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0" y="1752600"/>
            <a:ext cx="9464040" cy="2789682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17520" y="1752600"/>
            <a:ext cx="27843480"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99B772-97EF-5042-9D18-25A9CA496387}" type="datetimeFigureOut">
              <a:rPr lang="en-US" smtClean="0"/>
              <a:t>3/2/2017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FE175A-B276-214E-9728-14F430DAD678}" type="slidenum">
              <a:rPr lang="en-US" smtClean="0"/>
              <a:t>‹#›</a:t>
            </a:fld>
            <a:endParaRPr lang="en-US"/>
          </a:p>
        </p:txBody>
      </p:sp>
    </p:spTree>
    <p:extLst>
      <p:ext uri="{BB962C8B-B14F-4D97-AF65-F5344CB8AC3E}">
        <p14:creationId xmlns:p14="http://schemas.microsoft.com/office/powerpoint/2010/main" val="356758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99B772-97EF-5042-9D18-25A9CA496387}" type="datetimeFigureOut">
              <a:rPr lang="en-US" smtClean="0"/>
              <a:t>3/2/2017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FE175A-B276-214E-9728-14F430DAD678}" type="slidenum">
              <a:rPr lang="en-US" smtClean="0"/>
              <a:t>‹#›</a:t>
            </a:fld>
            <a:endParaRPr lang="en-US"/>
          </a:p>
        </p:txBody>
      </p:sp>
    </p:spTree>
    <p:extLst>
      <p:ext uri="{BB962C8B-B14F-4D97-AF65-F5344CB8AC3E}">
        <p14:creationId xmlns:p14="http://schemas.microsoft.com/office/powerpoint/2010/main" val="272138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0" y="8206745"/>
            <a:ext cx="37856160" cy="13693138"/>
          </a:xfrm>
        </p:spPr>
        <p:txBody>
          <a:bodyPr anchor="b"/>
          <a:lstStyle>
            <a:lvl1pPr>
              <a:defRPr sz="21600"/>
            </a:lvl1pPr>
          </a:lstStyle>
          <a:p>
            <a:r>
              <a:rPr lang="en-US"/>
              <a:t>Click to edit Master title style</a:t>
            </a:r>
          </a:p>
        </p:txBody>
      </p:sp>
      <p:sp>
        <p:nvSpPr>
          <p:cNvPr id="3" name="Text Placeholder 2"/>
          <p:cNvSpPr>
            <a:spLocks noGrp="1"/>
          </p:cNvSpPr>
          <p:nvPr>
            <p:ph type="body" idx="1"/>
          </p:nvPr>
        </p:nvSpPr>
        <p:spPr>
          <a:xfrm>
            <a:off x="2994660" y="22029425"/>
            <a:ext cx="37856160" cy="7200898"/>
          </a:xfrm>
        </p:spPr>
        <p:txBody>
          <a:bodyPr/>
          <a:lstStyle>
            <a:lvl1pPr marL="0" indent="0">
              <a:buNone/>
              <a:defRPr sz="8640">
                <a:solidFill>
                  <a:schemeClr val="tx1">
                    <a:tint val="75000"/>
                  </a:schemeClr>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F99B772-97EF-5042-9D18-25A9CA496387}" type="datetimeFigureOut">
              <a:rPr lang="en-US" smtClean="0"/>
              <a:t>3/2/2017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FE175A-B276-214E-9728-14F430DAD678}" type="slidenum">
              <a:rPr lang="en-US" smtClean="0"/>
              <a:t>‹#›</a:t>
            </a:fld>
            <a:endParaRPr lang="en-US"/>
          </a:p>
        </p:txBody>
      </p:sp>
    </p:spTree>
    <p:extLst>
      <p:ext uri="{BB962C8B-B14F-4D97-AF65-F5344CB8AC3E}">
        <p14:creationId xmlns:p14="http://schemas.microsoft.com/office/powerpoint/2010/main" val="1697118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175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2199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99B772-97EF-5042-9D18-25A9CA496387}" type="datetimeFigureOut">
              <a:rPr lang="en-US" smtClean="0"/>
              <a:t>3/2/2017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FE175A-B276-214E-9728-14F430DAD678}" type="slidenum">
              <a:rPr lang="en-US" smtClean="0"/>
              <a:t>‹#›</a:t>
            </a:fld>
            <a:endParaRPr lang="en-US"/>
          </a:p>
        </p:txBody>
      </p:sp>
    </p:spTree>
    <p:extLst>
      <p:ext uri="{BB962C8B-B14F-4D97-AF65-F5344CB8AC3E}">
        <p14:creationId xmlns:p14="http://schemas.microsoft.com/office/powerpoint/2010/main" val="3217945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3"/>
            <a:ext cx="37856160" cy="6362702"/>
          </a:xfrm>
        </p:spPr>
        <p:txBody>
          <a:bodyPr/>
          <a:lstStyle/>
          <a:p>
            <a:r>
              <a:rPr lang="en-US"/>
              <a:t>Click to edit Master title style</a:t>
            </a:r>
          </a:p>
        </p:txBody>
      </p:sp>
      <p:sp>
        <p:nvSpPr>
          <p:cNvPr id="3" name="Text Placeholder 2"/>
          <p:cNvSpPr>
            <a:spLocks noGrp="1"/>
          </p:cNvSpPr>
          <p:nvPr>
            <p:ph type="body" idx="1"/>
          </p:nvPr>
        </p:nvSpPr>
        <p:spPr>
          <a:xfrm>
            <a:off x="3023239" y="8069582"/>
            <a:ext cx="18568033" cy="395477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Edit Master text styles</a:t>
            </a:r>
          </a:p>
        </p:txBody>
      </p:sp>
      <p:sp>
        <p:nvSpPr>
          <p:cNvPr id="4" name="Content Placeholder 3"/>
          <p:cNvSpPr>
            <a:spLocks noGrp="1"/>
          </p:cNvSpPr>
          <p:nvPr>
            <p:ph sz="half" idx="2"/>
          </p:nvPr>
        </p:nvSpPr>
        <p:spPr>
          <a:xfrm>
            <a:off x="3023239" y="12024360"/>
            <a:ext cx="18568033"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19920" y="8069582"/>
            <a:ext cx="18659477" cy="395477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Edit Master text styles</a:t>
            </a:r>
          </a:p>
        </p:txBody>
      </p:sp>
      <p:sp>
        <p:nvSpPr>
          <p:cNvPr id="6" name="Content Placeholder 5"/>
          <p:cNvSpPr>
            <a:spLocks noGrp="1"/>
          </p:cNvSpPr>
          <p:nvPr>
            <p:ph sz="quarter" idx="4"/>
          </p:nvPr>
        </p:nvSpPr>
        <p:spPr>
          <a:xfrm>
            <a:off x="22219920" y="12024360"/>
            <a:ext cx="18659477"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99B772-97EF-5042-9D18-25A9CA496387}" type="datetimeFigureOut">
              <a:rPr lang="en-US" smtClean="0"/>
              <a:t>3/2/2017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FE175A-B276-214E-9728-14F430DAD678}" type="slidenum">
              <a:rPr lang="en-US" smtClean="0"/>
              <a:t>‹#›</a:t>
            </a:fld>
            <a:endParaRPr lang="en-US"/>
          </a:p>
        </p:txBody>
      </p:sp>
    </p:spTree>
    <p:extLst>
      <p:ext uri="{BB962C8B-B14F-4D97-AF65-F5344CB8AC3E}">
        <p14:creationId xmlns:p14="http://schemas.microsoft.com/office/powerpoint/2010/main" val="2641163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99B772-97EF-5042-9D18-25A9CA496387}" type="datetimeFigureOut">
              <a:rPr lang="en-US" smtClean="0"/>
              <a:t>3/2/2017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FE175A-B276-214E-9728-14F430DAD678}" type="slidenum">
              <a:rPr lang="en-US" smtClean="0"/>
              <a:t>‹#›</a:t>
            </a:fld>
            <a:endParaRPr lang="en-US"/>
          </a:p>
        </p:txBody>
      </p:sp>
    </p:spTree>
    <p:extLst>
      <p:ext uri="{BB962C8B-B14F-4D97-AF65-F5344CB8AC3E}">
        <p14:creationId xmlns:p14="http://schemas.microsoft.com/office/powerpoint/2010/main" val="3342059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99B772-97EF-5042-9D18-25A9CA496387}" type="datetimeFigureOut">
              <a:rPr lang="en-US" smtClean="0"/>
              <a:t>3/2/2017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FE175A-B276-214E-9728-14F430DAD678}" type="slidenum">
              <a:rPr lang="en-US" smtClean="0"/>
              <a:t>‹#›</a:t>
            </a:fld>
            <a:endParaRPr lang="en-US"/>
          </a:p>
        </p:txBody>
      </p:sp>
    </p:spTree>
    <p:extLst>
      <p:ext uri="{BB962C8B-B14F-4D97-AF65-F5344CB8AC3E}">
        <p14:creationId xmlns:p14="http://schemas.microsoft.com/office/powerpoint/2010/main" val="3362144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9" y="2194560"/>
            <a:ext cx="14156053" cy="7680960"/>
          </a:xfrm>
        </p:spPr>
        <p:txBody>
          <a:bodyPr anchor="b"/>
          <a:lstStyle>
            <a:lvl1pPr>
              <a:defRPr sz="11520"/>
            </a:lvl1pPr>
          </a:lstStyle>
          <a:p>
            <a:r>
              <a:rPr lang="en-US"/>
              <a:t>Click to edit Master title style</a:t>
            </a:r>
          </a:p>
        </p:txBody>
      </p:sp>
      <p:sp>
        <p:nvSpPr>
          <p:cNvPr id="3" name="Content Placeholder 2"/>
          <p:cNvSpPr>
            <a:spLocks noGrp="1"/>
          </p:cNvSpPr>
          <p:nvPr>
            <p:ph idx="1"/>
          </p:nvPr>
        </p:nvSpPr>
        <p:spPr>
          <a:xfrm>
            <a:off x="18659477" y="4739642"/>
            <a:ext cx="22219920" cy="23393400"/>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23239" y="9875520"/>
            <a:ext cx="14156053" cy="1829562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Edit Master text styles</a:t>
            </a:r>
          </a:p>
        </p:txBody>
      </p:sp>
      <p:sp>
        <p:nvSpPr>
          <p:cNvPr id="5" name="Date Placeholder 4"/>
          <p:cNvSpPr>
            <a:spLocks noGrp="1"/>
          </p:cNvSpPr>
          <p:nvPr>
            <p:ph type="dt" sz="half" idx="10"/>
          </p:nvPr>
        </p:nvSpPr>
        <p:spPr/>
        <p:txBody>
          <a:bodyPr/>
          <a:lstStyle/>
          <a:p>
            <a:fld id="{1F99B772-97EF-5042-9D18-25A9CA496387}" type="datetimeFigureOut">
              <a:rPr lang="en-US" smtClean="0"/>
              <a:t>3/2/2017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FE175A-B276-214E-9728-14F430DAD678}" type="slidenum">
              <a:rPr lang="en-US" smtClean="0"/>
              <a:t>‹#›</a:t>
            </a:fld>
            <a:endParaRPr lang="en-US"/>
          </a:p>
        </p:txBody>
      </p:sp>
    </p:spTree>
    <p:extLst>
      <p:ext uri="{BB962C8B-B14F-4D97-AF65-F5344CB8AC3E}">
        <p14:creationId xmlns:p14="http://schemas.microsoft.com/office/powerpoint/2010/main" val="2182208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9" y="2194560"/>
            <a:ext cx="14156053" cy="7680960"/>
          </a:xfrm>
        </p:spPr>
        <p:txBody>
          <a:bodyPr anchor="b"/>
          <a:lstStyle>
            <a:lvl1pPr>
              <a:defRPr sz="11520"/>
            </a:lvl1pPr>
          </a:lstStyle>
          <a:p>
            <a:r>
              <a:rPr lang="en-US"/>
              <a:t>Click to edit Master title style</a:t>
            </a:r>
          </a:p>
        </p:txBody>
      </p:sp>
      <p:sp>
        <p:nvSpPr>
          <p:cNvPr id="3" name="Picture Placeholder 2"/>
          <p:cNvSpPr>
            <a:spLocks noGrp="1"/>
          </p:cNvSpPr>
          <p:nvPr>
            <p:ph type="pic" idx="1"/>
          </p:nvPr>
        </p:nvSpPr>
        <p:spPr>
          <a:xfrm>
            <a:off x="18659477" y="4739642"/>
            <a:ext cx="22219920" cy="23393400"/>
          </a:xfrm>
        </p:spPr>
        <p:txBody>
          <a:bodyPr/>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endParaRPr lang="en-US"/>
          </a:p>
        </p:txBody>
      </p:sp>
      <p:sp>
        <p:nvSpPr>
          <p:cNvPr id="4" name="Text Placeholder 3"/>
          <p:cNvSpPr>
            <a:spLocks noGrp="1"/>
          </p:cNvSpPr>
          <p:nvPr>
            <p:ph type="body" sz="half" idx="2"/>
          </p:nvPr>
        </p:nvSpPr>
        <p:spPr>
          <a:xfrm>
            <a:off x="3023239" y="9875520"/>
            <a:ext cx="14156053" cy="1829562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Edit Master text styles</a:t>
            </a:r>
          </a:p>
        </p:txBody>
      </p:sp>
      <p:sp>
        <p:nvSpPr>
          <p:cNvPr id="5" name="Date Placeholder 4"/>
          <p:cNvSpPr>
            <a:spLocks noGrp="1"/>
          </p:cNvSpPr>
          <p:nvPr>
            <p:ph type="dt" sz="half" idx="10"/>
          </p:nvPr>
        </p:nvSpPr>
        <p:spPr/>
        <p:txBody>
          <a:bodyPr/>
          <a:lstStyle/>
          <a:p>
            <a:fld id="{1F99B772-97EF-5042-9D18-25A9CA496387}" type="datetimeFigureOut">
              <a:rPr lang="en-US" smtClean="0"/>
              <a:t>3/2/2017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FE175A-B276-214E-9728-14F430DAD678}" type="slidenum">
              <a:rPr lang="en-US" smtClean="0"/>
              <a:t>‹#›</a:t>
            </a:fld>
            <a:endParaRPr lang="en-US"/>
          </a:p>
        </p:txBody>
      </p:sp>
    </p:spTree>
    <p:extLst>
      <p:ext uri="{BB962C8B-B14F-4D97-AF65-F5344CB8AC3E}">
        <p14:creationId xmlns:p14="http://schemas.microsoft.com/office/powerpoint/2010/main" val="325831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3"/>
            <a:ext cx="37856160" cy="6362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17520" y="30510482"/>
            <a:ext cx="9875520" cy="1752600"/>
          </a:xfrm>
          <a:prstGeom prst="rect">
            <a:avLst/>
          </a:prstGeom>
        </p:spPr>
        <p:txBody>
          <a:bodyPr vert="horz" lIns="91440" tIns="45720" rIns="91440" bIns="45720" rtlCol="0" anchor="ctr"/>
          <a:lstStyle>
            <a:lvl1pPr algn="l">
              <a:defRPr sz="4320">
                <a:solidFill>
                  <a:schemeClr val="tx1">
                    <a:tint val="75000"/>
                  </a:schemeClr>
                </a:solidFill>
              </a:defRPr>
            </a:lvl1pPr>
          </a:lstStyle>
          <a:p>
            <a:fld id="{1F99B772-97EF-5042-9D18-25A9CA496387}" type="datetimeFigureOut">
              <a:rPr lang="en-US" smtClean="0"/>
              <a:t>3/2/2017</a:t>
            </a:fld>
            <a:endParaRPr lang="en-US"/>
          </a:p>
        </p:txBody>
      </p:sp>
      <p:sp>
        <p:nvSpPr>
          <p:cNvPr id="5" name="Footer Placeholder 4"/>
          <p:cNvSpPr>
            <a:spLocks noGrp="1"/>
          </p:cNvSpPr>
          <p:nvPr>
            <p:ph type="ftr" sz="quarter" idx="3"/>
          </p:nvPr>
        </p:nvSpPr>
        <p:spPr>
          <a:xfrm>
            <a:off x="14538960" y="30510482"/>
            <a:ext cx="14813280" cy="17526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2"/>
            <a:ext cx="9875520" cy="1752600"/>
          </a:xfrm>
          <a:prstGeom prst="rect">
            <a:avLst/>
          </a:prstGeom>
        </p:spPr>
        <p:txBody>
          <a:bodyPr vert="horz" lIns="91440" tIns="45720" rIns="91440" bIns="45720" rtlCol="0" anchor="ctr"/>
          <a:lstStyle>
            <a:lvl1pPr algn="r">
              <a:defRPr sz="4320">
                <a:solidFill>
                  <a:schemeClr val="tx1">
                    <a:tint val="75000"/>
                  </a:schemeClr>
                </a:solidFill>
              </a:defRPr>
            </a:lvl1pPr>
          </a:lstStyle>
          <a:p>
            <a:fld id="{1AFE175A-B276-214E-9728-14F430DAD678}" type="slidenum">
              <a:rPr lang="en-US" smtClean="0"/>
              <a:t>‹#›</a:t>
            </a:fld>
            <a:endParaRPr lang="en-US"/>
          </a:p>
        </p:txBody>
      </p:sp>
    </p:spTree>
    <p:extLst>
      <p:ext uri="{BB962C8B-B14F-4D97-AF65-F5344CB8AC3E}">
        <p14:creationId xmlns:p14="http://schemas.microsoft.com/office/powerpoint/2010/main" val="26718770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p:cNvSpPr txBox="1"/>
          <p:nvPr/>
        </p:nvSpPr>
        <p:spPr>
          <a:xfrm>
            <a:off x="0" y="1385627"/>
            <a:ext cx="43891200" cy="3293209"/>
          </a:xfrm>
          <a:prstGeom prst="rect">
            <a:avLst/>
          </a:prstGeom>
          <a:noFill/>
        </p:spPr>
        <p:txBody>
          <a:bodyPr wrap="square" rtlCol="0">
            <a:spAutoFit/>
          </a:bodyPr>
          <a:lstStyle/>
          <a:p>
            <a:pPr algn="ctr">
              <a:spcBef>
                <a:spcPct val="50000"/>
              </a:spcBef>
            </a:pPr>
            <a:r>
              <a:rPr lang="en-US" sz="10000" b="1" dirty="0">
                <a:solidFill>
                  <a:srgbClr val="332B3D"/>
                </a:solidFill>
                <a:latin typeface="Helvetica"/>
                <a:cs typeface="Helvetica"/>
              </a:rPr>
              <a:t>Managing The Internet of Things</a:t>
            </a:r>
          </a:p>
          <a:p>
            <a:pPr algn="ctr"/>
            <a:r>
              <a:rPr lang="en-US" sz="6000" b="1" dirty="0">
                <a:solidFill>
                  <a:srgbClr val="332B3D"/>
                </a:solidFill>
                <a:latin typeface="Helvetica"/>
                <a:cs typeface="Helvetica"/>
              </a:rPr>
              <a:t>Benjamin Romano</a:t>
            </a:r>
          </a:p>
          <a:p>
            <a:pPr algn="ctr"/>
            <a:r>
              <a:rPr lang="en-US" sz="4800" b="1" i="1" dirty="0">
                <a:solidFill>
                  <a:srgbClr val="332B3D"/>
                </a:solidFill>
                <a:latin typeface="Helvetica"/>
                <a:cs typeface="Helvetica"/>
              </a:rPr>
              <a:t>The University of Alabama</a:t>
            </a:r>
            <a:endParaRPr lang="en-US" sz="4800" dirty="0">
              <a:solidFill>
                <a:srgbClr val="332B3D"/>
              </a:solidFill>
              <a:latin typeface="Helvetica"/>
              <a:cs typeface="Helvetica"/>
            </a:endParaRPr>
          </a:p>
        </p:txBody>
      </p:sp>
      <p:sp>
        <p:nvSpPr>
          <p:cNvPr id="26" name="TextBox 25"/>
          <p:cNvSpPr txBox="1"/>
          <p:nvPr/>
        </p:nvSpPr>
        <p:spPr>
          <a:xfrm>
            <a:off x="1239251" y="7691227"/>
            <a:ext cx="9082794" cy="4401205"/>
          </a:xfrm>
          <a:prstGeom prst="rect">
            <a:avLst/>
          </a:prstGeom>
          <a:noFill/>
        </p:spPr>
        <p:txBody>
          <a:bodyPr wrap="square" rtlCol="0">
            <a:spAutoFit/>
          </a:bodyPr>
          <a:lstStyle/>
          <a:p>
            <a:r>
              <a:rPr lang="en-US" sz="2800" dirty="0">
                <a:solidFill>
                  <a:schemeClr val="accent6"/>
                </a:solidFill>
                <a:latin typeface="Verdana"/>
                <a:cs typeface="Verdana"/>
              </a:rPr>
              <a:t>This template addresses layout structure in traditional academic poster presentations. </a:t>
            </a:r>
          </a:p>
          <a:p>
            <a:endParaRPr lang="en-US" sz="2800" dirty="0">
              <a:solidFill>
                <a:schemeClr val="accent6"/>
              </a:solidFill>
              <a:latin typeface="Verdana"/>
              <a:cs typeface="Verdana"/>
            </a:endParaRPr>
          </a:p>
          <a:p>
            <a:r>
              <a:rPr lang="en-US" sz="2800" dirty="0">
                <a:solidFill>
                  <a:schemeClr val="accent6"/>
                </a:solidFill>
                <a:latin typeface="Verdana"/>
                <a:cs typeface="Verdana"/>
              </a:rPr>
              <a:t>This is a short (50-100 word) summary of your research.  Your abstract should be able to stand alone, completely self-contained.  This section is 75 words at 28 point font. Your body text should be between 24 and 32 point font. This section is 75 words at 28 point font. Your body text should be between 24 and 32 point font. </a:t>
            </a:r>
          </a:p>
        </p:txBody>
      </p:sp>
      <p:sp>
        <p:nvSpPr>
          <p:cNvPr id="4" name="TextBox 3"/>
          <p:cNvSpPr txBox="1"/>
          <p:nvPr/>
        </p:nvSpPr>
        <p:spPr>
          <a:xfrm>
            <a:off x="6921625" y="-190509"/>
            <a:ext cx="184666" cy="1415772"/>
          </a:xfrm>
          <a:prstGeom prst="rect">
            <a:avLst/>
          </a:prstGeom>
          <a:noFill/>
        </p:spPr>
        <p:txBody>
          <a:bodyPr wrap="none" rtlCol="0">
            <a:spAutoFit/>
          </a:bodyPr>
          <a:lstStyle/>
          <a:p>
            <a:endParaRPr lang="en-US" dirty="0"/>
          </a:p>
        </p:txBody>
      </p:sp>
      <p:sp>
        <p:nvSpPr>
          <p:cNvPr id="85" name="Rounded Rectangle 84"/>
          <p:cNvSpPr/>
          <p:nvPr/>
        </p:nvSpPr>
        <p:spPr>
          <a:xfrm>
            <a:off x="11183313" y="4917353"/>
            <a:ext cx="21121095" cy="14259777"/>
          </a:xfrm>
          <a:prstGeom prst="roundRect">
            <a:avLst>
              <a:gd name="adj" fmla="val 8192"/>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00000"/>
              </a:solidFill>
            </a:endParaRPr>
          </a:p>
        </p:txBody>
      </p:sp>
      <p:sp>
        <p:nvSpPr>
          <p:cNvPr id="86" name="TextBox 85"/>
          <p:cNvSpPr txBox="1"/>
          <p:nvPr/>
        </p:nvSpPr>
        <p:spPr>
          <a:xfrm>
            <a:off x="11197032" y="5107779"/>
            <a:ext cx="20521613" cy="1015663"/>
          </a:xfrm>
          <a:prstGeom prst="rect">
            <a:avLst/>
          </a:prstGeom>
          <a:noFill/>
        </p:spPr>
        <p:txBody>
          <a:bodyPr wrap="square" rtlCol="0">
            <a:spAutoFit/>
          </a:bodyPr>
          <a:lstStyle/>
          <a:p>
            <a:pPr algn="ctr"/>
            <a:r>
              <a:rPr lang="en-US" sz="6000" b="1" dirty="0">
                <a:solidFill>
                  <a:srgbClr val="C00000"/>
                </a:solidFill>
              </a:rPr>
              <a:t>Architecture</a:t>
            </a:r>
            <a:endParaRPr lang="en-US" sz="5400" b="1" dirty="0">
              <a:solidFill>
                <a:srgbClr val="C00000"/>
              </a:solidFill>
            </a:endParaRPr>
          </a:p>
        </p:txBody>
      </p:sp>
      <p:sp>
        <p:nvSpPr>
          <p:cNvPr id="14" name="Rounded Rectangle 13"/>
          <p:cNvSpPr/>
          <p:nvPr/>
        </p:nvSpPr>
        <p:spPr>
          <a:xfrm>
            <a:off x="699262" y="4917352"/>
            <a:ext cx="10060384" cy="12588853"/>
          </a:xfrm>
          <a:prstGeom prst="roundRect">
            <a:avLst>
              <a:gd name="adj" fmla="val 8192"/>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00000"/>
              </a:solidFill>
            </a:endParaRPr>
          </a:p>
        </p:txBody>
      </p:sp>
      <p:sp>
        <p:nvSpPr>
          <p:cNvPr id="114" name="TextBox 113"/>
          <p:cNvSpPr txBox="1"/>
          <p:nvPr/>
        </p:nvSpPr>
        <p:spPr>
          <a:xfrm>
            <a:off x="11723461" y="6123442"/>
            <a:ext cx="19350454" cy="5047536"/>
          </a:xfrm>
          <a:prstGeom prst="rect">
            <a:avLst/>
          </a:prstGeom>
          <a:noFill/>
        </p:spPr>
        <p:txBody>
          <a:bodyPr wrap="square" rtlCol="0">
            <a:spAutoFit/>
          </a:bodyPr>
          <a:lstStyle/>
          <a:p>
            <a:pPr algn="just"/>
            <a:r>
              <a:rPr lang="en-US" sz="4600" dirty="0"/>
              <a:t>We created a hardware agnostic platform, Wendo, that runs on Node.js and is written in TypeScript. IoT devices and cloud services (Things) can connect to Wendo. Things tell Wendo what they are capable of doing by sending a Thing Definition File. Users can define interactions between Things by creating Tasks using ThingScript. Things notify Wendo when an event occurs and Wendo executes any Tasks that are triggered. Wendo can also dispatch actions to Things.</a:t>
            </a:r>
          </a:p>
          <a:p>
            <a:pPr marL="685800" indent="-685800" algn="just">
              <a:buFont typeface="Arial" panose="020B0604020202020204" pitchFamily="34" charset="0"/>
              <a:buChar char="•"/>
            </a:pPr>
            <a:endParaRPr lang="en-US" sz="4600" dirty="0"/>
          </a:p>
        </p:txBody>
      </p:sp>
      <p:sp>
        <p:nvSpPr>
          <p:cNvPr id="17" name="TextBox 16"/>
          <p:cNvSpPr txBox="1"/>
          <p:nvPr/>
        </p:nvSpPr>
        <p:spPr>
          <a:xfrm>
            <a:off x="909094" y="5102376"/>
            <a:ext cx="10046449" cy="1015663"/>
          </a:xfrm>
          <a:prstGeom prst="rect">
            <a:avLst/>
          </a:prstGeom>
          <a:noFill/>
        </p:spPr>
        <p:txBody>
          <a:bodyPr wrap="square" rtlCol="0">
            <a:spAutoFit/>
          </a:bodyPr>
          <a:lstStyle/>
          <a:p>
            <a:pPr algn="ctr"/>
            <a:r>
              <a:rPr lang="en-US" sz="6000" b="1" dirty="0">
                <a:solidFill>
                  <a:srgbClr val="C00000"/>
                </a:solidFill>
              </a:rPr>
              <a:t>Abstract</a:t>
            </a:r>
            <a:endParaRPr lang="en-US" sz="5400" b="1" dirty="0">
              <a:solidFill>
                <a:srgbClr val="C00000"/>
              </a:solidFill>
            </a:endParaRPr>
          </a:p>
        </p:txBody>
      </p:sp>
      <p:sp>
        <p:nvSpPr>
          <p:cNvPr id="2" name="TextBox 1"/>
          <p:cNvSpPr txBox="1"/>
          <p:nvPr/>
        </p:nvSpPr>
        <p:spPr>
          <a:xfrm>
            <a:off x="1119878" y="6110973"/>
            <a:ext cx="9058319" cy="10710624"/>
          </a:xfrm>
          <a:prstGeom prst="rect">
            <a:avLst/>
          </a:prstGeom>
          <a:noFill/>
        </p:spPr>
        <p:txBody>
          <a:bodyPr wrap="square" rtlCol="0">
            <a:spAutoFit/>
          </a:bodyPr>
          <a:lstStyle/>
          <a:p>
            <a:pPr algn="just"/>
            <a:r>
              <a:rPr lang="en-US" sz="4600" dirty="0"/>
              <a:t>As more devices are added to the Internet each day, controlling their interaction has become very challenging. The goal of this project is to create a software solution that will manage these connected devices and allow users to specify the meaning of the device interactions. To achieve this, we created software to handle device connections and a website to manage devices. In addition, we designed and implemented a domain-specific language to define the relationships between devices. </a:t>
            </a:r>
          </a:p>
        </p:txBody>
      </p:sp>
      <p:sp>
        <p:nvSpPr>
          <p:cNvPr id="73" name="Rounded Rectangle 72"/>
          <p:cNvSpPr/>
          <p:nvPr/>
        </p:nvSpPr>
        <p:spPr>
          <a:xfrm>
            <a:off x="709513" y="17965281"/>
            <a:ext cx="10060384" cy="13990400"/>
          </a:xfrm>
          <a:prstGeom prst="roundRect">
            <a:avLst>
              <a:gd name="adj" fmla="val 8192"/>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00000"/>
              </a:solidFill>
            </a:endParaRPr>
          </a:p>
        </p:txBody>
      </p:sp>
      <p:sp>
        <p:nvSpPr>
          <p:cNvPr id="74" name="TextBox 73"/>
          <p:cNvSpPr txBox="1"/>
          <p:nvPr/>
        </p:nvSpPr>
        <p:spPr>
          <a:xfrm>
            <a:off x="757423" y="18161467"/>
            <a:ext cx="10046449" cy="1938992"/>
          </a:xfrm>
          <a:prstGeom prst="rect">
            <a:avLst/>
          </a:prstGeom>
          <a:noFill/>
        </p:spPr>
        <p:txBody>
          <a:bodyPr wrap="square" rtlCol="0">
            <a:spAutoFit/>
          </a:bodyPr>
          <a:lstStyle/>
          <a:p>
            <a:pPr algn="ctr"/>
            <a:r>
              <a:rPr lang="en-US" sz="6000" b="1" dirty="0">
                <a:solidFill>
                  <a:srgbClr val="C00000"/>
                </a:solidFill>
              </a:rPr>
              <a:t>Goals </a:t>
            </a:r>
            <a:r>
              <a:rPr lang="en-US" altLang="zh-CN" sz="6000" b="1" dirty="0">
                <a:solidFill>
                  <a:srgbClr val="C00000"/>
                </a:solidFill>
              </a:rPr>
              <a:t>&amp; </a:t>
            </a:r>
          </a:p>
          <a:p>
            <a:pPr algn="ctr"/>
            <a:r>
              <a:rPr lang="en-US" altLang="zh-CN" sz="6000" b="1" dirty="0">
                <a:solidFill>
                  <a:srgbClr val="C00000"/>
                </a:solidFill>
              </a:rPr>
              <a:t>Research Methodologies</a:t>
            </a:r>
            <a:endParaRPr lang="en-US" sz="5400" b="1" dirty="0">
              <a:solidFill>
                <a:srgbClr val="C00000"/>
              </a:solidFill>
            </a:endParaRPr>
          </a:p>
        </p:txBody>
      </p:sp>
      <p:sp>
        <p:nvSpPr>
          <p:cNvPr id="75" name="TextBox 74"/>
          <p:cNvSpPr txBox="1"/>
          <p:nvPr/>
        </p:nvSpPr>
        <p:spPr>
          <a:xfrm>
            <a:off x="1210545" y="20117251"/>
            <a:ext cx="9058319" cy="10710624"/>
          </a:xfrm>
          <a:prstGeom prst="rect">
            <a:avLst/>
          </a:prstGeom>
          <a:noFill/>
        </p:spPr>
        <p:txBody>
          <a:bodyPr wrap="square" rtlCol="0">
            <a:spAutoFit/>
          </a:bodyPr>
          <a:lstStyle/>
          <a:p>
            <a:pPr marL="685800" indent="-685800">
              <a:buFont typeface="Arial" panose="020B0604020202020204" pitchFamily="34" charset="0"/>
              <a:buChar char="•"/>
            </a:pPr>
            <a:r>
              <a:rPr lang="en-US" sz="4600" dirty="0"/>
              <a:t>Simplify integration of IoT devices into a user’s home</a:t>
            </a:r>
          </a:p>
          <a:p>
            <a:pPr marL="685800" indent="-685800">
              <a:buFont typeface="Arial" panose="020B0604020202020204" pitchFamily="34" charset="0"/>
              <a:buChar char="•"/>
            </a:pPr>
            <a:r>
              <a:rPr lang="en-US" sz="4600" dirty="0"/>
              <a:t>Allow users to create interactions between devices and cloud services without prior programming knowledge</a:t>
            </a:r>
          </a:p>
          <a:p>
            <a:pPr marL="685800" indent="-685800">
              <a:buFont typeface="Arial" panose="020B0604020202020204" pitchFamily="34" charset="0"/>
              <a:buChar char="•"/>
            </a:pPr>
            <a:r>
              <a:rPr lang="en-US" sz="4600" dirty="0"/>
              <a:t>Make it simple to add custom IoT devices to our platform</a:t>
            </a:r>
          </a:p>
          <a:p>
            <a:pPr marL="685800" indent="-685800">
              <a:buFont typeface="Arial" panose="020B0604020202020204" pitchFamily="34" charset="0"/>
              <a:buChar char="•"/>
            </a:pPr>
            <a:r>
              <a:rPr lang="en-US" sz="4600" dirty="0"/>
              <a:t>Create a platform that can run on any hardware</a:t>
            </a:r>
          </a:p>
          <a:p>
            <a:pPr marL="685800" indent="-685800">
              <a:buFont typeface="Arial" panose="020B0604020202020204" pitchFamily="34" charset="0"/>
              <a:buChar char="•"/>
            </a:pPr>
            <a:r>
              <a:rPr lang="en-US" sz="4600" dirty="0"/>
              <a:t>Used JavaScript due to popularity, ease of use and portability</a:t>
            </a:r>
          </a:p>
          <a:p>
            <a:pPr marL="685800" indent="-685800">
              <a:buFont typeface="Arial" panose="020B0604020202020204" pitchFamily="34" charset="0"/>
              <a:buChar char="•"/>
            </a:pPr>
            <a:r>
              <a:rPr lang="en-US" sz="4600"/>
              <a:t>Copied English </a:t>
            </a:r>
            <a:r>
              <a:rPr lang="en-US" sz="4600" dirty="0"/>
              <a:t>sentence structure for ThingScript to lessen learning curve</a:t>
            </a:r>
          </a:p>
        </p:txBody>
      </p:sp>
      <p:sp>
        <p:nvSpPr>
          <p:cNvPr id="143" name="Rounded Rectangle 142"/>
          <p:cNvSpPr/>
          <p:nvPr/>
        </p:nvSpPr>
        <p:spPr>
          <a:xfrm>
            <a:off x="32790864" y="17311790"/>
            <a:ext cx="10060384" cy="14643891"/>
          </a:xfrm>
          <a:prstGeom prst="roundRect">
            <a:avLst>
              <a:gd name="adj" fmla="val 8192"/>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00000"/>
              </a:solidFill>
            </a:endParaRPr>
          </a:p>
        </p:txBody>
      </p:sp>
      <p:sp>
        <p:nvSpPr>
          <p:cNvPr id="144" name="TextBox 143"/>
          <p:cNvSpPr txBox="1"/>
          <p:nvPr/>
        </p:nvSpPr>
        <p:spPr>
          <a:xfrm>
            <a:off x="33223534" y="17722020"/>
            <a:ext cx="9214792" cy="1015663"/>
          </a:xfrm>
          <a:prstGeom prst="rect">
            <a:avLst/>
          </a:prstGeom>
          <a:noFill/>
        </p:spPr>
        <p:txBody>
          <a:bodyPr wrap="square" rtlCol="0">
            <a:spAutoFit/>
          </a:bodyPr>
          <a:lstStyle/>
          <a:p>
            <a:pPr algn="ctr"/>
            <a:r>
              <a:rPr lang="en-US" sz="6000" b="1" dirty="0">
                <a:solidFill>
                  <a:srgbClr val="C00000"/>
                </a:solidFill>
              </a:rPr>
              <a:t>Wendo Playground</a:t>
            </a:r>
            <a:endParaRPr lang="en-US" sz="5400" b="1" dirty="0">
              <a:solidFill>
                <a:srgbClr val="C00000"/>
              </a:solidFill>
            </a:endParaRPr>
          </a:p>
        </p:txBody>
      </p:sp>
      <p:sp>
        <p:nvSpPr>
          <p:cNvPr id="145" name="TextBox 144"/>
          <p:cNvSpPr txBox="1"/>
          <p:nvPr/>
        </p:nvSpPr>
        <p:spPr>
          <a:xfrm>
            <a:off x="33386283" y="22430078"/>
            <a:ext cx="9058319" cy="800219"/>
          </a:xfrm>
          <a:prstGeom prst="rect">
            <a:avLst/>
          </a:prstGeom>
          <a:noFill/>
        </p:spPr>
        <p:txBody>
          <a:bodyPr wrap="square" rtlCol="0">
            <a:spAutoFit/>
          </a:bodyPr>
          <a:lstStyle/>
          <a:p>
            <a:pPr algn="ctr"/>
            <a:endParaRPr lang="en-US" sz="4600" b="1" dirty="0"/>
          </a:p>
        </p:txBody>
      </p:sp>
      <p:sp>
        <p:nvSpPr>
          <p:cNvPr id="170" name="Rounded Rectangle 169"/>
          <p:cNvSpPr/>
          <p:nvPr/>
        </p:nvSpPr>
        <p:spPr>
          <a:xfrm>
            <a:off x="11310178" y="19584785"/>
            <a:ext cx="21021652" cy="12370896"/>
          </a:xfrm>
          <a:prstGeom prst="roundRect">
            <a:avLst>
              <a:gd name="adj" fmla="val 8192"/>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600" dirty="0">
              <a:solidFill>
                <a:schemeClr val="tx1"/>
              </a:solidFill>
            </a:endParaRPr>
          </a:p>
        </p:txBody>
      </p:sp>
      <p:sp>
        <p:nvSpPr>
          <p:cNvPr id="171" name="TextBox 170"/>
          <p:cNvSpPr txBox="1"/>
          <p:nvPr/>
        </p:nvSpPr>
        <p:spPr>
          <a:xfrm>
            <a:off x="11155539" y="19858757"/>
            <a:ext cx="20992534" cy="1015663"/>
          </a:xfrm>
          <a:prstGeom prst="rect">
            <a:avLst/>
          </a:prstGeom>
          <a:noFill/>
        </p:spPr>
        <p:txBody>
          <a:bodyPr wrap="square" rtlCol="0">
            <a:spAutoFit/>
          </a:bodyPr>
          <a:lstStyle/>
          <a:p>
            <a:pPr algn="ctr"/>
            <a:r>
              <a:rPr lang="en-US" sz="6000" b="1" dirty="0">
                <a:solidFill>
                  <a:srgbClr val="C00000"/>
                </a:solidFill>
              </a:rPr>
              <a:t>ThingScript</a:t>
            </a:r>
            <a:endParaRPr lang="en-US" sz="5400" b="1" dirty="0">
              <a:solidFill>
                <a:srgbClr val="C00000"/>
              </a:solidFill>
            </a:endParaRPr>
          </a:p>
        </p:txBody>
      </p:sp>
      <p:sp>
        <p:nvSpPr>
          <p:cNvPr id="202" name="Rounded Rectangle 201"/>
          <p:cNvSpPr/>
          <p:nvPr/>
        </p:nvSpPr>
        <p:spPr>
          <a:xfrm>
            <a:off x="32881564" y="4894650"/>
            <a:ext cx="10060384" cy="11988197"/>
          </a:xfrm>
          <a:prstGeom prst="roundRect">
            <a:avLst>
              <a:gd name="adj" fmla="val 8192"/>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00000"/>
              </a:solidFill>
            </a:endParaRPr>
          </a:p>
        </p:txBody>
      </p:sp>
      <p:sp>
        <p:nvSpPr>
          <p:cNvPr id="203" name="TextBox 202"/>
          <p:cNvSpPr txBox="1"/>
          <p:nvPr/>
        </p:nvSpPr>
        <p:spPr>
          <a:xfrm>
            <a:off x="32741794" y="5107779"/>
            <a:ext cx="10046449" cy="1015663"/>
          </a:xfrm>
          <a:prstGeom prst="rect">
            <a:avLst/>
          </a:prstGeom>
          <a:noFill/>
        </p:spPr>
        <p:txBody>
          <a:bodyPr wrap="square" rtlCol="0">
            <a:spAutoFit/>
          </a:bodyPr>
          <a:lstStyle/>
          <a:p>
            <a:pPr algn="ctr"/>
            <a:r>
              <a:rPr lang="en-US" sz="6000" b="1" dirty="0">
                <a:solidFill>
                  <a:srgbClr val="C00000"/>
                </a:solidFill>
              </a:rPr>
              <a:t>Thing Definition</a:t>
            </a:r>
            <a:endParaRPr lang="en-US" sz="5400" b="1" dirty="0">
              <a:solidFill>
                <a:srgbClr val="C00000"/>
              </a:solidFill>
            </a:endParaRPr>
          </a:p>
        </p:txBody>
      </p:sp>
      <p:sp>
        <p:nvSpPr>
          <p:cNvPr id="204" name="TextBox 203"/>
          <p:cNvSpPr txBox="1"/>
          <p:nvPr/>
        </p:nvSpPr>
        <p:spPr>
          <a:xfrm>
            <a:off x="33229809" y="7258500"/>
            <a:ext cx="9058319" cy="800219"/>
          </a:xfrm>
          <a:prstGeom prst="rect">
            <a:avLst/>
          </a:prstGeom>
          <a:noFill/>
        </p:spPr>
        <p:txBody>
          <a:bodyPr wrap="square" rtlCol="0">
            <a:spAutoFit/>
          </a:bodyPr>
          <a:lstStyle/>
          <a:p>
            <a:pPr algn="ctr"/>
            <a:endParaRPr lang="en-US" sz="4600" b="1" dirty="0"/>
          </a:p>
        </p:txBody>
      </p:sp>
      <p:sp>
        <p:nvSpPr>
          <p:cNvPr id="214" name="TextBox 213"/>
          <p:cNvSpPr txBox="1"/>
          <p:nvPr/>
        </p:nvSpPr>
        <p:spPr>
          <a:xfrm>
            <a:off x="33301223" y="18896379"/>
            <a:ext cx="9221067" cy="5047536"/>
          </a:xfrm>
          <a:prstGeom prst="rect">
            <a:avLst/>
          </a:prstGeom>
          <a:noFill/>
        </p:spPr>
        <p:txBody>
          <a:bodyPr wrap="square" rtlCol="0">
            <a:spAutoFit/>
          </a:bodyPr>
          <a:lstStyle/>
          <a:p>
            <a:pPr algn="just"/>
            <a:r>
              <a:rPr lang="en-US" sz="4600" dirty="0"/>
              <a:t>To help validate our system, we created the Wendo Playground. A library to quickly test ThingScript, Thing Definitions and devices. Developers can use the Playground to virtually simulate their devices as well as test their real devices.</a:t>
            </a:r>
          </a:p>
        </p:txBody>
      </p:sp>
      <p:pic>
        <p:nvPicPr>
          <p:cNvPr id="3" name="Picture 2"/>
          <p:cNvPicPr>
            <a:picLocks noChangeAspect="1"/>
          </p:cNvPicPr>
          <p:nvPr/>
        </p:nvPicPr>
        <p:blipFill rotWithShape="1">
          <a:blip r:embed="rId3"/>
          <a:srcRect l="1387" r="729" b="1205"/>
          <a:stretch/>
        </p:blipFill>
        <p:spPr>
          <a:xfrm>
            <a:off x="11590739" y="11099147"/>
            <a:ext cx="20278332" cy="7783890"/>
          </a:xfrm>
          <a:prstGeom prst="rect">
            <a:avLst/>
          </a:prstGeom>
        </p:spPr>
      </p:pic>
      <p:sp>
        <p:nvSpPr>
          <p:cNvPr id="5" name="TextBox 4"/>
          <p:cNvSpPr txBox="1"/>
          <p:nvPr/>
        </p:nvSpPr>
        <p:spPr>
          <a:xfrm>
            <a:off x="21186833" y="24961661"/>
            <a:ext cx="10682238" cy="569386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800" b="1" dirty="0">
                <a:latin typeface="Courier New" panose="02070309020205020404" pitchFamily="49" charset="0"/>
                <a:cs typeface="Courier New" panose="02070309020205020404" pitchFamily="49" charset="0"/>
              </a:rPr>
              <a:t>If (</a:t>
            </a:r>
            <a:r>
              <a:rPr lang="en-US" sz="2800" b="1" dirty="0" err="1">
                <a:latin typeface="Courier New" panose="02070309020205020404" pitchFamily="49" charset="0"/>
                <a:cs typeface="Courier New" panose="02070309020205020404" pitchFamily="49" charset="0"/>
              </a:rPr>
              <a:t>things.getThing</a:t>
            </a:r>
            <a:r>
              <a:rPr lang="en-US" sz="2800" b="1" dirty="0">
                <a:latin typeface="Courier New" panose="02070309020205020404" pitchFamily="49" charset="0"/>
                <a:cs typeface="Courier New" panose="02070309020205020404" pitchFamily="49" charset="0"/>
              </a:rPr>
              <a:t>("clock“)</a:t>
            </a:r>
          </a:p>
          <a:p>
            <a:r>
              <a:rPr lang="en-US" sz="2800" b="1" dirty="0">
                <a:latin typeface="Courier New" panose="02070309020205020404" pitchFamily="49" charset="0"/>
                <a:cs typeface="Courier New" panose="02070309020205020404" pitchFamily="49" charset="0"/>
              </a:rPr>
              <a:t> 	.</a:t>
            </a:r>
            <a:r>
              <a:rPr lang="en-US" sz="2800" b="1" dirty="0" err="1">
                <a:latin typeface="Courier New" panose="02070309020205020404" pitchFamily="49" charset="0"/>
                <a:cs typeface="Courier New" panose="02070309020205020404" pitchFamily="49" charset="0"/>
              </a:rPr>
              <a:t>getData</a:t>
            </a:r>
            <a:r>
              <a:rPr lang="en-US" sz="2800" b="1" dirty="0">
                <a:latin typeface="Courier New" panose="02070309020205020404" pitchFamily="49" charset="0"/>
                <a:cs typeface="Courier New" panose="02070309020205020404" pitchFamily="49" charset="0"/>
              </a:rPr>
              <a:t>("time").</a:t>
            </a:r>
            <a:r>
              <a:rPr lang="en-US" sz="2800" b="1" dirty="0" err="1">
                <a:latin typeface="Courier New" panose="02070309020205020404" pitchFamily="49" charset="0"/>
                <a:cs typeface="Courier New" panose="02070309020205020404" pitchFamily="49" charset="0"/>
              </a:rPr>
              <a:t>getValue</a:t>
            </a:r>
            <a:r>
              <a:rPr lang="en-US" sz="2800" b="1" dirty="0">
                <a:latin typeface="Courier New" panose="02070309020205020404" pitchFamily="49" charset="0"/>
                <a:cs typeface="Courier New" panose="02070309020205020404" pitchFamily="49" charset="0"/>
              </a:rPr>
              <a:t>() === "evening") {</a:t>
            </a:r>
          </a:p>
          <a:p>
            <a:r>
              <a:rPr lang="en-US" sz="2800" b="1" dirty="0">
                <a:latin typeface="Courier New" panose="02070309020205020404" pitchFamily="49" charset="0"/>
                <a:cs typeface="Courier New" panose="02070309020205020404" pitchFamily="49" charset="0"/>
              </a:rPr>
              <a:t>    </a:t>
            </a:r>
            <a:r>
              <a:rPr lang="en-US" sz="2800" b="1" dirty="0" err="1">
                <a:latin typeface="Courier New" panose="02070309020205020404" pitchFamily="49" charset="0"/>
                <a:cs typeface="Courier New" panose="02070309020205020404" pitchFamily="49" charset="0"/>
              </a:rPr>
              <a:t>var</a:t>
            </a:r>
            <a:r>
              <a:rPr lang="en-US" sz="2800" b="1" dirty="0">
                <a:latin typeface="Courier New" panose="02070309020205020404" pitchFamily="49" charset="0"/>
                <a:cs typeface="Courier New" panose="02070309020205020404" pitchFamily="49" charset="0"/>
              </a:rPr>
              <a:t> __0 = {};</a:t>
            </a:r>
          </a:p>
          <a:p>
            <a:r>
              <a:rPr lang="en-US" sz="2800" b="1" dirty="0">
                <a:latin typeface="Courier New" panose="02070309020205020404" pitchFamily="49" charset="0"/>
                <a:cs typeface="Courier New" panose="02070309020205020404" pitchFamily="49" charset="0"/>
              </a:rPr>
              <a:t>    __0["brightness"] = 100 – 			  		  	 	</a:t>
            </a:r>
            <a:r>
              <a:rPr lang="en-US" sz="2800" b="1" dirty="0" err="1">
                <a:latin typeface="Courier New" panose="02070309020205020404" pitchFamily="49" charset="0"/>
                <a:cs typeface="Courier New" panose="02070309020205020404" pitchFamily="49" charset="0"/>
              </a:rPr>
              <a:t>things.getThing</a:t>
            </a:r>
            <a:r>
              <a:rPr lang="en-US" sz="2800" b="1" dirty="0">
                <a:latin typeface="Courier New" panose="02070309020205020404" pitchFamily="49" charset="0"/>
                <a:cs typeface="Courier New" panose="02070309020205020404" pitchFamily="49" charset="0"/>
              </a:rPr>
              <a:t>("light sensor")</a:t>
            </a:r>
          </a:p>
          <a:p>
            <a:r>
              <a:rPr lang="en-US" sz="2800" b="1" dirty="0">
                <a:latin typeface="Courier New" panose="02070309020205020404" pitchFamily="49" charset="0"/>
                <a:cs typeface="Courier New" panose="02070309020205020404" pitchFamily="49" charset="0"/>
              </a:rPr>
              <a:t>	    .</a:t>
            </a:r>
            <a:r>
              <a:rPr lang="en-US" sz="2800" b="1" dirty="0" err="1">
                <a:latin typeface="Courier New" panose="02070309020205020404" pitchFamily="49" charset="0"/>
                <a:cs typeface="Courier New" panose="02070309020205020404" pitchFamily="49" charset="0"/>
              </a:rPr>
              <a:t>getData</a:t>
            </a:r>
            <a:r>
              <a:rPr lang="en-US" sz="2800" b="1" dirty="0">
                <a:latin typeface="Courier New" panose="02070309020205020404" pitchFamily="49" charset="0"/>
                <a:cs typeface="Courier New" panose="02070309020205020404" pitchFamily="49" charset="0"/>
              </a:rPr>
              <a:t>("level").</a:t>
            </a:r>
            <a:r>
              <a:rPr lang="en-US" sz="2800" b="1" dirty="0" err="1">
                <a:latin typeface="Courier New" panose="02070309020205020404" pitchFamily="49" charset="0"/>
                <a:cs typeface="Courier New" panose="02070309020205020404" pitchFamily="49" charset="0"/>
              </a:rPr>
              <a:t>getValue</a:t>
            </a:r>
            <a:r>
              <a:rPr lang="en-US" sz="2800" b="1" dirty="0">
                <a:latin typeface="Courier New" panose="02070309020205020404" pitchFamily="49" charset="0"/>
                <a:cs typeface="Courier New" panose="02070309020205020404" pitchFamily="49" charset="0"/>
              </a:rPr>
              <a:t>();</a:t>
            </a:r>
          </a:p>
          <a:p>
            <a:r>
              <a:rPr lang="en-US" sz="2800" b="1" dirty="0">
                <a:latin typeface="Courier New" panose="02070309020205020404" pitchFamily="49" charset="0"/>
                <a:cs typeface="Courier New" panose="02070309020205020404" pitchFamily="49" charset="0"/>
              </a:rPr>
              <a:t>    </a:t>
            </a:r>
            <a:r>
              <a:rPr lang="en-US" sz="2800" b="1" dirty="0" err="1">
                <a:latin typeface="Courier New" panose="02070309020205020404" pitchFamily="49" charset="0"/>
                <a:cs typeface="Courier New" panose="02070309020205020404" pitchFamily="49" charset="0"/>
              </a:rPr>
              <a:t>things.getThing</a:t>
            </a:r>
            <a:r>
              <a:rPr lang="en-US" sz="2800" b="1" dirty="0">
                <a:latin typeface="Courier New" panose="02070309020205020404" pitchFamily="49" charset="0"/>
                <a:cs typeface="Courier New" panose="02070309020205020404" pitchFamily="49" charset="0"/>
              </a:rPr>
              <a:t>("light")</a:t>
            </a:r>
          </a:p>
          <a:p>
            <a:r>
              <a:rPr lang="en-US" sz="2800" b="1" dirty="0">
                <a:latin typeface="Courier New" panose="02070309020205020404" pitchFamily="49" charset="0"/>
                <a:cs typeface="Courier New" panose="02070309020205020404" pitchFamily="49" charset="0"/>
              </a:rPr>
              <a:t>	.</a:t>
            </a:r>
            <a:r>
              <a:rPr lang="en-US" sz="2800" b="1" dirty="0" err="1">
                <a:latin typeface="Courier New" panose="02070309020205020404" pitchFamily="49" charset="0"/>
                <a:cs typeface="Courier New" panose="02070309020205020404" pitchFamily="49" charset="0"/>
              </a:rPr>
              <a:t>getAction</a:t>
            </a:r>
            <a:r>
              <a:rPr lang="en-US" sz="2800" b="1" dirty="0">
                <a:latin typeface="Courier New" panose="02070309020205020404" pitchFamily="49" charset="0"/>
                <a:cs typeface="Courier New" panose="02070309020205020404" pitchFamily="49" charset="0"/>
              </a:rPr>
              <a:t>("</a:t>
            </a:r>
            <a:r>
              <a:rPr lang="en-US" sz="2800" b="1" dirty="0" err="1">
                <a:latin typeface="Courier New" panose="02070309020205020404" pitchFamily="49" charset="0"/>
                <a:cs typeface="Courier New" panose="02070309020205020404" pitchFamily="49" charset="0"/>
              </a:rPr>
              <a:t>turnOn</a:t>
            </a:r>
            <a:r>
              <a:rPr lang="en-US" sz="2800" b="1" dirty="0">
                <a:latin typeface="Courier New" panose="02070309020205020404" pitchFamily="49" charset="0"/>
                <a:cs typeface="Courier New" panose="02070309020205020404" pitchFamily="49" charset="0"/>
              </a:rPr>
              <a:t> ").invoke(__0);</a:t>
            </a:r>
          </a:p>
          <a:p>
            <a:r>
              <a:rPr lang="en-US" sz="2800" b="1" dirty="0">
                <a:latin typeface="Courier New" panose="02070309020205020404" pitchFamily="49" charset="0"/>
                <a:cs typeface="Courier New" panose="02070309020205020404" pitchFamily="49" charset="0"/>
              </a:rPr>
              <a:t>} else {</a:t>
            </a:r>
          </a:p>
          <a:p>
            <a:r>
              <a:rPr lang="en-US" sz="2800" b="1" dirty="0">
                <a:latin typeface="Courier New" panose="02070309020205020404" pitchFamily="49" charset="0"/>
                <a:cs typeface="Courier New" panose="02070309020205020404" pitchFamily="49" charset="0"/>
              </a:rPr>
              <a:t>    </a:t>
            </a:r>
            <a:r>
              <a:rPr lang="en-US" sz="2800" b="1" dirty="0" err="1">
                <a:latin typeface="Courier New" panose="02070309020205020404" pitchFamily="49" charset="0"/>
                <a:cs typeface="Courier New" panose="02070309020205020404" pitchFamily="49" charset="0"/>
              </a:rPr>
              <a:t>var</a:t>
            </a:r>
            <a:r>
              <a:rPr lang="en-US" sz="2800" b="1" dirty="0">
                <a:latin typeface="Courier New" panose="02070309020205020404" pitchFamily="49" charset="0"/>
                <a:cs typeface="Courier New" panose="02070309020205020404" pitchFamily="49" charset="0"/>
              </a:rPr>
              <a:t> __1 = {};           </a:t>
            </a:r>
          </a:p>
          <a:p>
            <a:r>
              <a:rPr lang="en-US" sz="2800" b="1" dirty="0">
                <a:latin typeface="Courier New" panose="02070309020205020404" pitchFamily="49" charset="0"/>
                <a:cs typeface="Courier New" panose="02070309020205020404" pitchFamily="49" charset="0"/>
              </a:rPr>
              <a:t>	</a:t>
            </a:r>
            <a:r>
              <a:rPr lang="en-US" sz="2800" b="1" dirty="0" err="1">
                <a:latin typeface="Courier New" panose="02070309020205020404" pitchFamily="49" charset="0"/>
                <a:cs typeface="Courier New" panose="02070309020205020404" pitchFamily="49" charset="0"/>
              </a:rPr>
              <a:t>things.getThing</a:t>
            </a:r>
            <a:r>
              <a:rPr lang="en-US" sz="2800" b="1" dirty="0">
                <a:latin typeface="Courier New" panose="02070309020205020404" pitchFamily="49" charset="0"/>
                <a:cs typeface="Courier New" panose="02070309020205020404" pitchFamily="49" charset="0"/>
              </a:rPr>
              <a:t>("blinds")</a:t>
            </a:r>
          </a:p>
          <a:p>
            <a:r>
              <a:rPr lang="en-US" sz="2800" b="1" dirty="0">
                <a:latin typeface="Courier New" panose="02070309020205020404" pitchFamily="49" charset="0"/>
                <a:cs typeface="Courier New" panose="02070309020205020404" pitchFamily="49" charset="0"/>
              </a:rPr>
              <a:t>	.</a:t>
            </a:r>
            <a:r>
              <a:rPr lang="en-US" sz="2800" b="1" dirty="0" err="1">
                <a:latin typeface="Courier New" panose="02070309020205020404" pitchFamily="49" charset="0"/>
                <a:cs typeface="Courier New" panose="02070309020205020404" pitchFamily="49" charset="0"/>
              </a:rPr>
              <a:t>getAction</a:t>
            </a:r>
            <a:r>
              <a:rPr lang="en-US" sz="2800" b="1" dirty="0">
                <a:latin typeface="Courier New" panose="02070309020205020404" pitchFamily="49" charset="0"/>
                <a:cs typeface="Courier New" panose="02070309020205020404" pitchFamily="49" charset="0"/>
              </a:rPr>
              <a:t>("close").invoke(__1);</a:t>
            </a:r>
          </a:p>
          <a:p>
            <a:r>
              <a:rPr lang="en-US" sz="2800" b="1" dirty="0">
                <a:latin typeface="Courier New" panose="02070309020205020404" pitchFamily="49" charset="0"/>
                <a:cs typeface="Courier New" panose="02070309020205020404" pitchFamily="49" charset="0"/>
              </a:rPr>
              <a:t>}</a:t>
            </a:r>
          </a:p>
        </p:txBody>
      </p:sp>
      <p:sp>
        <p:nvSpPr>
          <p:cNvPr id="6" name="TextBox 5"/>
          <p:cNvSpPr txBox="1"/>
          <p:nvPr/>
        </p:nvSpPr>
        <p:spPr>
          <a:xfrm>
            <a:off x="12326112" y="20928482"/>
            <a:ext cx="19147536" cy="2923877"/>
          </a:xfrm>
          <a:prstGeom prst="rect">
            <a:avLst/>
          </a:prstGeom>
          <a:noFill/>
        </p:spPr>
        <p:txBody>
          <a:bodyPr wrap="square" rtlCol="0">
            <a:spAutoFit/>
          </a:bodyPr>
          <a:lstStyle/>
          <a:p>
            <a:pPr algn="just"/>
            <a:r>
              <a:rPr lang="en-US" sz="4600" dirty="0"/>
              <a:t>ThingScript is a domain-specific language to define device interactions. ThingScript code is compiled into JavaScript. Valid ThingScript includes an event to fire on and a list of actions to perform once that happens. Conditionals, relational operators and mathematical operators are supported by ThingScript.</a:t>
            </a:r>
          </a:p>
        </p:txBody>
      </p:sp>
      <p:sp>
        <p:nvSpPr>
          <p:cNvPr id="7" name="TextBox 6"/>
          <p:cNvSpPr txBox="1"/>
          <p:nvPr/>
        </p:nvSpPr>
        <p:spPr>
          <a:xfrm>
            <a:off x="11590739" y="27485428"/>
            <a:ext cx="9398047" cy="31700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4000" dirty="0"/>
              <a:t>when the door is opened, </a:t>
            </a:r>
          </a:p>
          <a:p>
            <a:r>
              <a:rPr lang="en-US" sz="4000" dirty="0"/>
              <a:t> if the time of the day is evening then </a:t>
            </a:r>
          </a:p>
          <a:p>
            <a:r>
              <a:rPr lang="en-US" sz="4000" dirty="0"/>
              <a:t>	turn on the light with brightness as 100 		- the level of the light sensor   </a:t>
            </a:r>
          </a:p>
          <a:p>
            <a:r>
              <a:rPr lang="en-US" sz="4000" dirty="0"/>
              <a:t>otherwise close the blinds </a:t>
            </a:r>
          </a:p>
        </p:txBody>
      </p:sp>
      <p:sp>
        <p:nvSpPr>
          <p:cNvPr id="9" name="TextBox 8"/>
          <p:cNvSpPr txBox="1"/>
          <p:nvPr/>
        </p:nvSpPr>
        <p:spPr>
          <a:xfrm>
            <a:off x="11723461" y="30967050"/>
            <a:ext cx="8466491" cy="677108"/>
          </a:xfrm>
          <a:prstGeom prst="rect">
            <a:avLst/>
          </a:prstGeom>
          <a:noFill/>
        </p:spPr>
        <p:txBody>
          <a:bodyPr wrap="square" rtlCol="0">
            <a:spAutoFit/>
          </a:bodyPr>
          <a:lstStyle/>
          <a:p>
            <a:pPr algn="ctr"/>
            <a:r>
              <a:rPr lang="en-US" sz="3800" b="1" dirty="0"/>
              <a:t>ThingScript Input File</a:t>
            </a:r>
          </a:p>
        </p:txBody>
      </p:sp>
      <p:sp>
        <p:nvSpPr>
          <p:cNvPr id="64" name="TextBox 63"/>
          <p:cNvSpPr txBox="1"/>
          <p:nvPr/>
        </p:nvSpPr>
        <p:spPr>
          <a:xfrm>
            <a:off x="21186833" y="30967050"/>
            <a:ext cx="10609855" cy="677108"/>
          </a:xfrm>
          <a:prstGeom prst="rect">
            <a:avLst/>
          </a:prstGeom>
          <a:noFill/>
        </p:spPr>
        <p:txBody>
          <a:bodyPr wrap="square" rtlCol="0">
            <a:spAutoFit/>
          </a:bodyPr>
          <a:lstStyle/>
          <a:p>
            <a:pPr algn="ctr"/>
            <a:r>
              <a:rPr lang="en-US" sz="3800" b="1" dirty="0"/>
              <a:t>JavaScript Output File</a:t>
            </a:r>
          </a:p>
        </p:txBody>
      </p:sp>
      <p:sp>
        <p:nvSpPr>
          <p:cNvPr id="12" name="TextBox 11"/>
          <p:cNvSpPr txBox="1"/>
          <p:nvPr/>
        </p:nvSpPr>
        <p:spPr>
          <a:xfrm>
            <a:off x="33386670" y="29775859"/>
            <a:ext cx="9057932" cy="677108"/>
          </a:xfrm>
          <a:prstGeom prst="rect">
            <a:avLst/>
          </a:prstGeom>
          <a:noFill/>
        </p:spPr>
        <p:txBody>
          <a:bodyPr wrap="square" rtlCol="0">
            <a:spAutoFit/>
          </a:bodyPr>
          <a:lstStyle/>
          <a:p>
            <a:pPr algn="ctr"/>
            <a:r>
              <a:rPr lang="en-US" sz="3800" b="1" dirty="0"/>
              <a:t>Using the Playground</a:t>
            </a:r>
          </a:p>
        </p:txBody>
      </p:sp>
      <p:sp>
        <p:nvSpPr>
          <p:cNvPr id="13" name="TextBox 12"/>
          <p:cNvSpPr txBox="1"/>
          <p:nvPr/>
        </p:nvSpPr>
        <p:spPr>
          <a:xfrm>
            <a:off x="33223534" y="6123442"/>
            <a:ext cx="9214792" cy="10710624"/>
          </a:xfrm>
          <a:prstGeom prst="rect">
            <a:avLst/>
          </a:prstGeom>
          <a:noFill/>
        </p:spPr>
        <p:txBody>
          <a:bodyPr wrap="square" rtlCol="0">
            <a:spAutoFit/>
          </a:bodyPr>
          <a:lstStyle/>
          <a:p>
            <a:pPr algn="just"/>
            <a:r>
              <a:rPr lang="en-US" sz="4600" dirty="0"/>
              <a:t>A Thing Definition contains all the relevant information to work with a connected Thing. This includes the following fields:</a:t>
            </a:r>
          </a:p>
          <a:p>
            <a:pPr marL="685800" indent="-685800" algn="just">
              <a:buFont typeface="Arial" panose="020B0604020202020204" pitchFamily="34" charset="0"/>
              <a:buChar char="•"/>
            </a:pPr>
            <a:r>
              <a:rPr lang="en-US" sz="4600" dirty="0"/>
              <a:t>Display Name</a:t>
            </a:r>
          </a:p>
          <a:p>
            <a:pPr marL="685800" indent="-685800" algn="just">
              <a:buFont typeface="Arial" panose="020B0604020202020204" pitchFamily="34" charset="0"/>
              <a:buChar char="•"/>
            </a:pPr>
            <a:r>
              <a:rPr lang="en-US" sz="4600" dirty="0"/>
              <a:t>Type (Physical or Cloud)</a:t>
            </a:r>
          </a:p>
          <a:p>
            <a:pPr marL="685800" indent="-685800" algn="just">
              <a:buFont typeface="Arial" panose="020B0604020202020204" pitchFamily="34" charset="0"/>
              <a:buChar char="•"/>
            </a:pPr>
            <a:r>
              <a:rPr lang="en-US" sz="4600" dirty="0"/>
              <a:t>Actions</a:t>
            </a:r>
          </a:p>
          <a:p>
            <a:pPr marL="685800" indent="-685800" algn="just">
              <a:buFont typeface="Arial" panose="020B0604020202020204" pitchFamily="34" charset="0"/>
              <a:buChar char="•"/>
            </a:pPr>
            <a:r>
              <a:rPr lang="en-US" sz="4600" dirty="0"/>
              <a:t>Events</a:t>
            </a:r>
          </a:p>
          <a:p>
            <a:pPr marL="685800" indent="-685800" algn="just">
              <a:buFont typeface="Arial" panose="020B0604020202020204" pitchFamily="34" charset="0"/>
              <a:buChar char="•"/>
            </a:pPr>
            <a:r>
              <a:rPr lang="en-US" sz="4600" dirty="0"/>
              <a:t>Public Data</a:t>
            </a:r>
          </a:p>
          <a:p>
            <a:pPr algn="just"/>
            <a:r>
              <a:rPr lang="en-US" sz="4600" dirty="0"/>
              <a:t>This information is sent to Wendo in a Thing Definition File (.</a:t>
            </a:r>
            <a:r>
              <a:rPr lang="en-US" sz="4600" dirty="0" err="1"/>
              <a:t>tdef</a:t>
            </a:r>
            <a:r>
              <a:rPr lang="en-US" sz="4600" dirty="0"/>
              <a:t>) which is written in JavaScript. Actions, Events and Public Data includes type info. This is necessary for type validation in the ThingScript compiler.</a:t>
            </a:r>
          </a:p>
        </p:txBody>
      </p:sp>
      <p:pic>
        <p:nvPicPr>
          <p:cNvPr id="16" name="Picture 15"/>
          <p:cNvPicPr>
            <a:picLocks noChangeAspect="1"/>
          </p:cNvPicPr>
          <p:nvPr/>
        </p:nvPicPr>
        <p:blipFill>
          <a:blip r:embed="rId4"/>
          <a:stretch>
            <a:fillRect/>
          </a:stretch>
        </p:blipFill>
        <p:spPr>
          <a:xfrm>
            <a:off x="1612388" y="1385627"/>
            <a:ext cx="8573307" cy="2739454"/>
          </a:xfrm>
          <a:prstGeom prst="rect">
            <a:avLst/>
          </a:prstGeom>
        </p:spPr>
      </p:pic>
      <p:pic>
        <p:nvPicPr>
          <p:cNvPr id="11" name="Picture 10"/>
          <p:cNvPicPr>
            <a:picLocks noChangeAspect="1"/>
          </p:cNvPicPr>
          <p:nvPr/>
        </p:nvPicPr>
        <p:blipFill>
          <a:blip r:embed="rId5"/>
          <a:stretch>
            <a:fillRect/>
          </a:stretch>
        </p:blipFill>
        <p:spPr>
          <a:xfrm>
            <a:off x="33079471" y="24569627"/>
            <a:ext cx="9483169" cy="4919840"/>
          </a:xfrm>
          <a:prstGeom prst="rect">
            <a:avLst/>
          </a:prstGeom>
          <a:ln>
            <a:solidFill>
              <a:schemeClr val="tx1"/>
            </a:solidFill>
          </a:ln>
        </p:spPr>
      </p:pic>
    </p:spTree>
    <p:extLst>
      <p:ext uri="{BB962C8B-B14F-4D97-AF65-F5344CB8AC3E}">
        <p14:creationId xmlns:p14="http://schemas.microsoft.com/office/powerpoint/2010/main" val="36709815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3853</TotalTime>
  <Words>534</Words>
  <Application>Microsoft Office PowerPoint</Application>
  <PresentationFormat>Custom</PresentationFormat>
  <Paragraphs>50</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等线</vt:lpstr>
      <vt:lpstr>Arial</vt:lpstr>
      <vt:lpstr>Calibri</vt:lpstr>
      <vt:lpstr>Calibri Light</vt:lpstr>
      <vt:lpstr>Courier New</vt:lpstr>
      <vt:lpstr>Helvetica</vt:lpstr>
      <vt:lpstr>Verdana</vt:lpstr>
      <vt:lpstr>Office Theme</vt:lpstr>
      <vt:lpstr>PowerPoint Presentation</vt:lpstr>
    </vt:vector>
  </TitlesOfParts>
  <Company>University Libraries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Sanford Media Center</dc:creator>
  <cp:lastModifiedBy>Benjamin Romano</cp:lastModifiedBy>
  <cp:revision>106</cp:revision>
  <cp:lastPrinted>2013-11-01T20:46:00Z</cp:lastPrinted>
  <dcterms:created xsi:type="dcterms:W3CDTF">2013-11-01T13:54:30Z</dcterms:created>
  <dcterms:modified xsi:type="dcterms:W3CDTF">2017-03-02T09:12:52Z</dcterms:modified>
</cp:coreProperties>
</file>