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43891200" cy="32918400"/>
  <p:notesSz cx="6858000" cy="9144000"/>
  <p:custDataLst>
    <p:tags r:id="rId4"/>
  </p:custDataLst>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A3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5968" autoAdjust="0"/>
  </p:normalViewPr>
  <p:slideViewPr>
    <p:cSldViewPr>
      <p:cViewPr varScale="1">
        <p:scale>
          <a:sx n="19" d="100"/>
          <a:sy n="19" d="100"/>
        </p:scale>
        <p:origin x="1314" y="4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4C7A40-0CAC-4448-A38A-F72092289E21}" type="datetimeFigureOut">
              <a:rPr lang="en-US" smtClean="0"/>
              <a:t>2/25/2016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FADAF4-D4CF-483A-B00A-01B2274603DD}" type="slidenum">
              <a:rPr lang="en-US" smtClean="0"/>
              <a:t>‹#›</a:t>
            </a:fld>
            <a:endParaRPr lang="en-US"/>
          </a:p>
        </p:txBody>
      </p:sp>
    </p:spTree>
    <p:extLst>
      <p:ext uri="{BB962C8B-B14F-4D97-AF65-F5344CB8AC3E}">
        <p14:creationId xmlns:p14="http://schemas.microsoft.com/office/powerpoint/2010/main" val="3822520612"/>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43891200" cy="32918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useBgFill="1">
        <p:nvSpPr>
          <p:cNvPr id="8" name="Rounded Rectangle 7"/>
          <p:cNvSpPr/>
          <p:nvPr/>
        </p:nvSpPr>
        <p:spPr>
          <a:xfrm>
            <a:off x="438912" y="487680"/>
            <a:ext cx="43013376" cy="3199180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4" name="Date Placeholder 3"/>
          <p:cNvSpPr>
            <a:spLocks noGrp="1"/>
          </p:cNvSpPr>
          <p:nvPr>
            <p:ph type="dt" sz="half" idx="10"/>
          </p:nvPr>
        </p:nvSpPr>
        <p:spPr/>
        <p:txBody>
          <a:bodyPr/>
          <a:lstStyle/>
          <a:p>
            <a:fld id="{6B2CAAEE-C29C-4A25-9EE3-76F8B2A147B0}"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1658114" y="14124490"/>
            <a:ext cx="34310069" cy="1182624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2" name="Rectangle 11"/>
          <p:cNvSpPr/>
          <p:nvPr/>
        </p:nvSpPr>
        <p:spPr>
          <a:xfrm>
            <a:off x="36348730" y="14134243"/>
            <a:ext cx="5713670" cy="1180673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3" name="Rectangle 12"/>
          <p:cNvSpPr/>
          <p:nvPr/>
        </p:nvSpPr>
        <p:spPr>
          <a:xfrm>
            <a:off x="37021027" y="15055959"/>
            <a:ext cx="4369075" cy="9963302"/>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4" name="Rectangle 13"/>
          <p:cNvSpPr/>
          <p:nvPr/>
        </p:nvSpPr>
        <p:spPr>
          <a:xfrm>
            <a:off x="2138321" y="14666983"/>
            <a:ext cx="33349656" cy="10777723"/>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6" name="Slide Number Placeholder 5"/>
          <p:cNvSpPr>
            <a:spLocks noGrp="1"/>
          </p:cNvSpPr>
          <p:nvPr>
            <p:ph type="sldNum" sz="quarter" idx="12"/>
          </p:nvPr>
        </p:nvSpPr>
        <p:spPr>
          <a:xfrm>
            <a:off x="37376765" y="22201286"/>
            <a:ext cx="3657600" cy="2194560"/>
          </a:xfrm>
        </p:spPr>
        <p:txBody>
          <a:bodyPr/>
          <a:lstStyle>
            <a:lvl1pPr algn="ctr">
              <a:defRPr sz="13400">
                <a:solidFill>
                  <a:schemeClr val="accent1">
                    <a:lumMod val="50000"/>
                  </a:schemeClr>
                </a:solidFill>
              </a:defRPr>
            </a:lvl1pPr>
          </a:lstStyle>
          <a:p>
            <a:fld id="{02BA4854-5590-4AE1-8502-00B8FBB8329F}" type="slidenum">
              <a:rPr lang="en-US" smtClean="0"/>
              <a:t>‹#›</a:t>
            </a:fld>
            <a:endParaRPr lang="en-US"/>
          </a:p>
        </p:txBody>
      </p:sp>
      <p:sp>
        <p:nvSpPr>
          <p:cNvPr id="11" name="Rectangle 10"/>
          <p:cNvSpPr/>
          <p:nvPr/>
        </p:nvSpPr>
        <p:spPr>
          <a:xfrm>
            <a:off x="2600746" y="21884527"/>
            <a:ext cx="32424797" cy="31889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0" name="Rectangle 9"/>
          <p:cNvSpPr/>
          <p:nvPr/>
        </p:nvSpPr>
        <p:spPr>
          <a:xfrm>
            <a:off x="2587061" y="15069312"/>
            <a:ext cx="32452166" cy="9973056"/>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3" name="Subtitle 2"/>
          <p:cNvSpPr>
            <a:spLocks noGrp="1"/>
          </p:cNvSpPr>
          <p:nvPr>
            <p:ph type="subTitle" idx="1"/>
          </p:nvPr>
        </p:nvSpPr>
        <p:spPr>
          <a:xfrm>
            <a:off x="3085464" y="22311360"/>
            <a:ext cx="31455360" cy="2194560"/>
          </a:xfrm>
        </p:spPr>
        <p:txBody>
          <a:bodyPr>
            <a:normAutofit/>
          </a:bodyPr>
          <a:lstStyle>
            <a:lvl1pPr marL="0" indent="0" algn="ctr">
              <a:buNone/>
              <a:defRPr sz="8600" cap="all" spc="1440" baseline="0">
                <a:solidFill>
                  <a:srgbClr val="FFFFFF"/>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902584" y="15489761"/>
            <a:ext cx="31821120" cy="5852165"/>
          </a:xfrm>
        </p:spPr>
        <p:txBody>
          <a:bodyPr anchor="b" anchorCtr="0">
            <a:noAutofit/>
          </a:bodyPr>
          <a:lstStyle>
            <a:lvl1pPr>
              <a:defRPr sz="192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CAAEE-C29C-4A25-9EE3-76F8B2A147B0}"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A4854-5590-4AE1-8502-00B8FBB832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2936170" y="1097280"/>
            <a:ext cx="8924544" cy="29388643"/>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marL="0" algn="ctr" defTabSz="4389120" rtl="0" eaLnBrk="1" latinLnBrk="0" hangingPunct="1"/>
            <a:endParaRPr lang="en-US" sz="8600" kern="1200">
              <a:solidFill>
                <a:schemeClr val="lt1"/>
              </a:solidFill>
              <a:latin typeface="+mn-lt"/>
              <a:ea typeface="+mn-ea"/>
              <a:cs typeface="+mn-cs"/>
            </a:endParaRPr>
          </a:p>
        </p:txBody>
      </p:sp>
      <p:sp>
        <p:nvSpPr>
          <p:cNvPr id="8" name="Rectangle 7"/>
          <p:cNvSpPr/>
          <p:nvPr/>
        </p:nvSpPr>
        <p:spPr>
          <a:xfrm>
            <a:off x="33385082" y="1686765"/>
            <a:ext cx="8026728" cy="28209682"/>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2" name="Vertical Title 1"/>
          <p:cNvSpPr>
            <a:spLocks noGrp="1"/>
          </p:cNvSpPr>
          <p:nvPr>
            <p:ph type="title" orient="vert"/>
          </p:nvPr>
        </p:nvSpPr>
        <p:spPr>
          <a:xfrm>
            <a:off x="33833172" y="1898052"/>
            <a:ext cx="7130549" cy="277871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94560" y="1828798"/>
            <a:ext cx="29626560" cy="277977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2CAAEE-C29C-4A25-9EE3-76F8B2A147B0}"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A4854-5590-4AE1-8502-00B8FBB832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CAAEE-C29C-4A25-9EE3-76F8B2A147B0}"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A4854-5590-4AE1-8502-00B8FBB832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43891200" cy="32918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useBgFill="1">
        <p:nvSpPr>
          <p:cNvPr id="8" name="Rounded Rectangle 7"/>
          <p:cNvSpPr/>
          <p:nvPr/>
        </p:nvSpPr>
        <p:spPr>
          <a:xfrm>
            <a:off x="438912" y="487680"/>
            <a:ext cx="43013376" cy="3199180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4" name="Date Placeholder 3"/>
          <p:cNvSpPr>
            <a:spLocks noGrp="1"/>
          </p:cNvSpPr>
          <p:nvPr>
            <p:ph type="dt" sz="half" idx="10"/>
          </p:nvPr>
        </p:nvSpPr>
        <p:spPr/>
        <p:txBody>
          <a:bodyPr/>
          <a:lstStyle/>
          <a:p>
            <a:fld id="{6B2CAAEE-C29C-4A25-9EE3-76F8B2A147B0}" type="datetimeFigureOut">
              <a:rPr lang="en-US" smtClean="0"/>
              <a:t>2/25/2016</a:t>
            </a:fld>
            <a:endParaRPr lang="en-US"/>
          </a:p>
        </p:txBody>
      </p:sp>
      <p:sp>
        <p:nvSpPr>
          <p:cNvPr id="13" name="Rectangle 12"/>
          <p:cNvSpPr/>
          <p:nvPr/>
        </p:nvSpPr>
        <p:spPr>
          <a:xfrm>
            <a:off x="2169485" y="14142720"/>
            <a:ext cx="39672768" cy="1182624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6" name="Rectangle 15"/>
          <p:cNvSpPr/>
          <p:nvPr/>
        </p:nvSpPr>
        <p:spPr>
          <a:xfrm>
            <a:off x="2724749" y="14630403"/>
            <a:ext cx="38562240" cy="10777723"/>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A4854-5590-4AE1-8502-00B8FBB8329F}" type="slidenum">
              <a:rPr lang="en-US" smtClean="0"/>
              <a:t>‹#›</a:t>
            </a:fld>
            <a:endParaRPr lang="en-US"/>
          </a:p>
        </p:txBody>
      </p:sp>
      <p:sp>
        <p:nvSpPr>
          <p:cNvPr id="2" name="Title 1"/>
          <p:cNvSpPr>
            <a:spLocks noGrp="1"/>
          </p:cNvSpPr>
          <p:nvPr>
            <p:ph type="title"/>
          </p:nvPr>
        </p:nvSpPr>
        <p:spPr>
          <a:xfrm>
            <a:off x="3534989" y="15361918"/>
            <a:ext cx="36941760" cy="6217925"/>
          </a:xfrm>
        </p:spPr>
        <p:txBody>
          <a:bodyPr anchor="b" anchorCtr="0">
            <a:noAutofit/>
          </a:bodyPr>
          <a:lstStyle>
            <a:lvl1pPr algn="ctr" defTabSz="4389120" rtl="0" eaLnBrk="1" latinLnBrk="0" hangingPunct="1">
              <a:spcBef>
                <a:spcPct val="0"/>
              </a:spcBef>
              <a:buNone/>
              <a:defRPr lang="en-US" sz="192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3242381" y="21799298"/>
            <a:ext cx="37526976" cy="31889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3" name="Text Placeholder 2"/>
          <p:cNvSpPr>
            <a:spLocks noGrp="1"/>
          </p:cNvSpPr>
          <p:nvPr>
            <p:ph type="body" idx="1"/>
          </p:nvPr>
        </p:nvSpPr>
        <p:spPr>
          <a:xfrm>
            <a:off x="3534989" y="22116051"/>
            <a:ext cx="36941760" cy="2514158"/>
          </a:xfrm>
        </p:spPr>
        <p:txBody>
          <a:bodyPr anchor="ctr">
            <a:normAutofit/>
          </a:bodyPr>
          <a:lstStyle>
            <a:lvl1pPr marL="0" indent="0" algn="ctr">
              <a:buNone/>
              <a:defRPr sz="9600" cap="all" spc="1200" baseline="0">
                <a:solidFill>
                  <a:srgbClr val="FFFFFF"/>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14" name="Rectangle 13"/>
          <p:cNvSpPr/>
          <p:nvPr/>
        </p:nvSpPr>
        <p:spPr>
          <a:xfrm>
            <a:off x="3243636" y="14996160"/>
            <a:ext cx="37524475" cy="9973056"/>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45414" y="1960188"/>
            <a:ext cx="39651226" cy="49892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045414" y="8251541"/>
            <a:ext cx="19385280" cy="21155558"/>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311360" y="8251541"/>
            <a:ext cx="19385280" cy="21155558"/>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2CAAEE-C29C-4A25-9EE3-76F8B2A147B0}"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A4854-5590-4AE1-8502-00B8FBB832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45414" y="1960188"/>
            <a:ext cx="39651226" cy="4989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45415" y="8267702"/>
            <a:ext cx="19392902" cy="3070858"/>
          </a:xfrm>
        </p:spPr>
        <p:txBody>
          <a:bodyPr anchor="b">
            <a:noAutofit/>
          </a:bodyPr>
          <a:lstStyle>
            <a:lvl1pPr marL="0" indent="0" algn="ctr">
              <a:buNone/>
              <a:defRPr sz="106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045415" y="11704320"/>
            <a:ext cx="19392902" cy="17701258"/>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96122" y="8267702"/>
            <a:ext cx="19400520" cy="3070858"/>
          </a:xfrm>
        </p:spPr>
        <p:txBody>
          <a:bodyPr anchor="b">
            <a:noAutofit/>
          </a:bodyPr>
          <a:lstStyle>
            <a:lvl1pPr marL="0" indent="0" algn="ctr">
              <a:buNone/>
              <a:defRPr sz="106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1704320"/>
            <a:ext cx="19400520" cy="17701258"/>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2CAAEE-C29C-4A25-9EE3-76F8B2A147B0}"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BA4854-5590-4AE1-8502-00B8FBB832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2CAAEE-C29C-4A25-9EE3-76F8B2A147B0}"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BA4854-5590-4AE1-8502-00B8FBB832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43891200" cy="32918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useBgFill="1">
        <p:nvSpPr>
          <p:cNvPr id="11" name="Rounded Rectangle 10"/>
          <p:cNvSpPr/>
          <p:nvPr/>
        </p:nvSpPr>
        <p:spPr>
          <a:xfrm>
            <a:off x="438912" y="487680"/>
            <a:ext cx="43013376" cy="3199180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2" name="Date Placeholder 1"/>
          <p:cNvSpPr>
            <a:spLocks noGrp="1"/>
          </p:cNvSpPr>
          <p:nvPr>
            <p:ph type="dt" sz="half" idx="10"/>
          </p:nvPr>
        </p:nvSpPr>
        <p:spPr/>
        <p:txBody>
          <a:bodyPr/>
          <a:lstStyle/>
          <a:p>
            <a:fld id="{6B2CAAEE-C29C-4A25-9EE3-76F8B2A147B0}"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BA4854-5590-4AE1-8502-00B8FBB832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43891200" cy="32918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useBgFill="1">
        <p:nvSpPr>
          <p:cNvPr id="12" name="Rounded Rectangle 11"/>
          <p:cNvSpPr/>
          <p:nvPr/>
        </p:nvSpPr>
        <p:spPr>
          <a:xfrm>
            <a:off x="438912" y="487680"/>
            <a:ext cx="43013376" cy="3199180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3" name="Content Placeholder 2"/>
          <p:cNvSpPr>
            <a:spLocks noGrp="1"/>
          </p:cNvSpPr>
          <p:nvPr>
            <p:ph idx="1"/>
          </p:nvPr>
        </p:nvSpPr>
        <p:spPr>
          <a:xfrm>
            <a:off x="18653760" y="3291840"/>
            <a:ext cx="21945600" cy="25237450"/>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2CAAEE-C29C-4A25-9EE3-76F8B2A147B0}"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A4854-5590-4AE1-8502-00B8FBB8329F}" type="slidenum">
              <a:rPr lang="en-US" smtClean="0"/>
              <a:t>‹#›</a:t>
            </a:fld>
            <a:endParaRPr lang="en-US"/>
          </a:p>
        </p:txBody>
      </p:sp>
      <p:sp>
        <p:nvSpPr>
          <p:cNvPr id="8" name="Rectangle 7"/>
          <p:cNvSpPr/>
          <p:nvPr/>
        </p:nvSpPr>
        <p:spPr>
          <a:xfrm>
            <a:off x="2688163" y="7227418"/>
            <a:ext cx="13039517" cy="16912742"/>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0" name="Rectangle 9"/>
          <p:cNvSpPr/>
          <p:nvPr/>
        </p:nvSpPr>
        <p:spPr>
          <a:xfrm>
            <a:off x="3248112" y="7883866"/>
            <a:ext cx="11919619" cy="15524774"/>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4" name="Text Placeholder 3"/>
          <p:cNvSpPr>
            <a:spLocks noGrp="1"/>
          </p:cNvSpPr>
          <p:nvPr>
            <p:ph type="body" sz="half" idx="2"/>
          </p:nvPr>
        </p:nvSpPr>
        <p:spPr>
          <a:xfrm>
            <a:off x="3691200" y="14264640"/>
            <a:ext cx="11033443" cy="8412480"/>
          </a:xfrm>
        </p:spPr>
        <p:txBody>
          <a:bodyPr/>
          <a:lstStyle>
            <a:lvl1pPr marL="0" indent="0">
              <a:spcBef>
                <a:spcPts val="1920"/>
              </a:spcBef>
              <a:buNone/>
              <a:defRPr sz="6700">
                <a:solidFill>
                  <a:schemeClr val="accent1">
                    <a:lumMod val="50000"/>
                  </a:schemeClr>
                </a:solidFill>
              </a:defRPr>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2" name="Title 1"/>
          <p:cNvSpPr>
            <a:spLocks noGrp="1"/>
          </p:cNvSpPr>
          <p:nvPr>
            <p:ph type="title"/>
          </p:nvPr>
        </p:nvSpPr>
        <p:spPr>
          <a:xfrm>
            <a:off x="3691200" y="8324698"/>
            <a:ext cx="11033443" cy="5719776"/>
          </a:xfrm>
        </p:spPr>
        <p:txBody>
          <a:bodyPr anchor="b">
            <a:normAutofit/>
          </a:bodyPr>
          <a:lstStyle>
            <a:lvl1pPr algn="l">
              <a:defRPr sz="96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43891200" cy="32918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useBgFill="1">
        <p:nvSpPr>
          <p:cNvPr id="9" name="Rounded Rectangle 8"/>
          <p:cNvSpPr/>
          <p:nvPr/>
        </p:nvSpPr>
        <p:spPr>
          <a:xfrm>
            <a:off x="438912" y="487680"/>
            <a:ext cx="43013376" cy="3199180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3" name="Picture Placeholder 2"/>
          <p:cNvSpPr>
            <a:spLocks noGrp="1"/>
          </p:cNvSpPr>
          <p:nvPr>
            <p:ph type="pic" idx="1"/>
          </p:nvPr>
        </p:nvSpPr>
        <p:spPr>
          <a:xfrm>
            <a:off x="3291840" y="2982898"/>
            <a:ext cx="37307520" cy="20791507"/>
          </a:xfrm>
          <a:solidFill>
            <a:schemeClr val="bg2"/>
          </a:solidFill>
          <a:ln>
            <a:noFill/>
          </a:ln>
          <a:effectLst>
            <a:softEdge rad="12700"/>
          </a:effectLst>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B2CAAEE-C29C-4A25-9EE3-76F8B2A147B0}" type="datetimeFigureOut">
              <a:rPr lang="en-US" smtClean="0"/>
              <a:t>2/25/2016</a:t>
            </a:fld>
            <a:endParaRPr lang="en-US"/>
          </a:p>
        </p:txBody>
      </p:sp>
      <p:sp>
        <p:nvSpPr>
          <p:cNvPr id="7" name="Slide Number Placeholder 6"/>
          <p:cNvSpPr>
            <a:spLocks noGrp="1"/>
          </p:cNvSpPr>
          <p:nvPr>
            <p:ph type="sldNum" sz="quarter" idx="12"/>
          </p:nvPr>
        </p:nvSpPr>
        <p:spPr/>
        <p:txBody>
          <a:bodyPr/>
          <a:lstStyle/>
          <a:p>
            <a:fld id="{02BA4854-5590-4AE1-8502-00B8FBB8329F}" type="slidenum">
              <a:rPr lang="en-US" smtClean="0"/>
              <a:t>‹#›</a:t>
            </a:fld>
            <a:endParaRPr lang="en-US"/>
          </a:p>
        </p:txBody>
      </p:sp>
      <p:sp>
        <p:nvSpPr>
          <p:cNvPr id="10" name="Rectangle 9"/>
          <p:cNvSpPr/>
          <p:nvPr/>
        </p:nvSpPr>
        <p:spPr>
          <a:xfrm>
            <a:off x="3291840" y="23774400"/>
            <a:ext cx="37307520" cy="65836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2" name="Rectangle 11"/>
          <p:cNvSpPr/>
          <p:nvPr/>
        </p:nvSpPr>
        <p:spPr>
          <a:xfrm>
            <a:off x="3657598" y="24140160"/>
            <a:ext cx="36483672" cy="577403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4389120" y="27066240"/>
            <a:ext cx="35176867" cy="216814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11" name="Rectangle 10"/>
          <p:cNvSpPr/>
          <p:nvPr/>
        </p:nvSpPr>
        <p:spPr>
          <a:xfrm>
            <a:off x="2906827" y="24359616"/>
            <a:ext cx="38141453" cy="526694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4" name="Text Placeholder 3"/>
          <p:cNvSpPr>
            <a:spLocks noGrp="1"/>
          </p:cNvSpPr>
          <p:nvPr>
            <p:ph type="body" sz="half" idx="2"/>
          </p:nvPr>
        </p:nvSpPr>
        <p:spPr>
          <a:xfrm>
            <a:off x="4590187" y="27151471"/>
            <a:ext cx="34774733" cy="1928232"/>
          </a:xfrm>
        </p:spPr>
        <p:txBody>
          <a:bodyPr anchor="ctr">
            <a:normAutofit/>
          </a:bodyPr>
          <a:lstStyle>
            <a:lvl1pPr marL="0" indent="0" algn="ctr">
              <a:buNone/>
              <a:defRPr sz="7200" cap="all" spc="1200" baseline="0">
                <a:solidFill>
                  <a:srgbClr val="FFFFFF"/>
                </a:solidFill>
              </a:defRPr>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2" name="Title 1"/>
          <p:cNvSpPr>
            <a:spLocks noGrp="1"/>
          </p:cNvSpPr>
          <p:nvPr>
            <p:ph type="title"/>
          </p:nvPr>
        </p:nvSpPr>
        <p:spPr>
          <a:xfrm>
            <a:off x="4389120" y="24505923"/>
            <a:ext cx="35176867" cy="2510606"/>
          </a:xfrm>
        </p:spPr>
        <p:txBody>
          <a:bodyPr anchor="ctr" anchorCtr="0"/>
          <a:lstStyle>
            <a:lvl1pPr algn="ctr">
              <a:defRPr sz="96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43891200" cy="32918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useBgFill="1">
        <p:nvSpPr>
          <p:cNvPr id="7" name="Rounded Rectangle 6"/>
          <p:cNvSpPr/>
          <p:nvPr/>
        </p:nvSpPr>
        <p:spPr>
          <a:xfrm>
            <a:off x="438912" y="487680"/>
            <a:ext cx="43013376" cy="31991808"/>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b="0" i="0" u="none"/>
          </a:p>
        </p:txBody>
      </p:sp>
      <p:sp>
        <p:nvSpPr>
          <p:cNvPr id="3" name="Text Placeholder 2"/>
          <p:cNvSpPr>
            <a:spLocks noGrp="1"/>
          </p:cNvSpPr>
          <p:nvPr>
            <p:ph type="body" idx="1"/>
          </p:nvPr>
        </p:nvSpPr>
        <p:spPr>
          <a:xfrm>
            <a:off x="2194560" y="8412483"/>
            <a:ext cx="39502080" cy="2099310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2"/>
                </a:solidFill>
              </a:defRPr>
            </a:lvl1pPr>
          </a:lstStyle>
          <a:p>
            <a:fld id="{6B2CAAEE-C29C-4A25-9EE3-76F8B2A147B0}" type="datetimeFigureOut">
              <a:rPr lang="en-US" smtClean="0"/>
              <a:t>2/25/2016</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2"/>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2"/>
                </a:solidFill>
              </a:defRPr>
            </a:lvl1pPr>
          </a:lstStyle>
          <a:p>
            <a:fld id="{02BA4854-5590-4AE1-8502-00B8FBB8329F}" type="slidenum">
              <a:rPr lang="en-US" smtClean="0"/>
              <a:t>‹#›</a:t>
            </a:fld>
            <a:endParaRPr lang="en-US"/>
          </a:p>
        </p:txBody>
      </p:sp>
      <p:sp>
        <p:nvSpPr>
          <p:cNvPr id="9" name="Rectangle 8"/>
          <p:cNvSpPr/>
          <p:nvPr/>
        </p:nvSpPr>
        <p:spPr>
          <a:xfrm>
            <a:off x="1316736" y="1335197"/>
            <a:ext cx="41257728" cy="636422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marL="0" algn="ctr" defTabSz="4389120" rtl="0" eaLnBrk="1" latinLnBrk="0" hangingPunct="1"/>
            <a:endParaRPr lang="en-US" sz="8600" kern="1200">
              <a:solidFill>
                <a:schemeClr val="lt1"/>
              </a:solidFill>
              <a:latin typeface="+mn-lt"/>
              <a:ea typeface="+mn-ea"/>
              <a:cs typeface="+mn-cs"/>
            </a:endParaRPr>
          </a:p>
        </p:txBody>
      </p:sp>
      <p:sp>
        <p:nvSpPr>
          <p:cNvPr id="10" name="Rectangle 9"/>
          <p:cNvSpPr/>
          <p:nvPr/>
        </p:nvSpPr>
        <p:spPr>
          <a:xfrm>
            <a:off x="1789742" y="1789740"/>
            <a:ext cx="40226496" cy="5369218"/>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2" name="Title Placeholder 1"/>
          <p:cNvSpPr>
            <a:spLocks noGrp="1"/>
          </p:cNvSpPr>
          <p:nvPr>
            <p:ph type="title"/>
          </p:nvPr>
        </p:nvSpPr>
        <p:spPr>
          <a:xfrm>
            <a:off x="2045414" y="1960188"/>
            <a:ext cx="39651226" cy="4989250"/>
          </a:xfrm>
          <a:prstGeom prst="rect">
            <a:avLst/>
          </a:prstGeom>
        </p:spPr>
        <p:txBody>
          <a:bodyPr vert="horz" lIns="438912" tIns="219456" rIns="438912" bIns="219456"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89120" rtl="0" eaLnBrk="1" latinLnBrk="0" hangingPunct="1">
        <a:spcBef>
          <a:spcPct val="0"/>
        </a:spcBef>
        <a:buNone/>
        <a:defRPr sz="16800" b="0" i="0" u="none" kern="1200" cap="all" baseline="0">
          <a:solidFill>
            <a:schemeClr val="accent1">
              <a:lumMod val="75000"/>
            </a:schemeClr>
          </a:solidFill>
          <a:latin typeface="+mj-lt"/>
          <a:ea typeface="+mj-ea"/>
          <a:cs typeface="+mj-cs"/>
        </a:defRPr>
      </a:lvl1pPr>
    </p:titleStyle>
    <p:bodyStyle>
      <a:lvl1pPr marL="1645920" indent="-1097280" algn="l" defTabSz="4389120" rtl="0" eaLnBrk="1" latinLnBrk="0" hangingPunct="1">
        <a:spcBef>
          <a:spcPct val="20000"/>
        </a:spcBef>
        <a:buClr>
          <a:schemeClr val="accent1"/>
        </a:buClr>
        <a:buFont typeface="Arial" pitchFamily="34" charset="0"/>
        <a:buChar char="•"/>
        <a:defRPr sz="11500" kern="1200">
          <a:solidFill>
            <a:schemeClr val="tx2"/>
          </a:solidFill>
          <a:latin typeface="+mn-lt"/>
          <a:ea typeface="+mn-ea"/>
          <a:cs typeface="+mn-cs"/>
        </a:defRPr>
      </a:lvl1pPr>
      <a:lvl2pPr marL="3072384" indent="-1097280" algn="l" defTabSz="4389120" rtl="0" eaLnBrk="1" latinLnBrk="0" hangingPunct="1">
        <a:spcBef>
          <a:spcPct val="20000"/>
        </a:spcBef>
        <a:buClr>
          <a:schemeClr val="accent2"/>
        </a:buClr>
        <a:buFont typeface="Arial" pitchFamily="34" charset="0"/>
        <a:buChar char="•"/>
        <a:defRPr sz="9600" kern="1200">
          <a:solidFill>
            <a:schemeClr val="tx2"/>
          </a:solidFill>
          <a:latin typeface="+mn-lt"/>
          <a:ea typeface="+mn-ea"/>
          <a:cs typeface="+mn-cs"/>
        </a:defRPr>
      </a:lvl2pPr>
      <a:lvl3pPr marL="4389120" indent="-1097280" algn="l" defTabSz="4389120" rtl="0" eaLnBrk="1" latinLnBrk="0" hangingPunct="1">
        <a:spcBef>
          <a:spcPct val="20000"/>
        </a:spcBef>
        <a:buClr>
          <a:schemeClr val="accent3"/>
        </a:buClr>
        <a:buFont typeface="Arial" pitchFamily="34" charset="0"/>
        <a:buChar char="•"/>
        <a:defRPr sz="8600" kern="1200">
          <a:solidFill>
            <a:schemeClr val="tx2"/>
          </a:solidFill>
          <a:latin typeface="+mn-lt"/>
          <a:ea typeface="+mn-ea"/>
          <a:cs typeface="+mn-cs"/>
        </a:defRPr>
      </a:lvl3pPr>
      <a:lvl4pPr marL="6144768" indent="-1097280" algn="l" defTabSz="4389120" rtl="0" eaLnBrk="1" latinLnBrk="0" hangingPunct="1">
        <a:spcBef>
          <a:spcPct val="20000"/>
        </a:spcBef>
        <a:buClr>
          <a:schemeClr val="accent4"/>
        </a:buClr>
        <a:buFont typeface="Arial" pitchFamily="34" charset="0"/>
        <a:buChar char="•"/>
        <a:defRPr sz="7700" kern="1200">
          <a:solidFill>
            <a:schemeClr val="tx2"/>
          </a:solidFill>
          <a:latin typeface="+mn-lt"/>
          <a:ea typeface="+mn-ea"/>
          <a:cs typeface="+mn-cs"/>
        </a:defRPr>
      </a:lvl4pPr>
      <a:lvl5pPr marL="7461504" indent="-1097280" algn="l" defTabSz="4389120" rtl="0" eaLnBrk="1" latinLnBrk="0" hangingPunct="1">
        <a:spcBef>
          <a:spcPct val="20000"/>
        </a:spcBef>
        <a:buClr>
          <a:schemeClr val="accent5"/>
        </a:buClr>
        <a:buFont typeface="Arial" pitchFamily="34" charset="0"/>
        <a:buChar char="•"/>
        <a:defRPr sz="7700" kern="1200" baseline="0">
          <a:solidFill>
            <a:schemeClr val="tx2"/>
          </a:solidFill>
          <a:latin typeface="+mn-lt"/>
          <a:ea typeface="+mn-ea"/>
          <a:cs typeface="+mn-cs"/>
        </a:defRPr>
      </a:lvl5pPr>
      <a:lvl6pPr marL="8339328" indent="-877824" algn="l" defTabSz="4389120" rtl="0" eaLnBrk="1" latinLnBrk="0" hangingPunct="1">
        <a:spcBef>
          <a:spcPct val="20000"/>
        </a:spcBef>
        <a:buClr>
          <a:schemeClr val="accent1"/>
        </a:buClr>
        <a:buFont typeface="Arial" pitchFamily="34" charset="0"/>
        <a:buChar char="•"/>
        <a:defRPr sz="6700" kern="1200">
          <a:solidFill>
            <a:schemeClr val="tx2"/>
          </a:solidFill>
          <a:latin typeface="+mn-lt"/>
          <a:ea typeface="+mn-ea"/>
          <a:cs typeface="+mn-cs"/>
        </a:defRPr>
      </a:lvl6pPr>
      <a:lvl7pPr marL="9656064" indent="-877824" algn="l" defTabSz="4389120" rtl="0" eaLnBrk="1" latinLnBrk="0" hangingPunct="1">
        <a:spcBef>
          <a:spcPct val="20000"/>
        </a:spcBef>
        <a:buClr>
          <a:schemeClr val="accent2"/>
        </a:buClr>
        <a:buFont typeface="Arial" pitchFamily="34" charset="0"/>
        <a:buChar char="•"/>
        <a:defRPr sz="6700" kern="1200">
          <a:solidFill>
            <a:schemeClr val="tx2"/>
          </a:solidFill>
          <a:latin typeface="+mn-lt"/>
          <a:ea typeface="+mn-ea"/>
          <a:cs typeface="+mn-cs"/>
        </a:defRPr>
      </a:lvl7pPr>
      <a:lvl8pPr marL="10533888" indent="-877824" algn="l" defTabSz="4389120" rtl="0" eaLnBrk="1" latinLnBrk="0" hangingPunct="1">
        <a:spcBef>
          <a:spcPct val="20000"/>
        </a:spcBef>
        <a:buClr>
          <a:schemeClr val="accent3"/>
        </a:buClr>
        <a:buFont typeface="Arial" pitchFamily="34" charset="0"/>
        <a:buChar char="•"/>
        <a:defRPr sz="6700" kern="1200">
          <a:solidFill>
            <a:schemeClr val="tx2"/>
          </a:solidFill>
          <a:latin typeface="+mn-lt"/>
          <a:ea typeface="+mn-ea"/>
          <a:cs typeface="+mn-cs"/>
        </a:defRPr>
      </a:lvl8pPr>
      <a:lvl9pPr marL="11411712" indent="-877824" algn="l" defTabSz="4389120" rtl="0" eaLnBrk="1" latinLnBrk="0" hangingPunct="1">
        <a:spcBef>
          <a:spcPct val="20000"/>
        </a:spcBef>
        <a:buClr>
          <a:schemeClr val="accent4"/>
        </a:buClr>
        <a:buFont typeface="Arial" pitchFamily="34" charset="0"/>
        <a:buChar char="•"/>
        <a:defRPr sz="6700" kern="1200">
          <a:solidFill>
            <a:schemeClr val="tx2"/>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19947" y="9228704"/>
            <a:ext cx="13868400" cy="6793348"/>
          </a:xfrm>
          <a:prstGeom prst="rect">
            <a:avLst/>
          </a:prstGeom>
          <a:solidFill>
            <a:schemeClr val="bg1"/>
          </a:solidFill>
          <a:ln>
            <a:solidFill>
              <a:srgbClr val="47A3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534401" y="1191768"/>
            <a:ext cx="29870399" cy="3151632"/>
          </a:xfrm>
          <a:prstGeom prst="rect">
            <a:avLst/>
          </a:prstGeom>
          <a:noFill/>
        </p:spPr>
        <p:txBody>
          <a:bodyPr wrap="square" lIns="438912" tIns="219456" rIns="438912" bIns="219456" rtlCol="0">
            <a:spAutoFit/>
          </a:bodyPr>
          <a:lstStyle/>
          <a:p>
            <a:pPr algn="ctr"/>
            <a:r>
              <a:rPr lang="en-US" sz="8800" b="1" dirty="0">
                <a:ln>
                  <a:solidFill>
                    <a:schemeClr val="tx1">
                      <a:alpha val="22000"/>
                    </a:schemeClr>
                  </a:solidFill>
                </a:ln>
                <a:solidFill>
                  <a:srgbClr val="C00000"/>
                </a:solidFill>
                <a:latin typeface="Cambria" panose="02040503050406030204" pitchFamily="18" charset="0"/>
              </a:rPr>
              <a:t>Robotic </a:t>
            </a:r>
            <a:r>
              <a:rPr lang="en-US" sz="8800" b="1" dirty="0" smtClean="0">
                <a:ln>
                  <a:solidFill>
                    <a:schemeClr val="tx1">
                      <a:alpha val="22000"/>
                    </a:schemeClr>
                  </a:solidFill>
                </a:ln>
                <a:solidFill>
                  <a:srgbClr val="C00000"/>
                </a:solidFill>
                <a:latin typeface="Cambria" panose="02040503050406030204" pitchFamily="18" charset="0"/>
              </a:rPr>
              <a:t>Navigation through </a:t>
            </a:r>
            <a:r>
              <a:rPr lang="en-US" sz="8800" b="1" dirty="0">
                <a:ln>
                  <a:solidFill>
                    <a:schemeClr val="tx1">
                      <a:alpha val="22000"/>
                    </a:schemeClr>
                  </a:solidFill>
                </a:ln>
                <a:solidFill>
                  <a:srgbClr val="C00000"/>
                </a:solidFill>
                <a:latin typeface="Cambria" panose="02040503050406030204" pitchFamily="18" charset="0"/>
              </a:rPr>
              <a:t>Gesture Based Control</a:t>
            </a:r>
          </a:p>
          <a:p>
            <a:pPr algn="ctr"/>
            <a:r>
              <a:rPr lang="en-US" sz="8800" b="1" dirty="0">
                <a:ln>
                  <a:solidFill>
                    <a:schemeClr val="tx1">
                      <a:alpha val="22000"/>
                    </a:schemeClr>
                  </a:solidFill>
                </a:ln>
                <a:solidFill>
                  <a:srgbClr val="C00000"/>
                </a:solidFill>
                <a:latin typeface="Cambria" panose="02040503050406030204" pitchFamily="18" charset="0"/>
              </a:rPr>
              <a:t>&lt; RNGBC &gt;</a:t>
            </a:r>
          </a:p>
        </p:txBody>
      </p:sp>
      <p:sp>
        <p:nvSpPr>
          <p:cNvPr id="4" name="TextBox 3"/>
          <p:cNvSpPr txBox="1"/>
          <p:nvPr/>
        </p:nvSpPr>
        <p:spPr>
          <a:xfrm>
            <a:off x="16992600" y="4191000"/>
            <a:ext cx="12649200" cy="2289858"/>
          </a:xfrm>
          <a:prstGeom prst="rect">
            <a:avLst/>
          </a:prstGeom>
          <a:noFill/>
        </p:spPr>
        <p:txBody>
          <a:bodyPr wrap="square" lIns="438912" tIns="219456" rIns="438912" bIns="219456" rtlCol="0">
            <a:spAutoFit/>
          </a:bodyPr>
          <a:lstStyle/>
          <a:p>
            <a:pPr algn="ctr"/>
            <a:r>
              <a:rPr lang="en-US" sz="6000" b="1" dirty="0">
                <a:latin typeface="Cambria" panose="02040503050406030204" pitchFamily="18" charset="0"/>
              </a:rPr>
              <a:t>Nickolas </a:t>
            </a:r>
            <a:r>
              <a:rPr lang="en-US" sz="6000" b="1" dirty="0" smtClean="0">
                <a:latin typeface="Cambria" panose="02040503050406030204" pitchFamily="18" charset="0"/>
              </a:rPr>
              <a:t>McCarley</a:t>
            </a:r>
            <a:r>
              <a:rPr lang="en-US" sz="6000" dirty="0" smtClean="0">
                <a:latin typeface="Cambria" panose="02040503050406030204" pitchFamily="18" charset="0"/>
              </a:rPr>
              <a:t/>
            </a:r>
            <a:br>
              <a:rPr lang="en-US" sz="6000" dirty="0" smtClean="0">
                <a:latin typeface="Cambria" panose="02040503050406030204" pitchFamily="18" charset="0"/>
              </a:rPr>
            </a:br>
            <a:r>
              <a:rPr lang="en-US" sz="6000" dirty="0" smtClean="0">
                <a:latin typeface="Cambria" panose="02040503050406030204" pitchFamily="18" charset="0"/>
              </a:rPr>
              <a:t>University of Alabama</a:t>
            </a:r>
            <a:endParaRPr lang="en-US" sz="6000" dirty="0">
              <a:latin typeface="Cambria" panose="02040503050406030204" pitchFamily="18" charset="0"/>
            </a:endParaRPr>
          </a:p>
        </p:txBody>
      </p:sp>
      <p:sp>
        <p:nvSpPr>
          <p:cNvPr id="2" name="TextBox 1"/>
          <p:cNvSpPr txBox="1"/>
          <p:nvPr/>
        </p:nvSpPr>
        <p:spPr>
          <a:xfrm>
            <a:off x="533400" y="6798808"/>
            <a:ext cx="13944600" cy="4859792"/>
          </a:xfrm>
          <a:prstGeom prst="rect">
            <a:avLst/>
          </a:prstGeom>
          <a:solidFill>
            <a:schemeClr val="bg1"/>
          </a:solidFill>
          <a:ln>
            <a:solidFill>
              <a:srgbClr val="47A3EF"/>
            </a:solidFill>
          </a:ln>
        </p:spPr>
        <p:txBody>
          <a:bodyPr wrap="square" lIns="438912" tIns="219456" rIns="438912" bIns="219456" rtlCol="0">
            <a:spAutoFit/>
          </a:bodyPr>
          <a:lstStyle/>
          <a:p>
            <a:pPr algn="ctr"/>
            <a:r>
              <a:rPr lang="en-US" sz="4100" b="1" dirty="0">
                <a:latin typeface="Aharoni" panose="02010803020104030203" pitchFamily="2" charset="-79"/>
                <a:cs typeface="Aharoni" panose="02010803020104030203" pitchFamily="2" charset="-79"/>
              </a:rPr>
              <a:t>Abstract</a:t>
            </a:r>
          </a:p>
          <a:p>
            <a:pPr algn="just"/>
            <a:r>
              <a:rPr lang="en-US" sz="4100" dirty="0">
                <a:latin typeface="Cambria" panose="02040503050406030204" pitchFamily="18" charset="0"/>
              </a:rPr>
              <a:t>      Robotic Navigation through Gesture Based Control (RNGBC) assists people who may not be able to operate a smart device using their fingers.  These individuals might face limitations due to physical disabilities or may be in a job where their fingers are not free to operate the smart device.  </a:t>
            </a: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627" t="-2041" r="-1743" b="-4085"/>
          <a:stretch/>
        </p:blipFill>
        <p:spPr>
          <a:xfrm>
            <a:off x="838200" y="2194560"/>
            <a:ext cx="9103360" cy="3901440"/>
          </a:xfrm>
          <a:prstGeom prst="rect">
            <a:avLst/>
          </a:prstGeom>
          <a:solidFill>
            <a:schemeClr val="bg1"/>
          </a:solidFill>
        </p:spPr>
      </p:pic>
      <p:pic>
        <p:nvPicPr>
          <p:cNvPr id="7" name="Picture 3" descr="C:\Users\Christina\Downloads\A_Square_Logo_4c.tif"/>
          <p:cNvPicPr>
            <a:picLocks noChangeAspect="1" noChangeArrowheads="1"/>
          </p:cNvPicPr>
          <p:nvPr/>
        </p:nvPicPr>
        <p:blipFill>
          <a:blip r:embed="rId3" cstate="print"/>
          <a:srcRect/>
          <a:stretch>
            <a:fillRect/>
          </a:stretch>
        </p:blipFill>
        <p:spPr bwMode="auto">
          <a:xfrm>
            <a:off x="39090600" y="2225040"/>
            <a:ext cx="3413760" cy="3413760"/>
          </a:xfrm>
          <a:prstGeom prst="rect">
            <a:avLst/>
          </a:prstGeom>
          <a:noFill/>
        </p:spPr>
      </p:pic>
      <p:sp>
        <p:nvSpPr>
          <p:cNvPr id="26" name="TextBox 25"/>
          <p:cNvSpPr txBox="1"/>
          <p:nvPr/>
        </p:nvSpPr>
        <p:spPr>
          <a:xfrm>
            <a:off x="762000" y="26746200"/>
            <a:ext cx="13944600" cy="5490734"/>
          </a:xfrm>
          <a:prstGeom prst="rect">
            <a:avLst/>
          </a:prstGeom>
          <a:solidFill>
            <a:schemeClr val="bg1"/>
          </a:solidFill>
          <a:ln>
            <a:solidFill>
              <a:srgbClr val="47A3EF"/>
            </a:solidFill>
          </a:ln>
        </p:spPr>
        <p:txBody>
          <a:bodyPr wrap="square" lIns="438912" tIns="219456" rIns="438912" bIns="219456" rtlCol="0">
            <a:spAutoFit/>
          </a:bodyPr>
          <a:lstStyle/>
          <a:p>
            <a:pPr algn="ctr"/>
            <a:r>
              <a:rPr lang="en-US" sz="4100" b="1" dirty="0" smtClean="0">
                <a:latin typeface="Aharoni" panose="02010803020104030203" pitchFamily="2" charset="-79"/>
                <a:cs typeface="Aharoni" panose="02010803020104030203" pitchFamily="2" charset="-79"/>
              </a:rPr>
              <a:t>Sphero</a:t>
            </a:r>
            <a:endParaRPr lang="en-US" sz="4100" b="1" dirty="0">
              <a:latin typeface="Aharoni" panose="02010803020104030203" pitchFamily="2" charset="-79"/>
              <a:cs typeface="Aharoni" panose="02010803020104030203" pitchFamily="2" charset="-79"/>
            </a:endParaRPr>
          </a:p>
          <a:p>
            <a:pPr algn="just"/>
            <a:r>
              <a:rPr lang="en-US" sz="4100" dirty="0">
                <a:latin typeface="Cambria" panose="02040503050406030204" pitchFamily="18" charset="0"/>
              </a:rPr>
              <a:t>The Sphero is a polycarbonate ball controlled by Bluetooth and can roll and change color. It is typically operated using a smartphone with an app that serves as a type of remote control. The Sphero can be modified and programmed. The goal of the  </a:t>
            </a:r>
            <a:r>
              <a:rPr lang="en-US" sz="4100" dirty="0" smtClean="0">
                <a:latin typeface="Cambria" panose="02040503050406030204" pitchFamily="18" charset="0"/>
              </a:rPr>
              <a:t>RNGBC </a:t>
            </a:r>
            <a:r>
              <a:rPr lang="en-US" sz="4100" dirty="0">
                <a:latin typeface="Cambria" panose="02040503050406030204" pitchFamily="18" charset="0"/>
              </a:rPr>
              <a:t>project is to provide a modality to interact with the  Sphero in ways other than the smartphone app. </a:t>
            </a:r>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7800" y="12668934"/>
            <a:ext cx="3276600" cy="2160508"/>
          </a:xfrm>
          <a:prstGeom prst="rect">
            <a:avLst/>
          </a:prstGeom>
          <a:ln>
            <a:noFill/>
          </a:ln>
          <a:effectLst>
            <a:softEdge rad="112500"/>
          </a:effectLst>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36496" y="12649200"/>
            <a:ext cx="3299964" cy="2199976"/>
          </a:xfrm>
          <a:prstGeom prst="rect">
            <a:avLst/>
          </a:prstGeom>
          <a:ln>
            <a:noFill/>
          </a:ln>
          <a:effectLst>
            <a:softEdge rad="112500"/>
          </a:effectLst>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60204" y="12701438"/>
            <a:ext cx="2095500" cy="2095500"/>
          </a:xfrm>
          <a:prstGeom prst="rect">
            <a:avLst/>
          </a:prstGeom>
        </p:spPr>
      </p:pic>
      <p:sp>
        <p:nvSpPr>
          <p:cNvPr id="15" name="TextBox 14"/>
          <p:cNvSpPr txBox="1"/>
          <p:nvPr/>
        </p:nvSpPr>
        <p:spPr>
          <a:xfrm>
            <a:off x="533400" y="14997422"/>
            <a:ext cx="13868400" cy="11215378"/>
          </a:xfrm>
          <a:prstGeom prst="rect">
            <a:avLst/>
          </a:prstGeom>
          <a:solidFill>
            <a:schemeClr val="bg1"/>
          </a:solidFill>
          <a:ln>
            <a:solidFill>
              <a:srgbClr val="47A3EF"/>
            </a:solidFill>
          </a:ln>
        </p:spPr>
        <p:txBody>
          <a:bodyPr wrap="square" lIns="438912" tIns="219456" rIns="438912" bIns="219456" rtlCol="0">
            <a:spAutoFit/>
          </a:bodyPr>
          <a:lstStyle/>
          <a:p>
            <a:pPr algn="ctr"/>
            <a:r>
              <a:rPr lang="en-US" sz="4100" b="1" dirty="0" smtClean="0">
                <a:latin typeface="Aharoni" panose="02010803020104030203" pitchFamily="2" charset="-79"/>
                <a:cs typeface="Aharoni" panose="02010803020104030203" pitchFamily="2" charset="-79"/>
              </a:rPr>
              <a:t>Introduction</a:t>
            </a:r>
            <a:endParaRPr lang="en-US" sz="4100" b="1" dirty="0">
              <a:latin typeface="Aharoni" panose="02010803020104030203" pitchFamily="2" charset="-79"/>
              <a:cs typeface="Aharoni" panose="02010803020104030203" pitchFamily="2" charset="-79"/>
            </a:endParaRPr>
          </a:p>
          <a:p>
            <a:pPr algn="just"/>
            <a:r>
              <a:rPr lang="en-US" sz="4100" dirty="0">
                <a:latin typeface="Cambria" panose="02040503050406030204" pitchFamily="18" charset="0"/>
              </a:rPr>
              <a:t> </a:t>
            </a:r>
            <a:r>
              <a:rPr lang="en-US" sz="4400" dirty="0">
                <a:latin typeface="Cambria" panose="02040503050406030204" pitchFamily="18" charset="0"/>
              </a:rPr>
              <a:t> </a:t>
            </a:r>
            <a:r>
              <a:rPr lang="en-US" sz="4100" dirty="0">
                <a:latin typeface="Cambria" panose="02040503050406030204" pitchFamily="18" charset="0"/>
              </a:rPr>
              <a:t>With an estimated 7.1 percent of Americans having an ambulatory disability there is a strong need to be able to operate technology with gestures [1].  </a:t>
            </a:r>
            <a:r>
              <a:rPr lang="en-US" sz="4100" smtClean="0">
                <a:latin typeface="Cambria" panose="02040503050406030204" pitchFamily="18" charset="0"/>
              </a:rPr>
              <a:t>RNGBC </a:t>
            </a:r>
            <a:r>
              <a:rPr lang="en-US" sz="4100" dirty="0">
                <a:latin typeface="Cambria" panose="02040503050406030204" pitchFamily="18" charset="0"/>
              </a:rPr>
              <a:t>was made with this goal in mind. The Sphero and Leap Motion were used as the basic tools. </a:t>
            </a:r>
            <a:r>
              <a:rPr lang="en-US" sz="4100" dirty="0" smtClean="0">
                <a:latin typeface="Cambria" panose="02040503050406030204" pitchFamily="18" charset="0"/>
              </a:rPr>
              <a:t>RNGBC </a:t>
            </a:r>
            <a:r>
              <a:rPr lang="en-US" sz="4100" dirty="0">
                <a:latin typeface="Cambria" panose="02040503050406030204" pitchFamily="18" charset="0"/>
              </a:rPr>
              <a:t>works by breaking the operation of the Sphero into simpler gestures for a user. Another problem faced by persons attempting to use standard input devices, could be the need to use gloves while performing a job task.  Gloves used for protection in jobs like welding and firefighting could hinder the user from operating a touch screen while wearing the safety equipment. In these situations hand gestures might still be possible.  </a:t>
            </a:r>
            <a:r>
              <a:rPr lang="en-US" sz="4100" dirty="0" smtClean="0">
                <a:latin typeface="Cambria" panose="02040503050406030204" pitchFamily="18" charset="0"/>
              </a:rPr>
              <a:t>RNGBC </a:t>
            </a:r>
            <a:r>
              <a:rPr lang="en-US" sz="4100" dirty="0">
                <a:latin typeface="Cambria" panose="02040503050406030204" pitchFamily="18" charset="0"/>
              </a:rPr>
              <a:t>works so that the user does not have to use the keypad on a smart device such as a tablet or phone but they can operate the Sphero with only their hand gestures. </a:t>
            </a:r>
          </a:p>
        </p:txBody>
      </p:sp>
      <p:pic>
        <p:nvPicPr>
          <p:cNvPr id="22" name="Picture 21"/>
          <p:cNvPicPr>
            <a:picLocks noChangeAspect="1"/>
          </p:cNvPicPr>
          <p:nvPr/>
        </p:nvPicPr>
        <p:blipFill>
          <a:blip r:embed="rId7"/>
          <a:stretch>
            <a:fillRect/>
          </a:stretch>
        </p:blipFill>
        <p:spPr>
          <a:xfrm>
            <a:off x="15240000" y="9525000"/>
            <a:ext cx="13848347" cy="1654747"/>
          </a:xfrm>
          <a:prstGeom prst="rect">
            <a:avLst/>
          </a:prstGeom>
        </p:spPr>
      </p:pic>
      <p:pic>
        <p:nvPicPr>
          <p:cNvPr id="23" name="Picture 22"/>
          <p:cNvPicPr>
            <a:picLocks noChangeAspect="1"/>
          </p:cNvPicPr>
          <p:nvPr/>
        </p:nvPicPr>
        <p:blipFill>
          <a:blip r:embed="rId8"/>
          <a:stretch>
            <a:fillRect/>
          </a:stretch>
        </p:blipFill>
        <p:spPr>
          <a:xfrm>
            <a:off x="15240001" y="11434726"/>
            <a:ext cx="13848346" cy="1914315"/>
          </a:xfrm>
          <a:prstGeom prst="rect">
            <a:avLst/>
          </a:prstGeom>
        </p:spPr>
      </p:pic>
      <p:pic>
        <p:nvPicPr>
          <p:cNvPr id="24" name="Picture 23"/>
          <p:cNvPicPr>
            <a:picLocks noChangeAspect="1"/>
          </p:cNvPicPr>
          <p:nvPr/>
        </p:nvPicPr>
        <p:blipFill>
          <a:blip r:embed="rId9"/>
          <a:stretch>
            <a:fillRect/>
          </a:stretch>
        </p:blipFill>
        <p:spPr>
          <a:xfrm>
            <a:off x="15240001" y="13609224"/>
            <a:ext cx="13848346" cy="2238775"/>
          </a:xfrm>
          <a:prstGeom prst="rect">
            <a:avLst/>
          </a:prstGeom>
        </p:spPr>
      </p:pic>
      <p:sp>
        <p:nvSpPr>
          <p:cNvPr id="30" name="TextBox 29"/>
          <p:cNvSpPr txBox="1"/>
          <p:nvPr/>
        </p:nvSpPr>
        <p:spPr>
          <a:xfrm>
            <a:off x="15219947" y="6798808"/>
            <a:ext cx="13868400" cy="2336024"/>
          </a:xfrm>
          <a:prstGeom prst="rect">
            <a:avLst/>
          </a:prstGeom>
          <a:solidFill>
            <a:schemeClr val="bg1"/>
          </a:solidFill>
          <a:ln>
            <a:solidFill>
              <a:srgbClr val="47A3EF"/>
            </a:solidFill>
          </a:ln>
        </p:spPr>
        <p:txBody>
          <a:bodyPr wrap="square" lIns="438912" tIns="219456" rIns="438912" bIns="219456" rtlCol="0">
            <a:spAutoFit/>
          </a:bodyPr>
          <a:lstStyle/>
          <a:p>
            <a:pPr algn="ctr"/>
            <a:r>
              <a:rPr lang="en-US" sz="4100" dirty="0">
                <a:latin typeface="Aharoni" panose="02010803020104030203" pitchFamily="2" charset="-79"/>
                <a:cs typeface="Aharoni" panose="02010803020104030203" pitchFamily="2" charset="-79"/>
              </a:rPr>
              <a:t>Sphero </a:t>
            </a:r>
            <a:r>
              <a:rPr lang="en-US" sz="4100" dirty="0" smtClean="0">
                <a:latin typeface="Aharoni" panose="02010803020104030203" pitchFamily="2" charset="-79"/>
                <a:cs typeface="Aharoni" panose="02010803020104030203" pitchFamily="2" charset="-79"/>
              </a:rPr>
              <a:t>Code</a:t>
            </a:r>
            <a:endParaRPr lang="en-US" sz="4100" dirty="0" smtClean="0">
              <a:latin typeface="Cambria" panose="02040503050406030204" pitchFamily="18" charset="0"/>
            </a:endParaRPr>
          </a:p>
          <a:p>
            <a:pPr algn="just"/>
            <a:r>
              <a:rPr lang="en-US" sz="4100" dirty="0" smtClean="0">
                <a:latin typeface="Cambria" panose="02040503050406030204" pitchFamily="18" charset="0"/>
              </a:rPr>
              <a:t>The code below is used to operate Sphero movement using a computer instead of a phone.</a:t>
            </a:r>
            <a:endParaRPr lang="en-US" sz="4100" dirty="0">
              <a:latin typeface="Cambria" panose="02040503050406030204" pitchFamily="18" charset="0"/>
            </a:endParaRPr>
          </a:p>
        </p:txBody>
      </p:sp>
      <p:pic>
        <p:nvPicPr>
          <p:cNvPr id="32" name="Picture 31"/>
          <p:cNvPicPr>
            <a:picLocks noChangeAspect="1"/>
          </p:cNvPicPr>
          <p:nvPr/>
        </p:nvPicPr>
        <p:blipFill rotWithShape="1">
          <a:blip r:embed="rId10"/>
          <a:srcRect r="24083" b="54853"/>
          <a:stretch/>
        </p:blipFill>
        <p:spPr>
          <a:xfrm>
            <a:off x="14941363" y="18213339"/>
            <a:ext cx="6595074" cy="2630258"/>
          </a:xfrm>
          <a:prstGeom prst="rect">
            <a:avLst/>
          </a:prstGeom>
        </p:spPr>
      </p:pic>
      <p:sp>
        <p:nvSpPr>
          <p:cNvPr id="34" name="TextBox 33"/>
          <p:cNvSpPr txBox="1"/>
          <p:nvPr/>
        </p:nvSpPr>
        <p:spPr>
          <a:xfrm>
            <a:off x="14941363" y="17506363"/>
            <a:ext cx="6595074" cy="2046714"/>
          </a:xfrm>
          <a:prstGeom prst="rect">
            <a:avLst/>
          </a:prstGeom>
          <a:noFill/>
        </p:spPr>
        <p:txBody>
          <a:bodyPr wrap="square" rtlCol="0">
            <a:spAutoFit/>
          </a:bodyPr>
          <a:lstStyle/>
          <a:p>
            <a:pPr algn="ctr"/>
            <a:r>
              <a:rPr lang="en-US" sz="4100" b="1" dirty="0" smtClean="0">
                <a:latin typeface="Aharoni" panose="02010803020104030203" pitchFamily="2" charset="-79"/>
                <a:cs typeface="Aharoni" panose="02010803020104030203" pitchFamily="2" charset="-79"/>
              </a:rPr>
              <a:t>Bluetooth Connection</a:t>
            </a:r>
            <a:endParaRPr lang="en-US" sz="4100" dirty="0">
              <a:latin typeface="Aharoni" panose="02010803020104030203" pitchFamily="2" charset="-79"/>
              <a:cs typeface="Aharoni" panose="02010803020104030203" pitchFamily="2" charset="-79"/>
            </a:endParaRPr>
          </a:p>
          <a:p>
            <a:pPr algn="ctr"/>
            <a:endParaRPr lang="en-US" dirty="0"/>
          </a:p>
        </p:txBody>
      </p:sp>
      <p:sp>
        <p:nvSpPr>
          <p:cNvPr id="38" name="TextBox 37"/>
          <p:cNvSpPr txBox="1"/>
          <p:nvPr/>
        </p:nvSpPr>
        <p:spPr>
          <a:xfrm>
            <a:off x="15143747" y="22960548"/>
            <a:ext cx="13944600" cy="9276386"/>
          </a:xfrm>
          <a:prstGeom prst="rect">
            <a:avLst/>
          </a:prstGeom>
          <a:solidFill>
            <a:schemeClr val="bg1"/>
          </a:solidFill>
          <a:ln>
            <a:solidFill>
              <a:srgbClr val="47A3EF"/>
            </a:solidFill>
          </a:ln>
        </p:spPr>
        <p:txBody>
          <a:bodyPr wrap="square" lIns="438912" tIns="219456" rIns="438912" bIns="219456" rtlCol="0">
            <a:spAutoFit/>
          </a:bodyPr>
          <a:lstStyle/>
          <a:p>
            <a:pPr algn="ctr"/>
            <a:r>
              <a:rPr lang="en-US" sz="4100" b="1" dirty="0">
                <a:latin typeface="Aharoni" panose="02010803020104030203" pitchFamily="2" charset="-79"/>
                <a:cs typeface="Aharoni" panose="02010803020104030203" pitchFamily="2" charset="-79"/>
              </a:rPr>
              <a:t>Leap Motion</a:t>
            </a:r>
          </a:p>
          <a:p>
            <a:pPr algn="just"/>
            <a:r>
              <a:rPr lang="en-US" sz="4100" dirty="0">
                <a:latin typeface="Cambria" panose="02040503050406030204" pitchFamily="18" charset="0"/>
              </a:rPr>
              <a:t>      The Leap Motion device can be connected to a computer in order to read hand motions that are made in a 3D space. The Leap can track the movement of the users hands and gestures indicated by the user. The Leap is also easily programmable and can be customized to recognize specific gestures from the user.  </a:t>
            </a:r>
          </a:p>
          <a:p>
            <a:pPr algn="just"/>
            <a:r>
              <a:rPr lang="en-US" sz="4100" dirty="0">
                <a:latin typeface="Cambria" panose="02040503050406030204" pitchFamily="18" charset="0"/>
              </a:rPr>
              <a:t>     The software provided with the Leap motion allows the leap to recognize specific gestures from the user, such as raising a hand or moving said hand side to side. The Leap uses camera sensors to create a workspace that is approximately three cubic feet. The user can perform a wide array of gestures and the leap will recognize them and send the command to the laptop.</a:t>
            </a:r>
          </a:p>
        </p:txBody>
      </p:sp>
      <p:sp>
        <p:nvSpPr>
          <p:cNvPr id="43" name="TextBox 42"/>
          <p:cNvSpPr txBox="1"/>
          <p:nvPr/>
        </p:nvSpPr>
        <p:spPr>
          <a:xfrm>
            <a:off x="29489400" y="6798808"/>
            <a:ext cx="13770081" cy="3105466"/>
          </a:xfrm>
          <a:prstGeom prst="rect">
            <a:avLst/>
          </a:prstGeom>
          <a:solidFill>
            <a:schemeClr val="bg1"/>
          </a:solidFill>
          <a:ln>
            <a:solidFill>
              <a:srgbClr val="47A3EF"/>
            </a:solidFill>
          </a:ln>
        </p:spPr>
        <p:txBody>
          <a:bodyPr wrap="square" lIns="438912" tIns="219456" rIns="438912" bIns="219456" rtlCol="0">
            <a:spAutoFit/>
          </a:bodyPr>
          <a:lstStyle/>
          <a:p>
            <a:pPr algn="ctr"/>
            <a:r>
              <a:rPr lang="en-US" sz="4100" b="1" dirty="0">
                <a:latin typeface="Aharoni" panose="02010803020104030203" pitchFamily="2" charset="-79"/>
                <a:cs typeface="Aharoni" panose="02010803020104030203" pitchFamily="2" charset="-79"/>
              </a:rPr>
              <a:t>Leap Integration</a:t>
            </a:r>
          </a:p>
          <a:p>
            <a:pPr algn="just"/>
            <a:r>
              <a:rPr lang="en-US" sz="4400" dirty="0" smtClean="0">
                <a:latin typeface="Cambria"/>
                <a:cs typeface="Cambria"/>
              </a:rPr>
              <a:t>The Leap </a:t>
            </a:r>
            <a:r>
              <a:rPr lang="en-US" sz="4400" dirty="0">
                <a:latin typeface="Cambria"/>
                <a:cs typeface="Cambria"/>
              </a:rPr>
              <a:t>software is used to map the Leap Motion input to the computer. This software reads the users gestures and binds them to a </a:t>
            </a:r>
            <a:r>
              <a:rPr lang="en-US" sz="4400" dirty="0" smtClean="0">
                <a:latin typeface="Cambria"/>
                <a:cs typeface="Cambria"/>
              </a:rPr>
              <a:t>command.</a:t>
            </a:r>
            <a:endParaRPr lang="en-US" sz="4400" dirty="0">
              <a:latin typeface="Cambria"/>
              <a:cs typeface="Cambria"/>
            </a:endParaRPr>
          </a:p>
        </p:txBody>
      </p:sp>
      <p:pic>
        <p:nvPicPr>
          <p:cNvPr id="44" name="Picture 43"/>
          <p:cNvPicPr>
            <a:picLocks noChangeAspect="1"/>
          </p:cNvPicPr>
          <p:nvPr/>
        </p:nvPicPr>
        <p:blipFill>
          <a:blip r:embed="rId11"/>
          <a:stretch>
            <a:fillRect/>
          </a:stretch>
        </p:blipFill>
        <p:spPr>
          <a:xfrm>
            <a:off x="22154147" y="16154399"/>
            <a:ext cx="6669506" cy="6435941"/>
          </a:xfrm>
          <a:prstGeom prst="rect">
            <a:avLst/>
          </a:prstGeom>
        </p:spPr>
      </p:pic>
      <p:sp>
        <p:nvSpPr>
          <p:cNvPr id="46" name="TextBox 45"/>
          <p:cNvSpPr txBox="1"/>
          <p:nvPr/>
        </p:nvSpPr>
        <p:spPr>
          <a:xfrm>
            <a:off x="29489400" y="21867942"/>
            <a:ext cx="13770081" cy="10368992"/>
          </a:xfrm>
          <a:prstGeom prst="rect">
            <a:avLst/>
          </a:prstGeom>
          <a:solidFill>
            <a:schemeClr val="bg1"/>
          </a:solidFill>
          <a:ln>
            <a:solidFill>
              <a:srgbClr val="47A3EF"/>
            </a:solidFill>
          </a:ln>
        </p:spPr>
        <p:txBody>
          <a:bodyPr wrap="square" lIns="438912" tIns="219456" rIns="438912" bIns="219456" rtlCol="0">
            <a:spAutoFit/>
          </a:bodyPr>
          <a:lstStyle/>
          <a:p>
            <a:pPr algn="ctr"/>
            <a:r>
              <a:rPr lang="en-US" sz="4100" b="1" dirty="0" smtClean="0">
                <a:latin typeface="Aharoni" panose="02010803020104030203" pitchFamily="2" charset="-79"/>
                <a:cs typeface="Aharoni" panose="02010803020104030203" pitchFamily="2" charset="-79"/>
              </a:rPr>
              <a:t>Sources</a:t>
            </a:r>
            <a:endParaRPr lang="en-US" sz="4100" dirty="0">
              <a:latin typeface="Aharoni" panose="02010803020104030203" pitchFamily="2" charset="-79"/>
              <a:cs typeface="Aharoni" panose="02010803020104030203" pitchFamily="2" charset="-79"/>
            </a:endParaRPr>
          </a:p>
          <a:p>
            <a:endParaRPr lang="en-US" sz="2800" dirty="0" smtClean="0">
              <a:latin typeface="Cambria" panose="02040503050406030204" pitchFamily="18" charset="0"/>
            </a:endParaRPr>
          </a:p>
          <a:p>
            <a:r>
              <a:rPr lang="en-US" sz="3200" dirty="0" smtClean="0">
                <a:latin typeface="Cambria" panose="02040503050406030204" pitchFamily="18" charset="0"/>
              </a:rPr>
              <a:t>1</a:t>
            </a:r>
            <a:r>
              <a:rPr lang="en-US" sz="3200" dirty="0">
                <a:latin typeface="Cambria" panose="02040503050406030204" pitchFamily="18" charset="0"/>
              </a:rPr>
              <a:t>. Cornell University. Disability Statistics. 2013. 19 September 2016 </a:t>
            </a:r>
          </a:p>
          <a:p>
            <a:r>
              <a:rPr lang="en-US" sz="3200" dirty="0">
                <a:latin typeface="Cambria" panose="02040503050406030204" pitchFamily="18" charset="0"/>
              </a:rPr>
              <a:t>&lt;https://www.disabilitystatistics.org/reports/acs.cfm?statistic=1&gt;.</a:t>
            </a:r>
          </a:p>
          <a:p>
            <a:endParaRPr lang="en-US" sz="3200" dirty="0">
              <a:latin typeface="Cambria" panose="02040503050406030204" pitchFamily="18" charset="0"/>
            </a:endParaRPr>
          </a:p>
          <a:p>
            <a:r>
              <a:rPr lang="en-US" sz="3200" dirty="0">
                <a:latin typeface="Cambria" panose="02040503050406030204" pitchFamily="18" charset="0"/>
              </a:rPr>
              <a:t>2. Leap Motion. Leap Motion. 20 September 2015</a:t>
            </a:r>
          </a:p>
          <a:p>
            <a:r>
              <a:rPr lang="en-US" sz="3200" dirty="0">
                <a:latin typeface="Cambria" panose="02040503050406030204" pitchFamily="18" charset="0"/>
              </a:rPr>
              <a:t>&lt;https://www.leapmotion.com/&gt;.</a:t>
            </a:r>
          </a:p>
          <a:p>
            <a:endParaRPr lang="en-US" sz="3200" dirty="0">
              <a:latin typeface="Cambria" panose="02040503050406030204" pitchFamily="18" charset="0"/>
            </a:endParaRPr>
          </a:p>
          <a:p>
            <a:r>
              <a:rPr lang="en-US" sz="3200" dirty="0">
                <a:latin typeface="Cambria" panose="02040503050406030204" pitchFamily="18" charset="0"/>
              </a:rPr>
              <a:t>3. Pierce, David. A look inside Leap Motion, the 3D gesture control </a:t>
            </a:r>
          </a:p>
          <a:p>
            <a:r>
              <a:rPr lang="en-US" sz="3200" dirty="0">
                <a:latin typeface="Cambria" panose="02040503050406030204" pitchFamily="18" charset="0"/>
              </a:rPr>
              <a:t>that's like Kinect on steroids. 26 June 2012. 19 September 2015 </a:t>
            </a:r>
          </a:p>
          <a:p>
            <a:r>
              <a:rPr lang="en-US" sz="3200" dirty="0">
                <a:latin typeface="Cambria" panose="02040503050406030204" pitchFamily="18" charset="0"/>
              </a:rPr>
              <a:t>&lt;http://www.theverge.com/2012/6/26/3118592/</a:t>
            </a:r>
          </a:p>
          <a:p>
            <a:r>
              <a:rPr lang="en-US" sz="3200" dirty="0">
                <a:latin typeface="Cambria" panose="02040503050406030204" pitchFamily="18" charset="0"/>
              </a:rPr>
              <a:t>leap-motion-gesture-controls&gt;.</a:t>
            </a:r>
          </a:p>
          <a:p>
            <a:endParaRPr lang="en-US" sz="3200" dirty="0">
              <a:latin typeface="Cambria" panose="02040503050406030204" pitchFamily="18" charset="0"/>
            </a:endParaRPr>
          </a:p>
          <a:p>
            <a:r>
              <a:rPr lang="en-US" sz="3200" dirty="0">
                <a:latin typeface="Cambria" panose="02040503050406030204" pitchFamily="18" charset="0"/>
              </a:rPr>
              <a:t>4. Sphero Company. About Sphero. 18 September 2015 </a:t>
            </a:r>
          </a:p>
          <a:p>
            <a:r>
              <a:rPr lang="en-US" sz="3200" dirty="0">
                <a:latin typeface="Cambria" panose="02040503050406030204" pitchFamily="18" charset="0"/>
              </a:rPr>
              <a:t>&lt;http://www.sphero.com/sphero&gt;.</a:t>
            </a:r>
          </a:p>
          <a:p>
            <a:endParaRPr lang="en-US" sz="3200" dirty="0">
              <a:latin typeface="Cambria" panose="02040503050406030204" pitchFamily="18" charset="0"/>
            </a:endParaRPr>
          </a:p>
          <a:p>
            <a:r>
              <a:rPr lang="en-US" sz="3200" dirty="0">
                <a:latin typeface="Cambria" panose="02040503050406030204" pitchFamily="18" charset="0"/>
              </a:rPr>
              <a:t>5. —. Sphero SDK. 19 September 2015 </a:t>
            </a:r>
          </a:p>
          <a:p>
            <a:r>
              <a:rPr lang="en-US" sz="3200" dirty="0">
                <a:latin typeface="Cambria" panose="02040503050406030204" pitchFamily="18" charset="0"/>
              </a:rPr>
              <a:t>&lt;http://sdk.sphero.com/&gt;.</a:t>
            </a:r>
          </a:p>
          <a:p>
            <a:endParaRPr lang="en-US" sz="3200" dirty="0">
              <a:latin typeface="Cambria" panose="02040503050406030204" pitchFamily="18" charset="0"/>
            </a:endParaRPr>
          </a:p>
          <a:p>
            <a:r>
              <a:rPr lang="en-US" sz="3200" dirty="0">
                <a:latin typeface="Cambria" panose="02040503050406030204" pitchFamily="18" charset="0"/>
              </a:rPr>
              <a:t>6. All default Sphero code supplied via </a:t>
            </a:r>
            <a:r>
              <a:rPr lang="en-US" sz="3200" dirty="0" err="1">
                <a:latin typeface="Cambria" panose="02040503050406030204" pitchFamily="18" charset="0"/>
              </a:rPr>
              <a:t>Orbotix</a:t>
            </a:r>
            <a:r>
              <a:rPr lang="en-US" sz="3200" dirty="0">
                <a:latin typeface="Cambria" panose="02040503050406030204" pitchFamily="18" charset="0"/>
              </a:rPr>
              <a:t> </a:t>
            </a:r>
            <a:r>
              <a:rPr lang="en-US" sz="3200" dirty="0" err="1">
                <a:latin typeface="Cambria" panose="02040503050406030204" pitchFamily="18" charset="0"/>
              </a:rPr>
              <a:t>inc</a:t>
            </a:r>
            <a:r>
              <a:rPr lang="en-US" sz="3200" dirty="0">
                <a:latin typeface="Cambria" panose="02040503050406030204" pitchFamily="18" charset="0"/>
              </a:rPr>
              <a:t> and Michael </a:t>
            </a:r>
            <a:r>
              <a:rPr lang="en-US" sz="3200" dirty="0" err="1">
                <a:latin typeface="Cambria" panose="02040503050406030204" pitchFamily="18" charset="0"/>
              </a:rPr>
              <a:t>DePhilllips</a:t>
            </a:r>
            <a:endParaRPr lang="en-US" sz="3200" dirty="0">
              <a:latin typeface="Cambria" panose="02040503050406030204" pitchFamily="18" charset="0"/>
            </a:endParaRPr>
          </a:p>
        </p:txBody>
      </p:sp>
      <p:sp>
        <p:nvSpPr>
          <p:cNvPr id="48" name="TextBox 47"/>
          <p:cNvSpPr txBox="1"/>
          <p:nvPr/>
        </p:nvSpPr>
        <p:spPr>
          <a:xfrm>
            <a:off x="29489400" y="10227600"/>
            <a:ext cx="13770081" cy="11184600"/>
          </a:xfrm>
          <a:prstGeom prst="rect">
            <a:avLst/>
          </a:prstGeom>
          <a:solidFill>
            <a:schemeClr val="bg1"/>
          </a:solidFill>
          <a:ln>
            <a:solidFill>
              <a:srgbClr val="47A3EF"/>
            </a:solidFill>
          </a:ln>
        </p:spPr>
        <p:txBody>
          <a:bodyPr wrap="square" lIns="438912" tIns="219456" rIns="438912" bIns="219456" rtlCol="0">
            <a:spAutoFit/>
          </a:bodyPr>
          <a:lstStyle/>
          <a:p>
            <a:pPr algn="ctr">
              <a:lnSpc>
                <a:spcPct val="200000"/>
              </a:lnSpc>
            </a:pPr>
            <a:r>
              <a:rPr lang="en-US" sz="4100" b="1" dirty="0">
                <a:latin typeface="Aharoni" panose="02010803020104030203" pitchFamily="2" charset="-79"/>
                <a:cs typeface="Aharoni" panose="02010803020104030203" pitchFamily="2" charset="-79"/>
              </a:rPr>
              <a:t>Conclusions</a:t>
            </a:r>
          </a:p>
          <a:p>
            <a:pPr algn="just"/>
            <a:r>
              <a:rPr lang="en-US" sz="4400" dirty="0">
                <a:latin typeface="Cambria" panose="02040503050406030204" pitchFamily="18" charset="0"/>
              </a:rPr>
              <a:t> The current state of the project demonstrates the possibilities of using gesture-based control to operate transportation vehicles (e.g., a wheel chair) and machines in the workplace where the employees where gloves. Gesture technologies, such as those similar to this project, can assist those with disabilities and other limitations in performing common tasks.  </a:t>
            </a:r>
          </a:p>
          <a:p>
            <a:pPr algn="just"/>
            <a:r>
              <a:rPr lang="en-US" sz="4400" dirty="0">
                <a:latin typeface="Cambria" panose="02040503050406030204" pitchFamily="18" charset="0"/>
              </a:rPr>
              <a:t>     The project also has the potential to generate interest in computer science with younger students who may find the technology fun to use, sparking their curiosity in how motions sensors and robots work. The Leap can be adapted to use gestures to control a variety of  other robots.</a:t>
            </a:r>
            <a:r>
              <a:rPr lang="en-US" sz="4400" dirty="0" smtClean="0">
                <a:latin typeface="Cambria"/>
                <a:cs typeface="Cambria"/>
              </a:rPr>
              <a:t>.</a:t>
            </a:r>
            <a:endParaRPr lang="en-US" sz="4400" dirty="0">
              <a:latin typeface="Cambria"/>
              <a:cs typeface="Cambria"/>
            </a:endParaRPr>
          </a:p>
        </p:txBody>
      </p:sp>
    </p:spTree>
    <p:extLst>
      <p:ext uri="{BB962C8B-B14F-4D97-AF65-F5344CB8AC3E}">
        <p14:creationId xmlns:p14="http://schemas.microsoft.com/office/powerpoint/2010/main" val="134356466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31&quot;&gt;&lt;property id=&quot;20148&quot; value=&quot;5&quot;/&gt;&lt;property id=&quot;20300&quot; value=&quot;Slide 1&quot;/&gt;&lt;property id=&quot;20307&quot; value=&quot;258&quot;/&gt;&lt;/object&gt;&lt;/object&gt;&lt;object type=&quot;8&quot; unique_id=&quot;10006&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797</TotalTime>
  <Words>678</Words>
  <Application>Microsoft Office PowerPoint</Application>
  <PresentationFormat>Custom</PresentationFormat>
  <Paragraphs>40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Aharoni</vt:lpstr>
      <vt:lpstr>Arial</vt:lpstr>
      <vt:lpstr>Book Antiqua</vt:lpstr>
      <vt:lpstr>Calibri</vt:lpstr>
      <vt:lpstr>Cambria</vt:lpstr>
      <vt:lpstr>Century Gothic</vt:lpstr>
      <vt:lpstr>Apothecary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McCarley</dc:creator>
  <cp:lastModifiedBy>Gray, Jeff</cp:lastModifiedBy>
  <cp:revision>79</cp:revision>
  <dcterms:created xsi:type="dcterms:W3CDTF">2016-01-29T16:37:42Z</dcterms:created>
  <dcterms:modified xsi:type="dcterms:W3CDTF">2016-02-25T20:22:23Z</dcterms:modified>
</cp:coreProperties>
</file>