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5" d="100"/>
          <a:sy n="35" d="100"/>
        </p:scale>
        <p:origin x="-3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58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58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58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58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5800" b="0" i="0" u="none" strike="noStrike" cap="none">
                <a:solidFill>
                  <a:schemeClr val="dk1"/>
                </a:solidFill>
                <a:latin typeface="Calibri"/>
                <a:ea typeface="Calibri"/>
                <a:cs typeface="Calibri"/>
                <a:sym typeface="Calibri"/>
              </a:defRPr>
            </a:lvl5pPr>
            <a:lvl6pPr marL="10972800" marR="0" lvl="5" indent="0" algn="l" rtl="0">
              <a:spcBef>
                <a:spcPts val="0"/>
              </a:spcBef>
              <a:buNone/>
              <a:defRPr sz="58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58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58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58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25129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58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10965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lvl="0" indent="0" algn="ctr" rtl="0">
              <a:spcBef>
                <a:spcPts val="3080"/>
              </a:spcBef>
              <a:buClr>
                <a:srgbClr val="888888"/>
              </a:buClr>
              <a:buFont typeface="Arial"/>
              <a:buNone/>
              <a:defRPr sz="15400" b="0" i="0" u="none" strike="noStrike" cap="none">
                <a:solidFill>
                  <a:srgbClr val="888888"/>
                </a:solidFill>
                <a:latin typeface="Calibri"/>
                <a:ea typeface="Calibri"/>
                <a:cs typeface="Calibri"/>
                <a:sym typeface="Calibri"/>
              </a:defRPr>
            </a:lvl1pPr>
            <a:lvl2pPr marL="2194560" marR="0" lvl="1" indent="-10160" algn="ctr" rtl="0">
              <a:spcBef>
                <a:spcPts val="2680"/>
              </a:spcBef>
              <a:buClr>
                <a:srgbClr val="888888"/>
              </a:buClr>
              <a:buFont typeface="Arial"/>
              <a:buNone/>
              <a:defRPr sz="13400" b="0" i="0" u="none" strike="noStrike" cap="none">
                <a:solidFill>
                  <a:srgbClr val="888888"/>
                </a:solidFill>
                <a:latin typeface="Calibri"/>
                <a:ea typeface="Calibri"/>
                <a:cs typeface="Calibri"/>
                <a:sym typeface="Calibri"/>
              </a:defRPr>
            </a:lvl2pPr>
            <a:lvl3pPr marL="4389120" marR="0" lvl="2" indent="-7620" algn="ctr" rtl="0">
              <a:spcBef>
                <a:spcPts val="2300"/>
              </a:spcBef>
              <a:buClr>
                <a:srgbClr val="888888"/>
              </a:buClr>
              <a:buFont typeface="Arial"/>
              <a:buNone/>
              <a:defRPr sz="11500" b="0" i="0" u="none" strike="noStrike" cap="none">
                <a:solidFill>
                  <a:srgbClr val="888888"/>
                </a:solidFill>
                <a:latin typeface="Calibri"/>
                <a:ea typeface="Calibri"/>
                <a:cs typeface="Calibri"/>
                <a:sym typeface="Calibri"/>
              </a:defRPr>
            </a:lvl3pPr>
            <a:lvl4pPr marL="6583680" marR="0" lvl="3"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4pPr>
            <a:lvl5pPr marL="8778240" marR="0" lvl="4" indent="-254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5pPr>
            <a:lvl6pPr marL="10972800" marR="0" lvl="5" indent="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7361" marR="0" lvl="6" indent="-1016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61920" marR="0" lvl="7" indent="-7619"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6480" marR="0" lvl="8"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11083289" y="-1207766"/>
            <a:ext cx="21724621" cy="3950208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22715220" y="10424165"/>
            <a:ext cx="28087320" cy="98755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2598420" y="914405"/>
            <a:ext cx="28087320" cy="28895038"/>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marR="0" lvl="0" indent="0" algn="l"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1pPr>
            <a:lvl2pPr marL="2194560" marR="0" lvl="1" indent="-10160" algn="l" rtl="0">
              <a:spcBef>
                <a:spcPts val="1720"/>
              </a:spcBef>
              <a:buClr>
                <a:srgbClr val="888888"/>
              </a:buClr>
              <a:buFont typeface="Arial"/>
              <a:buNone/>
              <a:defRPr sz="8600" b="0" i="0" u="none" strike="noStrike" cap="none">
                <a:solidFill>
                  <a:srgbClr val="888888"/>
                </a:solidFill>
                <a:latin typeface="Calibri"/>
                <a:ea typeface="Calibri"/>
                <a:cs typeface="Calibri"/>
                <a:sym typeface="Calibri"/>
              </a:defRPr>
            </a:lvl2pPr>
            <a:lvl3pPr marL="4389120" marR="0" lvl="2" indent="-7620" algn="l" rtl="0">
              <a:spcBef>
                <a:spcPts val="1540"/>
              </a:spcBef>
              <a:buClr>
                <a:srgbClr val="888888"/>
              </a:buClr>
              <a:buFont typeface="Arial"/>
              <a:buNone/>
              <a:defRPr sz="7700" b="0" i="0" u="none" strike="noStrike" cap="none">
                <a:solidFill>
                  <a:srgbClr val="888888"/>
                </a:solidFill>
                <a:latin typeface="Calibri"/>
                <a:ea typeface="Calibri"/>
                <a:cs typeface="Calibri"/>
                <a:sym typeface="Calibri"/>
              </a:defRPr>
            </a:lvl3pPr>
            <a:lvl4pPr marL="6583680" marR="0" lvl="3"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4pPr>
            <a:lvl5pPr marL="8778240" marR="0" lvl="4" indent="-254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5pPr>
            <a:lvl6pPr marL="10972800" marR="0" lvl="5" indent="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7361" marR="0" lvl="6" indent="-1016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61920" marR="0" lvl="7" indent="-7619"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6480" marR="0" lvl="8"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2194559" y="7680963"/>
            <a:ext cx="19385280" cy="21724621"/>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22311359" y="7680963"/>
            <a:ext cx="19385280" cy="21724621"/>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2194559" y="7368542"/>
            <a:ext cx="19392901"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2194559" y="10439400"/>
            <a:ext cx="19392901"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22296121" y="7368542"/>
            <a:ext cx="19400519"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22296121" y="10439400"/>
            <a:ext cx="19400519"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2194563" y="1310640"/>
            <a:ext cx="14439901" cy="55778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17160240" y="1310642"/>
            <a:ext cx="24536398" cy="28094942"/>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2194563" y="6888482"/>
            <a:ext cx="14439901" cy="22517101"/>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080"/>
              </a:spcBef>
              <a:buClr>
                <a:schemeClr val="dk1"/>
              </a:buClr>
              <a:buFont typeface="Arial"/>
              <a:buNone/>
              <a:defRPr sz="15400" b="0" i="0" u="none" strike="noStrike" cap="none">
                <a:solidFill>
                  <a:schemeClr val="dk1"/>
                </a:solidFill>
                <a:latin typeface="Calibri"/>
                <a:ea typeface="Calibri"/>
                <a:cs typeface="Calibri"/>
                <a:sym typeface="Calibri"/>
              </a:defRPr>
            </a:lvl1pPr>
            <a:lvl2pPr marL="2194560" marR="0" lvl="1" indent="-10160" algn="l" rtl="0">
              <a:spcBef>
                <a:spcPts val="2680"/>
              </a:spcBef>
              <a:buClr>
                <a:schemeClr val="dk1"/>
              </a:buClr>
              <a:buFont typeface="Arial"/>
              <a:buNone/>
              <a:defRPr sz="13400" b="0" i="0" u="none" strike="noStrike" cap="none">
                <a:solidFill>
                  <a:schemeClr val="dk1"/>
                </a:solidFill>
                <a:latin typeface="Calibri"/>
                <a:ea typeface="Calibri"/>
                <a:cs typeface="Calibri"/>
                <a:sym typeface="Calibri"/>
              </a:defRPr>
            </a:lvl2pPr>
            <a:lvl3pPr marL="4389120" marR="0" lvl="2" indent="-7620" algn="l" rtl="0">
              <a:spcBef>
                <a:spcPts val="2300"/>
              </a:spcBef>
              <a:buClr>
                <a:schemeClr val="dk1"/>
              </a:buClr>
              <a:buFont typeface="Arial"/>
              <a:buNone/>
              <a:defRPr sz="11500" b="0" i="0" u="none" strike="noStrike" cap="none">
                <a:solidFill>
                  <a:schemeClr val="dk1"/>
                </a:solidFill>
                <a:latin typeface="Calibri"/>
                <a:ea typeface="Calibri"/>
                <a:cs typeface="Calibri"/>
                <a:sym typeface="Calibri"/>
              </a:defRPr>
            </a:lvl3pPr>
            <a:lvl4pPr marL="6583680" marR="0" lvl="3"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4pPr>
            <a:lvl5pPr marL="8778240" marR="0" lvl="4" indent="-254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800" marR="0" lvl="5" indent="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7361" marR="0" lvl="6" indent="-1016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1920" marR="0" lvl="7" indent="-7619"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6480" marR="0" lvl="8"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image" Target="../media/image12.png"/><Relationship Id="rId3" Type="http://schemas.openxmlformats.org/officeDocument/2006/relationships/hyperlink" Target="http://coweb.cc.gatech.edu/mediaComp-teach" TargetMode="External"/><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hyperlink" Target="http://outreach.cs.ua.edu/pixly/" TargetMode="External"/><Relationship Id="rId11" Type="http://schemas.openxmlformats.org/officeDocument/2006/relationships/image" Target="../media/image5.png"/><Relationship Id="rId5" Type="http://schemas.openxmlformats.org/officeDocument/2006/relationships/hyperlink" Target="http://outreach.cs.ua.edu/tunely/" TargetMode="External"/><Relationship Id="rId15" Type="http://schemas.openxmlformats.org/officeDocument/2006/relationships/image" Target="../media/image9.png"/><Relationship Id="rId10" Type="http://schemas.openxmlformats.org/officeDocument/2006/relationships/image" Target="../media/image4.png"/><Relationship Id="rId19" Type="http://schemas.openxmlformats.org/officeDocument/2006/relationships/image" Target="../media/image13.png"/><Relationship Id="rId4" Type="http://schemas.openxmlformats.org/officeDocument/2006/relationships/hyperlink" Target="https://developers.google.com/blockly/about/faq" TargetMode="External"/><Relationship Id="rId9" Type="http://schemas.openxmlformats.org/officeDocument/2006/relationships/image" Target="../media/image3.jpg"/><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grpSp>
        <p:nvGrpSpPr>
          <p:cNvPr id="89" name="Shape 89"/>
          <p:cNvGrpSpPr/>
          <p:nvPr/>
        </p:nvGrpSpPr>
        <p:grpSpPr>
          <a:xfrm>
            <a:off x="318408" y="14053457"/>
            <a:ext cx="12185849" cy="18282709"/>
            <a:chOff x="67806" y="1082585"/>
            <a:chExt cx="2728500" cy="3271499"/>
          </a:xfrm>
        </p:grpSpPr>
        <p:sp>
          <p:nvSpPr>
            <p:cNvPr id="90" name="Shape 90"/>
            <p:cNvSpPr txBox="1"/>
            <p:nvPr/>
          </p:nvSpPr>
          <p:spPr>
            <a:xfrm>
              <a:off x="67806" y="1082585"/>
              <a:ext cx="2728500" cy="3271499"/>
            </a:xfrm>
            <a:prstGeom prst="rect">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000" b="0" i="0" u="none" strike="noStrike" cap="none">
                  <a:solidFill>
                    <a:schemeClr val="lt1"/>
                  </a:solidFill>
                  <a:latin typeface="Calibri"/>
                  <a:ea typeface="Calibri"/>
                  <a:cs typeface="Calibri"/>
                  <a:sym typeface="Calibri"/>
                </a:rPr>
                <a:t>Background &amp; Related Work</a:t>
              </a: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600" b="0" i="0" u="none" strike="noStrike" cap="none">
                <a:solidFill>
                  <a:schemeClr val="lt1"/>
                </a:solidFill>
                <a:latin typeface="Calibri"/>
                <a:ea typeface="Calibri"/>
                <a:cs typeface="Calibri"/>
                <a:sym typeface="Calibri"/>
              </a:endParaRPr>
            </a:p>
            <a:p>
              <a:pPr marL="0" marR="0" lvl="0" indent="0" algn="ctr" rtl="0">
                <a:spcBef>
                  <a:spcPts val="0"/>
                </a:spcBef>
                <a:buNone/>
              </a:pPr>
              <a:endParaRPr sz="8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8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48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8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800" b="0" i="0" u="none" strike="noStrike" cap="none">
                <a:solidFill>
                  <a:schemeClr val="dk1"/>
                </a:solidFill>
                <a:latin typeface="Calibri"/>
                <a:ea typeface="Calibri"/>
                <a:cs typeface="Calibri"/>
                <a:sym typeface="Calibri"/>
              </a:endParaRPr>
            </a:p>
          </p:txBody>
        </p:sp>
        <p:sp>
          <p:nvSpPr>
            <p:cNvPr id="91" name="Shape 91"/>
            <p:cNvSpPr txBox="1"/>
            <p:nvPr/>
          </p:nvSpPr>
          <p:spPr>
            <a:xfrm>
              <a:off x="118749" y="1319750"/>
              <a:ext cx="2600999" cy="29834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0" anchor="t" anchorCtr="0">
              <a:noAutofit/>
            </a:bodyPr>
            <a:lstStyle/>
            <a:p>
              <a:pPr marL="0" marR="0" lvl="0" indent="0" algn="just" rtl="0">
                <a:spcBef>
                  <a:spcPts val="0"/>
                </a:spcBef>
                <a:buSzPct val="25000"/>
                <a:buNone/>
              </a:pPr>
              <a:r>
                <a:rPr lang="en-US" sz="3600" b="0" i="0" u="none" strike="noStrike" cap="none">
                  <a:solidFill>
                    <a:schemeClr val="dk1"/>
                  </a:solidFill>
                  <a:latin typeface="Calibri"/>
                  <a:ea typeface="Calibri"/>
                  <a:cs typeface="Calibri"/>
                  <a:sym typeface="Calibri"/>
                </a:rPr>
                <a:t>Approaches to teaching media computation have so far primarily been reliant on textual programming languages [1]. For students new to computing, wrestling with the syntactical rules of implementing their ideas </a:t>
              </a:r>
              <a:r>
                <a:rPr lang="en-US" sz="3600">
                  <a:solidFill>
                    <a:schemeClr val="dk1"/>
                  </a:solidFill>
                  <a:latin typeface="Calibri"/>
                  <a:ea typeface="Calibri"/>
                  <a:cs typeface="Calibri"/>
                  <a:sym typeface="Calibri"/>
                </a:rPr>
                <a:t>can be</a:t>
              </a:r>
              <a:r>
                <a:rPr lang="en-US" sz="3600" b="0" i="0" u="none" strike="noStrike" cap="none">
                  <a:solidFill>
                    <a:schemeClr val="dk1"/>
                  </a:solidFill>
                  <a:latin typeface="Calibri"/>
                  <a:ea typeface="Calibri"/>
                  <a:cs typeface="Calibri"/>
                  <a:sym typeface="Calibri"/>
                </a:rPr>
                <a:t> frustrating. </a:t>
              </a:r>
            </a:p>
            <a:p>
              <a:pPr marL="0" marR="0" lvl="0" indent="0" algn="just" rtl="0">
                <a:spcBef>
                  <a:spcPts val="0"/>
                </a:spcBef>
                <a:buNone/>
              </a:pPr>
              <a:endParaRPr sz="3600">
                <a:solidFill>
                  <a:schemeClr val="dk1"/>
                </a:solidFill>
                <a:latin typeface="Calibri"/>
                <a:ea typeface="Calibri"/>
                <a:cs typeface="Calibri"/>
                <a:sym typeface="Calibri"/>
              </a:endParaRPr>
            </a:p>
            <a:p>
              <a:pPr marL="0" marR="0" lvl="0" indent="0" algn="just" rtl="0">
                <a:spcBef>
                  <a:spcPts val="0"/>
                </a:spcBef>
                <a:buSzPct val="25000"/>
                <a:buNone/>
              </a:pPr>
              <a:r>
                <a:rPr lang="en-US" sz="3600">
                  <a:solidFill>
                    <a:schemeClr val="dk1"/>
                  </a:solidFill>
                  <a:latin typeface="Calibri"/>
                  <a:ea typeface="Calibri"/>
                  <a:cs typeface="Calibri"/>
                  <a:sym typeface="Calibri"/>
                </a:rPr>
                <a:t>Pixly and Tunely provide concrete virtual language environments for pixel and sound sample manipulation. This gives students a visual representation of both the media they wish to manipulate and the programming components that allow them to transform these media resources.</a:t>
              </a:r>
            </a:p>
            <a:p>
              <a:pPr marL="0" marR="0" lvl="0" indent="0" algn="just" rtl="0">
                <a:spcBef>
                  <a:spcPts val="0"/>
                </a:spcBef>
                <a:buNone/>
              </a:pPr>
              <a:endParaRPr sz="3600">
                <a:solidFill>
                  <a:schemeClr val="dk1"/>
                </a:solidFill>
                <a:latin typeface="Calibri"/>
                <a:ea typeface="Calibri"/>
                <a:cs typeface="Calibri"/>
                <a:sym typeface="Calibri"/>
              </a:endParaRPr>
            </a:p>
            <a:p>
              <a:pPr marL="0" marR="0" lvl="0" indent="0" algn="just" rtl="0">
                <a:spcBef>
                  <a:spcPts val="0"/>
                </a:spcBef>
                <a:buSzPct val="25000"/>
                <a:buNone/>
              </a:pPr>
              <a:r>
                <a:rPr lang="en-US" sz="3600">
                  <a:solidFill>
                    <a:schemeClr val="dk1"/>
                  </a:solidFill>
                  <a:latin typeface="Calibri"/>
                  <a:ea typeface="Calibri"/>
                  <a:cs typeface="Calibri"/>
                  <a:sym typeface="Calibri"/>
                </a:rPr>
                <a:t>Blockly is a library for building visual programming editors. Created by Google for Education, it is a pure JavaScript library that may be incorporated into web applications that wish to provide some sort of block programming application. Blockly provides the tools for custom block creation and has a number of basic programming components to support mathematical operation, variable and function creation, list and string manipulation, etc. Programs created in Blockly can be translated into corresponding JavaScript (or Python or some other language) code. Blockly was influenced by App Inventor, which was in turn influenced by Scratch [2].</a:t>
              </a:r>
            </a:p>
            <a:p>
              <a:pPr marL="0" marR="0" lvl="0" indent="0" algn="just" rtl="0">
                <a:spcBef>
                  <a:spcPts val="0"/>
                </a:spcBef>
                <a:buNone/>
              </a:pPr>
              <a:endParaRPr sz="3600">
                <a:solidFill>
                  <a:schemeClr val="dk1"/>
                </a:solidFill>
                <a:latin typeface="Calibri"/>
                <a:ea typeface="Calibri"/>
                <a:cs typeface="Calibri"/>
                <a:sym typeface="Calibri"/>
              </a:endParaRPr>
            </a:p>
            <a:p>
              <a:pPr marL="0" marR="0" lvl="0" indent="0" algn="just" rtl="0">
                <a:spcBef>
                  <a:spcPts val="0"/>
                </a:spcBef>
                <a:buSzPct val="25000"/>
                <a:buNone/>
              </a:pPr>
              <a:r>
                <a:rPr lang="en-US" sz="3600">
                  <a:solidFill>
                    <a:schemeClr val="dk1"/>
                  </a:solidFill>
                  <a:latin typeface="Calibri"/>
                  <a:ea typeface="Calibri"/>
                  <a:cs typeface="Calibri"/>
                  <a:sym typeface="Calibri"/>
                </a:rPr>
                <a:t>Pixly, along with another Blockly application Spherly, was presented at the SIGCSE 2015 Technical Symposium as a demonstration and undergraduate poster: the focus then was more on using Blockly to create visual block languages. Pixly has since been updated and Tunely was created to expand web based visual programming media computation opportunities.</a:t>
              </a:r>
            </a:p>
          </p:txBody>
        </p:sp>
      </p:grpSp>
      <p:sp>
        <p:nvSpPr>
          <p:cNvPr id="92" name="Shape 92"/>
          <p:cNvSpPr txBox="1"/>
          <p:nvPr/>
        </p:nvSpPr>
        <p:spPr>
          <a:xfrm>
            <a:off x="457200" y="365762"/>
            <a:ext cx="43068240" cy="4727448"/>
          </a:xfrm>
          <a:prstGeom prst="rect">
            <a:avLst/>
          </a:prstGeom>
          <a:solidFill>
            <a:srgbClr val="7F7F7F"/>
          </a:solidFill>
          <a:ln w="9525" cap="flat" cmpd="sng">
            <a:solidFill>
              <a:schemeClr val="dk1"/>
            </a:solidFill>
            <a:prstDash val="solid"/>
            <a:round/>
            <a:headEnd type="none" w="med" len="med"/>
            <a:tailEnd type="none" w="med" len="med"/>
          </a:ln>
        </p:spPr>
        <p:txBody>
          <a:bodyPr lIns="438900" tIns="219450" rIns="438900" bIns="219450" anchor="t" anchorCtr="0">
            <a:noAutofit/>
          </a:bodyPr>
          <a:lstStyle/>
          <a:p>
            <a:pPr marL="0" marR="0" lvl="0" indent="0" algn="ctr" rtl="0">
              <a:spcBef>
                <a:spcPts val="0"/>
              </a:spcBef>
              <a:buSzPct val="25000"/>
              <a:buNone/>
            </a:pPr>
            <a:r>
              <a:rPr lang="en-US" sz="8600" b="1">
                <a:solidFill>
                  <a:schemeClr val="lt1"/>
                </a:solidFill>
                <a:latin typeface="Calibri"/>
                <a:ea typeface="Calibri"/>
                <a:cs typeface="Calibri"/>
                <a:sym typeface="Calibri"/>
              </a:rPr>
              <a:t>Web-based Visual Programming </a:t>
            </a:r>
          </a:p>
          <a:p>
            <a:pPr marL="0" marR="0" lvl="0" indent="0" algn="ctr" rtl="0">
              <a:spcBef>
                <a:spcPts val="0"/>
              </a:spcBef>
              <a:buSzPct val="25000"/>
              <a:buNone/>
            </a:pPr>
            <a:r>
              <a:rPr lang="en-US" sz="8600" b="1">
                <a:solidFill>
                  <a:schemeClr val="lt1"/>
                </a:solidFill>
                <a:latin typeface="Calibri"/>
                <a:ea typeface="Calibri"/>
                <a:cs typeface="Calibri"/>
                <a:sym typeface="Calibri"/>
              </a:rPr>
              <a:t>for Media Computation using Blockly</a:t>
            </a:r>
          </a:p>
          <a:p>
            <a:pPr marL="0" marR="0" lvl="0" indent="0" algn="ctr" rtl="0">
              <a:spcBef>
                <a:spcPts val="0"/>
              </a:spcBef>
              <a:buSzPct val="25000"/>
              <a:buNone/>
            </a:pPr>
            <a:r>
              <a:rPr lang="en-US" sz="5800">
                <a:solidFill>
                  <a:schemeClr val="lt1"/>
                </a:solidFill>
                <a:latin typeface="Calibri"/>
                <a:ea typeface="Calibri"/>
                <a:cs typeface="Calibri"/>
                <a:sym typeface="Calibri"/>
              </a:rPr>
              <a:t>Jake Trower (Advisor: Jeff Gray)</a:t>
            </a:r>
          </a:p>
          <a:p>
            <a:pPr marL="0" marR="0" lvl="0" indent="0" algn="ctr" rtl="0">
              <a:spcBef>
                <a:spcPts val="0"/>
              </a:spcBef>
              <a:buSzPct val="25000"/>
              <a:buNone/>
            </a:pPr>
            <a:r>
              <a:rPr lang="en-US" sz="4800">
                <a:solidFill>
                  <a:schemeClr val="lt1"/>
                </a:solidFill>
                <a:latin typeface="Calibri"/>
                <a:ea typeface="Calibri"/>
                <a:cs typeface="Calibri"/>
                <a:sym typeface="Calibri"/>
              </a:rPr>
              <a:t>Department of Computer Science, University of Alabama</a:t>
            </a:r>
          </a:p>
        </p:txBody>
      </p:sp>
      <p:grpSp>
        <p:nvGrpSpPr>
          <p:cNvPr id="93" name="Shape 93"/>
          <p:cNvGrpSpPr/>
          <p:nvPr/>
        </p:nvGrpSpPr>
        <p:grpSpPr>
          <a:xfrm>
            <a:off x="318869" y="5556854"/>
            <a:ext cx="12185849" cy="8032318"/>
            <a:chOff x="64598" y="1157677"/>
            <a:chExt cx="2728500" cy="1673399"/>
          </a:xfrm>
        </p:grpSpPr>
        <p:sp>
          <p:nvSpPr>
            <p:cNvPr id="94" name="Shape 94"/>
            <p:cNvSpPr txBox="1"/>
            <p:nvPr/>
          </p:nvSpPr>
          <p:spPr>
            <a:xfrm>
              <a:off x="64598" y="1157677"/>
              <a:ext cx="2728500" cy="1673399"/>
            </a:xfrm>
            <a:prstGeom prst="rect">
              <a:avLst/>
            </a:prstGeom>
            <a:solidFill>
              <a:schemeClr val="accent2"/>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600">
                  <a:solidFill>
                    <a:schemeClr val="lt1"/>
                  </a:solidFill>
                  <a:latin typeface="Calibri"/>
                  <a:ea typeface="Calibri"/>
                  <a:cs typeface="Calibri"/>
                  <a:sym typeface="Calibri"/>
                </a:rPr>
                <a:t>Abstract</a:t>
              </a: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4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p:txBody>
        </p:sp>
        <p:sp>
          <p:nvSpPr>
            <p:cNvPr id="95" name="Shape 95"/>
            <p:cNvSpPr txBox="1"/>
            <p:nvPr/>
          </p:nvSpPr>
          <p:spPr>
            <a:xfrm>
              <a:off x="142154" y="1413880"/>
              <a:ext cx="2601046" cy="128881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just" rtl="0">
                <a:spcBef>
                  <a:spcPts val="0"/>
                </a:spcBef>
                <a:buSzPct val="25000"/>
                <a:buNone/>
              </a:pPr>
              <a:r>
                <a:rPr lang="en-US" sz="3600">
                  <a:solidFill>
                    <a:schemeClr val="dk1"/>
                  </a:solidFill>
                  <a:latin typeface="Calibri"/>
                  <a:ea typeface="Calibri"/>
                  <a:cs typeface="Calibri"/>
                  <a:sym typeface="Calibri"/>
                </a:rPr>
                <a:t>Tunely and Pixly are web-based programming environments for media computation built using the Blockly visual programming library. These language environments were inspired by Georgia Tech’s Media Computation approach and allow images (Pixly) and sounds (Tunely) to be transformed programmatically. Tunely and Pixly provide an accessible environment to students who have little to no experience in programming. This SRC poster summarizes the design and implementation of these languages. We also briefly introduce initial work on providing an interface for children with disabilities to explore this opportunity.</a:t>
              </a:r>
            </a:p>
          </p:txBody>
        </p:sp>
      </p:grpSp>
      <p:grpSp>
        <p:nvGrpSpPr>
          <p:cNvPr id="96" name="Shape 96"/>
          <p:cNvGrpSpPr/>
          <p:nvPr/>
        </p:nvGrpSpPr>
        <p:grpSpPr>
          <a:xfrm>
            <a:off x="31360465" y="19682311"/>
            <a:ext cx="12201814" cy="8683105"/>
            <a:chOff x="6535210" y="4467197"/>
            <a:chExt cx="2532600" cy="1673399"/>
          </a:xfrm>
        </p:grpSpPr>
        <p:sp>
          <p:nvSpPr>
            <p:cNvPr id="97" name="Shape 97"/>
            <p:cNvSpPr txBox="1"/>
            <p:nvPr/>
          </p:nvSpPr>
          <p:spPr>
            <a:xfrm>
              <a:off x="6535210" y="4467197"/>
              <a:ext cx="2532600" cy="1673399"/>
            </a:xfrm>
            <a:prstGeom prst="rect">
              <a:avLst/>
            </a:prstGeom>
            <a:solidFill>
              <a:schemeClr val="accent2"/>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600">
                  <a:solidFill>
                    <a:schemeClr val="lt1"/>
                  </a:solidFill>
                  <a:latin typeface="Calibri"/>
                  <a:ea typeface="Calibri"/>
                  <a:cs typeface="Calibri"/>
                  <a:sym typeface="Calibri"/>
                </a:rPr>
                <a:t>References</a:t>
              </a: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a:p>
              <a:pPr marL="0" marR="0" lvl="0" indent="0" algn="ctr" rtl="0">
                <a:spcBef>
                  <a:spcPts val="0"/>
                </a:spcBef>
                <a:buNone/>
              </a:pPr>
              <a:endParaRPr sz="1000">
                <a:solidFill>
                  <a:schemeClr val="lt1"/>
                </a:solidFill>
                <a:latin typeface="Calibri"/>
                <a:ea typeface="Calibri"/>
                <a:cs typeface="Calibri"/>
                <a:sym typeface="Calibri"/>
              </a:endParaRPr>
            </a:p>
          </p:txBody>
        </p:sp>
        <p:sp>
          <p:nvSpPr>
            <p:cNvPr id="98" name="Shape 98"/>
            <p:cNvSpPr txBox="1"/>
            <p:nvPr/>
          </p:nvSpPr>
          <p:spPr>
            <a:xfrm>
              <a:off x="6582583" y="4760196"/>
              <a:ext cx="2414399" cy="1315200"/>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625475" marR="0" lvl="0" indent="-625475" algn="l" rtl="0">
                <a:spcBef>
                  <a:spcPts val="0"/>
                </a:spcBef>
                <a:buSzPct val="25000"/>
                <a:buNone/>
              </a:pPr>
              <a:r>
                <a:rPr lang="en-US" sz="3400" dirty="0">
                  <a:solidFill>
                    <a:schemeClr val="dk1"/>
                  </a:solidFill>
                  <a:latin typeface="Calibri"/>
                  <a:ea typeface="Calibri"/>
                  <a:cs typeface="Calibri"/>
                  <a:sym typeface="Calibri"/>
                </a:rPr>
                <a:t>[1] Media Computation Teacher’s Website, </a:t>
              </a:r>
              <a:r>
                <a:rPr lang="en-US" sz="3400" u="sng" dirty="0">
                  <a:solidFill>
                    <a:schemeClr val="hlink"/>
                  </a:solidFill>
                  <a:latin typeface="Calibri"/>
                  <a:ea typeface="Calibri"/>
                  <a:cs typeface="Calibri"/>
                  <a:sym typeface="Calibri"/>
                  <a:hlinkClick r:id="rId3"/>
                </a:rPr>
                <a:t>http://coweb.cc.gatech.edu/mediaComp-teach</a:t>
              </a:r>
            </a:p>
            <a:p>
              <a:pPr marL="0" marR="0" lvl="0" indent="0" algn="l" rtl="0">
                <a:spcBef>
                  <a:spcPts val="0"/>
                </a:spcBef>
                <a:buSzPct val="25000"/>
                <a:buNone/>
              </a:pPr>
              <a:r>
                <a:rPr lang="en-US" sz="3400" dirty="0">
                  <a:solidFill>
                    <a:schemeClr val="dk1"/>
                  </a:solidFill>
                  <a:latin typeface="Calibri"/>
                  <a:ea typeface="Calibri"/>
                  <a:cs typeface="Calibri"/>
                  <a:sym typeface="Calibri"/>
                </a:rPr>
                <a:t>[2] </a:t>
              </a:r>
              <a:r>
                <a:rPr lang="en-US" sz="3400" dirty="0" err="1">
                  <a:solidFill>
                    <a:schemeClr val="dk1"/>
                  </a:solidFill>
                  <a:latin typeface="Calibri"/>
                  <a:ea typeface="Calibri"/>
                  <a:cs typeface="Calibri"/>
                  <a:sym typeface="Calibri"/>
                </a:rPr>
                <a:t>Blockly</a:t>
              </a:r>
              <a:r>
                <a:rPr lang="en-US" sz="3400" dirty="0">
                  <a:solidFill>
                    <a:schemeClr val="dk1"/>
                  </a:solidFill>
                  <a:latin typeface="Calibri"/>
                  <a:ea typeface="Calibri"/>
                  <a:cs typeface="Calibri"/>
                  <a:sym typeface="Calibri"/>
                </a:rPr>
                <a:t>, </a:t>
              </a:r>
              <a:r>
                <a:rPr lang="en-US" sz="3400" u="sng" dirty="0">
                  <a:solidFill>
                    <a:schemeClr val="hlink"/>
                  </a:solidFill>
                  <a:latin typeface="Calibri"/>
                  <a:ea typeface="Calibri"/>
                  <a:cs typeface="Calibri"/>
                  <a:sym typeface="Calibri"/>
                  <a:hlinkClick r:id="rId4"/>
                </a:rPr>
                <a:t>https://developers.google.com/blockly/about/faq</a:t>
              </a:r>
            </a:p>
            <a:p>
              <a:pPr marL="576263" marR="0" lvl="0" indent="-576263" algn="l" rtl="0">
                <a:spcBef>
                  <a:spcPts val="0"/>
                </a:spcBef>
                <a:buSzPct val="25000"/>
                <a:buNone/>
              </a:pPr>
              <a:r>
                <a:rPr lang="en-US" sz="3400" dirty="0">
                  <a:solidFill>
                    <a:schemeClr val="dk1"/>
                  </a:solidFill>
                  <a:latin typeface="Calibri"/>
                  <a:ea typeface="Calibri"/>
                  <a:cs typeface="Calibri"/>
                  <a:sym typeface="Calibri"/>
                </a:rPr>
                <a:t>[3] </a:t>
              </a:r>
              <a:r>
                <a:rPr lang="en-US" sz="3400" dirty="0" smtClean="0">
                  <a:solidFill>
                    <a:schemeClr val="dk1"/>
                  </a:solidFill>
                  <a:latin typeface="Calibri"/>
                  <a:ea typeface="Calibri"/>
                  <a:cs typeface="Calibri"/>
                  <a:sym typeface="Calibri"/>
                </a:rPr>
                <a:t>A. </a:t>
              </a:r>
              <a:r>
                <a:rPr lang="en-US" sz="3400" dirty="0">
                  <a:solidFill>
                    <a:schemeClr val="dk1"/>
                  </a:solidFill>
                  <a:latin typeface="Calibri"/>
                  <a:ea typeface="Calibri"/>
                  <a:cs typeface="Calibri"/>
                  <a:sym typeface="Calibri"/>
                </a:rPr>
                <a:t>Wagner and </a:t>
              </a:r>
              <a:r>
                <a:rPr lang="en-US" sz="3400" dirty="0" smtClean="0">
                  <a:solidFill>
                    <a:schemeClr val="dk1"/>
                  </a:solidFill>
                  <a:latin typeface="Calibri"/>
                  <a:ea typeface="Calibri"/>
                  <a:cs typeface="Calibri"/>
                  <a:sym typeface="Calibri"/>
                </a:rPr>
                <a:t>J. </a:t>
              </a:r>
              <a:r>
                <a:rPr lang="en-US" sz="3400" dirty="0">
                  <a:solidFill>
                    <a:schemeClr val="dk1"/>
                  </a:solidFill>
                  <a:latin typeface="Calibri"/>
                  <a:ea typeface="Calibri"/>
                  <a:cs typeface="Calibri"/>
                  <a:sym typeface="Calibri"/>
                </a:rPr>
                <a:t>Gray, “An Empirical Evaluation of a  </a:t>
              </a:r>
              <a:r>
                <a:rPr lang="en-US" sz="3400" dirty="0" smtClean="0">
                  <a:solidFill>
                    <a:schemeClr val="dk1"/>
                  </a:solidFill>
                  <a:latin typeface="Calibri"/>
                  <a:ea typeface="Calibri"/>
                  <a:cs typeface="Calibri"/>
                  <a:sym typeface="Calibri"/>
                </a:rPr>
                <a:t>Vocal </a:t>
              </a:r>
              <a:r>
                <a:rPr lang="en-US" sz="3400" dirty="0">
                  <a:solidFill>
                    <a:schemeClr val="dk1"/>
                  </a:solidFill>
                  <a:latin typeface="Calibri"/>
                  <a:ea typeface="Calibri"/>
                  <a:cs typeface="Calibri"/>
                  <a:sym typeface="Calibri"/>
                </a:rPr>
                <a:t>User Interface for Programming by Voice,” </a:t>
              </a:r>
              <a:r>
                <a:rPr lang="en-US" sz="3400" i="1" dirty="0" smtClean="0">
                  <a:solidFill>
                    <a:schemeClr val="dk1"/>
                  </a:solidFill>
                  <a:latin typeface="Calibri"/>
                  <a:ea typeface="Calibri"/>
                  <a:cs typeface="Calibri"/>
                  <a:sym typeface="Calibri"/>
                </a:rPr>
                <a:t>International </a:t>
              </a:r>
              <a:endParaRPr lang="en-US" sz="3400" i="1" dirty="0">
                <a:solidFill>
                  <a:schemeClr val="dk1"/>
                </a:solidFill>
                <a:latin typeface="Calibri"/>
                <a:ea typeface="Calibri"/>
                <a:cs typeface="Calibri"/>
                <a:sym typeface="Calibri"/>
              </a:endParaRPr>
            </a:p>
            <a:p>
              <a:pPr marL="0" marR="0" lvl="0" indent="0" algn="l" rtl="0">
                <a:spcBef>
                  <a:spcPts val="0"/>
                </a:spcBef>
                <a:buSzPct val="25000"/>
                <a:buNone/>
              </a:pPr>
              <a:r>
                <a:rPr lang="en-US" sz="3400" i="1" dirty="0">
                  <a:solidFill>
                    <a:schemeClr val="dk1"/>
                  </a:solidFill>
                  <a:latin typeface="Calibri"/>
                  <a:ea typeface="Calibri"/>
                  <a:cs typeface="Calibri"/>
                  <a:sym typeface="Calibri"/>
                </a:rPr>
                <a:t>      Journal of Information Technologies and Systems Approach </a:t>
              </a:r>
            </a:p>
            <a:p>
              <a:pPr marL="0" marR="0" lvl="0" indent="0" algn="l" rtl="0">
                <a:spcBef>
                  <a:spcPts val="0"/>
                </a:spcBef>
                <a:buSzPct val="25000"/>
                <a:buNone/>
              </a:pPr>
              <a:r>
                <a:rPr lang="en-US" sz="3400" dirty="0">
                  <a:solidFill>
                    <a:schemeClr val="dk1"/>
                  </a:solidFill>
                  <a:latin typeface="Calibri"/>
                  <a:ea typeface="Calibri"/>
                  <a:cs typeface="Calibri"/>
                  <a:sym typeface="Calibri"/>
                </a:rPr>
                <a:t>      (Special Issue on Human-Computer Interaction, Carina </a:t>
              </a:r>
            </a:p>
            <a:p>
              <a:pPr marL="0" marR="0" lvl="0" indent="0" algn="l" rtl="0">
                <a:spcBef>
                  <a:spcPts val="0"/>
                </a:spcBef>
                <a:buSzPct val="25000"/>
                <a:buNone/>
              </a:pPr>
              <a:r>
                <a:rPr lang="en-US" sz="3400" dirty="0">
                  <a:solidFill>
                    <a:schemeClr val="dk1"/>
                  </a:solidFill>
                  <a:latin typeface="Calibri"/>
                  <a:ea typeface="Calibri"/>
                  <a:cs typeface="Calibri"/>
                  <a:sym typeface="Calibri"/>
                </a:rPr>
                <a:t>      Gonzalez, editor), vol. 8, no. 2, May 2015, pp. 47-63.</a:t>
              </a:r>
            </a:p>
            <a:p>
              <a:pPr marL="0" marR="0" lvl="0" indent="0" algn="l" rtl="0">
                <a:spcBef>
                  <a:spcPts val="0"/>
                </a:spcBef>
                <a:buSzPct val="25000"/>
                <a:buNone/>
              </a:pPr>
              <a:r>
                <a:rPr lang="en-US" sz="3400" dirty="0">
                  <a:solidFill>
                    <a:schemeClr val="dk1"/>
                  </a:solidFill>
                  <a:latin typeface="Calibri"/>
                  <a:ea typeface="Calibri"/>
                  <a:cs typeface="Calibri"/>
                  <a:sym typeface="Calibri"/>
                </a:rPr>
                <a:t>[4] </a:t>
              </a:r>
              <a:r>
                <a:rPr lang="en-US" sz="3400" dirty="0" err="1">
                  <a:solidFill>
                    <a:schemeClr val="dk1"/>
                  </a:solidFill>
                  <a:latin typeface="Calibri"/>
                  <a:ea typeface="Calibri"/>
                  <a:cs typeface="Calibri"/>
                  <a:sym typeface="Calibri"/>
                </a:rPr>
                <a:t>Tunely</a:t>
              </a:r>
              <a:r>
                <a:rPr lang="en-US" sz="3400" dirty="0">
                  <a:solidFill>
                    <a:schemeClr val="dk1"/>
                  </a:solidFill>
                  <a:latin typeface="Calibri"/>
                  <a:ea typeface="Calibri"/>
                  <a:cs typeface="Calibri"/>
                  <a:sym typeface="Calibri"/>
                </a:rPr>
                <a:t> Website, </a:t>
              </a:r>
              <a:r>
                <a:rPr lang="en-US" sz="3400" u="sng" dirty="0">
                  <a:solidFill>
                    <a:schemeClr val="hlink"/>
                  </a:solidFill>
                  <a:latin typeface="Calibri"/>
                  <a:ea typeface="Calibri"/>
                  <a:cs typeface="Calibri"/>
                  <a:sym typeface="Calibri"/>
                  <a:hlinkClick r:id="rId5"/>
                </a:rPr>
                <a:t>http://outreach.cs.ua.edu/tunely/ </a:t>
              </a:r>
            </a:p>
            <a:p>
              <a:pPr marL="0" marR="0" lvl="0" indent="0" algn="l" rtl="0">
                <a:spcBef>
                  <a:spcPts val="0"/>
                </a:spcBef>
                <a:buSzPct val="25000"/>
                <a:buNone/>
              </a:pPr>
              <a:r>
                <a:rPr lang="en-US" sz="3400" dirty="0">
                  <a:solidFill>
                    <a:schemeClr val="dk1"/>
                  </a:solidFill>
                  <a:latin typeface="Calibri"/>
                  <a:ea typeface="Calibri"/>
                  <a:cs typeface="Calibri"/>
                  <a:sym typeface="Calibri"/>
                </a:rPr>
                <a:t>[5] Pixly Website, </a:t>
              </a:r>
              <a:r>
                <a:rPr lang="en-US" sz="3400" u="sng" dirty="0">
                  <a:solidFill>
                    <a:schemeClr val="hlink"/>
                  </a:solidFill>
                  <a:latin typeface="Calibri"/>
                  <a:ea typeface="Calibri"/>
                  <a:cs typeface="Calibri"/>
                  <a:sym typeface="Calibri"/>
                  <a:hlinkClick r:id="rId6"/>
                </a:rPr>
                <a:t>http://outreach.cs.ua.edu/pixly/ </a:t>
              </a:r>
            </a:p>
            <a:p>
              <a:pPr marL="576263" marR="0" lvl="0" indent="-576263" algn="l" rtl="0">
                <a:spcBef>
                  <a:spcPts val="0"/>
                </a:spcBef>
                <a:buSzPct val="25000"/>
                <a:buNone/>
              </a:pPr>
              <a:r>
                <a:rPr lang="en-US" sz="3400" dirty="0">
                  <a:solidFill>
                    <a:schemeClr val="dk1"/>
                  </a:solidFill>
                  <a:latin typeface="Calibri"/>
                  <a:ea typeface="Calibri"/>
                  <a:cs typeface="Calibri"/>
                  <a:sym typeface="Calibri"/>
                </a:rPr>
                <a:t>[6] </a:t>
              </a:r>
              <a:r>
                <a:rPr lang="en-US" sz="3400" dirty="0" smtClean="0">
                  <a:solidFill>
                    <a:schemeClr val="dk1"/>
                  </a:solidFill>
                  <a:latin typeface="Calibri"/>
                  <a:ea typeface="Calibri"/>
                  <a:cs typeface="Calibri"/>
                  <a:sym typeface="Calibri"/>
                </a:rPr>
                <a:t>A. Wagner and J. Gray, “Improving </a:t>
              </a:r>
              <a:r>
                <a:rPr lang="en-US" sz="3400" dirty="0">
                  <a:solidFill>
                    <a:schemeClr val="dk1"/>
                  </a:solidFill>
                  <a:latin typeface="Calibri"/>
                  <a:ea typeface="Calibri"/>
                  <a:cs typeface="Calibri"/>
                  <a:sym typeface="Calibri"/>
                </a:rPr>
                <a:t>the Accessibility of Block-Based </a:t>
              </a:r>
              <a:r>
                <a:rPr lang="en-US" sz="3400" dirty="0" smtClean="0">
                  <a:solidFill>
                    <a:schemeClr val="dk1"/>
                  </a:solidFill>
                  <a:latin typeface="Calibri"/>
                  <a:ea typeface="Calibri"/>
                  <a:cs typeface="Calibri"/>
                  <a:sym typeface="Calibri"/>
                </a:rPr>
                <a:t>Languages,” </a:t>
              </a:r>
              <a:r>
                <a:rPr lang="en-US" sz="3400" dirty="0">
                  <a:solidFill>
                    <a:schemeClr val="dk1"/>
                  </a:solidFill>
                  <a:latin typeface="Calibri"/>
                  <a:ea typeface="Calibri"/>
                  <a:cs typeface="Calibri"/>
                  <a:sym typeface="Calibri"/>
                </a:rPr>
                <a:t>Poster session presented at: </a:t>
              </a:r>
              <a:r>
                <a:rPr lang="en-US" sz="3400" i="1" dirty="0">
                  <a:solidFill>
                    <a:schemeClr val="dk1"/>
                  </a:solidFill>
                  <a:latin typeface="Calibri"/>
                  <a:ea typeface="Calibri"/>
                  <a:cs typeface="Calibri"/>
                  <a:sym typeface="Calibri"/>
                </a:rPr>
                <a:t>Blocks and Beyond</a:t>
              </a:r>
              <a:r>
                <a:rPr lang="en-US" sz="3400" dirty="0">
                  <a:solidFill>
                    <a:schemeClr val="dk1"/>
                  </a:solidFill>
                  <a:latin typeface="Calibri"/>
                  <a:ea typeface="Calibri"/>
                  <a:cs typeface="Calibri"/>
                  <a:sym typeface="Calibri"/>
                </a:rPr>
                <a:t>, Oct </a:t>
              </a:r>
              <a:r>
                <a:rPr lang="en-US" sz="3400" dirty="0" smtClean="0">
                  <a:solidFill>
                    <a:schemeClr val="dk1"/>
                  </a:solidFill>
                  <a:latin typeface="Calibri"/>
                  <a:ea typeface="Calibri"/>
                  <a:cs typeface="Calibri"/>
                  <a:sym typeface="Calibri"/>
                </a:rPr>
                <a:t>2015, </a:t>
              </a:r>
              <a:r>
                <a:rPr lang="en-US" sz="3400" dirty="0">
                  <a:solidFill>
                    <a:schemeClr val="dk1"/>
                  </a:solidFill>
                  <a:latin typeface="Calibri"/>
                  <a:ea typeface="Calibri"/>
                  <a:cs typeface="Calibri"/>
                  <a:sym typeface="Calibri"/>
                </a:rPr>
                <a:t>Atlanta, </a:t>
              </a:r>
              <a:r>
                <a:rPr lang="en-US" sz="3400" dirty="0" smtClean="0">
                  <a:solidFill>
                    <a:schemeClr val="dk1"/>
                  </a:solidFill>
                  <a:latin typeface="Calibri"/>
                  <a:ea typeface="Calibri"/>
                  <a:cs typeface="Calibri"/>
                  <a:sym typeface="Calibri"/>
                </a:rPr>
                <a:t>GA.</a:t>
              </a:r>
              <a:endParaRPr lang="en-US" sz="3400" dirty="0">
                <a:solidFill>
                  <a:schemeClr val="dk1"/>
                </a:solidFill>
                <a:latin typeface="Calibri"/>
                <a:ea typeface="Calibri"/>
                <a:cs typeface="Calibri"/>
                <a:sym typeface="Calibri"/>
              </a:endParaRPr>
            </a:p>
          </p:txBody>
        </p:sp>
      </p:grpSp>
      <p:grpSp>
        <p:nvGrpSpPr>
          <p:cNvPr id="99" name="Shape 99"/>
          <p:cNvGrpSpPr/>
          <p:nvPr/>
        </p:nvGrpSpPr>
        <p:grpSpPr>
          <a:xfrm>
            <a:off x="31426101" y="28529156"/>
            <a:ext cx="12185683" cy="4023342"/>
            <a:chOff x="6529115" y="5754341"/>
            <a:chExt cx="2538684" cy="1032553"/>
          </a:xfrm>
        </p:grpSpPr>
        <p:grpSp>
          <p:nvGrpSpPr>
            <p:cNvPr id="100" name="Shape 100"/>
            <p:cNvGrpSpPr/>
            <p:nvPr/>
          </p:nvGrpSpPr>
          <p:grpSpPr>
            <a:xfrm>
              <a:off x="6529115" y="5754341"/>
              <a:ext cx="2538684" cy="1032553"/>
              <a:chOff x="90935" y="1111370"/>
              <a:chExt cx="2728464" cy="1032553"/>
            </a:xfrm>
          </p:grpSpPr>
          <p:sp>
            <p:nvSpPr>
              <p:cNvPr id="101" name="Shape 101"/>
              <p:cNvSpPr txBox="1"/>
              <p:nvPr/>
            </p:nvSpPr>
            <p:spPr>
              <a:xfrm>
                <a:off x="90935" y="1111370"/>
                <a:ext cx="2728464" cy="1032553"/>
              </a:xfrm>
              <a:prstGeom prst="rect">
                <a:avLst/>
              </a:prstGeom>
              <a:solidFill>
                <a:srgbClr val="7F7F7F"/>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6700">
                    <a:solidFill>
                      <a:schemeClr val="lt1"/>
                    </a:solidFill>
                    <a:latin typeface="Calibri"/>
                    <a:ea typeface="Calibri"/>
                    <a:cs typeface="Calibri"/>
                    <a:sym typeface="Calibri"/>
                  </a:rPr>
                  <a:t>Acknowledgements</a:t>
                </a: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4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p:txBody>
          </p:sp>
          <p:sp>
            <p:nvSpPr>
              <p:cNvPr id="102" name="Shape 102"/>
              <p:cNvSpPr txBox="1"/>
              <p:nvPr/>
            </p:nvSpPr>
            <p:spPr>
              <a:xfrm>
                <a:off x="142154" y="1413879"/>
                <a:ext cx="2601046" cy="633612"/>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400">
                  <a:solidFill>
                    <a:schemeClr val="dk1"/>
                  </a:solidFill>
                  <a:latin typeface="Calibri"/>
                  <a:ea typeface="Calibri"/>
                  <a:cs typeface="Calibri"/>
                  <a:sym typeface="Calibri"/>
                </a:endParaRPr>
              </a:p>
            </p:txBody>
          </p:sp>
        </p:grpSp>
        <p:pic>
          <p:nvPicPr>
            <p:cNvPr id="103" name="Shape 103"/>
            <p:cNvPicPr preferRelativeResize="0"/>
            <p:nvPr/>
          </p:nvPicPr>
          <p:blipFill rotWithShape="1">
            <a:blip r:embed="rId7">
              <a:alphaModFix/>
            </a:blip>
            <a:srcRect/>
            <a:stretch/>
          </p:blipFill>
          <p:spPr>
            <a:xfrm>
              <a:off x="6704482" y="6051683"/>
              <a:ext cx="381600" cy="379199"/>
            </a:xfrm>
            <a:prstGeom prst="rect">
              <a:avLst/>
            </a:prstGeom>
            <a:noFill/>
            <a:ln>
              <a:noFill/>
            </a:ln>
          </p:spPr>
        </p:pic>
      </p:grpSp>
      <p:grpSp>
        <p:nvGrpSpPr>
          <p:cNvPr id="104" name="Shape 104"/>
          <p:cNvGrpSpPr/>
          <p:nvPr/>
        </p:nvGrpSpPr>
        <p:grpSpPr>
          <a:xfrm>
            <a:off x="31360443" y="12712613"/>
            <a:ext cx="12201878" cy="6709533"/>
            <a:chOff x="6514289" y="1827990"/>
            <a:chExt cx="2557080" cy="1770699"/>
          </a:xfrm>
        </p:grpSpPr>
        <p:sp>
          <p:nvSpPr>
            <p:cNvPr id="105" name="Shape 105"/>
            <p:cNvSpPr txBox="1"/>
            <p:nvPr/>
          </p:nvSpPr>
          <p:spPr>
            <a:xfrm>
              <a:off x="6514289" y="1827990"/>
              <a:ext cx="2557080" cy="1770699"/>
            </a:xfrm>
            <a:prstGeom prst="rect">
              <a:avLst/>
            </a:prstGeom>
            <a:solidFill>
              <a:schemeClr val="accent4"/>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600">
                  <a:solidFill>
                    <a:schemeClr val="lt1"/>
                  </a:solidFill>
                  <a:latin typeface="Calibri"/>
                  <a:ea typeface="Calibri"/>
                  <a:cs typeface="Calibri"/>
                  <a:sym typeface="Calibri"/>
                </a:rPr>
                <a:t>Conclusion</a:t>
              </a: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4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p:txBody>
        </p:sp>
        <p:sp>
          <p:nvSpPr>
            <p:cNvPr id="106" name="Shape 106"/>
            <p:cNvSpPr txBox="1"/>
            <p:nvPr/>
          </p:nvSpPr>
          <p:spPr>
            <a:xfrm>
              <a:off x="6582764" y="2283814"/>
              <a:ext cx="2420130" cy="1194002"/>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548640" marR="0" lvl="0" indent="-548640" algn="just" rtl="0">
                <a:spcBef>
                  <a:spcPts val="0"/>
                </a:spcBef>
                <a:buClr>
                  <a:schemeClr val="dk1"/>
                </a:buClr>
                <a:buSzPct val="100000"/>
                <a:buFont typeface="Arial"/>
                <a:buChar char="•"/>
              </a:pPr>
              <a:r>
                <a:rPr lang="en-US" sz="3600">
                  <a:solidFill>
                    <a:schemeClr val="dk1"/>
                  </a:solidFill>
                  <a:latin typeface="Calibri"/>
                  <a:ea typeface="Calibri"/>
                  <a:cs typeface="Calibri"/>
                  <a:sym typeface="Calibri"/>
                </a:rPr>
                <a:t>A high school computer science teacher who integrated Pixly into his class reported that its use has helped students understand nested loops to manipulate pixels in an image. </a:t>
              </a:r>
            </a:p>
            <a:p>
              <a:pPr marL="548640" marR="0" lvl="0" indent="-548640" algn="just" rtl="0">
                <a:spcBef>
                  <a:spcPts val="0"/>
                </a:spcBef>
                <a:buClr>
                  <a:schemeClr val="dk1"/>
                </a:buClr>
                <a:buSzPct val="100000"/>
                <a:buFont typeface="Arial"/>
                <a:buChar char="•"/>
              </a:pPr>
              <a:r>
                <a:rPr lang="en-US" sz="3600">
                  <a:solidFill>
                    <a:schemeClr val="dk1"/>
                  </a:solidFill>
                  <a:latin typeface="Calibri"/>
                  <a:ea typeface="Calibri"/>
                  <a:cs typeface="Calibri"/>
                  <a:sym typeface="Calibri"/>
                </a:rPr>
                <a:t>Future work on Tunely and Pixly include better tools for larger scale projects (picture collages and music composed of linked sound samples), and ways to integrate usage of the two applications.</a:t>
              </a:r>
            </a:p>
          </p:txBody>
        </p:sp>
      </p:grpSp>
      <p:grpSp>
        <p:nvGrpSpPr>
          <p:cNvPr id="107" name="Shape 107"/>
          <p:cNvGrpSpPr/>
          <p:nvPr/>
        </p:nvGrpSpPr>
        <p:grpSpPr>
          <a:xfrm>
            <a:off x="12808431" y="5391678"/>
            <a:ext cx="18247658" cy="26945603"/>
            <a:chOff x="5262275" y="1132833"/>
            <a:chExt cx="3801595" cy="5613667"/>
          </a:xfrm>
        </p:grpSpPr>
        <p:grpSp>
          <p:nvGrpSpPr>
            <p:cNvPr id="108" name="Shape 108"/>
            <p:cNvGrpSpPr/>
            <p:nvPr/>
          </p:nvGrpSpPr>
          <p:grpSpPr>
            <a:xfrm>
              <a:off x="5273234" y="4002160"/>
              <a:ext cx="3790636" cy="2744340"/>
              <a:chOff x="2682435" y="4002161"/>
              <a:chExt cx="3790636" cy="2744340"/>
            </a:xfrm>
          </p:grpSpPr>
          <p:grpSp>
            <p:nvGrpSpPr>
              <p:cNvPr id="109" name="Shape 109"/>
              <p:cNvGrpSpPr/>
              <p:nvPr/>
            </p:nvGrpSpPr>
            <p:grpSpPr>
              <a:xfrm>
                <a:off x="2682435" y="4002161"/>
                <a:ext cx="3790636" cy="2744340"/>
                <a:chOff x="88108" y="3273553"/>
                <a:chExt cx="2728464" cy="2059481"/>
              </a:xfrm>
            </p:grpSpPr>
            <p:sp>
              <p:nvSpPr>
                <p:cNvPr id="110" name="Shape 110"/>
                <p:cNvSpPr txBox="1"/>
                <p:nvPr/>
              </p:nvSpPr>
              <p:spPr>
                <a:xfrm>
                  <a:off x="88108" y="3273553"/>
                  <a:ext cx="2728464" cy="2059481"/>
                </a:xfrm>
                <a:prstGeom prst="rect">
                  <a:avLst/>
                </a:prstGeom>
                <a:solidFill>
                  <a:schemeClr val="dk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600">
                      <a:solidFill>
                        <a:schemeClr val="lt1"/>
                      </a:solidFill>
                      <a:latin typeface="Calibri"/>
                      <a:ea typeface="Calibri"/>
                      <a:cs typeface="Calibri"/>
                      <a:sym typeface="Calibri"/>
                    </a:rPr>
                    <a:t>Pixly: Pixel Manipulation</a:t>
                  </a: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p:txBody>
            </p:sp>
            <p:sp>
              <p:nvSpPr>
                <p:cNvPr id="111" name="Shape 111"/>
                <p:cNvSpPr txBox="1"/>
                <p:nvPr/>
              </p:nvSpPr>
              <p:spPr>
                <a:xfrm>
                  <a:off x="123135" y="3508626"/>
                  <a:ext cx="2639002" cy="177270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400">
                    <a:solidFill>
                      <a:schemeClr val="dk1"/>
                    </a:solidFill>
                    <a:latin typeface="Calibri"/>
                    <a:ea typeface="Calibri"/>
                    <a:cs typeface="Calibri"/>
                    <a:sym typeface="Calibri"/>
                  </a:endParaRPr>
                </a:p>
              </p:txBody>
            </p:sp>
          </p:grpSp>
          <p:sp>
            <p:nvSpPr>
              <p:cNvPr id="112" name="Shape 112"/>
              <p:cNvSpPr txBox="1"/>
              <p:nvPr/>
            </p:nvSpPr>
            <p:spPr>
              <a:xfrm>
                <a:off x="2790668" y="4364589"/>
                <a:ext cx="3590099" cy="801599"/>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3400">
                    <a:solidFill>
                      <a:schemeClr val="dk1"/>
                    </a:solidFill>
                    <a:latin typeface="Calibri"/>
                    <a:ea typeface="Calibri"/>
                    <a:cs typeface="Calibri"/>
                    <a:sym typeface="Calibri"/>
                  </a:rPr>
                  <a:t>Pixly [5] provides an environment for students to practice media computation [3] (in particular, pixel manipulation of images). Using custom Blockly blocks, users can iterate through and manipulate the RGB values of the pixels of an image.</a:t>
                </a:r>
              </a:p>
              <a:p>
                <a:pPr marL="0" marR="0" lvl="0" indent="0" algn="just" rtl="0">
                  <a:spcBef>
                    <a:spcPts val="0"/>
                  </a:spcBef>
                  <a:buNone/>
                </a:pPr>
                <a:endParaRPr sz="3400">
                  <a:solidFill>
                    <a:schemeClr val="dk1"/>
                  </a:solidFill>
                  <a:latin typeface="Calibri"/>
                  <a:ea typeface="Calibri"/>
                  <a:cs typeface="Calibri"/>
                  <a:sym typeface="Calibri"/>
                </a:endParaRPr>
              </a:p>
              <a:p>
                <a:pPr marL="0" marR="0" lvl="0" indent="0" algn="just" rtl="0">
                  <a:spcBef>
                    <a:spcPts val="0"/>
                  </a:spcBef>
                  <a:buSzPct val="25000"/>
                  <a:buNone/>
                </a:pPr>
                <a:r>
                  <a:rPr lang="en-US" sz="3600">
                    <a:solidFill>
                      <a:schemeClr val="dk1"/>
                    </a:solidFill>
                    <a:latin typeface="Calibri"/>
                    <a:ea typeface="Calibri"/>
                    <a:cs typeface="Calibri"/>
                    <a:sym typeface="Calibri"/>
                  </a:rPr>
                  <a:t>Pixly has, in addition to the standard set of programmatic operations Blockly provides, a set of blocks that allow users to obtain a list of pixels from an image, get the red, green, and blue values from each of these pixels, and set any of these values for any given pixel. </a:t>
                </a:r>
              </a:p>
            </p:txBody>
          </p:sp>
          <p:sp>
            <p:nvSpPr>
              <p:cNvPr id="113" name="Shape 113"/>
              <p:cNvSpPr txBox="1"/>
              <p:nvPr/>
            </p:nvSpPr>
            <p:spPr>
              <a:xfrm>
                <a:off x="4828637" y="5319976"/>
                <a:ext cx="1355258" cy="298159"/>
              </a:xfrm>
              <a:prstGeom prst="rect">
                <a:avLst/>
              </a:prstGeom>
              <a:solidFill>
                <a:schemeClr val="lt1"/>
              </a:solidFill>
              <a:ln>
                <a:noFill/>
              </a:ln>
            </p:spPr>
            <p:txBody>
              <a:bodyPr lIns="91425" tIns="45700" rIns="91425" bIns="45700" anchor="t" anchorCtr="0">
                <a:noAutofit/>
              </a:bodyPr>
              <a:lstStyle/>
              <a:p>
                <a:pPr marL="0" marR="0" lvl="0" indent="0" algn="l" rtl="0">
                  <a:spcBef>
                    <a:spcPts val="0"/>
                  </a:spcBef>
                  <a:buSzPct val="25000"/>
                  <a:buNone/>
                </a:pPr>
                <a:r>
                  <a:rPr lang="en-US" sz="2900" i="1">
                    <a:solidFill>
                      <a:schemeClr val="dk1"/>
                    </a:solidFill>
                    <a:latin typeface="Calibri"/>
                    <a:ea typeface="Calibri"/>
                    <a:cs typeface="Calibri"/>
                    <a:sym typeface="Calibri"/>
                  </a:rPr>
                  <a:t>Left: example Pixly program illustrating manually setting a pixel RGB value.</a:t>
                </a:r>
              </a:p>
              <a:p>
                <a:pPr marL="0" marR="0" lvl="0" indent="0" algn="l" rtl="0">
                  <a:spcBef>
                    <a:spcPts val="0"/>
                  </a:spcBef>
                  <a:buSzPct val="25000"/>
                  <a:buNone/>
                </a:pPr>
                <a:r>
                  <a:rPr lang="en-US" sz="2900" i="1">
                    <a:solidFill>
                      <a:schemeClr val="dk1"/>
                    </a:solidFill>
                    <a:latin typeface="Calibri"/>
                    <a:ea typeface="Calibri"/>
                    <a:cs typeface="Calibri"/>
                    <a:sym typeface="Calibri"/>
                  </a:rPr>
                  <a:t>Results in baby picture losing all redness</a:t>
                </a:r>
              </a:p>
            </p:txBody>
          </p:sp>
        </p:grpSp>
        <p:grpSp>
          <p:nvGrpSpPr>
            <p:cNvPr id="114" name="Shape 114"/>
            <p:cNvGrpSpPr/>
            <p:nvPr/>
          </p:nvGrpSpPr>
          <p:grpSpPr>
            <a:xfrm>
              <a:off x="5262275" y="1132833"/>
              <a:ext cx="3790636" cy="2814872"/>
              <a:chOff x="76051" y="-770058"/>
              <a:chExt cx="2728464" cy="1549945"/>
            </a:xfrm>
          </p:grpSpPr>
          <p:sp>
            <p:nvSpPr>
              <p:cNvPr id="115" name="Shape 115"/>
              <p:cNvSpPr txBox="1"/>
              <p:nvPr/>
            </p:nvSpPr>
            <p:spPr>
              <a:xfrm>
                <a:off x="76051" y="-770058"/>
                <a:ext cx="2728464" cy="154994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600">
                    <a:solidFill>
                      <a:schemeClr val="dk1"/>
                    </a:solidFill>
                    <a:latin typeface="Calibri"/>
                    <a:ea typeface="Calibri"/>
                    <a:cs typeface="Calibri"/>
                    <a:sym typeface="Calibri"/>
                  </a:rPr>
                  <a:t>Tunely: Sound Sample Manipulation</a:t>
                </a: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4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a:p>
                <a:pPr marL="0" marR="0" lvl="0" indent="0" algn="ctr" rtl="0">
                  <a:spcBef>
                    <a:spcPts val="0"/>
                  </a:spcBef>
                  <a:buNone/>
                </a:pPr>
                <a:endParaRPr sz="1000">
                  <a:solidFill>
                    <a:schemeClr val="dk1"/>
                  </a:solidFill>
                  <a:latin typeface="Calibri"/>
                  <a:ea typeface="Calibri"/>
                  <a:cs typeface="Calibri"/>
                  <a:sym typeface="Calibri"/>
                </a:endParaRPr>
              </a:p>
              <a:p>
                <a:pPr marL="0" marR="0" lvl="0" indent="0" algn="ctr" rtl="0">
                  <a:spcBef>
                    <a:spcPts val="0"/>
                  </a:spcBef>
                  <a:buNone/>
                </a:pPr>
                <a:endParaRPr sz="1000">
                  <a:solidFill>
                    <a:schemeClr val="dk1"/>
                  </a:solidFill>
                  <a:latin typeface="Calibri"/>
                  <a:ea typeface="Calibri"/>
                  <a:cs typeface="Calibri"/>
                  <a:sym typeface="Calibri"/>
                </a:endParaRPr>
              </a:p>
              <a:p>
                <a:pPr marL="0" marR="0" lvl="0" indent="0" algn="ctr" rtl="0">
                  <a:spcBef>
                    <a:spcPts val="0"/>
                  </a:spcBef>
                  <a:buNone/>
                </a:pPr>
                <a:endParaRPr sz="1000">
                  <a:solidFill>
                    <a:schemeClr val="dk1"/>
                  </a:solidFill>
                  <a:latin typeface="Calibri"/>
                  <a:ea typeface="Calibri"/>
                  <a:cs typeface="Calibri"/>
                  <a:sym typeface="Calibri"/>
                </a:endParaRPr>
              </a:p>
              <a:p>
                <a:pPr marL="0" marR="0" lvl="0" indent="0" algn="ctr" rtl="0">
                  <a:spcBef>
                    <a:spcPts val="0"/>
                  </a:spcBef>
                  <a:buNone/>
                </a:pPr>
                <a:endParaRPr sz="1000">
                  <a:solidFill>
                    <a:schemeClr val="dk1"/>
                  </a:solidFill>
                  <a:latin typeface="Calibri"/>
                  <a:ea typeface="Calibri"/>
                  <a:cs typeface="Calibri"/>
                  <a:sym typeface="Calibri"/>
                </a:endParaRPr>
              </a:p>
              <a:p>
                <a:pPr marL="0" marR="0" lvl="0" indent="0" algn="ctr" rtl="0">
                  <a:spcBef>
                    <a:spcPts val="0"/>
                  </a:spcBef>
                  <a:buNone/>
                </a:pPr>
                <a:endParaRPr sz="1000">
                  <a:solidFill>
                    <a:schemeClr val="dk1"/>
                  </a:solidFill>
                  <a:latin typeface="Calibri"/>
                  <a:ea typeface="Calibri"/>
                  <a:cs typeface="Calibri"/>
                  <a:sym typeface="Calibri"/>
                </a:endParaRPr>
              </a:p>
              <a:p>
                <a:pPr marL="0" marR="0" lvl="0" indent="0" algn="ctr" rtl="0">
                  <a:spcBef>
                    <a:spcPts val="0"/>
                  </a:spcBef>
                  <a:buNone/>
                </a:pPr>
                <a:endParaRPr sz="1000">
                  <a:solidFill>
                    <a:schemeClr val="dk1"/>
                  </a:solidFill>
                  <a:latin typeface="Calibri"/>
                  <a:ea typeface="Calibri"/>
                  <a:cs typeface="Calibri"/>
                  <a:sym typeface="Calibri"/>
                </a:endParaRPr>
              </a:p>
              <a:p>
                <a:pPr marL="0" marR="0" lvl="0" indent="0" algn="ctr" rtl="0">
                  <a:spcBef>
                    <a:spcPts val="0"/>
                  </a:spcBef>
                  <a:buNone/>
                </a:pPr>
                <a:endParaRPr sz="1000">
                  <a:solidFill>
                    <a:schemeClr val="dk1"/>
                  </a:solidFill>
                  <a:latin typeface="Calibri"/>
                  <a:ea typeface="Calibri"/>
                  <a:cs typeface="Calibri"/>
                  <a:sym typeface="Calibri"/>
                </a:endParaRPr>
              </a:p>
            </p:txBody>
          </p:sp>
          <p:sp>
            <p:nvSpPr>
              <p:cNvPr id="116" name="Shape 116"/>
              <p:cNvSpPr txBox="1"/>
              <p:nvPr/>
            </p:nvSpPr>
            <p:spPr>
              <a:xfrm>
                <a:off x="134618" y="-623983"/>
                <a:ext cx="2611200" cy="1369800"/>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just" rtl="0">
                  <a:spcBef>
                    <a:spcPts val="0"/>
                  </a:spcBef>
                  <a:buSzPct val="25000"/>
                  <a:buNone/>
                </a:pPr>
                <a:r>
                  <a:rPr lang="en-US" sz="3600">
                    <a:solidFill>
                      <a:schemeClr val="dk1"/>
                    </a:solidFill>
                    <a:latin typeface="Calibri"/>
                    <a:ea typeface="Calibri"/>
                    <a:cs typeface="Calibri"/>
                    <a:sym typeface="Calibri"/>
                  </a:rPr>
                  <a:t>Tunely [4] provides a visual user interface for the manipulation of sound samples. It provides default sounds, and provides means to upload sounds from the user’s computer. All sounds are represented by a sample/time graph that shows a visual representation of the digital structure of the sound. </a:t>
                </a:r>
              </a:p>
              <a:p>
                <a:pPr marL="0" marR="0" lvl="0" indent="0" algn="just" rtl="0">
                  <a:spcBef>
                    <a:spcPts val="0"/>
                  </a:spcBef>
                  <a:buNone/>
                </a:pPr>
                <a:endParaRPr sz="3600">
                  <a:solidFill>
                    <a:schemeClr val="dk1"/>
                  </a:solidFill>
                  <a:latin typeface="Calibri"/>
                  <a:ea typeface="Calibri"/>
                  <a:cs typeface="Calibri"/>
                  <a:sym typeface="Calibri"/>
                </a:endParaRPr>
              </a:p>
              <a:p>
                <a:pPr marL="0" marR="0" lvl="0" indent="0" algn="just" rtl="0">
                  <a:spcBef>
                    <a:spcPts val="0"/>
                  </a:spcBef>
                  <a:buSzPct val="25000"/>
                  <a:buNone/>
                </a:pPr>
                <a:r>
                  <a:rPr lang="en-US" sz="3600">
                    <a:solidFill>
                      <a:schemeClr val="dk1"/>
                    </a:solidFill>
                    <a:latin typeface="Calibri"/>
                    <a:ea typeface="Calibri"/>
                    <a:cs typeface="Calibri"/>
                    <a:sym typeface="Calibri"/>
                  </a:rPr>
                  <a:t>Users may play the sound in its entirety through this “exploration” interface, or may select individual ranges on the sound samples to hear what parts of the sound they represent. In addition to the standard set of programmatic operations Blockly provides, Tunely has a set of programming components that return the sample list from a sound, allow values of individual samples from this list to be manipulated, and has blocks that allow the sound to be previewed before and after the manipulations.</a:t>
                </a: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a:p>
                <a:pPr marL="0" marR="0" lvl="0" indent="0" algn="l" rtl="0">
                  <a:spcBef>
                    <a:spcPts val="0"/>
                  </a:spcBef>
                  <a:buNone/>
                </a:pPr>
                <a:endParaRPr sz="3400">
                  <a:solidFill>
                    <a:schemeClr val="dk1"/>
                  </a:solidFill>
                  <a:latin typeface="Calibri"/>
                  <a:ea typeface="Calibri"/>
                  <a:cs typeface="Calibri"/>
                  <a:sym typeface="Calibri"/>
                </a:endParaRPr>
              </a:p>
            </p:txBody>
          </p:sp>
        </p:grpSp>
      </p:grpSp>
      <p:pic>
        <p:nvPicPr>
          <p:cNvPr id="117" name="Shape 117"/>
          <p:cNvPicPr preferRelativeResize="0"/>
          <p:nvPr/>
        </p:nvPicPr>
        <p:blipFill rotWithShape="1">
          <a:blip r:embed="rId8">
            <a:alphaModFix/>
          </a:blip>
          <a:srcRect/>
          <a:stretch/>
        </p:blipFill>
        <p:spPr>
          <a:xfrm>
            <a:off x="35376771" y="1069145"/>
            <a:ext cx="3520499" cy="3544199"/>
          </a:xfrm>
          <a:prstGeom prst="rect">
            <a:avLst/>
          </a:prstGeom>
          <a:noFill/>
          <a:ln>
            <a:noFill/>
          </a:ln>
        </p:spPr>
      </p:pic>
      <p:pic>
        <p:nvPicPr>
          <p:cNvPr id="118" name="Shape 118"/>
          <p:cNvPicPr preferRelativeResize="0"/>
          <p:nvPr/>
        </p:nvPicPr>
        <p:blipFill rotWithShape="1">
          <a:blip r:embed="rId9">
            <a:alphaModFix/>
          </a:blip>
          <a:srcRect l="-627" t="-2040" r="-1743" b="-4084"/>
          <a:stretch/>
        </p:blipFill>
        <p:spPr>
          <a:xfrm>
            <a:off x="731520" y="1005840"/>
            <a:ext cx="7680959" cy="3291840"/>
          </a:xfrm>
          <a:prstGeom prst="rect">
            <a:avLst/>
          </a:prstGeom>
          <a:solidFill>
            <a:schemeClr val="lt1"/>
          </a:solidFill>
          <a:ln>
            <a:noFill/>
          </a:ln>
        </p:spPr>
      </p:pic>
      <p:sp>
        <p:nvSpPr>
          <p:cNvPr id="119" name="Shape 119"/>
          <p:cNvSpPr txBox="1"/>
          <p:nvPr/>
        </p:nvSpPr>
        <p:spPr>
          <a:xfrm>
            <a:off x="34099540" y="29687912"/>
            <a:ext cx="8808599" cy="1477199"/>
          </a:xfrm>
          <a:prstGeom prst="rect">
            <a:avLst/>
          </a:prstGeom>
          <a:noFill/>
          <a:ln>
            <a:noFill/>
          </a:ln>
        </p:spPr>
        <p:txBody>
          <a:bodyPr lIns="438900" tIns="219450" rIns="438900" bIns="219450" anchor="t" anchorCtr="0">
            <a:noAutofit/>
          </a:bodyPr>
          <a:lstStyle/>
          <a:p>
            <a:pPr marL="12700" marR="0" lvl="0" algn="l" rtl="0">
              <a:spcBef>
                <a:spcPts val="0"/>
              </a:spcBef>
              <a:buClr>
                <a:schemeClr val="dk1"/>
              </a:buClr>
              <a:buSzPct val="100000"/>
            </a:pPr>
            <a:r>
              <a:rPr lang="en-US" sz="3400" dirty="0">
                <a:solidFill>
                  <a:schemeClr val="dk1"/>
                </a:solidFill>
                <a:latin typeface="Calibri"/>
                <a:ea typeface="Calibri"/>
                <a:cs typeface="Calibri"/>
                <a:sym typeface="Calibri"/>
              </a:rPr>
              <a:t>This work was sponsored in part by NSF awards #117940 and #1240944</a:t>
            </a:r>
          </a:p>
          <a:p>
            <a:pPr marR="0" lvl="0" algn="l" rtl="0">
              <a:spcBef>
                <a:spcPts val="0"/>
              </a:spcBef>
              <a:buNone/>
            </a:pPr>
            <a:endParaRPr sz="3400" dirty="0">
              <a:solidFill>
                <a:schemeClr val="dk1"/>
              </a:solidFill>
              <a:latin typeface="Calibri"/>
              <a:ea typeface="Calibri"/>
              <a:cs typeface="Calibri"/>
              <a:sym typeface="Calibri"/>
            </a:endParaRPr>
          </a:p>
          <a:p>
            <a:pPr marL="12700" marR="0" lvl="0" algn="l" rtl="0">
              <a:spcBef>
                <a:spcPts val="0"/>
              </a:spcBef>
              <a:buClr>
                <a:schemeClr val="dk1"/>
              </a:buClr>
              <a:buSzPct val="100000"/>
            </a:pPr>
            <a:r>
              <a:rPr lang="en-US" sz="3400" dirty="0">
                <a:solidFill>
                  <a:schemeClr val="dk1"/>
                </a:solidFill>
                <a:latin typeface="Calibri"/>
                <a:ea typeface="Calibri"/>
                <a:cs typeface="Calibri"/>
                <a:sym typeface="Calibri"/>
              </a:rPr>
              <a:t>Also sponsored by Google CS4HS</a:t>
            </a:r>
          </a:p>
        </p:txBody>
      </p:sp>
      <p:pic>
        <p:nvPicPr>
          <p:cNvPr id="120" name="Shape 120"/>
          <p:cNvPicPr preferRelativeResize="0"/>
          <p:nvPr/>
        </p:nvPicPr>
        <p:blipFill rotWithShape="1">
          <a:blip r:embed="rId10">
            <a:alphaModFix/>
          </a:blip>
          <a:srcRect/>
          <a:stretch/>
        </p:blipFill>
        <p:spPr>
          <a:xfrm>
            <a:off x="13944600" y="25012676"/>
            <a:ext cx="2984601" cy="2991988"/>
          </a:xfrm>
          <a:prstGeom prst="rect">
            <a:avLst/>
          </a:prstGeom>
          <a:noFill/>
          <a:ln>
            <a:noFill/>
          </a:ln>
        </p:spPr>
      </p:pic>
      <p:grpSp>
        <p:nvGrpSpPr>
          <p:cNvPr id="121" name="Shape 121"/>
          <p:cNvGrpSpPr/>
          <p:nvPr/>
        </p:nvGrpSpPr>
        <p:grpSpPr>
          <a:xfrm>
            <a:off x="31360150" y="5353375"/>
            <a:ext cx="12202447" cy="7099066"/>
            <a:chOff x="6502240" y="1768763"/>
            <a:chExt cx="2557200" cy="1873499"/>
          </a:xfrm>
        </p:grpSpPr>
        <p:sp>
          <p:nvSpPr>
            <p:cNvPr id="122" name="Shape 122"/>
            <p:cNvSpPr txBox="1"/>
            <p:nvPr/>
          </p:nvSpPr>
          <p:spPr>
            <a:xfrm>
              <a:off x="6502240" y="1768763"/>
              <a:ext cx="2557200" cy="1873499"/>
            </a:xfrm>
            <a:prstGeom prst="rect">
              <a:avLst/>
            </a:prstGeom>
            <a:solidFill>
              <a:schemeClr val="accent6"/>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600">
                  <a:solidFill>
                    <a:schemeClr val="lt1"/>
                  </a:solidFill>
                  <a:latin typeface="Calibri"/>
                  <a:ea typeface="Calibri"/>
                  <a:cs typeface="Calibri"/>
                  <a:sym typeface="Calibri"/>
                </a:rPr>
                <a:t>Myna Integration</a:t>
              </a: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lt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8600">
                <a:solidFill>
                  <a:schemeClr val="dk1"/>
                </a:solidFill>
                <a:latin typeface="Calibri"/>
                <a:ea typeface="Calibri"/>
                <a:cs typeface="Calibri"/>
                <a:sym typeface="Calibri"/>
              </a:endParaRPr>
            </a:p>
            <a:p>
              <a:pPr marL="0" marR="0" lvl="0" indent="0" algn="ctr" rtl="0">
                <a:spcBef>
                  <a:spcPts val="0"/>
                </a:spcBef>
                <a:buNone/>
              </a:pPr>
              <a:endParaRPr sz="4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a:p>
              <a:pPr marL="0" marR="0" lvl="0" indent="0" algn="ctr" rtl="0">
                <a:spcBef>
                  <a:spcPts val="0"/>
                </a:spcBef>
                <a:buNone/>
              </a:pPr>
              <a:endParaRPr sz="3800">
                <a:solidFill>
                  <a:schemeClr val="dk1"/>
                </a:solidFill>
                <a:latin typeface="Calibri"/>
                <a:ea typeface="Calibri"/>
                <a:cs typeface="Calibri"/>
                <a:sym typeface="Calibri"/>
              </a:endParaRPr>
            </a:p>
          </p:txBody>
        </p:sp>
        <p:sp>
          <p:nvSpPr>
            <p:cNvPr id="123" name="Shape 123"/>
            <p:cNvSpPr txBox="1"/>
            <p:nvPr/>
          </p:nvSpPr>
          <p:spPr>
            <a:xfrm>
              <a:off x="6573723" y="2114931"/>
              <a:ext cx="2420099" cy="1443600"/>
            </a:xfrm>
            <a:prstGeom prst="rect">
              <a:avLst/>
            </a:prstGeom>
            <a:solidFill>
              <a:srgbClr val="FFFFFF"/>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548640" lvl="0" indent="-548640" algn="just" rtl="0">
                <a:spcBef>
                  <a:spcPts val="0"/>
                </a:spcBef>
                <a:buClr>
                  <a:schemeClr val="dk1"/>
                </a:buClr>
                <a:buSzPct val="94444"/>
                <a:buFont typeface="Arial"/>
                <a:buChar char="•"/>
              </a:pPr>
              <a:r>
                <a:rPr lang="en-US" sz="3600">
                  <a:solidFill>
                    <a:schemeClr val="dk1"/>
                  </a:solidFill>
                  <a:latin typeface="Calibri"/>
                  <a:ea typeface="Calibri"/>
                  <a:cs typeface="Calibri"/>
                  <a:sym typeface="Calibri"/>
                </a:rPr>
                <a:t>Myna is a tool that provides a vocal user interface for programming by voice (PBV) to assist children with mobility disabilities in learning to program in Scratch [3]. </a:t>
              </a:r>
            </a:p>
            <a:p>
              <a:pPr marL="548640" lvl="0" indent="-548640" algn="just" rtl="0">
                <a:spcBef>
                  <a:spcPts val="0"/>
                </a:spcBef>
                <a:buClr>
                  <a:schemeClr val="dk1"/>
                </a:buClr>
                <a:buSzPct val="94444"/>
                <a:buFont typeface="Arial"/>
                <a:buChar char="•"/>
              </a:pPr>
              <a:r>
                <a:rPr lang="en-US" sz="3600">
                  <a:solidFill>
                    <a:schemeClr val="dk1"/>
                  </a:solidFill>
                  <a:latin typeface="Calibri"/>
                  <a:ea typeface="Calibri"/>
                  <a:cs typeface="Calibri"/>
                  <a:sym typeface="Calibri"/>
                </a:rPr>
                <a:t>Property files specific to Tunely and Pixly were created for Myna manually and using the “Myna Mapper” automatic property file tool [6].</a:t>
              </a:r>
            </a:p>
            <a:p>
              <a:pPr marL="548640" lvl="0" indent="-561340" algn="just" rtl="0">
                <a:spcBef>
                  <a:spcPts val="0"/>
                </a:spcBef>
                <a:buClr>
                  <a:schemeClr val="dk1"/>
                </a:buClr>
                <a:buSzPct val="100000"/>
                <a:buFont typeface="Calibri"/>
                <a:buChar char="•"/>
              </a:pPr>
              <a:r>
                <a:rPr lang="en-US" sz="3600">
                  <a:solidFill>
                    <a:schemeClr val="dk1"/>
                  </a:solidFill>
                  <a:latin typeface="Calibri"/>
                  <a:ea typeface="Calibri"/>
                  <a:cs typeface="Calibri"/>
                  <a:sym typeface="Calibri"/>
                </a:rPr>
                <a:t>When Myna is ran with specified property files, vocal commands can be used to navigate the Blockly environments.</a:t>
              </a:r>
            </a:p>
            <a:p>
              <a:pPr marL="548640" marR="0" lvl="0" indent="-548640" algn="just" rtl="0">
                <a:spcBef>
                  <a:spcPts val="0"/>
                </a:spcBef>
                <a:buClr>
                  <a:schemeClr val="dk1"/>
                </a:buClr>
                <a:buFont typeface="Arial"/>
                <a:buNone/>
              </a:pPr>
              <a:endParaRPr sz="3400">
                <a:solidFill>
                  <a:schemeClr val="dk1"/>
                </a:solidFill>
                <a:latin typeface="Calibri"/>
                <a:ea typeface="Calibri"/>
                <a:cs typeface="Calibri"/>
                <a:sym typeface="Calibri"/>
              </a:endParaRPr>
            </a:p>
            <a:p>
              <a:pPr marL="548640" marR="0" lvl="0" indent="-548640" algn="just" rtl="0">
                <a:spcBef>
                  <a:spcPts val="0"/>
                </a:spcBef>
                <a:buClr>
                  <a:schemeClr val="dk1"/>
                </a:buClr>
                <a:buFont typeface="Arial"/>
                <a:buNone/>
              </a:pPr>
              <a:endParaRPr sz="3400">
                <a:solidFill>
                  <a:schemeClr val="dk1"/>
                </a:solidFill>
                <a:latin typeface="Calibri"/>
                <a:ea typeface="Calibri"/>
                <a:cs typeface="Calibri"/>
                <a:sym typeface="Calibri"/>
              </a:endParaRPr>
            </a:p>
            <a:p>
              <a:pPr marL="548640" marR="0" lvl="0" indent="-548640" algn="just" rtl="0">
                <a:spcBef>
                  <a:spcPts val="0"/>
                </a:spcBef>
                <a:buClr>
                  <a:schemeClr val="dk1"/>
                </a:buClr>
                <a:buFont typeface="Arial"/>
                <a:buNone/>
              </a:pPr>
              <a:endParaRPr sz="3400">
                <a:solidFill>
                  <a:schemeClr val="dk1"/>
                </a:solidFill>
                <a:latin typeface="Calibri"/>
                <a:ea typeface="Calibri"/>
                <a:cs typeface="Calibri"/>
                <a:sym typeface="Calibri"/>
              </a:endParaRPr>
            </a:p>
          </p:txBody>
        </p:sp>
      </p:grpSp>
      <p:pic>
        <p:nvPicPr>
          <p:cNvPr id="124" name="Shape 124"/>
          <p:cNvPicPr preferRelativeResize="0"/>
          <p:nvPr/>
        </p:nvPicPr>
        <p:blipFill rotWithShape="1">
          <a:blip r:embed="rId11">
            <a:alphaModFix/>
          </a:blip>
          <a:srcRect/>
          <a:stretch/>
        </p:blipFill>
        <p:spPr>
          <a:xfrm>
            <a:off x="17182837" y="24951281"/>
            <a:ext cx="5879444" cy="2602758"/>
          </a:xfrm>
          <a:prstGeom prst="rect">
            <a:avLst/>
          </a:prstGeom>
          <a:noFill/>
          <a:ln>
            <a:noFill/>
          </a:ln>
        </p:spPr>
      </p:pic>
      <p:pic>
        <p:nvPicPr>
          <p:cNvPr id="125" name="Shape 125"/>
          <p:cNvPicPr preferRelativeResize="0"/>
          <p:nvPr/>
        </p:nvPicPr>
        <p:blipFill rotWithShape="1">
          <a:blip r:embed="rId12">
            <a:alphaModFix/>
          </a:blip>
          <a:srcRect/>
          <a:stretch/>
        </p:blipFill>
        <p:spPr>
          <a:xfrm>
            <a:off x="13740446" y="28030562"/>
            <a:ext cx="3348664" cy="579576"/>
          </a:xfrm>
          <a:prstGeom prst="rect">
            <a:avLst/>
          </a:prstGeom>
          <a:noFill/>
          <a:ln>
            <a:noFill/>
          </a:ln>
        </p:spPr>
      </p:pic>
      <p:pic>
        <p:nvPicPr>
          <p:cNvPr id="126" name="Shape 126"/>
          <p:cNvPicPr preferRelativeResize="0"/>
          <p:nvPr/>
        </p:nvPicPr>
        <p:blipFill rotWithShape="1">
          <a:blip r:embed="rId13">
            <a:alphaModFix/>
          </a:blip>
          <a:srcRect b="23308"/>
          <a:stretch/>
        </p:blipFill>
        <p:spPr>
          <a:xfrm>
            <a:off x="13359770" y="12833939"/>
            <a:ext cx="4400550" cy="3930060"/>
          </a:xfrm>
          <a:prstGeom prst="rect">
            <a:avLst/>
          </a:prstGeom>
          <a:noFill/>
          <a:ln>
            <a:noFill/>
          </a:ln>
        </p:spPr>
      </p:pic>
      <p:pic>
        <p:nvPicPr>
          <p:cNvPr id="127" name="Shape 127"/>
          <p:cNvPicPr preferRelativeResize="0"/>
          <p:nvPr/>
        </p:nvPicPr>
        <p:blipFill rotWithShape="1">
          <a:blip r:embed="rId14">
            <a:alphaModFix/>
          </a:blip>
          <a:srcRect/>
          <a:stretch/>
        </p:blipFill>
        <p:spPr>
          <a:xfrm>
            <a:off x="20979318" y="12842270"/>
            <a:ext cx="5200649" cy="2638424"/>
          </a:xfrm>
          <a:prstGeom prst="rect">
            <a:avLst/>
          </a:prstGeom>
          <a:noFill/>
          <a:ln>
            <a:noFill/>
          </a:ln>
        </p:spPr>
      </p:pic>
      <p:sp>
        <p:nvSpPr>
          <p:cNvPr id="128" name="Shape 128"/>
          <p:cNvSpPr txBox="1"/>
          <p:nvPr/>
        </p:nvSpPr>
        <p:spPr>
          <a:xfrm>
            <a:off x="17806307" y="12987811"/>
            <a:ext cx="3581722" cy="206210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i="1">
                <a:solidFill>
                  <a:schemeClr val="dk1"/>
                </a:solidFill>
                <a:latin typeface="Calibri"/>
                <a:ea typeface="Calibri"/>
                <a:cs typeface="Calibri"/>
                <a:sym typeface="Calibri"/>
              </a:rPr>
              <a:t>Left: “exploration” interface which allows users to visualize a sound</a:t>
            </a:r>
          </a:p>
        </p:txBody>
      </p:sp>
      <p:sp>
        <p:nvSpPr>
          <p:cNvPr id="129" name="Shape 129"/>
          <p:cNvSpPr txBox="1"/>
          <p:nvPr/>
        </p:nvSpPr>
        <p:spPr>
          <a:xfrm>
            <a:off x="26233525" y="12833939"/>
            <a:ext cx="4379383" cy="30469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i="1">
                <a:solidFill>
                  <a:schemeClr val="dk1"/>
                </a:solidFill>
                <a:latin typeface="Calibri"/>
                <a:ea typeface="Calibri"/>
                <a:cs typeface="Calibri"/>
                <a:sym typeface="Calibri"/>
              </a:rPr>
              <a:t>Left: example Tunely program that plays a sound before and after doubling the volume of the sound (by doubling each sample value)</a:t>
            </a:r>
          </a:p>
        </p:txBody>
      </p:sp>
      <p:pic>
        <p:nvPicPr>
          <p:cNvPr id="130" name="Shape 130"/>
          <p:cNvPicPr preferRelativeResize="0"/>
          <p:nvPr/>
        </p:nvPicPr>
        <p:blipFill rotWithShape="1">
          <a:blip r:embed="rId15">
            <a:alphaModFix/>
          </a:blip>
          <a:srcRect/>
          <a:stretch/>
        </p:blipFill>
        <p:spPr>
          <a:xfrm>
            <a:off x="18982731" y="15896300"/>
            <a:ext cx="11325224" cy="2286000"/>
          </a:xfrm>
          <a:prstGeom prst="rect">
            <a:avLst/>
          </a:prstGeom>
          <a:noFill/>
          <a:ln>
            <a:noFill/>
          </a:ln>
        </p:spPr>
      </p:pic>
      <p:sp>
        <p:nvSpPr>
          <p:cNvPr id="131" name="Shape 131"/>
          <p:cNvSpPr txBox="1"/>
          <p:nvPr/>
        </p:nvSpPr>
        <p:spPr>
          <a:xfrm>
            <a:off x="22352498" y="17044820"/>
            <a:ext cx="7654940" cy="156966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i="1">
                <a:solidFill>
                  <a:schemeClr val="dk1"/>
                </a:solidFill>
                <a:latin typeface="Calibri"/>
                <a:ea typeface="Calibri"/>
                <a:cs typeface="Calibri"/>
                <a:sym typeface="Calibri"/>
              </a:rPr>
              <a:t>Left &amp; Above: example snippet that generates a sinewave (by calculating the appropriate sample values) and plays it.</a:t>
            </a:r>
          </a:p>
        </p:txBody>
      </p:sp>
      <p:pic>
        <p:nvPicPr>
          <p:cNvPr id="132" name="Shape 132"/>
          <p:cNvPicPr preferRelativeResize="0"/>
          <p:nvPr/>
        </p:nvPicPr>
        <p:blipFill rotWithShape="1">
          <a:blip r:embed="rId16">
            <a:alphaModFix/>
          </a:blip>
          <a:srcRect/>
          <a:stretch/>
        </p:blipFill>
        <p:spPr>
          <a:xfrm>
            <a:off x="22895767" y="27659784"/>
            <a:ext cx="6772275" cy="4171950"/>
          </a:xfrm>
          <a:prstGeom prst="rect">
            <a:avLst/>
          </a:prstGeom>
          <a:noFill/>
          <a:ln>
            <a:noFill/>
          </a:ln>
        </p:spPr>
      </p:pic>
      <p:pic>
        <p:nvPicPr>
          <p:cNvPr id="133" name="Shape 133"/>
          <p:cNvPicPr preferRelativeResize="0"/>
          <p:nvPr/>
        </p:nvPicPr>
        <p:blipFill rotWithShape="1">
          <a:blip r:embed="rId17">
            <a:alphaModFix/>
          </a:blip>
          <a:srcRect/>
          <a:stretch/>
        </p:blipFill>
        <p:spPr>
          <a:xfrm>
            <a:off x="19333509" y="27805646"/>
            <a:ext cx="3314702" cy="3852438"/>
          </a:xfrm>
          <a:prstGeom prst="rect">
            <a:avLst/>
          </a:prstGeom>
          <a:noFill/>
          <a:ln>
            <a:noFill/>
          </a:ln>
        </p:spPr>
      </p:pic>
      <p:sp>
        <p:nvSpPr>
          <p:cNvPr id="134" name="Shape 134"/>
          <p:cNvSpPr txBox="1"/>
          <p:nvPr/>
        </p:nvSpPr>
        <p:spPr>
          <a:xfrm>
            <a:off x="13944600" y="28636050"/>
            <a:ext cx="4687800" cy="3047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i="1">
                <a:solidFill>
                  <a:schemeClr val="dk1"/>
                </a:solidFill>
                <a:latin typeface="Calibri"/>
                <a:ea typeface="Calibri"/>
                <a:cs typeface="Calibri"/>
                <a:sym typeface="Calibri"/>
              </a:rPr>
              <a:t>Right: example chromakey program that iterates through one canvas and copies “non-green” pixels onto another canvas</a:t>
            </a:r>
          </a:p>
        </p:txBody>
      </p:sp>
      <p:pic>
        <p:nvPicPr>
          <p:cNvPr id="135" name="Shape 135"/>
          <p:cNvPicPr preferRelativeResize="0"/>
          <p:nvPr/>
        </p:nvPicPr>
        <p:blipFill rotWithShape="1">
          <a:blip r:embed="rId18">
            <a:alphaModFix/>
          </a:blip>
          <a:srcRect t="16261" b="15397"/>
          <a:stretch/>
        </p:blipFill>
        <p:spPr>
          <a:xfrm>
            <a:off x="14708131" y="16916401"/>
            <a:ext cx="4181475" cy="1295400"/>
          </a:xfrm>
          <a:prstGeom prst="rect">
            <a:avLst/>
          </a:prstGeom>
          <a:noFill/>
          <a:ln>
            <a:noFill/>
          </a:ln>
        </p:spPr>
      </p:pic>
      <p:pic>
        <p:nvPicPr>
          <p:cNvPr id="136" name="Shape 136"/>
          <p:cNvPicPr preferRelativeResize="0"/>
          <p:nvPr/>
        </p:nvPicPr>
        <p:blipFill>
          <a:blip r:embed="rId19">
            <a:alphaModFix/>
          </a:blip>
          <a:stretch>
            <a:fillRect/>
          </a:stretch>
        </p:blipFill>
        <p:spPr>
          <a:xfrm>
            <a:off x="39264250" y="1053102"/>
            <a:ext cx="3520424" cy="3576298"/>
          </a:xfrm>
          <a:prstGeom prst="rect">
            <a:avLst/>
          </a:prstGeom>
          <a:noFill/>
          <a:ln>
            <a:noFill/>
          </a:ln>
        </p:spPr>
      </p:pic>
      <p:pic>
        <p:nvPicPr>
          <p:cNvPr id="137" name="Shape 137"/>
          <p:cNvPicPr preferRelativeResize="0"/>
          <p:nvPr/>
        </p:nvPicPr>
        <p:blipFill>
          <a:blip r:embed="rId20">
            <a:alphaModFix/>
          </a:blip>
          <a:stretch>
            <a:fillRect/>
          </a:stretch>
        </p:blipFill>
        <p:spPr>
          <a:xfrm>
            <a:off x="31901203" y="31302828"/>
            <a:ext cx="2198350" cy="690924"/>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1027</Words>
  <Application>Microsoft Office PowerPoint</Application>
  <PresentationFormat>Custom</PresentationFormat>
  <Paragraphs>123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Gray, Jeff</dc:creator>
  <cp:lastModifiedBy>Gray, Jeff</cp:lastModifiedBy>
  <cp:revision>3</cp:revision>
  <dcterms:modified xsi:type="dcterms:W3CDTF">2016-02-26T21:47:49Z</dcterms:modified>
</cp:coreProperties>
</file>