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wmf" ContentType="image/x-wmf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C332B-4886-4741-9FC5-CC0D68086F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CC713-E7D1-4D2E-865F-B46C3659A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CC713-E7D1-4D2E-865F-B46C3659AD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CC713-E7D1-4D2E-865F-B46C3659AD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D697-2C8E-48BB-A667-BB838138C424}" type="datetimeFigureOut">
              <a:rPr lang="en-US" smtClean="0"/>
              <a:pPr/>
              <a:t>10/16/08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7877-28B3-4D95-8D75-75A190677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hyperlink" Target="http://www.padsproj.org" TargetMode="External"/><Relationship Id="rId5" Type="http://schemas.openxmlformats.org/officeDocument/2006/relationships/image" Target="../media/image1.jpe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research.att.com/~kfisher/hancock/" TargetMode="External"/><Relationship Id="rId6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DSLs: The Good, the Bad, and the Ugly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Kathleen Fisher</a:t>
            </a:r>
            <a:endParaRPr lang="hu-HU" dirty="0" smtClean="0"/>
          </a:p>
          <a:p>
            <a:r>
              <a:rPr lang="hu-HU" sz="2000" dirty="0" smtClean="0"/>
              <a:t>AT&amp;T L</a:t>
            </a:r>
            <a:r>
              <a:rPr lang="en-US" sz="2000" dirty="0" smtClean="0"/>
              <a:t>a</a:t>
            </a:r>
            <a:r>
              <a:rPr lang="hu-HU" sz="2000" dirty="0" smtClean="0"/>
              <a:t>bs Research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>
                <a:hlinkClick r:id="rId3"/>
              </a:rPr>
              <a:t>Hancock</a:t>
            </a:r>
            <a:endParaRPr lang="hu-HU" dirty="0" smtClean="0"/>
          </a:p>
          <a:p>
            <a:pPr lvl="1"/>
            <a:r>
              <a:rPr lang="hu-HU" dirty="0" smtClean="0"/>
              <a:t>DSL for constructing customer                           „signatures” from transaction streams.</a:t>
            </a:r>
          </a:p>
          <a:p>
            <a:pPr lvl="1"/>
            <a:r>
              <a:rPr lang="hu-HU" dirty="0" smtClean="0"/>
              <a:t>Facilitated efficient, high-level programs.</a:t>
            </a:r>
          </a:p>
          <a:p>
            <a:pPr lvl="1"/>
            <a:r>
              <a:rPr lang="hu-HU" dirty="0" smtClean="0"/>
              <a:t>Used in production for &gt; 8 years </a:t>
            </a:r>
          </a:p>
          <a:p>
            <a:r>
              <a:rPr lang="hu-HU" dirty="0" smtClean="0">
                <a:hlinkClick r:id="rId4"/>
              </a:rPr>
              <a:t>PADS</a:t>
            </a:r>
            <a:endParaRPr lang="hu-HU" dirty="0" smtClean="0"/>
          </a:p>
          <a:p>
            <a:pPr lvl="1"/>
            <a:r>
              <a:rPr lang="hu-HU" dirty="0" smtClean="0"/>
              <a:t>Declarative DSL for describing ad hoc data.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Generate in-memory representation, parser, printer, XML conversion tools, statistical analyses...</a:t>
            </a:r>
          </a:p>
          <a:p>
            <a:pPr lvl="1"/>
            <a:r>
              <a:rPr lang="hu-HU" dirty="0" smtClean="0"/>
              <a:t>Used at AT&amp;T to vet and load data into databases.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181600" y="1284288"/>
            <a:ext cx="3886200" cy="1992312"/>
            <a:chOff x="4343400" y="1524000"/>
            <a:chExt cx="3886200" cy="199231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6039196" y="1758390"/>
              <a:ext cx="1766455" cy="410182"/>
              <a:chOff x="432" y="2064"/>
              <a:chExt cx="2304" cy="672"/>
            </a:xfrm>
          </p:grpSpPr>
          <p:grpSp>
            <p:nvGrpSpPr>
              <p:cNvPr id="36" name="Group 3"/>
              <p:cNvGrpSpPr>
                <a:grpSpLocks/>
              </p:cNvGrpSpPr>
              <p:nvPr/>
            </p:nvGrpSpPr>
            <p:grpSpPr bwMode="auto">
              <a:xfrm>
                <a:off x="432" y="2064"/>
                <a:ext cx="2304" cy="672"/>
                <a:chOff x="432" y="2304"/>
                <a:chExt cx="2304" cy="672"/>
              </a:xfrm>
            </p:grpSpPr>
            <p:grpSp>
              <p:nvGrpSpPr>
                <p:cNvPr id="41" name="Group 4"/>
                <p:cNvGrpSpPr>
                  <a:grpSpLocks/>
                </p:cNvGrpSpPr>
                <p:nvPr/>
              </p:nvGrpSpPr>
              <p:grpSpPr bwMode="auto">
                <a:xfrm>
                  <a:off x="432" y="2304"/>
                  <a:ext cx="2304" cy="672"/>
                  <a:chOff x="1824" y="3648"/>
                  <a:chExt cx="2304" cy="504"/>
                </a:xfrm>
              </p:grpSpPr>
              <p:sp>
                <p:nvSpPr>
                  <p:cNvPr id="43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648"/>
                    <a:ext cx="1104" cy="504"/>
                  </a:xfrm>
                  <a:prstGeom prst="flowChartPunchedTape">
                    <a:avLst/>
                  </a:prstGeom>
                  <a:solidFill>
                    <a:srgbClr val="00CCFF">
                      <a:alpha val="50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648"/>
                    <a:ext cx="1200" cy="504"/>
                  </a:xfrm>
                  <a:prstGeom prst="flowChartPunchedTape">
                    <a:avLst/>
                  </a:prstGeom>
                  <a:solidFill>
                    <a:srgbClr val="00CCFF">
                      <a:alpha val="50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920" y="2497"/>
                  <a:ext cx="114" cy="2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/>
                  <a:endParaRPr lang="en-US">
                    <a:latin typeface="Times" charset="0"/>
                  </a:endParaRPr>
                </a:p>
              </p:txBody>
            </p:sp>
          </p:grpSp>
          <p:sp>
            <p:nvSpPr>
              <p:cNvPr id="37" name="Freeform 8"/>
              <p:cNvSpPr>
                <a:spLocks/>
              </p:cNvSpPr>
              <p:nvPr/>
            </p:nvSpPr>
            <p:spPr bwMode="auto">
              <a:xfrm>
                <a:off x="1680" y="2544"/>
                <a:ext cx="336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96"/>
                  </a:cxn>
                  <a:cxn ang="0">
                    <a:pos x="384" y="48"/>
                  </a:cxn>
                  <a:cxn ang="0">
                    <a:pos x="480" y="0"/>
                  </a:cxn>
                </a:cxnLst>
                <a:rect l="0" t="0" r="r" b="b"/>
                <a:pathLst>
                  <a:path w="480" h="103">
                    <a:moveTo>
                      <a:pt x="0" y="0"/>
                    </a:moveTo>
                    <a:cubicBezTo>
                      <a:pt x="64" y="44"/>
                      <a:pt x="128" y="88"/>
                      <a:pt x="192" y="96"/>
                    </a:cubicBezTo>
                    <a:cubicBezTo>
                      <a:pt x="255" y="103"/>
                      <a:pt x="336" y="63"/>
                      <a:pt x="384" y="48"/>
                    </a:cubicBezTo>
                    <a:cubicBezTo>
                      <a:pt x="431" y="32"/>
                      <a:pt x="455" y="16"/>
                      <a:pt x="480" y="0"/>
                    </a:cubicBez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9"/>
              <p:cNvSpPr>
                <a:spLocks/>
              </p:cNvSpPr>
              <p:nvPr/>
            </p:nvSpPr>
            <p:spPr bwMode="auto">
              <a:xfrm>
                <a:off x="576" y="2592"/>
                <a:ext cx="336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96"/>
                  </a:cxn>
                  <a:cxn ang="0">
                    <a:pos x="384" y="48"/>
                  </a:cxn>
                  <a:cxn ang="0">
                    <a:pos x="480" y="0"/>
                  </a:cxn>
                </a:cxnLst>
                <a:rect l="0" t="0" r="r" b="b"/>
                <a:pathLst>
                  <a:path w="480" h="103">
                    <a:moveTo>
                      <a:pt x="0" y="0"/>
                    </a:moveTo>
                    <a:cubicBezTo>
                      <a:pt x="64" y="44"/>
                      <a:pt x="128" y="88"/>
                      <a:pt x="192" y="96"/>
                    </a:cubicBezTo>
                    <a:cubicBezTo>
                      <a:pt x="255" y="103"/>
                      <a:pt x="336" y="63"/>
                      <a:pt x="384" y="48"/>
                    </a:cubicBezTo>
                    <a:cubicBezTo>
                      <a:pt x="431" y="32"/>
                      <a:pt x="455" y="16"/>
                      <a:pt x="480" y="0"/>
                    </a:cubicBez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 flipV="1">
                <a:off x="2208" y="2208"/>
                <a:ext cx="336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96"/>
                  </a:cxn>
                  <a:cxn ang="0">
                    <a:pos x="384" y="48"/>
                  </a:cxn>
                  <a:cxn ang="0">
                    <a:pos x="480" y="0"/>
                  </a:cxn>
                </a:cxnLst>
                <a:rect l="0" t="0" r="r" b="b"/>
                <a:pathLst>
                  <a:path w="480" h="103">
                    <a:moveTo>
                      <a:pt x="0" y="0"/>
                    </a:moveTo>
                    <a:cubicBezTo>
                      <a:pt x="64" y="44"/>
                      <a:pt x="128" y="88"/>
                      <a:pt x="192" y="96"/>
                    </a:cubicBezTo>
                    <a:cubicBezTo>
                      <a:pt x="255" y="103"/>
                      <a:pt x="336" y="63"/>
                      <a:pt x="384" y="48"/>
                    </a:cubicBezTo>
                    <a:cubicBezTo>
                      <a:pt x="431" y="32"/>
                      <a:pt x="455" y="16"/>
                      <a:pt x="480" y="0"/>
                    </a:cubicBez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1"/>
              <p:cNvSpPr>
                <a:spLocks/>
              </p:cNvSpPr>
              <p:nvPr/>
            </p:nvSpPr>
            <p:spPr bwMode="auto">
              <a:xfrm flipV="1">
                <a:off x="1104" y="2208"/>
                <a:ext cx="336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96"/>
                  </a:cxn>
                  <a:cxn ang="0">
                    <a:pos x="384" y="48"/>
                  </a:cxn>
                  <a:cxn ang="0">
                    <a:pos x="480" y="0"/>
                  </a:cxn>
                </a:cxnLst>
                <a:rect l="0" t="0" r="r" b="b"/>
                <a:pathLst>
                  <a:path w="480" h="103">
                    <a:moveTo>
                      <a:pt x="0" y="0"/>
                    </a:moveTo>
                    <a:cubicBezTo>
                      <a:pt x="64" y="44"/>
                      <a:pt x="128" y="88"/>
                      <a:pt x="192" y="96"/>
                    </a:cubicBezTo>
                    <a:cubicBezTo>
                      <a:pt x="255" y="103"/>
                      <a:pt x="336" y="63"/>
                      <a:pt x="384" y="48"/>
                    </a:cubicBezTo>
                    <a:cubicBezTo>
                      <a:pt x="431" y="32"/>
                      <a:pt x="455" y="16"/>
                      <a:pt x="480" y="0"/>
                    </a:cubicBez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4343400" y="1758390"/>
              <a:ext cx="1695796" cy="410182"/>
              <a:chOff x="1824" y="3648"/>
              <a:chExt cx="2304" cy="504"/>
            </a:xfrm>
          </p:grpSpPr>
          <p:sp>
            <p:nvSpPr>
              <p:cNvPr id="34" name="AutoShape 13"/>
              <p:cNvSpPr>
                <a:spLocks noChangeArrowheads="1"/>
              </p:cNvSpPr>
              <p:nvPr/>
            </p:nvSpPr>
            <p:spPr bwMode="auto">
              <a:xfrm>
                <a:off x="1824" y="3648"/>
                <a:ext cx="1104" cy="504"/>
              </a:xfrm>
              <a:prstGeom prst="flowChartPunchedTape">
                <a:avLst/>
              </a:prstGeom>
              <a:solidFill>
                <a:srgbClr val="00CCFF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AutoShape 14"/>
              <p:cNvSpPr>
                <a:spLocks noChangeArrowheads="1"/>
              </p:cNvSpPr>
              <p:nvPr/>
            </p:nvSpPr>
            <p:spPr bwMode="auto">
              <a:xfrm>
                <a:off x="2928" y="3648"/>
                <a:ext cx="1200" cy="504"/>
              </a:xfrm>
              <a:prstGeom prst="flowChartPunchedTape">
                <a:avLst/>
              </a:prstGeom>
              <a:solidFill>
                <a:srgbClr val="00CCFF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4520045" y="1749623"/>
              <a:ext cx="14007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dirty="0"/>
                <a:t>Transaction Data</a:t>
              </a:r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5261956" y="2051377"/>
              <a:ext cx="247304" cy="292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84" y="48"/>
                </a:cxn>
                <a:cxn ang="0">
                  <a:pos x="480" y="0"/>
                </a:cxn>
              </a:cxnLst>
              <a:rect l="0" t="0" r="r" b="b"/>
              <a:pathLst>
                <a:path w="480" h="103">
                  <a:moveTo>
                    <a:pt x="0" y="0"/>
                  </a:moveTo>
                  <a:cubicBezTo>
                    <a:pt x="64" y="44"/>
                    <a:pt x="128" y="88"/>
                    <a:pt x="192" y="96"/>
                  </a:cubicBezTo>
                  <a:cubicBezTo>
                    <a:pt x="255" y="103"/>
                    <a:pt x="336" y="63"/>
                    <a:pt x="384" y="48"/>
                  </a:cubicBezTo>
                  <a:cubicBezTo>
                    <a:pt x="431" y="32"/>
                    <a:pt x="455" y="16"/>
                    <a:pt x="480" y="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4449387" y="2080675"/>
              <a:ext cx="247304" cy="292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84" y="48"/>
                </a:cxn>
                <a:cxn ang="0">
                  <a:pos x="480" y="0"/>
                </a:cxn>
              </a:cxnLst>
              <a:rect l="0" t="0" r="r" b="b"/>
              <a:pathLst>
                <a:path w="480" h="103">
                  <a:moveTo>
                    <a:pt x="0" y="0"/>
                  </a:moveTo>
                  <a:cubicBezTo>
                    <a:pt x="64" y="44"/>
                    <a:pt x="128" y="88"/>
                    <a:pt x="192" y="96"/>
                  </a:cubicBezTo>
                  <a:cubicBezTo>
                    <a:pt x="255" y="103"/>
                    <a:pt x="336" y="63"/>
                    <a:pt x="384" y="48"/>
                  </a:cubicBezTo>
                  <a:cubicBezTo>
                    <a:pt x="431" y="32"/>
                    <a:pt x="455" y="16"/>
                    <a:pt x="480" y="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 flipV="1">
              <a:off x="5650576" y="1846286"/>
              <a:ext cx="247304" cy="292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84" y="48"/>
                </a:cxn>
                <a:cxn ang="0">
                  <a:pos x="480" y="0"/>
                </a:cxn>
              </a:cxnLst>
              <a:rect l="0" t="0" r="r" b="b"/>
              <a:pathLst>
                <a:path w="480" h="103">
                  <a:moveTo>
                    <a:pt x="0" y="0"/>
                  </a:moveTo>
                  <a:cubicBezTo>
                    <a:pt x="64" y="44"/>
                    <a:pt x="128" y="88"/>
                    <a:pt x="192" y="96"/>
                  </a:cubicBezTo>
                  <a:cubicBezTo>
                    <a:pt x="255" y="103"/>
                    <a:pt x="336" y="63"/>
                    <a:pt x="384" y="48"/>
                  </a:cubicBezTo>
                  <a:cubicBezTo>
                    <a:pt x="431" y="32"/>
                    <a:pt x="455" y="16"/>
                    <a:pt x="480" y="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9"/>
            <p:cNvSpPr>
              <a:spLocks/>
            </p:cNvSpPr>
            <p:nvPr/>
          </p:nvSpPr>
          <p:spPr bwMode="auto">
            <a:xfrm flipV="1">
              <a:off x="4838007" y="1846286"/>
              <a:ext cx="247304" cy="292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84" y="48"/>
                </a:cxn>
                <a:cxn ang="0">
                  <a:pos x="480" y="0"/>
                </a:cxn>
              </a:cxnLst>
              <a:rect l="0" t="0" r="r" b="b"/>
              <a:pathLst>
                <a:path w="480" h="103">
                  <a:moveTo>
                    <a:pt x="0" y="0"/>
                  </a:moveTo>
                  <a:cubicBezTo>
                    <a:pt x="64" y="44"/>
                    <a:pt x="128" y="88"/>
                    <a:pt x="192" y="96"/>
                  </a:cubicBezTo>
                  <a:cubicBezTo>
                    <a:pt x="255" y="103"/>
                    <a:pt x="336" y="63"/>
                    <a:pt x="384" y="48"/>
                  </a:cubicBezTo>
                  <a:cubicBezTo>
                    <a:pt x="431" y="32"/>
                    <a:pt x="455" y="16"/>
                    <a:pt x="480" y="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6003867" y="2227169"/>
              <a:ext cx="812569" cy="439481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400" b="1" dirty="0"/>
                <a:t>Hancock</a:t>
              </a:r>
              <a:endParaRPr lang="en-US" dirty="0"/>
            </a:p>
          </p:txBody>
        </p:sp>
        <p:sp>
          <p:nvSpPr>
            <p:cNvPr id="13" name="AutoShape 22" descr="Bouquet"/>
            <p:cNvSpPr>
              <a:spLocks noChangeArrowheads="1"/>
            </p:cNvSpPr>
            <p:nvPr/>
          </p:nvSpPr>
          <p:spPr bwMode="auto">
            <a:xfrm>
              <a:off x="6003867" y="2959637"/>
              <a:ext cx="812569" cy="556675"/>
            </a:xfrm>
            <a:prstGeom prst="can">
              <a:avLst>
                <a:gd name="adj" fmla="val 25000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200" dirty="0" smtClean="0"/>
                <a:t>Signature</a:t>
              </a:r>
            </a:p>
            <a:p>
              <a:r>
                <a:rPr lang="en-US" sz="1200" dirty="0" smtClean="0"/>
                <a:t>Database</a:t>
              </a:r>
              <a:endParaRPr lang="en-US" sz="1200" dirty="0"/>
            </a:p>
          </p:txBody>
        </p: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6357158" y="2666650"/>
              <a:ext cx="70658" cy="410182"/>
              <a:chOff x="3168" y="2736"/>
              <a:chExt cx="96" cy="672"/>
            </a:xfrm>
          </p:grpSpPr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3168" y="273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3264" y="273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26"/>
            <p:cNvGrpSpPr>
              <a:grpSpLocks/>
            </p:cNvGrpSpPr>
            <p:nvPr/>
          </p:nvGrpSpPr>
          <p:grpSpPr bwMode="auto">
            <a:xfrm>
              <a:off x="6357158" y="2695948"/>
              <a:ext cx="70658" cy="322286"/>
              <a:chOff x="3168" y="2784"/>
              <a:chExt cx="96" cy="528"/>
            </a:xfrm>
          </p:grpSpPr>
          <p:sp>
            <p:nvSpPr>
              <p:cNvPr id="28" name="Oval 27" descr="Bouquet"/>
              <p:cNvSpPr>
                <a:spLocks noChangeArrowheads="1"/>
              </p:cNvSpPr>
              <p:nvPr/>
            </p:nvSpPr>
            <p:spPr bwMode="auto">
              <a:xfrm>
                <a:off x="3168" y="2928"/>
                <a:ext cx="96" cy="96"/>
              </a:xfrm>
              <a:prstGeom prst="ellipse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" charset="0"/>
                </a:endParaRPr>
              </a:p>
            </p:txBody>
          </p:sp>
          <p:sp>
            <p:nvSpPr>
              <p:cNvPr id="29" name="Oval 28" descr="Bouquet"/>
              <p:cNvSpPr>
                <a:spLocks noChangeArrowheads="1"/>
              </p:cNvSpPr>
              <p:nvPr/>
            </p:nvSpPr>
            <p:spPr bwMode="auto">
              <a:xfrm>
                <a:off x="3168" y="3072"/>
                <a:ext cx="96" cy="96"/>
              </a:xfrm>
              <a:prstGeom prst="ellipse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" charset="0"/>
                </a:endParaRPr>
              </a:p>
            </p:txBody>
          </p:sp>
          <p:sp>
            <p:nvSpPr>
              <p:cNvPr id="30" name="Oval 29" descr="Bouquet"/>
              <p:cNvSpPr>
                <a:spLocks noChangeArrowheads="1"/>
              </p:cNvSpPr>
              <p:nvPr/>
            </p:nvSpPr>
            <p:spPr bwMode="auto">
              <a:xfrm>
                <a:off x="3168" y="2784"/>
                <a:ext cx="96" cy="96"/>
              </a:xfrm>
              <a:prstGeom prst="ellipse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" charset="0"/>
                </a:endParaRPr>
              </a:p>
            </p:txBody>
          </p:sp>
          <p:sp>
            <p:nvSpPr>
              <p:cNvPr id="31" name="Oval 30" descr="Bouquet"/>
              <p:cNvSpPr>
                <a:spLocks noChangeArrowheads="1"/>
              </p:cNvSpPr>
              <p:nvPr/>
            </p:nvSpPr>
            <p:spPr bwMode="auto">
              <a:xfrm>
                <a:off x="3168" y="3216"/>
                <a:ext cx="96" cy="96"/>
              </a:xfrm>
              <a:prstGeom prst="ellipse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Times" charset="0"/>
                </a:endParaRPr>
              </a:p>
            </p:txBody>
          </p:sp>
        </p:grpSp>
        <p:sp>
          <p:nvSpPr>
            <p:cNvPr id="16" name="AutoShape 31"/>
            <p:cNvSpPr>
              <a:spLocks noChangeArrowheads="1"/>
            </p:cNvSpPr>
            <p:nvPr/>
          </p:nvSpPr>
          <p:spPr bwMode="auto">
            <a:xfrm rot="5400000">
              <a:off x="6140006" y="1833372"/>
              <a:ext cx="292987" cy="494607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32"/>
            <p:cNvSpPr>
              <a:spLocks noChangeArrowheads="1"/>
            </p:cNvSpPr>
            <p:nvPr/>
          </p:nvSpPr>
          <p:spPr bwMode="auto">
            <a:xfrm>
              <a:off x="7664335" y="2315065"/>
              <a:ext cx="70658" cy="410182"/>
            </a:xfrm>
            <a:prstGeom prst="upArrow">
              <a:avLst>
                <a:gd name="adj1" fmla="val 50000"/>
                <a:gd name="adj2" fmla="val 1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33"/>
            <p:cNvSpPr>
              <a:spLocks noChangeArrowheads="1"/>
            </p:cNvSpPr>
            <p:nvPr/>
          </p:nvSpPr>
          <p:spPr bwMode="auto">
            <a:xfrm flipV="1">
              <a:off x="7840980" y="2315065"/>
              <a:ext cx="247304" cy="41018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" name="Picture 34" descr="j027586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578956" y="2725857"/>
              <a:ext cx="579986" cy="702559"/>
            </a:xfrm>
            <a:prstGeom prst="rect">
              <a:avLst/>
            </a:prstGeom>
            <a:noFill/>
          </p:spPr>
        </p:pic>
        <p:sp>
          <p:nvSpPr>
            <p:cNvPr id="20" name="AutoShape 35"/>
            <p:cNvSpPr>
              <a:spLocks noChangeArrowheads="1"/>
            </p:cNvSpPr>
            <p:nvPr/>
          </p:nvSpPr>
          <p:spPr bwMode="auto">
            <a:xfrm>
              <a:off x="6639791" y="2695948"/>
              <a:ext cx="70658" cy="56766"/>
            </a:xfrm>
            <a:prstGeom prst="diamond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AutoShape 36"/>
            <p:cNvSpPr>
              <a:spLocks noChangeArrowheads="1"/>
            </p:cNvSpPr>
            <p:nvPr/>
          </p:nvSpPr>
          <p:spPr bwMode="auto">
            <a:xfrm>
              <a:off x="6993082" y="2813143"/>
              <a:ext cx="70658" cy="56766"/>
            </a:xfrm>
            <a:prstGeom prst="diamond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37"/>
            <p:cNvSpPr>
              <a:spLocks noChangeArrowheads="1"/>
            </p:cNvSpPr>
            <p:nvPr/>
          </p:nvSpPr>
          <p:spPr bwMode="auto">
            <a:xfrm>
              <a:off x="6851765" y="2813143"/>
              <a:ext cx="70658" cy="56766"/>
            </a:xfrm>
            <a:prstGeom prst="diamond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38"/>
            <p:cNvSpPr>
              <a:spLocks noChangeArrowheads="1"/>
            </p:cNvSpPr>
            <p:nvPr/>
          </p:nvSpPr>
          <p:spPr bwMode="auto">
            <a:xfrm>
              <a:off x="6710449" y="2783844"/>
              <a:ext cx="70658" cy="56766"/>
            </a:xfrm>
            <a:prstGeom prst="diamond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AutoShape 39"/>
            <p:cNvSpPr>
              <a:spLocks noChangeArrowheads="1"/>
            </p:cNvSpPr>
            <p:nvPr/>
          </p:nvSpPr>
          <p:spPr bwMode="auto">
            <a:xfrm>
              <a:off x="7134398" y="2813143"/>
              <a:ext cx="70658" cy="56766"/>
            </a:xfrm>
            <a:prstGeom prst="diamond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40"/>
            <p:cNvSpPr>
              <a:spLocks noChangeArrowheads="1"/>
            </p:cNvSpPr>
            <p:nvPr/>
          </p:nvSpPr>
          <p:spPr bwMode="auto">
            <a:xfrm>
              <a:off x="7275715" y="2814974"/>
              <a:ext cx="70658" cy="56766"/>
            </a:xfrm>
            <a:prstGeom prst="diamond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41"/>
            <p:cNvSpPr>
              <a:spLocks noChangeArrowheads="1"/>
            </p:cNvSpPr>
            <p:nvPr/>
          </p:nvSpPr>
          <p:spPr bwMode="auto">
            <a:xfrm>
              <a:off x="7417031" y="2871740"/>
              <a:ext cx="70658" cy="56766"/>
            </a:xfrm>
            <a:prstGeom prst="diamond">
              <a:avLst/>
            </a:prstGeom>
            <a:solidFill>
              <a:srgbClr val="CC0000"/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42"/>
            <p:cNvSpPr>
              <a:spLocks noChangeArrowheads="1"/>
            </p:cNvSpPr>
            <p:nvPr/>
          </p:nvSpPr>
          <p:spPr bwMode="auto">
            <a:xfrm>
              <a:off x="7452360" y="1524000"/>
              <a:ext cx="777240" cy="7910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050" dirty="0"/>
                <a:t>Data </a:t>
              </a:r>
            </a:p>
            <a:p>
              <a:r>
                <a:rPr lang="en-US" sz="1050" dirty="0"/>
                <a:t>Warehouse</a:t>
              </a:r>
            </a:p>
          </p:txBody>
        </p:sp>
      </p:grpSp>
      <p:pic>
        <p:nvPicPr>
          <p:cNvPr id="49" name="Picture 48" descr="pads_smal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5638800"/>
            <a:ext cx="711200" cy="1056238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1295400" y="4797623"/>
            <a:ext cx="70104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207.136.97.49 - - [15/Oct/2006:18:46:51 -0700] "GET /turkey/amnty1.gif HTTP/1.0" 200 </a:t>
            </a:r>
            <a:r>
              <a:rPr lang="en-US" sz="1400" dirty="0" smtClean="0"/>
              <a:t>3013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The Good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Targeted abstractions mean DSL programs </a:t>
            </a:r>
            <a:r>
              <a:rPr lang="en-US" dirty="0" smtClean="0">
                <a:solidFill>
                  <a:schemeClr val="tx2"/>
                </a:solidFill>
              </a:rPr>
              <a:t>express important information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chemeClr val="tx2"/>
                </a:solidFill>
              </a:rPr>
              <a:t>hide details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“You can really see what we’re talking about”</a:t>
            </a:r>
          </a:p>
          <a:p>
            <a:pPr lvl="1"/>
            <a:r>
              <a:rPr lang="en-US" dirty="0" smtClean="0"/>
              <a:t>Programs are shorter: easier to audit, maintain.</a:t>
            </a:r>
          </a:p>
          <a:p>
            <a:pPr lvl="1"/>
            <a:r>
              <a:rPr lang="en-US" dirty="0" smtClean="0"/>
              <a:t>PADS descriptions serve as </a:t>
            </a:r>
            <a:r>
              <a:rPr lang="en-US" i="1" dirty="0" smtClean="0"/>
              <a:t>living documentation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From declarative specifications, we can </a:t>
            </a:r>
            <a:r>
              <a:rPr lang="en-US" dirty="0" smtClean="0">
                <a:solidFill>
                  <a:srgbClr val="1F497D"/>
                </a:solidFill>
              </a:rPr>
              <a:t>generate multiple artifacts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parser, printer, XML translation, statistical analyses,...</a:t>
            </a:r>
          </a:p>
          <a:p>
            <a:r>
              <a:rPr lang="en-US" dirty="0" smtClean="0"/>
              <a:t>Compiler can </a:t>
            </a:r>
            <a:r>
              <a:rPr lang="en-US" dirty="0" smtClean="0">
                <a:solidFill>
                  <a:srgbClr val="1F497D"/>
                </a:solidFill>
              </a:rPr>
              <a:t>ensure properties </a:t>
            </a:r>
            <a:r>
              <a:rPr lang="en-US" dirty="0" smtClean="0"/>
              <a:t>of programs:</a:t>
            </a:r>
          </a:p>
          <a:p>
            <a:pPr lvl="1"/>
            <a:r>
              <a:rPr lang="en-US" dirty="0" smtClean="0"/>
              <a:t>Parser will return meta-data that describes errors.</a:t>
            </a:r>
            <a:endParaRPr lang="en-US" dirty="0"/>
          </a:p>
        </p:txBody>
      </p:sp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1309688" cy="13096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and The Ugly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hallenge of routine features</a:t>
            </a:r>
          </a:p>
          <a:p>
            <a:pPr lvl="1"/>
            <a:r>
              <a:rPr lang="en-US" dirty="0" smtClean="0"/>
              <a:t>Include in DSL: replicate a lot of effort!</a:t>
            </a:r>
          </a:p>
          <a:p>
            <a:pPr lvl="1"/>
            <a:r>
              <a:rPr lang="en-US" dirty="0" smtClean="0"/>
              <a:t>Borrow from ‘host’ language: have to process host language code.</a:t>
            </a:r>
          </a:p>
          <a:p>
            <a:r>
              <a:rPr lang="en-US" dirty="0" smtClean="0"/>
              <a:t>Lack of tools</a:t>
            </a:r>
          </a:p>
          <a:p>
            <a:pPr lvl="1"/>
            <a:r>
              <a:rPr lang="en-US" dirty="0" err="1" smtClean="0"/>
              <a:t>DSLs</a:t>
            </a:r>
            <a:r>
              <a:rPr lang="en-US" dirty="0" smtClean="0"/>
              <a:t> often lack debuggers, profilers, IDE support, etc., because building them is labor intensive.</a:t>
            </a:r>
          </a:p>
          <a:p>
            <a:r>
              <a:rPr lang="en-US" dirty="0" smtClean="0"/>
              <a:t>Reluctant customers</a:t>
            </a:r>
          </a:p>
          <a:p>
            <a:pPr lvl="1"/>
            <a:r>
              <a:rPr lang="en-US" dirty="0" smtClean="0"/>
              <a:t> Learning new languages is hard!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304800"/>
            <a:ext cx="1244600" cy="1257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274</Words>
  <Application>Microsoft Office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DSLs: The Good, the Bad, and the Ugly </vt:lpstr>
      <vt:lpstr>Background</vt:lpstr>
      <vt:lpstr>The Good</vt:lpstr>
      <vt:lpstr>The Bad and The Ugly</vt:lpstr>
    </vt:vector>
  </TitlesOfParts>
  <Manager/>
  <Company/>
  <LinksUpToDate>false</LinksUpToDate>
  <SharedDoc>false</SharedDoc>
  <HyperlinkBase/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DSLs: The Good, the Bad, and the Ugly </dc:title>
  <dc:subject/>
  <dc:creator>Kathleen Fisher</dc:creator>
  <cp:keywords/>
  <dc:description/>
  <cp:lastModifiedBy>Kathleen Fisher</cp:lastModifiedBy>
  <cp:revision>52</cp:revision>
  <dcterms:created xsi:type="dcterms:W3CDTF">2008-10-16T20:53:23Z</dcterms:created>
  <dcterms:modified xsi:type="dcterms:W3CDTF">2008-10-16T23:52:13Z</dcterms:modified>
  <cp:category/>
</cp:coreProperties>
</file>