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340" r:id="rId2"/>
    <p:sldId id="358" r:id="rId3"/>
    <p:sldId id="362" r:id="rId4"/>
    <p:sldId id="363" r:id="rId5"/>
    <p:sldId id="364" r:id="rId6"/>
    <p:sldId id="331" r:id="rId7"/>
    <p:sldId id="287" r:id="rId8"/>
    <p:sldId id="289" r:id="rId9"/>
    <p:sldId id="290" r:id="rId10"/>
    <p:sldId id="291" r:id="rId11"/>
    <p:sldId id="313" r:id="rId12"/>
    <p:sldId id="317" r:id="rId13"/>
    <p:sldId id="307" r:id="rId14"/>
    <p:sldId id="355" r:id="rId15"/>
    <p:sldId id="318" r:id="rId16"/>
    <p:sldId id="321" r:id="rId17"/>
    <p:sldId id="322" r:id="rId18"/>
    <p:sldId id="323" r:id="rId19"/>
    <p:sldId id="308" r:id="rId20"/>
    <p:sldId id="353" r:id="rId21"/>
    <p:sldId id="365" r:id="rId22"/>
    <p:sldId id="356" r:id="rId23"/>
    <p:sldId id="371" r:id="rId24"/>
    <p:sldId id="320" r:id="rId25"/>
    <p:sldId id="354" r:id="rId26"/>
    <p:sldId id="366" r:id="rId27"/>
    <p:sldId id="369" r:id="rId28"/>
    <p:sldId id="373" r:id="rId29"/>
    <p:sldId id="329" r:id="rId30"/>
    <p:sldId id="332" r:id="rId31"/>
    <p:sldId id="370" r:id="rId32"/>
    <p:sldId id="372" r:id="rId33"/>
    <p:sldId id="282" r:id="rId34"/>
  </p:sldIdLst>
  <p:sldSz cx="9144000" cy="6858000" type="screen4x3"/>
  <p:notesSz cx="6832600" cy="99631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CC"/>
    <a:srgbClr val="808080"/>
    <a:srgbClr val="545454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3" autoAdjust="0"/>
    <p:restoredTop sz="82545" autoAdjust="0"/>
  </p:normalViewPr>
  <p:slideViewPr>
    <p:cSldViewPr>
      <p:cViewPr>
        <p:scale>
          <a:sx n="75" d="100"/>
          <a:sy n="75" d="100"/>
        </p:scale>
        <p:origin x="-1430" y="-1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8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4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1.emf"/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61256" cy="498242"/>
          </a:xfrm>
          <a:prstGeom prst="rect">
            <a:avLst/>
          </a:prstGeom>
        </p:spPr>
        <p:txBody>
          <a:bodyPr vert="horz" lIns="93580" tIns="46790" rIns="93580" bIns="4679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9805" y="1"/>
            <a:ext cx="2961255" cy="498242"/>
          </a:xfrm>
          <a:prstGeom prst="rect">
            <a:avLst/>
          </a:prstGeom>
        </p:spPr>
        <p:txBody>
          <a:bodyPr vert="horz" lIns="93580" tIns="46790" rIns="93580" bIns="46790" rtlCol="0"/>
          <a:lstStyle>
            <a:lvl1pPr algn="r">
              <a:defRPr sz="1200"/>
            </a:lvl1pPr>
          </a:lstStyle>
          <a:p>
            <a:pPr>
              <a:defRPr/>
            </a:pPr>
            <a:fld id="{78E8113B-D6C2-4FB8-8F84-7FF658140838}" type="datetimeFigureOut">
              <a:rPr lang="en-US"/>
              <a:pPr>
                <a:defRPr/>
              </a:pPr>
              <a:t>6/2/2012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7713"/>
            <a:ext cx="4979988" cy="3736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80" tIns="46790" rIns="93580" bIns="4679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3722" y="4733302"/>
            <a:ext cx="5465156" cy="4482485"/>
          </a:xfrm>
          <a:prstGeom prst="rect">
            <a:avLst/>
          </a:prstGeom>
        </p:spPr>
        <p:txBody>
          <a:bodyPr vert="horz" lIns="93580" tIns="46790" rIns="93580" bIns="4679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63213"/>
            <a:ext cx="2961256" cy="498242"/>
          </a:xfrm>
          <a:prstGeom prst="rect">
            <a:avLst/>
          </a:prstGeom>
        </p:spPr>
        <p:txBody>
          <a:bodyPr vert="horz" lIns="93580" tIns="46790" rIns="93580" bIns="4679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9805" y="9463213"/>
            <a:ext cx="2961255" cy="498242"/>
          </a:xfrm>
          <a:prstGeom prst="rect">
            <a:avLst/>
          </a:prstGeom>
        </p:spPr>
        <p:txBody>
          <a:bodyPr vert="horz" lIns="93580" tIns="46790" rIns="93580" bIns="46790" rtlCol="0" anchor="b"/>
          <a:lstStyle>
            <a:lvl1pPr algn="r">
              <a:defRPr sz="1200"/>
            </a:lvl1pPr>
          </a:lstStyle>
          <a:p>
            <a:pPr>
              <a:defRPr/>
            </a:pPr>
            <a:fld id="{3C1B6138-6BCF-483A-B488-97B4722BDC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6565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686F8-904E-4705-BE0F-D97FCFC868C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</a:t>
            </a:r>
            <a:r>
              <a:rPr lang="en-US" baseline="0" dirty="0" smtClean="0"/>
              <a:t> a state can be linked to many other states, cardinality between States is 1.</a:t>
            </a:r>
          </a:p>
          <a:p>
            <a:r>
              <a:rPr lang="en-US" baseline="0" dirty="0" smtClean="0"/>
              <a:t>However, cardinality between State and </a:t>
            </a:r>
            <a:r>
              <a:rPr lang="en-US" baseline="0" dirty="0" err="1" smtClean="0"/>
              <a:t>EndState</a:t>
            </a:r>
            <a:r>
              <a:rPr lang="en-US" baseline="0" dirty="0" smtClean="0"/>
              <a:t> is 1 because State is linked to </a:t>
            </a:r>
            <a:r>
              <a:rPr lang="en-US" baseline="0" dirty="0" err="1" smtClean="0"/>
              <a:t>EndState</a:t>
            </a:r>
            <a:r>
              <a:rPr lang="en-US" baseline="0" dirty="0" smtClean="0"/>
              <a:t> whenever State is presented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1B6138-6BCF-483A-B488-97B4722BDC3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1B6138-6BCF-483A-B488-97B4722BDC3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Get the value of first index in</a:t>
            </a:r>
            <a:r>
              <a:rPr lang="en-US" baseline="0" dirty="0" smtClean="0"/>
              <a:t> row-column representation</a:t>
            </a:r>
            <a:r>
              <a:rPr lang="en-US" dirty="0" smtClean="0"/>
              <a:t> </a:t>
            </a:r>
          </a:p>
          <a:p>
            <a:pPr marL="228600" indent="-228600">
              <a:buAutoNum type="arabicPeriod"/>
            </a:pPr>
            <a:r>
              <a:rPr lang="en-US" dirty="0" smtClean="0"/>
              <a:t>Check the tree whether</a:t>
            </a:r>
            <a:r>
              <a:rPr lang="en-US" baseline="0" dirty="0" smtClean="0"/>
              <a:t> the branch labeled with value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If there is no branch, create a new branch and label with the row-column representation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If there is branch, check there is next available value in row-column representation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If there is no next available value, check there is next available row-column representation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If there is next available row-column representation, get next row-column representation and move next node in decision tree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If there is no next available row-column representation, exit decision tree creation routine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If there is next available value, get the next value in row-column representation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Continue step 2 and 6.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None/>
            </a:pPr>
            <a:r>
              <a:rPr lang="en-US" dirty="0" smtClean="0"/>
              <a:t>With the dependency</a:t>
            </a:r>
            <a:r>
              <a:rPr lang="en-US" baseline="0" dirty="0" smtClean="0"/>
              <a:t> table in </a:t>
            </a:r>
            <a:r>
              <a:rPr lang="en-US" dirty="0" smtClean="0"/>
              <a:t>above</a:t>
            </a:r>
          </a:p>
          <a:p>
            <a:pPr marL="228600" indent="-228600">
              <a:buNone/>
            </a:pPr>
            <a:r>
              <a:rPr lang="en-US" dirty="0" smtClean="0"/>
              <a:t>Branch</a:t>
            </a:r>
            <a:r>
              <a:rPr lang="en-US" baseline="0" dirty="0" smtClean="0"/>
              <a:t> labeled 0 is created.</a:t>
            </a:r>
          </a:p>
          <a:p>
            <a:pPr marL="228600" indent="-228600">
              <a:buNone/>
            </a:pPr>
            <a:r>
              <a:rPr lang="en-US" baseline="0" dirty="0" smtClean="0"/>
              <a:t>Get the second row-column representation (1,0,0), create another branch under branch labeled 0.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Get the third row-column representation (1,1,0,0,0), create another branch under branch labeled (1,0,0).</a:t>
            </a:r>
          </a:p>
          <a:p>
            <a:pPr marL="228600" indent="-228600">
              <a:buNone/>
            </a:pPr>
            <a:endParaRPr lang="en-US" dirty="0" smtClean="0"/>
          </a:p>
          <a:p>
            <a:pPr marL="228600" indent="-228600">
              <a:buNone/>
            </a:pPr>
            <a:r>
              <a:rPr lang="en-US" dirty="0" smtClean="0"/>
              <a:t>With the dependency</a:t>
            </a:r>
            <a:r>
              <a:rPr lang="en-US" baseline="0" dirty="0" smtClean="0"/>
              <a:t> table in </a:t>
            </a:r>
            <a:r>
              <a:rPr lang="en-US" dirty="0" smtClean="0"/>
              <a:t>bottom </a:t>
            </a:r>
          </a:p>
          <a:p>
            <a:pPr marL="0" indent="0">
              <a:buNone/>
            </a:pPr>
            <a:r>
              <a:rPr lang="en-US" dirty="0" smtClean="0"/>
              <a:t>Get</a:t>
            </a:r>
            <a:r>
              <a:rPr lang="en-US" baseline="0" dirty="0" smtClean="0"/>
              <a:t> the first row-column representation, do nothing and move next node because branch labeled 0 and no next item available.</a:t>
            </a:r>
          </a:p>
          <a:p>
            <a:pPr marL="0" indent="0">
              <a:buNone/>
            </a:pPr>
            <a:r>
              <a:rPr lang="en-US" baseline="0" dirty="0" smtClean="0"/>
              <a:t>Get the second row-column representation, get the second value of row-column representation because there is a branch starting with the first value</a:t>
            </a:r>
          </a:p>
          <a:p>
            <a:pPr marL="0" indent="0">
              <a:buNone/>
            </a:pPr>
            <a:r>
              <a:rPr lang="en-US" baseline="0" dirty="0" smtClean="0"/>
              <a:t>Create a new branch because there is no branch matched.</a:t>
            </a:r>
          </a:p>
          <a:p>
            <a:pPr marL="0" indent="0">
              <a:buNone/>
            </a:pPr>
            <a:r>
              <a:rPr lang="en-US" baseline="0" dirty="0" smtClean="0"/>
              <a:t>Get the third row-column representation, and create a new branch. </a:t>
            </a:r>
          </a:p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1B6138-6BCF-483A-B488-97B4722BDC3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1B6138-6BCF-483A-B488-97B4722BDC3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1B6138-6BCF-483A-B488-97B4722BDC3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1B6138-6BCF-483A-B488-97B4722BDC3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1B6138-6BCF-483A-B488-97B4722BDC3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report designers can handle implementing</a:t>
            </a:r>
            <a:r>
              <a:rPr lang="en-US" baseline="0" dirty="0" smtClean="0"/>
              <a:t> the report form manually, but have to handle several reports that have similar structures but different items, or different decoration such as report form for color printer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1B6138-6BCF-483A-B488-97B4722BDC3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03A53E-83B1-4ADF-8482-3015AD8321F2}" type="slidenum">
              <a:rPr lang="en-US"/>
              <a:pPr/>
              <a:t>6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1732" indent="-231732"/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C6878F-004A-414A-AE76-57851C3441D6}" type="slidenum">
              <a:rPr lang="en-US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1B6138-6BCF-483A-B488-97B4722BDC3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 Grammar Induction on Structural Data for Visual Programming, </a:t>
            </a:r>
            <a:r>
              <a:rPr lang="en-US" sz="10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Keven</a:t>
            </a:r>
            <a:r>
              <a:rPr lang="en-US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Ates</a:t>
            </a:r>
            <a:r>
              <a:rPr lang="en-US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0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Jacek</a:t>
            </a:r>
            <a:r>
              <a:rPr lang="en-US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Kukluk</a:t>
            </a:r>
            <a:r>
              <a:rPr lang="en-US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Lawrence Holder, Diane Cook, Kang Zhang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1B6138-6BCF-483A-B488-97B4722BDC3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Initially, the cardinality matrix sets to 0.</a:t>
            </a:r>
          </a:p>
          <a:p>
            <a:r>
              <a:rPr lang="en-US" dirty="0" smtClean="0"/>
              <a:t>When (a) is presented, cardinality between </a:t>
            </a:r>
            <a:r>
              <a:rPr lang="en-US" dirty="0" err="1" smtClean="0"/>
              <a:t>StartState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EndState</a:t>
            </a:r>
            <a:r>
              <a:rPr lang="en-US" baseline="0" dirty="0" smtClean="0"/>
              <a:t> is set to 1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When (b) is presented, cardinality between </a:t>
            </a:r>
            <a:r>
              <a:rPr lang="en-US" dirty="0" err="1" smtClean="0"/>
              <a:t>StartState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EndState</a:t>
            </a:r>
            <a:r>
              <a:rPr lang="en-US" baseline="0" dirty="0" smtClean="0"/>
              <a:t> is changed to 0,1 because </a:t>
            </a:r>
            <a:r>
              <a:rPr lang="en-US" baseline="0" dirty="0" err="1" smtClean="0"/>
              <a:t>StartState</a:t>
            </a:r>
            <a:r>
              <a:rPr lang="en-US" baseline="0" dirty="0" smtClean="0"/>
              <a:t> is linked to Read instead of to </a:t>
            </a:r>
            <a:r>
              <a:rPr lang="en-US" baseline="0" dirty="0" err="1" smtClean="0"/>
              <a:t>EndState</a:t>
            </a:r>
            <a:r>
              <a:rPr lang="en-US" baseline="0" dirty="0" smtClean="0"/>
              <a:t>.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addition, cardinality between </a:t>
            </a:r>
            <a:r>
              <a:rPr lang="en-US" dirty="0" err="1" smtClean="0"/>
              <a:t>StartState</a:t>
            </a:r>
            <a:r>
              <a:rPr lang="en-US" baseline="0" dirty="0" smtClean="0"/>
              <a:t> and Read is also set to 0,1 because </a:t>
            </a:r>
            <a:r>
              <a:rPr lang="en-US" baseline="0" dirty="0" err="1" smtClean="0"/>
              <a:t>StartState</a:t>
            </a:r>
            <a:r>
              <a:rPr lang="en-US" baseline="0" dirty="0" smtClean="0"/>
              <a:t> can be linked to either </a:t>
            </a:r>
            <a:r>
              <a:rPr lang="en-US" baseline="0" dirty="0" err="1" smtClean="0"/>
              <a:t>EndState</a:t>
            </a:r>
            <a:r>
              <a:rPr lang="en-US" baseline="0" dirty="0" smtClean="0"/>
              <a:t> or Read.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But Cardinality between Read and </a:t>
            </a:r>
            <a:r>
              <a:rPr lang="en-US" baseline="0" dirty="0" err="1" smtClean="0"/>
              <a:t>StartState</a:t>
            </a:r>
            <a:r>
              <a:rPr lang="en-US" baseline="0" dirty="0" smtClean="0"/>
              <a:t> is 1 because Read is always connected to </a:t>
            </a:r>
            <a:r>
              <a:rPr lang="en-US" baseline="0" dirty="0" err="1" smtClean="0"/>
              <a:t>StartState</a:t>
            </a:r>
            <a:r>
              <a:rPr lang="en-US" baseline="0" dirty="0" smtClean="0"/>
              <a:t> </a:t>
            </a:r>
            <a:endParaRPr lang="en-US" dirty="0" smtClean="0"/>
          </a:p>
          <a:p>
            <a:r>
              <a:rPr lang="en-US" dirty="0" smtClean="0"/>
              <a:t>Similarly, cardinality between </a:t>
            </a:r>
            <a:r>
              <a:rPr lang="en-US" dirty="0" err="1" smtClean="0"/>
              <a:t>EndState</a:t>
            </a:r>
            <a:r>
              <a:rPr lang="en-US" dirty="0" smtClean="0"/>
              <a:t> and </a:t>
            </a:r>
            <a:r>
              <a:rPr lang="en-US" dirty="0" err="1" smtClean="0"/>
              <a:t>StartState</a:t>
            </a:r>
            <a:r>
              <a:rPr lang="en-US" dirty="0" smtClean="0"/>
              <a:t>,</a:t>
            </a:r>
            <a:r>
              <a:rPr lang="en-US" baseline="0" dirty="0" smtClean="0"/>
              <a:t> Read, Write </a:t>
            </a:r>
            <a:r>
              <a:rPr lang="en-US" dirty="0" smtClean="0"/>
              <a:t>is 0,1</a:t>
            </a:r>
            <a:r>
              <a:rPr lang="en-US" baseline="0" dirty="0" smtClean="0"/>
              <a:t> because </a:t>
            </a:r>
            <a:r>
              <a:rPr lang="en-US" baseline="0" dirty="0" err="1" smtClean="0"/>
              <a:t>EndState</a:t>
            </a:r>
            <a:r>
              <a:rPr lang="en-US" baseline="0" dirty="0" smtClean="0"/>
              <a:t> can be linked any of them.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Finally, cardinality</a:t>
            </a:r>
            <a:r>
              <a:rPr lang="en-US" baseline="0" dirty="0" smtClean="0"/>
              <a:t> between Write and other states, and between Rotate and other states are 1 because the other states are always shown together when Write and Rotate is presented. However, the cardinality can be changed if more models are presented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1B6138-6BCF-483A-B488-97B4722BDC3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Graph-based machine learning technique with a small set of training data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1B6138-6BCF-483A-B488-97B4722BDC3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lang="en-US" sz="20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1109C-DA23-4C30-9D6F-97CDC2DD44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6FFD1-8DC3-47C2-B6EE-F29F42DB83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F48B4-65E2-4503-984E-507F89C35A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28457-FB54-4C6C-BC68-B53EF833A3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5675" y="1600200"/>
            <a:ext cx="40005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5675" y="3938588"/>
            <a:ext cx="40005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D3740-023D-4115-9541-B3799D4169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07AA8-05CE-472E-87FC-202000571F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F81C5-F8D0-44BA-AB9A-345BDEC550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719CD-B255-427E-B3A1-0EE8646C52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8C338-81F2-4D0A-84C7-CD40512960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0C5F0-5D23-4143-8C63-786F1CE14B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B9A0A-A85E-4F0D-881F-7E2AEE5976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07F02-E8F6-4D89-A5EC-D2BDCC8C80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65467-9551-4FAF-8322-D957413CEA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2954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976313"/>
            <a:ext cx="9144000" cy="319087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020763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020763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012825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fld id="{8F211CCA-190E-4678-B233-78CB39F603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16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12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200">
          <a:solidFill>
            <a:schemeClr val="tx1"/>
          </a:solidFill>
          <a:latin typeface="+mn-lt"/>
        </a:defRPr>
      </a:lvl5pPr>
      <a:lvl6pPr marL="22860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7432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2004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6576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2.emf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0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34.e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1.emf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33.emf"/><Relationship Id="rId5" Type="http://schemas.openxmlformats.org/officeDocument/2006/relationships/image" Target="../media/image30.emf"/><Relationship Id="rId15" Type="http://schemas.openxmlformats.org/officeDocument/2006/relationships/image" Target="../media/image35.e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2.emf"/><Relationship Id="rId14" Type="http://schemas.openxmlformats.org/officeDocument/2006/relationships/oleObject" Target="../embeddings/oleObject2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28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1447800"/>
            <a:ext cx="8763000" cy="1752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Creating Visual DSMLs</a:t>
            </a:r>
            <a:br>
              <a:rPr lang="en-US" sz="3200" b="1" dirty="0" smtClean="0"/>
            </a:br>
            <a:r>
              <a:rPr lang="en-US" sz="3200" b="1" dirty="0" smtClean="0"/>
              <a:t>from End-User Demonstration</a:t>
            </a:r>
            <a:endParaRPr lang="en-US" sz="4800" b="1" dirty="0" smtClean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438400"/>
            <a:ext cx="8229600" cy="2133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4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i="1" dirty="0" smtClean="0">
                <a:latin typeface="Times New Roman" pitchFamily="18" charset="0"/>
              </a:rPr>
              <a:t>Models in Software Engineering Workshop</a:t>
            </a:r>
            <a:endParaRPr lang="en-US" i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</a:rPr>
              <a:t>Zurich, Switzerland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June </a:t>
            </a:r>
            <a:r>
              <a:rPr lang="en-US" sz="2400" dirty="0" smtClean="0">
                <a:latin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, 2012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i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000" u="sng" dirty="0" smtClean="0">
              <a:solidFill>
                <a:schemeClr val="tx1"/>
              </a:solidFill>
            </a:endParaRPr>
          </a:p>
        </p:txBody>
      </p:sp>
      <p:sp>
        <p:nvSpPr>
          <p:cNvPr id="1033" name="Text Box 17"/>
          <p:cNvSpPr txBox="1">
            <a:spLocks noChangeArrowheads="1"/>
          </p:cNvSpPr>
          <p:nvPr/>
        </p:nvSpPr>
        <p:spPr bwMode="auto">
          <a:xfrm>
            <a:off x="1447800" y="4383679"/>
            <a:ext cx="624839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600000"/>
                </a:solidFill>
              </a:rPr>
              <a:t/>
            </a:r>
            <a:br>
              <a:rPr lang="en-US" sz="2400" dirty="0" smtClean="0">
                <a:solidFill>
                  <a:srgbClr val="600000"/>
                </a:solidFill>
              </a:rPr>
            </a:br>
            <a:r>
              <a:rPr lang="en-US" sz="2400" dirty="0" smtClean="0">
                <a:solidFill>
                  <a:srgbClr val="600000"/>
                </a:solidFill>
              </a:rPr>
              <a:t>Hyun Cho, Jeff Gray, and Eugene Syriani</a:t>
            </a:r>
          </a:p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600000"/>
                </a:solidFill>
              </a:rPr>
              <a:t/>
            </a:r>
            <a:br>
              <a:rPr lang="en-US" sz="2400" dirty="0" smtClean="0">
                <a:solidFill>
                  <a:srgbClr val="600000"/>
                </a:solidFill>
              </a:rPr>
            </a:br>
            <a:r>
              <a:rPr lang="en-US" sz="2400" dirty="0" smtClean="0">
                <a:solidFill>
                  <a:srgbClr val="600000"/>
                </a:solidFill>
              </a:rPr>
              <a:t>University of Alabama</a:t>
            </a:r>
          </a:p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600000"/>
                </a:solidFill>
              </a:rPr>
              <a:t>Department of Computer Science</a:t>
            </a:r>
            <a:endParaRPr lang="en-US" sz="2400" u="sng" dirty="0" smtClean="0">
              <a:solidFill>
                <a:srgbClr val="6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76200"/>
            <a:ext cx="2303271" cy="952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68928" cy="1219200"/>
          </a:xfrm>
          <a:prstGeom prst="rect">
            <a:avLst/>
          </a:prstGeom>
        </p:spPr>
      </p:pic>
      <p:pic>
        <p:nvPicPr>
          <p:cNvPr id="7" name="Picture 14" descr="bigNS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943600"/>
            <a:ext cx="7572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09638" y="6105525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dirty="0">
                <a:solidFill>
                  <a:prstClr val="black"/>
                </a:solidFill>
                <a:latin typeface="Times New Roman" pitchFamily="18" charset="0"/>
              </a:rPr>
              <a:t/>
            </a:r>
            <a:br>
              <a:rPr lang="en-US" altLang="zh-CN" sz="1400" dirty="0">
                <a:solidFill>
                  <a:prstClr val="black"/>
                </a:solidFill>
                <a:latin typeface="Times New Roman" pitchFamily="18" charset="0"/>
              </a:rPr>
            </a:br>
            <a:r>
              <a:rPr lang="en-US" altLang="zh-CN" sz="1400" dirty="0" smtClean="0">
                <a:solidFill>
                  <a:prstClr val="black"/>
                </a:solidFill>
                <a:latin typeface="Times New Roman" pitchFamily="18" charset="0"/>
              </a:rPr>
              <a:t>This work supported in part by NSF CAREER #1052616.</a:t>
            </a:r>
            <a:r>
              <a:rPr lang="en-US" altLang="zh-CN" sz="1400" dirty="0" smtClean="0">
                <a:solidFill>
                  <a:prstClr val="black"/>
                </a:solidFill>
                <a:latin typeface="Tahoma" pitchFamily="34" charset="0"/>
              </a:rPr>
              <a:t> </a:t>
            </a:r>
            <a:endParaRPr lang="en-US" altLang="zh-CN" sz="1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909638" y="6334125"/>
            <a:ext cx="5859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advTm="277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DSML Development Challenge 4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09600" y="4419600"/>
            <a:ext cx="8153400" cy="1828800"/>
          </a:xfrm>
        </p:spPr>
        <p:txBody>
          <a:bodyPr/>
          <a:lstStyle/>
          <a:p>
            <a:r>
              <a:rPr lang="en-US" dirty="0" smtClean="0"/>
              <a:t>Choosing an appropriate technique for semantics specification is not easy</a:t>
            </a:r>
          </a:p>
          <a:p>
            <a:r>
              <a:rPr lang="en-US" dirty="0" smtClean="0"/>
              <a:t>Formal specification of modeling language semantics is challenging even for language designers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8E9EF89-D7EF-496E-81DB-A2BD0390134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5638800" y="1524000"/>
            <a:ext cx="205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b="1" dirty="0"/>
              <a:t>Static </a:t>
            </a:r>
            <a:r>
              <a:rPr lang="en-US" b="1" dirty="0" smtClean="0"/>
              <a:t>Semantics</a:t>
            </a:r>
          </a:p>
          <a:p>
            <a:r>
              <a:rPr lang="en-US" sz="1400" dirty="0" smtClean="0"/>
              <a:t>- Attribute grammar</a:t>
            </a:r>
            <a:endParaRPr lang="en-US" sz="1400" dirty="0"/>
          </a:p>
        </p:txBody>
      </p:sp>
      <p:sp>
        <p:nvSpPr>
          <p:cNvPr id="10248" name="TextBox 10"/>
          <p:cNvSpPr txBox="1">
            <a:spLocks noChangeArrowheads="1"/>
          </p:cNvSpPr>
          <p:nvPr/>
        </p:nvSpPr>
        <p:spPr bwMode="auto">
          <a:xfrm>
            <a:off x="1524000" y="1676400"/>
            <a:ext cx="2362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b="1" dirty="0"/>
              <a:t>Dynamic </a:t>
            </a:r>
            <a:r>
              <a:rPr lang="en-US" b="1" dirty="0" smtClean="0"/>
              <a:t>Semantics</a:t>
            </a:r>
          </a:p>
          <a:p>
            <a:pPr>
              <a:buFontTx/>
              <a:buChar char="-"/>
            </a:pPr>
            <a:r>
              <a:rPr lang="en-US" sz="1400" dirty="0" smtClean="0"/>
              <a:t>Operational Semantics</a:t>
            </a:r>
          </a:p>
          <a:p>
            <a:pPr>
              <a:buFontTx/>
              <a:buChar char="-"/>
            </a:pPr>
            <a:r>
              <a:rPr lang="en-US" sz="1400" dirty="0" smtClean="0"/>
              <a:t>Axiomatic Semantics</a:t>
            </a:r>
          </a:p>
          <a:p>
            <a:pPr>
              <a:buFontTx/>
              <a:buChar char="-"/>
            </a:pPr>
            <a:r>
              <a:rPr lang="en-US" sz="1400" dirty="0" smtClean="0"/>
              <a:t>Denotational Semantics</a:t>
            </a:r>
            <a:endParaRPr lang="en-US" sz="1400" dirty="0"/>
          </a:p>
        </p:txBody>
      </p:sp>
      <p:grpSp>
        <p:nvGrpSpPr>
          <p:cNvPr id="53" name="Group 1060"/>
          <p:cNvGrpSpPr>
            <a:grpSpLocks/>
          </p:cNvGrpSpPr>
          <p:nvPr/>
        </p:nvGrpSpPr>
        <p:grpSpPr bwMode="auto">
          <a:xfrm>
            <a:off x="1600200" y="2209800"/>
            <a:ext cx="6019800" cy="1489075"/>
            <a:chOff x="1451" y="2372"/>
            <a:chExt cx="3789" cy="1410"/>
          </a:xfrm>
        </p:grpSpPr>
        <p:sp>
          <p:nvSpPr>
            <p:cNvPr id="54" name="Line 1061"/>
            <p:cNvSpPr>
              <a:spLocks noChangeShapeType="1"/>
            </p:cNvSpPr>
            <p:nvPr/>
          </p:nvSpPr>
          <p:spPr bwMode="auto">
            <a:xfrm>
              <a:off x="2903" y="3676"/>
              <a:ext cx="10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AutoShape 1062"/>
            <p:cNvSpPr>
              <a:spLocks noChangeArrowheads="1"/>
            </p:cNvSpPr>
            <p:nvPr/>
          </p:nvSpPr>
          <p:spPr bwMode="auto">
            <a:xfrm rot="20460000">
              <a:off x="3387" y="3046"/>
              <a:ext cx="1352" cy="74"/>
            </a:xfrm>
            <a:prstGeom prst="roundRect">
              <a:avLst>
                <a:gd name="adj" fmla="val 4090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AutoShape 1063"/>
            <p:cNvSpPr>
              <a:spLocks noChangeArrowheads="1"/>
            </p:cNvSpPr>
            <p:nvPr/>
          </p:nvSpPr>
          <p:spPr bwMode="auto">
            <a:xfrm>
              <a:off x="2124" y="3267"/>
              <a:ext cx="1343" cy="74"/>
            </a:xfrm>
            <a:prstGeom prst="roundRect">
              <a:avLst>
                <a:gd name="adj" fmla="val 4090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1064"/>
            <p:cNvSpPr>
              <a:spLocks/>
            </p:cNvSpPr>
            <p:nvPr/>
          </p:nvSpPr>
          <p:spPr bwMode="auto">
            <a:xfrm>
              <a:off x="1992" y="2999"/>
              <a:ext cx="203" cy="337"/>
            </a:xfrm>
            <a:custGeom>
              <a:avLst/>
              <a:gdLst/>
              <a:ahLst/>
              <a:cxnLst>
                <a:cxn ang="0">
                  <a:pos x="70" y="16"/>
                </a:cxn>
                <a:cxn ang="0">
                  <a:pos x="189" y="271"/>
                </a:cxn>
                <a:cxn ang="0">
                  <a:pos x="201" y="294"/>
                </a:cxn>
                <a:cxn ang="0">
                  <a:pos x="202" y="306"/>
                </a:cxn>
                <a:cxn ang="0">
                  <a:pos x="194" y="322"/>
                </a:cxn>
                <a:cxn ang="0">
                  <a:pos x="175" y="336"/>
                </a:cxn>
                <a:cxn ang="0">
                  <a:pos x="157" y="336"/>
                </a:cxn>
                <a:cxn ang="0">
                  <a:pos x="141" y="331"/>
                </a:cxn>
                <a:cxn ang="0">
                  <a:pos x="132" y="322"/>
                </a:cxn>
                <a:cxn ang="0">
                  <a:pos x="124" y="314"/>
                </a:cxn>
                <a:cxn ang="0">
                  <a:pos x="0" y="39"/>
                </a:cxn>
                <a:cxn ang="0">
                  <a:pos x="0" y="24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23" y="0"/>
                </a:cxn>
                <a:cxn ang="0">
                  <a:pos x="39" y="0"/>
                </a:cxn>
                <a:cxn ang="0">
                  <a:pos x="47" y="0"/>
                </a:cxn>
                <a:cxn ang="0">
                  <a:pos x="62" y="8"/>
                </a:cxn>
                <a:cxn ang="0">
                  <a:pos x="70" y="16"/>
                </a:cxn>
              </a:cxnLst>
              <a:rect l="0" t="0" r="r" b="b"/>
              <a:pathLst>
                <a:path w="203" h="337">
                  <a:moveTo>
                    <a:pt x="70" y="16"/>
                  </a:moveTo>
                  <a:lnTo>
                    <a:pt x="189" y="271"/>
                  </a:lnTo>
                  <a:lnTo>
                    <a:pt x="201" y="294"/>
                  </a:lnTo>
                  <a:lnTo>
                    <a:pt x="202" y="306"/>
                  </a:lnTo>
                  <a:lnTo>
                    <a:pt x="194" y="322"/>
                  </a:lnTo>
                  <a:lnTo>
                    <a:pt x="175" y="336"/>
                  </a:lnTo>
                  <a:lnTo>
                    <a:pt x="157" y="336"/>
                  </a:lnTo>
                  <a:lnTo>
                    <a:pt x="141" y="331"/>
                  </a:lnTo>
                  <a:lnTo>
                    <a:pt x="132" y="322"/>
                  </a:lnTo>
                  <a:lnTo>
                    <a:pt x="124" y="314"/>
                  </a:lnTo>
                  <a:lnTo>
                    <a:pt x="0" y="39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3" y="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62" y="8"/>
                  </a:lnTo>
                  <a:lnTo>
                    <a:pt x="70" y="16"/>
                  </a:lnTo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1065"/>
            <p:cNvSpPr>
              <a:spLocks/>
            </p:cNvSpPr>
            <p:nvPr/>
          </p:nvSpPr>
          <p:spPr bwMode="auto">
            <a:xfrm>
              <a:off x="4626" y="2528"/>
              <a:ext cx="78" cy="366"/>
            </a:xfrm>
            <a:custGeom>
              <a:avLst/>
              <a:gdLst/>
              <a:ahLst/>
              <a:cxnLst>
                <a:cxn ang="0">
                  <a:pos x="0" y="316"/>
                </a:cxn>
                <a:cxn ang="0">
                  <a:pos x="0" y="47"/>
                </a:cxn>
                <a:cxn ang="0">
                  <a:pos x="9" y="24"/>
                </a:cxn>
                <a:cxn ang="0">
                  <a:pos x="17" y="8"/>
                </a:cxn>
                <a:cxn ang="0">
                  <a:pos x="24" y="0"/>
                </a:cxn>
                <a:cxn ang="0">
                  <a:pos x="39" y="0"/>
                </a:cxn>
                <a:cxn ang="0">
                  <a:pos x="61" y="8"/>
                </a:cxn>
                <a:cxn ang="0">
                  <a:pos x="69" y="16"/>
                </a:cxn>
                <a:cxn ang="0">
                  <a:pos x="76" y="24"/>
                </a:cxn>
                <a:cxn ang="0">
                  <a:pos x="76" y="39"/>
                </a:cxn>
                <a:cxn ang="0">
                  <a:pos x="77" y="316"/>
                </a:cxn>
                <a:cxn ang="0">
                  <a:pos x="77" y="344"/>
                </a:cxn>
                <a:cxn ang="0">
                  <a:pos x="71" y="356"/>
                </a:cxn>
                <a:cxn ang="0">
                  <a:pos x="60" y="362"/>
                </a:cxn>
                <a:cxn ang="0">
                  <a:pos x="50" y="365"/>
                </a:cxn>
                <a:cxn ang="0">
                  <a:pos x="35" y="365"/>
                </a:cxn>
                <a:cxn ang="0">
                  <a:pos x="24" y="364"/>
                </a:cxn>
                <a:cxn ang="0">
                  <a:pos x="15" y="361"/>
                </a:cxn>
                <a:cxn ang="0">
                  <a:pos x="9" y="356"/>
                </a:cxn>
                <a:cxn ang="0">
                  <a:pos x="2" y="343"/>
                </a:cxn>
                <a:cxn ang="0">
                  <a:pos x="0" y="316"/>
                </a:cxn>
              </a:cxnLst>
              <a:rect l="0" t="0" r="r" b="b"/>
              <a:pathLst>
                <a:path w="78" h="366">
                  <a:moveTo>
                    <a:pt x="0" y="316"/>
                  </a:moveTo>
                  <a:lnTo>
                    <a:pt x="0" y="47"/>
                  </a:lnTo>
                  <a:lnTo>
                    <a:pt x="9" y="24"/>
                  </a:lnTo>
                  <a:lnTo>
                    <a:pt x="17" y="8"/>
                  </a:lnTo>
                  <a:lnTo>
                    <a:pt x="24" y="0"/>
                  </a:lnTo>
                  <a:lnTo>
                    <a:pt x="39" y="0"/>
                  </a:lnTo>
                  <a:lnTo>
                    <a:pt x="61" y="8"/>
                  </a:lnTo>
                  <a:lnTo>
                    <a:pt x="69" y="16"/>
                  </a:lnTo>
                  <a:lnTo>
                    <a:pt x="76" y="24"/>
                  </a:lnTo>
                  <a:lnTo>
                    <a:pt x="76" y="39"/>
                  </a:lnTo>
                  <a:lnTo>
                    <a:pt x="77" y="316"/>
                  </a:lnTo>
                  <a:lnTo>
                    <a:pt x="77" y="344"/>
                  </a:lnTo>
                  <a:lnTo>
                    <a:pt x="71" y="356"/>
                  </a:lnTo>
                  <a:lnTo>
                    <a:pt x="60" y="362"/>
                  </a:lnTo>
                  <a:lnTo>
                    <a:pt x="50" y="365"/>
                  </a:lnTo>
                  <a:lnTo>
                    <a:pt x="35" y="365"/>
                  </a:lnTo>
                  <a:lnTo>
                    <a:pt x="24" y="364"/>
                  </a:lnTo>
                  <a:lnTo>
                    <a:pt x="15" y="361"/>
                  </a:lnTo>
                  <a:lnTo>
                    <a:pt x="9" y="356"/>
                  </a:lnTo>
                  <a:lnTo>
                    <a:pt x="2" y="343"/>
                  </a:lnTo>
                  <a:lnTo>
                    <a:pt x="0" y="316"/>
                  </a:lnTo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1066"/>
            <p:cNvSpPr>
              <a:spLocks/>
            </p:cNvSpPr>
            <p:nvPr/>
          </p:nvSpPr>
          <p:spPr bwMode="auto">
            <a:xfrm>
              <a:off x="3162" y="3445"/>
              <a:ext cx="876" cy="337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875" y="336"/>
                </a:cxn>
                <a:cxn ang="0">
                  <a:pos x="875" y="223"/>
                </a:cxn>
                <a:cxn ang="0">
                  <a:pos x="827" y="224"/>
                </a:cxn>
                <a:cxn ang="0">
                  <a:pos x="788" y="176"/>
                </a:cxn>
                <a:cxn ang="0">
                  <a:pos x="773" y="136"/>
                </a:cxn>
                <a:cxn ang="0">
                  <a:pos x="591" y="103"/>
                </a:cxn>
                <a:cxn ang="0">
                  <a:pos x="504" y="0"/>
                </a:cxn>
                <a:cxn ang="0">
                  <a:pos x="336" y="0"/>
                </a:cxn>
                <a:cxn ang="0">
                  <a:pos x="260" y="4"/>
                </a:cxn>
              </a:cxnLst>
              <a:rect l="0" t="0" r="r" b="b"/>
              <a:pathLst>
                <a:path w="876" h="337">
                  <a:moveTo>
                    <a:pt x="0" y="336"/>
                  </a:moveTo>
                  <a:lnTo>
                    <a:pt x="875" y="336"/>
                  </a:lnTo>
                  <a:lnTo>
                    <a:pt x="875" y="223"/>
                  </a:lnTo>
                  <a:lnTo>
                    <a:pt x="827" y="224"/>
                  </a:lnTo>
                  <a:lnTo>
                    <a:pt x="788" y="176"/>
                  </a:lnTo>
                  <a:lnTo>
                    <a:pt x="773" y="136"/>
                  </a:lnTo>
                  <a:lnTo>
                    <a:pt x="591" y="103"/>
                  </a:lnTo>
                  <a:lnTo>
                    <a:pt x="504" y="0"/>
                  </a:lnTo>
                  <a:lnTo>
                    <a:pt x="336" y="0"/>
                  </a:lnTo>
                  <a:lnTo>
                    <a:pt x="260" y="4"/>
                  </a:lnTo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1067"/>
            <p:cNvSpPr>
              <a:spLocks/>
            </p:cNvSpPr>
            <p:nvPr/>
          </p:nvSpPr>
          <p:spPr bwMode="auto">
            <a:xfrm>
              <a:off x="2866" y="3260"/>
              <a:ext cx="873" cy="521"/>
            </a:xfrm>
            <a:custGeom>
              <a:avLst/>
              <a:gdLst/>
              <a:ahLst/>
              <a:cxnLst>
                <a:cxn ang="0">
                  <a:pos x="872" y="520"/>
                </a:cxn>
                <a:cxn ang="0">
                  <a:pos x="0" y="520"/>
                </a:cxn>
                <a:cxn ang="0">
                  <a:pos x="0" y="406"/>
                </a:cxn>
                <a:cxn ang="0">
                  <a:pos x="47" y="406"/>
                </a:cxn>
                <a:cxn ang="0">
                  <a:pos x="86" y="362"/>
                </a:cxn>
                <a:cxn ang="0">
                  <a:pos x="104" y="316"/>
                </a:cxn>
                <a:cxn ang="0">
                  <a:pos x="274" y="291"/>
                </a:cxn>
                <a:cxn ang="0">
                  <a:pos x="370" y="186"/>
                </a:cxn>
                <a:cxn ang="0">
                  <a:pos x="530" y="186"/>
                </a:cxn>
                <a:cxn ang="0">
                  <a:pos x="530" y="84"/>
                </a:cxn>
                <a:cxn ang="0">
                  <a:pos x="544" y="67"/>
                </a:cxn>
                <a:cxn ang="0">
                  <a:pos x="544" y="22"/>
                </a:cxn>
                <a:cxn ang="0">
                  <a:pos x="578" y="0"/>
                </a:cxn>
                <a:cxn ang="0">
                  <a:pos x="613" y="18"/>
                </a:cxn>
                <a:cxn ang="0">
                  <a:pos x="613" y="69"/>
                </a:cxn>
                <a:cxn ang="0">
                  <a:pos x="629" y="84"/>
                </a:cxn>
                <a:cxn ang="0">
                  <a:pos x="629" y="183"/>
                </a:cxn>
                <a:cxn ang="0">
                  <a:pos x="638" y="185"/>
                </a:cxn>
              </a:cxnLst>
              <a:rect l="0" t="0" r="r" b="b"/>
              <a:pathLst>
                <a:path w="873" h="521">
                  <a:moveTo>
                    <a:pt x="872" y="520"/>
                  </a:moveTo>
                  <a:lnTo>
                    <a:pt x="0" y="520"/>
                  </a:lnTo>
                  <a:lnTo>
                    <a:pt x="0" y="406"/>
                  </a:lnTo>
                  <a:lnTo>
                    <a:pt x="47" y="406"/>
                  </a:lnTo>
                  <a:lnTo>
                    <a:pt x="86" y="362"/>
                  </a:lnTo>
                  <a:lnTo>
                    <a:pt x="104" y="316"/>
                  </a:lnTo>
                  <a:lnTo>
                    <a:pt x="274" y="291"/>
                  </a:lnTo>
                  <a:lnTo>
                    <a:pt x="370" y="186"/>
                  </a:lnTo>
                  <a:lnTo>
                    <a:pt x="530" y="186"/>
                  </a:lnTo>
                  <a:lnTo>
                    <a:pt x="530" y="84"/>
                  </a:lnTo>
                  <a:lnTo>
                    <a:pt x="544" y="67"/>
                  </a:lnTo>
                  <a:lnTo>
                    <a:pt x="544" y="22"/>
                  </a:lnTo>
                  <a:lnTo>
                    <a:pt x="578" y="0"/>
                  </a:lnTo>
                  <a:lnTo>
                    <a:pt x="613" y="18"/>
                  </a:lnTo>
                  <a:lnTo>
                    <a:pt x="613" y="69"/>
                  </a:lnTo>
                  <a:lnTo>
                    <a:pt x="629" y="84"/>
                  </a:lnTo>
                  <a:lnTo>
                    <a:pt x="629" y="183"/>
                  </a:lnTo>
                  <a:lnTo>
                    <a:pt x="638" y="185"/>
                  </a:lnTo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1068"/>
            <p:cNvSpPr>
              <a:spLocks/>
            </p:cNvSpPr>
            <p:nvPr/>
          </p:nvSpPr>
          <p:spPr bwMode="auto">
            <a:xfrm>
              <a:off x="1454" y="2841"/>
              <a:ext cx="867" cy="211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405" y="0"/>
                </a:cxn>
                <a:cxn ang="0">
                  <a:pos x="215" y="0"/>
                </a:cxn>
                <a:cxn ang="0">
                  <a:pos x="79" y="0"/>
                </a:cxn>
                <a:cxn ang="0">
                  <a:pos x="8" y="0"/>
                </a:cxn>
                <a:cxn ang="0">
                  <a:pos x="0" y="16"/>
                </a:cxn>
                <a:cxn ang="0">
                  <a:pos x="0" y="39"/>
                </a:cxn>
                <a:cxn ang="0">
                  <a:pos x="16" y="47"/>
                </a:cxn>
                <a:cxn ang="0">
                  <a:pos x="40" y="47"/>
                </a:cxn>
                <a:cxn ang="0">
                  <a:pos x="56" y="54"/>
                </a:cxn>
                <a:cxn ang="0">
                  <a:pos x="79" y="70"/>
                </a:cxn>
                <a:cxn ang="0">
                  <a:pos x="103" y="86"/>
                </a:cxn>
                <a:cxn ang="0">
                  <a:pos x="119" y="93"/>
                </a:cxn>
                <a:cxn ang="0">
                  <a:pos x="143" y="93"/>
                </a:cxn>
                <a:cxn ang="0">
                  <a:pos x="167" y="93"/>
                </a:cxn>
                <a:cxn ang="0">
                  <a:pos x="199" y="93"/>
                </a:cxn>
                <a:cxn ang="0">
                  <a:pos x="230" y="93"/>
                </a:cxn>
                <a:cxn ang="0">
                  <a:pos x="262" y="93"/>
                </a:cxn>
                <a:cxn ang="0">
                  <a:pos x="286" y="101"/>
                </a:cxn>
                <a:cxn ang="0">
                  <a:pos x="302" y="109"/>
                </a:cxn>
                <a:cxn ang="0">
                  <a:pos x="326" y="109"/>
                </a:cxn>
                <a:cxn ang="0">
                  <a:pos x="334" y="124"/>
                </a:cxn>
                <a:cxn ang="0">
                  <a:pos x="358" y="132"/>
                </a:cxn>
                <a:cxn ang="0">
                  <a:pos x="373" y="140"/>
                </a:cxn>
                <a:cxn ang="0">
                  <a:pos x="397" y="140"/>
                </a:cxn>
                <a:cxn ang="0">
                  <a:pos x="421" y="140"/>
                </a:cxn>
                <a:cxn ang="0">
                  <a:pos x="453" y="140"/>
                </a:cxn>
                <a:cxn ang="0">
                  <a:pos x="477" y="140"/>
                </a:cxn>
                <a:cxn ang="0">
                  <a:pos x="501" y="140"/>
                </a:cxn>
                <a:cxn ang="0">
                  <a:pos x="524" y="140"/>
                </a:cxn>
                <a:cxn ang="0">
                  <a:pos x="524" y="163"/>
                </a:cxn>
                <a:cxn ang="0">
                  <a:pos x="524" y="187"/>
                </a:cxn>
                <a:cxn ang="0">
                  <a:pos x="540" y="202"/>
                </a:cxn>
                <a:cxn ang="0">
                  <a:pos x="556" y="210"/>
                </a:cxn>
                <a:cxn ang="0">
                  <a:pos x="580" y="210"/>
                </a:cxn>
                <a:cxn ang="0">
                  <a:pos x="604" y="202"/>
                </a:cxn>
                <a:cxn ang="0">
                  <a:pos x="620" y="187"/>
                </a:cxn>
                <a:cxn ang="0">
                  <a:pos x="620" y="163"/>
                </a:cxn>
                <a:cxn ang="0">
                  <a:pos x="620" y="140"/>
                </a:cxn>
                <a:cxn ang="0">
                  <a:pos x="644" y="140"/>
                </a:cxn>
                <a:cxn ang="0">
                  <a:pos x="667" y="140"/>
                </a:cxn>
                <a:cxn ang="0">
                  <a:pos x="691" y="140"/>
                </a:cxn>
                <a:cxn ang="0">
                  <a:pos x="866" y="0"/>
                </a:cxn>
              </a:cxnLst>
              <a:rect l="0" t="0" r="r" b="b"/>
              <a:pathLst>
                <a:path w="867" h="211">
                  <a:moveTo>
                    <a:pt x="866" y="0"/>
                  </a:moveTo>
                  <a:lnTo>
                    <a:pt x="755" y="0"/>
                  </a:lnTo>
                  <a:lnTo>
                    <a:pt x="659" y="0"/>
                  </a:lnTo>
                  <a:lnTo>
                    <a:pt x="572" y="0"/>
                  </a:lnTo>
                  <a:lnTo>
                    <a:pt x="485" y="0"/>
                  </a:lnTo>
                  <a:lnTo>
                    <a:pt x="405" y="0"/>
                  </a:lnTo>
                  <a:lnTo>
                    <a:pt x="334" y="0"/>
                  </a:lnTo>
                  <a:lnTo>
                    <a:pt x="270" y="0"/>
                  </a:lnTo>
                  <a:lnTo>
                    <a:pt x="215" y="0"/>
                  </a:lnTo>
                  <a:lnTo>
                    <a:pt x="159" y="0"/>
                  </a:lnTo>
                  <a:lnTo>
                    <a:pt x="119" y="0"/>
                  </a:lnTo>
                  <a:lnTo>
                    <a:pt x="79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8" y="47"/>
                  </a:lnTo>
                  <a:lnTo>
                    <a:pt x="16" y="47"/>
                  </a:lnTo>
                  <a:lnTo>
                    <a:pt x="24" y="47"/>
                  </a:lnTo>
                  <a:lnTo>
                    <a:pt x="32" y="47"/>
                  </a:lnTo>
                  <a:lnTo>
                    <a:pt x="40" y="47"/>
                  </a:lnTo>
                  <a:lnTo>
                    <a:pt x="48" y="47"/>
                  </a:lnTo>
                  <a:lnTo>
                    <a:pt x="48" y="54"/>
                  </a:lnTo>
                  <a:lnTo>
                    <a:pt x="56" y="54"/>
                  </a:lnTo>
                  <a:lnTo>
                    <a:pt x="64" y="62"/>
                  </a:lnTo>
                  <a:lnTo>
                    <a:pt x="72" y="62"/>
                  </a:lnTo>
                  <a:lnTo>
                    <a:pt x="79" y="70"/>
                  </a:lnTo>
                  <a:lnTo>
                    <a:pt x="87" y="78"/>
                  </a:lnTo>
                  <a:lnTo>
                    <a:pt x="95" y="78"/>
                  </a:lnTo>
                  <a:lnTo>
                    <a:pt x="103" y="86"/>
                  </a:lnTo>
                  <a:lnTo>
                    <a:pt x="111" y="86"/>
                  </a:lnTo>
                  <a:lnTo>
                    <a:pt x="111" y="93"/>
                  </a:lnTo>
                  <a:lnTo>
                    <a:pt x="119" y="93"/>
                  </a:lnTo>
                  <a:lnTo>
                    <a:pt x="127" y="93"/>
                  </a:lnTo>
                  <a:lnTo>
                    <a:pt x="135" y="93"/>
                  </a:lnTo>
                  <a:lnTo>
                    <a:pt x="143" y="93"/>
                  </a:lnTo>
                  <a:lnTo>
                    <a:pt x="151" y="93"/>
                  </a:lnTo>
                  <a:lnTo>
                    <a:pt x="159" y="93"/>
                  </a:lnTo>
                  <a:lnTo>
                    <a:pt x="167" y="93"/>
                  </a:lnTo>
                  <a:lnTo>
                    <a:pt x="175" y="93"/>
                  </a:lnTo>
                  <a:lnTo>
                    <a:pt x="183" y="93"/>
                  </a:lnTo>
                  <a:lnTo>
                    <a:pt x="199" y="93"/>
                  </a:lnTo>
                  <a:lnTo>
                    <a:pt x="207" y="93"/>
                  </a:lnTo>
                  <a:lnTo>
                    <a:pt x="222" y="93"/>
                  </a:lnTo>
                  <a:lnTo>
                    <a:pt x="230" y="93"/>
                  </a:lnTo>
                  <a:lnTo>
                    <a:pt x="238" y="93"/>
                  </a:lnTo>
                  <a:lnTo>
                    <a:pt x="246" y="93"/>
                  </a:lnTo>
                  <a:lnTo>
                    <a:pt x="262" y="93"/>
                  </a:lnTo>
                  <a:lnTo>
                    <a:pt x="270" y="101"/>
                  </a:lnTo>
                  <a:lnTo>
                    <a:pt x="278" y="101"/>
                  </a:lnTo>
                  <a:lnTo>
                    <a:pt x="286" y="101"/>
                  </a:lnTo>
                  <a:lnTo>
                    <a:pt x="294" y="101"/>
                  </a:lnTo>
                  <a:lnTo>
                    <a:pt x="302" y="101"/>
                  </a:lnTo>
                  <a:lnTo>
                    <a:pt x="302" y="109"/>
                  </a:lnTo>
                  <a:lnTo>
                    <a:pt x="310" y="109"/>
                  </a:lnTo>
                  <a:lnTo>
                    <a:pt x="318" y="109"/>
                  </a:lnTo>
                  <a:lnTo>
                    <a:pt x="326" y="109"/>
                  </a:lnTo>
                  <a:lnTo>
                    <a:pt x="326" y="117"/>
                  </a:lnTo>
                  <a:lnTo>
                    <a:pt x="334" y="117"/>
                  </a:lnTo>
                  <a:lnTo>
                    <a:pt x="334" y="124"/>
                  </a:lnTo>
                  <a:lnTo>
                    <a:pt x="342" y="124"/>
                  </a:lnTo>
                  <a:lnTo>
                    <a:pt x="350" y="132"/>
                  </a:lnTo>
                  <a:lnTo>
                    <a:pt x="358" y="132"/>
                  </a:lnTo>
                  <a:lnTo>
                    <a:pt x="358" y="140"/>
                  </a:lnTo>
                  <a:lnTo>
                    <a:pt x="365" y="140"/>
                  </a:lnTo>
                  <a:lnTo>
                    <a:pt x="373" y="140"/>
                  </a:lnTo>
                  <a:lnTo>
                    <a:pt x="381" y="140"/>
                  </a:lnTo>
                  <a:lnTo>
                    <a:pt x="389" y="140"/>
                  </a:lnTo>
                  <a:lnTo>
                    <a:pt x="397" y="140"/>
                  </a:lnTo>
                  <a:lnTo>
                    <a:pt x="405" y="140"/>
                  </a:lnTo>
                  <a:lnTo>
                    <a:pt x="413" y="140"/>
                  </a:lnTo>
                  <a:lnTo>
                    <a:pt x="421" y="140"/>
                  </a:lnTo>
                  <a:lnTo>
                    <a:pt x="429" y="140"/>
                  </a:lnTo>
                  <a:lnTo>
                    <a:pt x="445" y="140"/>
                  </a:lnTo>
                  <a:lnTo>
                    <a:pt x="453" y="140"/>
                  </a:lnTo>
                  <a:lnTo>
                    <a:pt x="461" y="140"/>
                  </a:lnTo>
                  <a:lnTo>
                    <a:pt x="469" y="140"/>
                  </a:lnTo>
                  <a:lnTo>
                    <a:pt x="477" y="140"/>
                  </a:lnTo>
                  <a:lnTo>
                    <a:pt x="485" y="140"/>
                  </a:lnTo>
                  <a:lnTo>
                    <a:pt x="493" y="140"/>
                  </a:lnTo>
                  <a:lnTo>
                    <a:pt x="501" y="140"/>
                  </a:lnTo>
                  <a:lnTo>
                    <a:pt x="508" y="140"/>
                  </a:lnTo>
                  <a:lnTo>
                    <a:pt x="516" y="140"/>
                  </a:lnTo>
                  <a:lnTo>
                    <a:pt x="524" y="140"/>
                  </a:lnTo>
                  <a:lnTo>
                    <a:pt x="524" y="148"/>
                  </a:lnTo>
                  <a:lnTo>
                    <a:pt x="524" y="156"/>
                  </a:lnTo>
                  <a:lnTo>
                    <a:pt x="524" y="163"/>
                  </a:lnTo>
                  <a:lnTo>
                    <a:pt x="524" y="171"/>
                  </a:lnTo>
                  <a:lnTo>
                    <a:pt x="524" y="179"/>
                  </a:lnTo>
                  <a:lnTo>
                    <a:pt x="524" y="187"/>
                  </a:lnTo>
                  <a:lnTo>
                    <a:pt x="524" y="194"/>
                  </a:lnTo>
                  <a:lnTo>
                    <a:pt x="532" y="202"/>
                  </a:lnTo>
                  <a:lnTo>
                    <a:pt x="540" y="202"/>
                  </a:lnTo>
                  <a:lnTo>
                    <a:pt x="540" y="210"/>
                  </a:lnTo>
                  <a:lnTo>
                    <a:pt x="548" y="210"/>
                  </a:lnTo>
                  <a:lnTo>
                    <a:pt x="556" y="210"/>
                  </a:lnTo>
                  <a:lnTo>
                    <a:pt x="564" y="210"/>
                  </a:lnTo>
                  <a:lnTo>
                    <a:pt x="572" y="210"/>
                  </a:lnTo>
                  <a:lnTo>
                    <a:pt x="580" y="210"/>
                  </a:lnTo>
                  <a:lnTo>
                    <a:pt x="588" y="210"/>
                  </a:lnTo>
                  <a:lnTo>
                    <a:pt x="596" y="210"/>
                  </a:lnTo>
                  <a:lnTo>
                    <a:pt x="604" y="202"/>
                  </a:lnTo>
                  <a:lnTo>
                    <a:pt x="612" y="194"/>
                  </a:lnTo>
                  <a:lnTo>
                    <a:pt x="612" y="187"/>
                  </a:lnTo>
                  <a:lnTo>
                    <a:pt x="620" y="187"/>
                  </a:lnTo>
                  <a:lnTo>
                    <a:pt x="620" y="179"/>
                  </a:lnTo>
                  <a:lnTo>
                    <a:pt x="620" y="171"/>
                  </a:lnTo>
                  <a:lnTo>
                    <a:pt x="620" y="163"/>
                  </a:lnTo>
                  <a:lnTo>
                    <a:pt x="620" y="156"/>
                  </a:lnTo>
                  <a:lnTo>
                    <a:pt x="620" y="148"/>
                  </a:lnTo>
                  <a:lnTo>
                    <a:pt x="620" y="140"/>
                  </a:lnTo>
                  <a:lnTo>
                    <a:pt x="628" y="140"/>
                  </a:lnTo>
                  <a:lnTo>
                    <a:pt x="636" y="140"/>
                  </a:lnTo>
                  <a:lnTo>
                    <a:pt x="644" y="140"/>
                  </a:lnTo>
                  <a:lnTo>
                    <a:pt x="651" y="140"/>
                  </a:lnTo>
                  <a:lnTo>
                    <a:pt x="659" y="140"/>
                  </a:lnTo>
                  <a:lnTo>
                    <a:pt x="667" y="140"/>
                  </a:lnTo>
                  <a:lnTo>
                    <a:pt x="675" y="140"/>
                  </a:lnTo>
                  <a:lnTo>
                    <a:pt x="683" y="140"/>
                  </a:lnTo>
                  <a:lnTo>
                    <a:pt x="691" y="140"/>
                  </a:lnTo>
                  <a:lnTo>
                    <a:pt x="699" y="140"/>
                  </a:lnTo>
                  <a:lnTo>
                    <a:pt x="707" y="140"/>
                  </a:lnTo>
                  <a:lnTo>
                    <a:pt x="866" y="0"/>
                  </a:lnTo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1069"/>
            <p:cNvSpPr>
              <a:spLocks/>
            </p:cNvSpPr>
            <p:nvPr/>
          </p:nvSpPr>
          <p:spPr bwMode="auto">
            <a:xfrm>
              <a:off x="1451" y="2841"/>
              <a:ext cx="627" cy="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8"/>
                </a:cxn>
                <a:cxn ang="0">
                  <a:pos x="40" y="48"/>
                </a:cxn>
                <a:cxn ang="0">
                  <a:pos x="112" y="96"/>
                </a:cxn>
                <a:cxn ang="0">
                  <a:pos x="248" y="96"/>
                </a:cxn>
                <a:cxn ang="0">
                  <a:pos x="359" y="144"/>
                </a:cxn>
                <a:cxn ang="0">
                  <a:pos x="530" y="144"/>
                </a:cxn>
                <a:cxn ang="0">
                  <a:pos x="528" y="200"/>
                </a:cxn>
                <a:cxn ang="0">
                  <a:pos x="554" y="216"/>
                </a:cxn>
                <a:cxn ang="0">
                  <a:pos x="598" y="216"/>
                </a:cxn>
                <a:cxn ang="0">
                  <a:pos x="626" y="203"/>
                </a:cxn>
                <a:cxn ang="0">
                  <a:pos x="626" y="144"/>
                </a:cxn>
              </a:cxnLst>
              <a:rect l="0" t="0" r="r" b="b"/>
              <a:pathLst>
                <a:path w="627" h="217">
                  <a:moveTo>
                    <a:pt x="0" y="0"/>
                  </a:moveTo>
                  <a:lnTo>
                    <a:pt x="0" y="48"/>
                  </a:lnTo>
                  <a:lnTo>
                    <a:pt x="40" y="48"/>
                  </a:lnTo>
                  <a:lnTo>
                    <a:pt x="112" y="96"/>
                  </a:lnTo>
                  <a:lnTo>
                    <a:pt x="248" y="96"/>
                  </a:lnTo>
                  <a:lnTo>
                    <a:pt x="359" y="144"/>
                  </a:lnTo>
                  <a:lnTo>
                    <a:pt x="530" y="144"/>
                  </a:lnTo>
                  <a:lnTo>
                    <a:pt x="528" y="200"/>
                  </a:lnTo>
                  <a:lnTo>
                    <a:pt x="554" y="216"/>
                  </a:lnTo>
                  <a:lnTo>
                    <a:pt x="598" y="216"/>
                  </a:lnTo>
                  <a:lnTo>
                    <a:pt x="626" y="203"/>
                  </a:lnTo>
                  <a:lnTo>
                    <a:pt x="626" y="144"/>
                  </a:lnTo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1070"/>
            <p:cNvSpPr>
              <a:spLocks/>
            </p:cNvSpPr>
            <p:nvPr/>
          </p:nvSpPr>
          <p:spPr bwMode="auto">
            <a:xfrm>
              <a:off x="1735" y="2841"/>
              <a:ext cx="867" cy="214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294" y="0"/>
                </a:cxn>
                <a:cxn ang="0">
                  <a:pos x="461" y="0"/>
                </a:cxn>
                <a:cxn ang="0">
                  <a:pos x="596" y="0"/>
                </a:cxn>
                <a:cxn ang="0">
                  <a:pos x="707" y="0"/>
                </a:cxn>
                <a:cxn ang="0">
                  <a:pos x="787" y="0"/>
                </a:cxn>
                <a:cxn ang="0">
                  <a:pos x="842" y="0"/>
                </a:cxn>
                <a:cxn ang="0">
                  <a:pos x="866" y="0"/>
                </a:cxn>
                <a:cxn ang="0">
                  <a:pos x="866" y="16"/>
                </a:cxn>
                <a:cxn ang="0">
                  <a:pos x="866" y="32"/>
                </a:cxn>
                <a:cxn ang="0">
                  <a:pos x="866" y="47"/>
                </a:cxn>
                <a:cxn ang="0">
                  <a:pos x="850" y="47"/>
                </a:cxn>
                <a:cxn ang="0">
                  <a:pos x="834" y="47"/>
                </a:cxn>
                <a:cxn ang="0">
                  <a:pos x="818" y="47"/>
                </a:cxn>
                <a:cxn ang="0">
                  <a:pos x="810" y="55"/>
                </a:cxn>
                <a:cxn ang="0">
                  <a:pos x="794" y="63"/>
                </a:cxn>
                <a:cxn ang="0">
                  <a:pos x="779" y="79"/>
                </a:cxn>
                <a:cxn ang="0">
                  <a:pos x="763" y="87"/>
                </a:cxn>
                <a:cxn ang="0">
                  <a:pos x="755" y="95"/>
                </a:cxn>
                <a:cxn ang="0">
                  <a:pos x="739" y="95"/>
                </a:cxn>
                <a:cxn ang="0">
                  <a:pos x="723" y="95"/>
                </a:cxn>
                <a:cxn ang="0">
                  <a:pos x="707" y="95"/>
                </a:cxn>
                <a:cxn ang="0">
                  <a:pos x="691" y="95"/>
                </a:cxn>
                <a:cxn ang="0">
                  <a:pos x="667" y="95"/>
                </a:cxn>
                <a:cxn ang="0">
                  <a:pos x="644" y="95"/>
                </a:cxn>
                <a:cxn ang="0">
                  <a:pos x="628" y="95"/>
                </a:cxn>
                <a:cxn ang="0">
                  <a:pos x="508" y="142"/>
                </a:cxn>
                <a:cxn ang="0">
                  <a:pos x="493" y="142"/>
                </a:cxn>
                <a:cxn ang="0">
                  <a:pos x="477" y="142"/>
                </a:cxn>
                <a:cxn ang="0">
                  <a:pos x="461" y="142"/>
                </a:cxn>
                <a:cxn ang="0">
                  <a:pos x="445" y="142"/>
                </a:cxn>
                <a:cxn ang="0">
                  <a:pos x="421" y="142"/>
                </a:cxn>
                <a:cxn ang="0">
                  <a:pos x="405" y="142"/>
                </a:cxn>
                <a:cxn ang="0">
                  <a:pos x="389" y="142"/>
                </a:cxn>
                <a:cxn ang="0">
                  <a:pos x="373" y="142"/>
                </a:cxn>
                <a:cxn ang="0">
                  <a:pos x="358" y="142"/>
                </a:cxn>
                <a:cxn ang="0">
                  <a:pos x="342" y="142"/>
                </a:cxn>
                <a:cxn ang="0">
                  <a:pos x="342" y="158"/>
                </a:cxn>
                <a:cxn ang="0">
                  <a:pos x="342" y="174"/>
                </a:cxn>
                <a:cxn ang="0">
                  <a:pos x="342" y="189"/>
                </a:cxn>
                <a:cxn ang="0">
                  <a:pos x="334" y="205"/>
                </a:cxn>
                <a:cxn ang="0">
                  <a:pos x="326" y="213"/>
                </a:cxn>
                <a:cxn ang="0">
                  <a:pos x="310" y="213"/>
                </a:cxn>
                <a:cxn ang="0">
                  <a:pos x="294" y="213"/>
                </a:cxn>
                <a:cxn ang="0">
                  <a:pos x="278" y="213"/>
                </a:cxn>
                <a:cxn ang="0">
                  <a:pos x="262" y="205"/>
                </a:cxn>
                <a:cxn ang="0">
                  <a:pos x="254" y="189"/>
                </a:cxn>
                <a:cxn ang="0">
                  <a:pos x="246" y="181"/>
                </a:cxn>
                <a:cxn ang="0">
                  <a:pos x="246" y="120"/>
                </a:cxn>
              </a:cxnLst>
              <a:rect l="0" t="0" r="r" b="b"/>
              <a:pathLst>
                <a:path w="867" h="214">
                  <a:moveTo>
                    <a:pt x="0" y="0"/>
                  </a:moveTo>
                  <a:lnTo>
                    <a:pt x="111" y="0"/>
                  </a:lnTo>
                  <a:lnTo>
                    <a:pt x="207" y="0"/>
                  </a:lnTo>
                  <a:lnTo>
                    <a:pt x="294" y="0"/>
                  </a:lnTo>
                  <a:lnTo>
                    <a:pt x="381" y="0"/>
                  </a:lnTo>
                  <a:lnTo>
                    <a:pt x="461" y="0"/>
                  </a:lnTo>
                  <a:lnTo>
                    <a:pt x="532" y="0"/>
                  </a:lnTo>
                  <a:lnTo>
                    <a:pt x="596" y="0"/>
                  </a:lnTo>
                  <a:lnTo>
                    <a:pt x="651" y="0"/>
                  </a:lnTo>
                  <a:lnTo>
                    <a:pt x="707" y="0"/>
                  </a:lnTo>
                  <a:lnTo>
                    <a:pt x="747" y="0"/>
                  </a:lnTo>
                  <a:lnTo>
                    <a:pt x="787" y="0"/>
                  </a:lnTo>
                  <a:lnTo>
                    <a:pt x="818" y="0"/>
                  </a:lnTo>
                  <a:lnTo>
                    <a:pt x="842" y="0"/>
                  </a:lnTo>
                  <a:lnTo>
                    <a:pt x="858" y="0"/>
                  </a:lnTo>
                  <a:lnTo>
                    <a:pt x="866" y="0"/>
                  </a:lnTo>
                  <a:lnTo>
                    <a:pt x="866" y="8"/>
                  </a:lnTo>
                  <a:lnTo>
                    <a:pt x="866" y="16"/>
                  </a:lnTo>
                  <a:lnTo>
                    <a:pt x="866" y="24"/>
                  </a:lnTo>
                  <a:lnTo>
                    <a:pt x="866" y="32"/>
                  </a:lnTo>
                  <a:lnTo>
                    <a:pt x="866" y="39"/>
                  </a:lnTo>
                  <a:lnTo>
                    <a:pt x="866" y="47"/>
                  </a:lnTo>
                  <a:lnTo>
                    <a:pt x="858" y="47"/>
                  </a:lnTo>
                  <a:lnTo>
                    <a:pt x="850" y="47"/>
                  </a:lnTo>
                  <a:lnTo>
                    <a:pt x="842" y="47"/>
                  </a:lnTo>
                  <a:lnTo>
                    <a:pt x="834" y="47"/>
                  </a:lnTo>
                  <a:lnTo>
                    <a:pt x="826" y="47"/>
                  </a:lnTo>
                  <a:lnTo>
                    <a:pt x="818" y="47"/>
                  </a:lnTo>
                  <a:lnTo>
                    <a:pt x="818" y="55"/>
                  </a:lnTo>
                  <a:lnTo>
                    <a:pt x="810" y="55"/>
                  </a:lnTo>
                  <a:lnTo>
                    <a:pt x="802" y="63"/>
                  </a:lnTo>
                  <a:lnTo>
                    <a:pt x="794" y="63"/>
                  </a:lnTo>
                  <a:lnTo>
                    <a:pt x="787" y="71"/>
                  </a:lnTo>
                  <a:lnTo>
                    <a:pt x="779" y="79"/>
                  </a:lnTo>
                  <a:lnTo>
                    <a:pt x="771" y="79"/>
                  </a:lnTo>
                  <a:lnTo>
                    <a:pt x="763" y="87"/>
                  </a:lnTo>
                  <a:lnTo>
                    <a:pt x="755" y="87"/>
                  </a:lnTo>
                  <a:lnTo>
                    <a:pt x="755" y="95"/>
                  </a:lnTo>
                  <a:lnTo>
                    <a:pt x="747" y="95"/>
                  </a:lnTo>
                  <a:lnTo>
                    <a:pt x="739" y="95"/>
                  </a:lnTo>
                  <a:lnTo>
                    <a:pt x="731" y="95"/>
                  </a:lnTo>
                  <a:lnTo>
                    <a:pt x="723" y="95"/>
                  </a:lnTo>
                  <a:lnTo>
                    <a:pt x="715" y="95"/>
                  </a:lnTo>
                  <a:lnTo>
                    <a:pt x="707" y="95"/>
                  </a:lnTo>
                  <a:lnTo>
                    <a:pt x="699" y="95"/>
                  </a:lnTo>
                  <a:lnTo>
                    <a:pt x="691" y="95"/>
                  </a:lnTo>
                  <a:lnTo>
                    <a:pt x="683" y="95"/>
                  </a:lnTo>
                  <a:lnTo>
                    <a:pt x="667" y="95"/>
                  </a:lnTo>
                  <a:lnTo>
                    <a:pt x="659" y="95"/>
                  </a:lnTo>
                  <a:lnTo>
                    <a:pt x="644" y="95"/>
                  </a:lnTo>
                  <a:lnTo>
                    <a:pt x="636" y="95"/>
                  </a:lnTo>
                  <a:lnTo>
                    <a:pt x="628" y="95"/>
                  </a:lnTo>
                  <a:lnTo>
                    <a:pt x="620" y="95"/>
                  </a:lnTo>
                  <a:lnTo>
                    <a:pt x="508" y="142"/>
                  </a:lnTo>
                  <a:lnTo>
                    <a:pt x="501" y="142"/>
                  </a:lnTo>
                  <a:lnTo>
                    <a:pt x="493" y="142"/>
                  </a:lnTo>
                  <a:lnTo>
                    <a:pt x="485" y="142"/>
                  </a:lnTo>
                  <a:lnTo>
                    <a:pt x="477" y="142"/>
                  </a:lnTo>
                  <a:lnTo>
                    <a:pt x="469" y="142"/>
                  </a:lnTo>
                  <a:lnTo>
                    <a:pt x="461" y="142"/>
                  </a:lnTo>
                  <a:lnTo>
                    <a:pt x="453" y="142"/>
                  </a:lnTo>
                  <a:lnTo>
                    <a:pt x="445" y="142"/>
                  </a:lnTo>
                  <a:lnTo>
                    <a:pt x="437" y="142"/>
                  </a:lnTo>
                  <a:lnTo>
                    <a:pt x="421" y="142"/>
                  </a:lnTo>
                  <a:lnTo>
                    <a:pt x="413" y="142"/>
                  </a:lnTo>
                  <a:lnTo>
                    <a:pt x="405" y="142"/>
                  </a:lnTo>
                  <a:lnTo>
                    <a:pt x="397" y="142"/>
                  </a:lnTo>
                  <a:lnTo>
                    <a:pt x="389" y="142"/>
                  </a:lnTo>
                  <a:lnTo>
                    <a:pt x="381" y="142"/>
                  </a:lnTo>
                  <a:lnTo>
                    <a:pt x="373" y="142"/>
                  </a:lnTo>
                  <a:lnTo>
                    <a:pt x="365" y="142"/>
                  </a:lnTo>
                  <a:lnTo>
                    <a:pt x="358" y="142"/>
                  </a:lnTo>
                  <a:lnTo>
                    <a:pt x="350" y="142"/>
                  </a:lnTo>
                  <a:lnTo>
                    <a:pt x="342" y="142"/>
                  </a:lnTo>
                  <a:lnTo>
                    <a:pt x="342" y="150"/>
                  </a:lnTo>
                  <a:lnTo>
                    <a:pt x="342" y="158"/>
                  </a:lnTo>
                  <a:lnTo>
                    <a:pt x="342" y="166"/>
                  </a:lnTo>
                  <a:lnTo>
                    <a:pt x="342" y="174"/>
                  </a:lnTo>
                  <a:lnTo>
                    <a:pt x="342" y="181"/>
                  </a:lnTo>
                  <a:lnTo>
                    <a:pt x="342" y="189"/>
                  </a:lnTo>
                  <a:lnTo>
                    <a:pt x="342" y="197"/>
                  </a:lnTo>
                  <a:lnTo>
                    <a:pt x="334" y="205"/>
                  </a:lnTo>
                  <a:lnTo>
                    <a:pt x="326" y="205"/>
                  </a:lnTo>
                  <a:lnTo>
                    <a:pt x="326" y="213"/>
                  </a:lnTo>
                  <a:lnTo>
                    <a:pt x="318" y="213"/>
                  </a:lnTo>
                  <a:lnTo>
                    <a:pt x="310" y="213"/>
                  </a:lnTo>
                  <a:lnTo>
                    <a:pt x="302" y="213"/>
                  </a:lnTo>
                  <a:lnTo>
                    <a:pt x="294" y="213"/>
                  </a:lnTo>
                  <a:lnTo>
                    <a:pt x="286" y="213"/>
                  </a:lnTo>
                  <a:lnTo>
                    <a:pt x="278" y="213"/>
                  </a:lnTo>
                  <a:lnTo>
                    <a:pt x="270" y="213"/>
                  </a:lnTo>
                  <a:lnTo>
                    <a:pt x="262" y="205"/>
                  </a:lnTo>
                  <a:lnTo>
                    <a:pt x="254" y="197"/>
                  </a:lnTo>
                  <a:lnTo>
                    <a:pt x="254" y="189"/>
                  </a:lnTo>
                  <a:lnTo>
                    <a:pt x="246" y="189"/>
                  </a:lnTo>
                  <a:lnTo>
                    <a:pt x="246" y="181"/>
                  </a:lnTo>
                  <a:lnTo>
                    <a:pt x="246" y="174"/>
                  </a:lnTo>
                  <a:lnTo>
                    <a:pt x="246" y="12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1071"/>
            <p:cNvSpPr>
              <a:spLocks/>
            </p:cNvSpPr>
            <p:nvPr/>
          </p:nvSpPr>
          <p:spPr bwMode="auto">
            <a:xfrm>
              <a:off x="1980" y="2840"/>
              <a:ext cx="626" cy="221"/>
            </a:xfrm>
            <a:custGeom>
              <a:avLst/>
              <a:gdLst/>
              <a:ahLst/>
              <a:cxnLst>
                <a:cxn ang="0">
                  <a:pos x="625" y="0"/>
                </a:cxn>
                <a:cxn ang="0">
                  <a:pos x="625" y="49"/>
                </a:cxn>
                <a:cxn ang="0">
                  <a:pos x="585" y="49"/>
                </a:cxn>
                <a:cxn ang="0">
                  <a:pos x="513" y="98"/>
                </a:cxn>
                <a:cxn ang="0">
                  <a:pos x="377" y="98"/>
                </a:cxn>
                <a:cxn ang="0">
                  <a:pos x="264" y="147"/>
                </a:cxn>
                <a:cxn ang="0">
                  <a:pos x="96" y="147"/>
                </a:cxn>
                <a:cxn ang="0">
                  <a:pos x="96" y="204"/>
                </a:cxn>
                <a:cxn ang="0">
                  <a:pos x="70" y="220"/>
                </a:cxn>
                <a:cxn ang="0">
                  <a:pos x="26" y="220"/>
                </a:cxn>
                <a:cxn ang="0">
                  <a:pos x="0" y="199"/>
                </a:cxn>
                <a:cxn ang="0">
                  <a:pos x="0" y="147"/>
                </a:cxn>
              </a:cxnLst>
              <a:rect l="0" t="0" r="r" b="b"/>
              <a:pathLst>
                <a:path w="626" h="221">
                  <a:moveTo>
                    <a:pt x="625" y="0"/>
                  </a:moveTo>
                  <a:lnTo>
                    <a:pt x="625" y="49"/>
                  </a:lnTo>
                  <a:lnTo>
                    <a:pt x="585" y="49"/>
                  </a:lnTo>
                  <a:lnTo>
                    <a:pt x="513" y="98"/>
                  </a:lnTo>
                  <a:lnTo>
                    <a:pt x="377" y="98"/>
                  </a:lnTo>
                  <a:lnTo>
                    <a:pt x="264" y="147"/>
                  </a:lnTo>
                  <a:lnTo>
                    <a:pt x="96" y="147"/>
                  </a:lnTo>
                  <a:lnTo>
                    <a:pt x="96" y="204"/>
                  </a:lnTo>
                  <a:lnTo>
                    <a:pt x="70" y="220"/>
                  </a:lnTo>
                  <a:lnTo>
                    <a:pt x="26" y="220"/>
                  </a:lnTo>
                  <a:lnTo>
                    <a:pt x="0" y="199"/>
                  </a:lnTo>
                  <a:lnTo>
                    <a:pt x="0" y="147"/>
                  </a:lnTo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1072"/>
            <p:cNvSpPr>
              <a:spLocks/>
            </p:cNvSpPr>
            <p:nvPr/>
          </p:nvSpPr>
          <p:spPr bwMode="auto">
            <a:xfrm>
              <a:off x="4088" y="2373"/>
              <a:ext cx="867" cy="211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405" y="0"/>
                </a:cxn>
                <a:cxn ang="0">
                  <a:pos x="215" y="0"/>
                </a:cxn>
                <a:cxn ang="0">
                  <a:pos x="79" y="0"/>
                </a:cxn>
                <a:cxn ang="0">
                  <a:pos x="8" y="0"/>
                </a:cxn>
                <a:cxn ang="0">
                  <a:pos x="0" y="16"/>
                </a:cxn>
                <a:cxn ang="0">
                  <a:pos x="0" y="39"/>
                </a:cxn>
                <a:cxn ang="0">
                  <a:pos x="16" y="47"/>
                </a:cxn>
                <a:cxn ang="0">
                  <a:pos x="40" y="47"/>
                </a:cxn>
                <a:cxn ang="0">
                  <a:pos x="56" y="54"/>
                </a:cxn>
                <a:cxn ang="0">
                  <a:pos x="79" y="70"/>
                </a:cxn>
                <a:cxn ang="0">
                  <a:pos x="103" y="86"/>
                </a:cxn>
                <a:cxn ang="0">
                  <a:pos x="119" y="93"/>
                </a:cxn>
                <a:cxn ang="0">
                  <a:pos x="143" y="93"/>
                </a:cxn>
                <a:cxn ang="0">
                  <a:pos x="167" y="93"/>
                </a:cxn>
                <a:cxn ang="0">
                  <a:pos x="199" y="93"/>
                </a:cxn>
                <a:cxn ang="0">
                  <a:pos x="230" y="93"/>
                </a:cxn>
                <a:cxn ang="0">
                  <a:pos x="262" y="93"/>
                </a:cxn>
                <a:cxn ang="0">
                  <a:pos x="286" y="101"/>
                </a:cxn>
                <a:cxn ang="0">
                  <a:pos x="302" y="109"/>
                </a:cxn>
                <a:cxn ang="0">
                  <a:pos x="326" y="109"/>
                </a:cxn>
                <a:cxn ang="0">
                  <a:pos x="334" y="124"/>
                </a:cxn>
                <a:cxn ang="0">
                  <a:pos x="358" y="132"/>
                </a:cxn>
                <a:cxn ang="0">
                  <a:pos x="373" y="140"/>
                </a:cxn>
                <a:cxn ang="0">
                  <a:pos x="397" y="140"/>
                </a:cxn>
                <a:cxn ang="0">
                  <a:pos x="421" y="140"/>
                </a:cxn>
                <a:cxn ang="0">
                  <a:pos x="453" y="140"/>
                </a:cxn>
                <a:cxn ang="0">
                  <a:pos x="477" y="140"/>
                </a:cxn>
                <a:cxn ang="0">
                  <a:pos x="501" y="140"/>
                </a:cxn>
                <a:cxn ang="0">
                  <a:pos x="524" y="140"/>
                </a:cxn>
                <a:cxn ang="0">
                  <a:pos x="524" y="163"/>
                </a:cxn>
                <a:cxn ang="0">
                  <a:pos x="524" y="187"/>
                </a:cxn>
                <a:cxn ang="0">
                  <a:pos x="540" y="202"/>
                </a:cxn>
                <a:cxn ang="0">
                  <a:pos x="556" y="210"/>
                </a:cxn>
                <a:cxn ang="0">
                  <a:pos x="580" y="210"/>
                </a:cxn>
                <a:cxn ang="0">
                  <a:pos x="604" y="202"/>
                </a:cxn>
                <a:cxn ang="0">
                  <a:pos x="620" y="187"/>
                </a:cxn>
                <a:cxn ang="0">
                  <a:pos x="620" y="163"/>
                </a:cxn>
                <a:cxn ang="0">
                  <a:pos x="620" y="140"/>
                </a:cxn>
                <a:cxn ang="0">
                  <a:pos x="644" y="140"/>
                </a:cxn>
                <a:cxn ang="0">
                  <a:pos x="667" y="140"/>
                </a:cxn>
                <a:cxn ang="0">
                  <a:pos x="691" y="140"/>
                </a:cxn>
                <a:cxn ang="0">
                  <a:pos x="866" y="0"/>
                </a:cxn>
              </a:cxnLst>
              <a:rect l="0" t="0" r="r" b="b"/>
              <a:pathLst>
                <a:path w="867" h="211">
                  <a:moveTo>
                    <a:pt x="866" y="0"/>
                  </a:moveTo>
                  <a:lnTo>
                    <a:pt x="755" y="0"/>
                  </a:lnTo>
                  <a:lnTo>
                    <a:pt x="659" y="0"/>
                  </a:lnTo>
                  <a:lnTo>
                    <a:pt x="572" y="0"/>
                  </a:lnTo>
                  <a:lnTo>
                    <a:pt x="485" y="0"/>
                  </a:lnTo>
                  <a:lnTo>
                    <a:pt x="405" y="0"/>
                  </a:lnTo>
                  <a:lnTo>
                    <a:pt x="334" y="0"/>
                  </a:lnTo>
                  <a:lnTo>
                    <a:pt x="270" y="0"/>
                  </a:lnTo>
                  <a:lnTo>
                    <a:pt x="215" y="0"/>
                  </a:lnTo>
                  <a:lnTo>
                    <a:pt x="159" y="0"/>
                  </a:lnTo>
                  <a:lnTo>
                    <a:pt x="119" y="0"/>
                  </a:lnTo>
                  <a:lnTo>
                    <a:pt x="79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8" y="47"/>
                  </a:lnTo>
                  <a:lnTo>
                    <a:pt x="16" y="47"/>
                  </a:lnTo>
                  <a:lnTo>
                    <a:pt x="24" y="47"/>
                  </a:lnTo>
                  <a:lnTo>
                    <a:pt x="32" y="47"/>
                  </a:lnTo>
                  <a:lnTo>
                    <a:pt x="40" y="47"/>
                  </a:lnTo>
                  <a:lnTo>
                    <a:pt x="48" y="47"/>
                  </a:lnTo>
                  <a:lnTo>
                    <a:pt x="48" y="54"/>
                  </a:lnTo>
                  <a:lnTo>
                    <a:pt x="56" y="54"/>
                  </a:lnTo>
                  <a:lnTo>
                    <a:pt x="64" y="62"/>
                  </a:lnTo>
                  <a:lnTo>
                    <a:pt x="72" y="62"/>
                  </a:lnTo>
                  <a:lnTo>
                    <a:pt x="79" y="70"/>
                  </a:lnTo>
                  <a:lnTo>
                    <a:pt x="87" y="78"/>
                  </a:lnTo>
                  <a:lnTo>
                    <a:pt x="95" y="78"/>
                  </a:lnTo>
                  <a:lnTo>
                    <a:pt x="103" y="86"/>
                  </a:lnTo>
                  <a:lnTo>
                    <a:pt x="111" y="86"/>
                  </a:lnTo>
                  <a:lnTo>
                    <a:pt x="111" y="93"/>
                  </a:lnTo>
                  <a:lnTo>
                    <a:pt x="119" y="93"/>
                  </a:lnTo>
                  <a:lnTo>
                    <a:pt x="127" y="93"/>
                  </a:lnTo>
                  <a:lnTo>
                    <a:pt x="135" y="93"/>
                  </a:lnTo>
                  <a:lnTo>
                    <a:pt x="143" y="93"/>
                  </a:lnTo>
                  <a:lnTo>
                    <a:pt x="151" y="93"/>
                  </a:lnTo>
                  <a:lnTo>
                    <a:pt x="159" y="93"/>
                  </a:lnTo>
                  <a:lnTo>
                    <a:pt x="167" y="93"/>
                  </a:lnTo>
                  <a:lnTo>
                    <a:pt x="175" y="93"/>
                  </a:lnTo>
                  <a:lnTo>
                    <a:pt x="183" y="93"/>
                  </a:lnTo>
                  <a:lnTo>
                    <a:pt x="199" y="93"/>
                  </a:lnTo>
                  <a:lnTo>
                    <a:pt x="207" y="93"/>
                  </a:lnTo>
                  <a:lnTo>
                    <a:pt x="222" y="93"/>
                  </a:lnTo>
                  <a:lnTo>
                    <a:pt x="230" y="93"/>
                  </a:lnTo>
                  <a:lnTo>
                    <a:pt x="238" y="93"/>
                  </a:lnTo>
                  <a:lnTo>
                    <a:pt x="246" y="93"/>
                  </a:lnTo>
                  <a:lnTo>
                    <a:pt x="262" y="93"/>
                  </a:lnTo>
                  <a:lnTo>
                    <a:pt x="270" y="101"/>
                  </a:lnTo>
                  <a:lnTo>
                    <a:pt x="278" y="101"/>
                  </a:lnTo>
                  <a:lnTo>
                    <a:pt x="286" y="101"/>
                  </a:lnTo>
                  <a:lnTo>
                    <a:pt x="294" y="101"/>
                  </a:lnTo>
                  <a:lnTo>
                    <a:pt x="302" y="101"/>
                  </a:lnTo>
                  <a:lnTo>
                    <a:pt x="302" y="109"/>
                  </a:lnTo>
                  <a:lnTo>
                    <a:pt x="310" y="109"/>
                  </a:lnTo>
                  <a:lnTo>
                    <a:pt x="318" y="109"/>
                  </a:lnTo>
                  <a:lnTo>
                    <a:pt x="326" y="109"/>
                  </a:lnTo>
                  <a:lnTo>
                    <a:pt x="326" y="117"/>
                  </a:lnTo>
                  <a:lnTo>
                    <a:pt x="334" y="117"/>
                  </a:lnTo>
                  <a:lnTo>
                    <a:pt x="334" y="124"/>
                  </a:lnTo>
                  <a:lnTo>
                    <a:pt x="342" y="124"/>
                  </a:lnTo>
                  <a:lnTo>
                    <a:pt x="350" y="132"/>
                  </a:lnTo>
                  <a:lnTo>
                    <a:pt x="358" y="132"/>
                  </a:lnTo>
                  <a:lnTo>
                    <a:pt x="358" y="140"/>
                  </a:lnTo>
                  <a:lnTo>
                    <a:pt x="365" y="140"/>
                  </a:lnTo>
                  <a:lnTo>
                    <a:pt x="373" y="140"/>
                  </a:lnTo>
                  <a:lnTo>
                    <a:pt x="381" y="140"/>
                  </a:lnTo>
                  <a:lnTo>
                    <a:pt x="389" y="140"/>
                  </a:lnTo>
                  <a:lnTo>
                    <a:pt x="397" y="140"/>
                  </a:lnTo>
                  <a:lnTo>
                    <a:pt x="405" y="140"/>
                  </a:lnTo>
                  <a:lnTo>
                    <a:pt x="413" y="140"/>
                  </a:lnTo>
                  <a:lnTo>
                    <a:pt x="421" y="140"/>
                  </a:lnTo>
                  <a:lnTo>
                    <a:pt x="429" y="140"/>
                  </a:lnTo>
                  <a:lnTo>
                    <a:pt x="445" y="140"/>
                  </a:lnTo>
                  <a:lnTo>
                    <a:pt x="453" y="140"/>
                  </a:lnTo>
                  <a:lnTo>
                    <a:pt x="461" y="140"/>
                  </a:lnTo>
                  <a:lnTo>
                    <a:pt x="469" y="140"/>
                  </a:lnTo>
                  <a:lnTo>
                    <a:pt x="477" y="140"/>
                  </a:lnTo>
                  <a:lnTo>
                    <a:pt x="485" y="140"/>
                  </a:lnTo>
                  <a:lnTo>
                    <a:pt x="493" y="140"/>
                  </a:lnTo>
                  <a:lnTo>
                    <a:pt x="501" y="140"/>
                  </a:lnTo>
                  <a:lnTo>
                    <a:pt x="508" y="140"/>
                  </a:lnTo>
                  <a:lnTo>
                    <a:pt x="516" y="140"/>
                  </a:lnTo>
                  <a:lnTo>
                    <a:pt x="524" y="140"/>
                  </a:lnTo>
                  <a:lnTo>
                    <a:pt x="524" y="148"/>
                  </a:lnTo>
                  <a:lnTo>
                    <a:pt x="524" y="156"/>
                  </a:lnTo>
                  <a:lnTo>
                    <a:pt x="524" y="163"/>
                  </a:lnTo>
                  <a:lnTo>
                    <a:pt x="524" y="171"/>
                  </a:lnTo>
                  <a:lnTo>
                    <a:pt x="524" y="179"/>
                  </a:lnTo>
                  <a:lnTo>
                    <a:pt x="524" y="187"/>
                  </a:lnTo>
                  <a:lnTo>
                    <a:pt x="524" y="194"/>
                  </a:lnTo>
                  <a:lnTo>
                    <a:pt x="532" y="202"/>
                  </a:lnTo>
                  <a:lnTo>
                    <a:pt x="540" y="202"/>
                  </a:lnTo>
                  <a:lnTo>
                    <a:pt x="540" y="210"/>
                  </a:lnTo>
                  <a:lnTo>
                    <a:pt x="548" y="210"/>
                  </a:lnTo>
                  <a:lnTo>
                    <a:pt x="556" y="210"/>
                  </a:lnTo>
                  <a:lnTo>
                    <a:pt x="564" y="210"/>
                  </a:lnTo>
                  <a:lnTo>
                    <a:pt x="572" y="210"/>
                  </a:lnTo>
                  <a:lnTo>
                    <a:pt x="580" y="210"/>
                  </a:lnTo>
                  <a:lnTo>
                    <a:pt x="588" y="210"/>
                  </a:lnTo>
                  <a:lnTo>
                    <a:pt x="596" y="210"/>
                  </a:lnTo>
                  <a:lnTo>
                    <a:pt x="604" y="202"/>
                  </a:lnTo>
                  <a:lnTo>
                    <a:pt x="612" y="194"/>
                  </a:lnTo>
                  <a:lnTo>
                    <a:pt x="612" y="187"/>
                  </a:lnTo>
                  <a:lnTo>
                    <a:pt x="620" y="187"/>
                  </a:lnTo>
                  <a:lnTo>
                    <a:pt x="620" y="179"/>
                  </a:lnTo>
                  <a:lnTo>
                    <a:pt x="620" y="171"/>
                  </a:lnTo>
                  <a:lnTo>
                    <a:pt x="620" y="163"/>
                  </a:lnTo>
                  <a:lnTo>
                    <a:pt x="620" y="156"/>
                  </a:lnTo>
                  <a:lnTo>
                    <a:pt x="620" y="148"/>
                  </a:lnTo>
                  <a:lnTo>
                    <a:pt x="620" y="140"/>
                  </a:lnTo>
                  <a:lnTo>
                    <a:pt x="628" y="140"/>
                  </a:lnTo>
                  <a:lnTo>
                    <a:pt x="636" y="140"/>
                  </a:lnTo>
                  <a:lnTo>
                    <a:pt x="644" y="140"/>
                  </a:lnTo>
                  <a:lnTo>
                    <a:pt x="651" y="140"/>
                  </a:lnTo>
                  <a:lnTo>
                    <a:pt x="659" y="140"/>
                  </a:lnTo>
                  <a:lnTo>
                    <a:pt x="667" y="140"/>
                  </a:lnTo>
                  <a:lnTo>
                    <a:pt x="675" y="140"/>
                  </a:lnTo>
                  <a:lnTo>
                    <a:pt x="683" y="140"/>
                  </a:lnTo>
                  <a:lnTo>
                    <a:pt x="691" y="140"/>
                  </a:lnTo>
                  <a:lnTo>
                    <a:pt x="699" y="140"/>
                  </a:lnTo>
                  <a:lnTo>
                    <a:pt x="707" y="140"/>
                  </a:lnTo>
                  <a:lnTo>
                    <a:pt x="866" y="0"/>
                  </a:lnTo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1073"/>
            <p:cNvSpPr>
              <a:spLocks/>
            </p:cNvSpPr>
            <p:nvPr/>
          </p:nvSpPr>
          <p:spPr bwMode="auto">
            <a:xfrm>
              <a:off x="4085" y="2373"/>
              <a:ext cx="627" cy="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8"/>
                </a:cxn>
                <a:cxn ang="0">
                  <a:pos x="40" y="48"/>
                </a:cxn>
                <a:cxn ang="0">
                  <a:pos x="112" y="96"/>
                </a:cxn>
                <a:cxn ang="0">
                  <a:pos x="248" y="96"/>
                </a:cxn>
                <a:cxn ang="0">
                  <a:pos x="359" y="144"/>
                </a:cxn>
                <a:cxn ang="0">
                  <a:pos x="530" y="144"/>
                </a:cxn>
                <a:cxn ang="0">
                  <a:pos x="528" y="200"/>
                </a:cxn>
                <a:cxn ang="0">
                  <a:pos x="554" y="216"/>
                </a:cxn>
                <a:cxn ang="0">
                  <a:pos x="598" y="216"/>
                </a:cxn>
                <a:cxn ang="0">
                  <a:pos x="626" y="203"/>
                </a:cxn>
                <a:cxn ang="0">
                  <a:pos x="626" y="144"/>
                </a:cxn>
              </a:cxnLst>
              <a:rect l="0" t="0" r="r" b="b"/>
              <a:pathLst>
                <a:path w="627" h="217">
                  <a:moveTo>
                    <a:pt x="0" y="0"/>
                  </a:moveTo>
                  <a:lnTo>
                    <a:pt x="0" y="48"/>
                  </a:lnTo>
                  <a:lnTo>
                    <a:pt x="40" y="48"/>
                  </a:lnTo>
                  <a:lnTo>
                    <a:pt x="112" y="96"/>
                  </a:lnTo>
                  <a:lnTo>
                    <a:pt x="248" y="96"/>
                  </a:lnTo>
                  <a:lnTo>
                    <a:pt x="359" y="144"/>
                  </a:lnTo>
                  <a:lnTo>
                    <a:pt x="530" y="144"/>
                  </a:lnTo>
                  <a:lnTo>
                    <a:pt x="528" y="200"/>
                  </a:lnTo>
                  <a:lnTo>
                    <a:pt x="554" y="216"/>
                  </a:lnTo>
                  <a:lnTo>
                    <a:pt x="598" y="216"/>
                  </a:lnTo>
                  <a:lnTo>
                    <a:pt x="626" y="203"/>
                  </a:lnTo>
                  <a:lnTo>
                    <a:pt x="626" y="144"/>
                  </a:lnTo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1074"/>
            <p:cNvSpPr>
              <a:spLocks/>
            </p:cNvSpPr>
            <p:nvPr/>
          </p:nvSpPr>
          <p:spPr bwMode="auto">
            <a:xfrm>
              <a:off x="4369" y="2373"/>
              <a:ext cx="867" cy="214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294" y="0"/>
                </a:cxn>
                <a:cxn ang="0">
                  <a:pos x="461" y="0"/>
                </a:cxn>
                <a:cxn ang="0">
                  <a:pos x="596" y="0"/>
                </a:cxn>
                <a:cxn ang="0">
                  <a:pos x="707" y="0"/>
                </a:cxn>
                <a:cxn ang="0">
                  <a:pos x="787" y="0"/>
                </a:cxn>
                <a:cxn ang="0">
                  <a:pos x="842" y="0"/>
                </a:cxn>
                <a:cxn ang="0">
                  <a:pos x="866" y="0"/>
                </a:cxn>
                <a:cxn ang="0">
                  <a:pos x="866" y="16"/>
                </a:cxn>
                <a:cxn ang="0">
                  <a:pos x="866" y="32"/>
                </a:cxn>
                <a:cxn ang="0">
                  <a:pos x="866" y="47"/>
                </a:cxn>
                <a:cxn ang="0">
                  <a:pos x="850" y="47"/>
                </a:cxn>
                <a:cxn ang="0">
                  <a:pos x="834" y="47"/>
                </a:cxn>
                <a:cxn ang="0">
                  <a:pos x="818" y="47"/>
                </a:cxn>
                <a:cxn ang="0">
                  <a:pos x="810" y="55"/>
                </a:cxn>
                <a:cxn ang="0">
                  <a:pos x="794" y="63"/>
                </a:cxn>
                <a:cxn ang="0">
                  <a:pos x="779" y="79"/>
                </a:cxn>
                <a:cxn ang="0">
                  <a:pos x="763" y="87"/>
                </a:cxn>
                <a:cxn ang="0">
                  <a:pos x="755" y="95"/>
                </a:cxn>
                <a:cxn ang="0">
                  <a:pos x="739" y="95"/>
                </a:cxn>
                <a:cxn ang="0">
                  <a:pos x="723" y="95"/>
                </a:cxn>
                <a:cxn ang="0">
                  <a:pos x="707" y="95"/>
                </a:cxn>
                <a:cxn ang="0">
                  <a:pos x="691" y="95"/>
                </a:cxn>
                <a:cxn ang="0">
                  <a:pos x="667" y="95"/>
                </a:cxn>
                <a:cxn ang="0">
                  <a:pos x="644" y="95"/>
                </a:cxn>
                <a:cxn ang="0">
                  <a:pos x="628" y="95"/>
                </a:cxn>
                <a:cxn ang="0">
                  <a:pos x="508" y="142"/>
                </a:cxn>
                <a:cxn ang="0">
                  <a:pos x="493" y="142"/>
                </a:cxn>
                <a:cxn ang="0">
                  <a:pos x="477" y="142"/>
                </a:cxn>
                <a:cxn ang="0">
                  <a:pos x="461" y="142"/>
                </a:cxn>
                <a:cxn ang="0">
                  <a:pos x="445" y="142"/>
                </a:cxn>
                <a:cxn ang="0">
                  <a:pos x="421" y="142"/>
                </a:cxn>
                <a:cxn ang="0">
                  <a:pos x="405" y="142"/>
                </a:cxn>
                <a:cxn ang="0">
                  <a:pos x="389" y="142"/>
                </a:cxn>
                <a:cxn ang="0">
                  <a:pos x="373" y="142"/>
                </a:cxn>
                <a:cxn ang="0">
                  <a:pos x="358" y="142"/>
                </a:cxn>
                <a:cxn ang="0">
                  <a:pos x="342" y="142"/>
                </a:cxn>
                <a:cxn ang="0">
                  <a:pos x="342" y="158"/>
                </a:cxn>
                <a:cxn ang="0">
                  <a:pos x="342" y="174"/>
                </a:cxn>
                <a:cxn ang="0">
                  <a:pos x="342" y="189"/>
                </a:cxn>
                <a:cxn ang="0">
                  <a:pos x="334" y="205"/>
                </a:cxn>
                <a:cxn ang="0">
                  <a:pos x="326" y="213"/>
                </a:cxn>
                <a:cxn ang="0">
                  <a:pos x="310" y="213"/>
                </a:cxn>
                <a:cxn ang="0">
                  <a:pos x="294" y="213"/>
                </a:cxn>
                <a:cxn ang="0">
                  <a:pos x="278" y="213"/>
                </a:cxn>
                <a:cxn ang="0">
                  <a:pos x="262" y="205"/>
                </a:cxn>
                <a:cxn ang="0">
                  <a:pos x="254" y="189"/>
                </a:cxn>
                <a:cxn ang="0">
                  <a:pos x="246" y="181"/>
                </a:cxn>
                <a:cxn ang="0">
                  <a:pos x="246" y="120"/>
                </a:cxn>
              </a:cxnLst>
              <a:rect l="0" t="0" r="r" b="b"/>
              <a:pathLst>
                <a:path w="867" h="214">
                  <a:moveTo>
                    <a:pt x="0" y="0"/>
                  </a:moveTo>
                  <a:lnTo>
                    <a:pt x="111" y="0"/>
                  </a:lnTo>
                  <a:lnTo>
                    <a:pt x="207" y="0"/>
                  </a:lnTo>
                  <a:lnTo>
                    <a:pt x="294" y="0"/>
                  </a:lnTo>
                  <a:lnTo>
                    <a:pt x="381" y="0"/>
                  </a:lnTo>
                  <a:lnTo>
                    <a:pt x="461" y="0"/>
                  </a:lnTo>
                  <a:lnTo>
                    <a:pt x="532" y="0"/>
                  </a:lnTo>
                  <a:lnTo>
                    <a:pt x="596" y="0"/>
                  </a:lnTo>
                  <a:lnTo>
                    <a:pt x="651" y="0"/>
                  </a:lnTo>
                  <a:lnTo>
                    <a:pt x="707" y="0"/>
                  </a:lnTo>
                  <a:lnTo>
                    <a:pt x="747" y="0"/>
                  </a:lnTo>
                  <a:lnTo>
                    <a:pt x="787" y="0"/>
                  </a:lnTo>
                  <a:lnTo>
                    <a:pt x="818" y="0"/>
                  </a:lnTo>
                  <a:lnTo>
                    <a:pt x="842" y="0"/>
                  </a:lnTo>
                  <a:lnTo>
                    <a:pt x="858" y="0"/>
                  </a:lnTo>
                  <a:lnTo>
                    <a:pt x="866" y="0"/>
                  </a:lnTo>
                  <a:lnTo>
                    <a:pt x="866" y="8"/>
                  </a:lnTo>
                  <a:lnTo>
                    <a:pt x="866" y="16"/>
                  </a:lnTo>
                  <a:lnTo>
                    <a:pt x="866" y="24"/>
                  </a:lnTo>
                  <a:lnTo>
                    <a:pt x="866" y="32"/>
                  </a:lnTo>
                  <a:lnTo>
                    <a:pt x="866" y="39"/>
                  </a:lnTo>
                  <a:lnTo>
                    <a:pt x="866" y="47"/>
                  </a:lnTo>
                  <a:lnTo>
                    <a:pt x="858" y="47"/>
                  </a:lnTo>
                  <a:lnTo>
                    <a:pt x="850" y="47"/>
                  </a:lnTo>
                  <a:lnTo>
                    <a:pt x="842" y="47"/>
                  </a:lnTo>
                  <a:lnTo>
                    <a:pt x="834" y="47"/>
                  </a:lnTo>
                  <a:lnTo>
                    <a:pt x="826" y="47"/>
                  </a:lnTo>
                  <a:lnTo>
                    <a:pt x="818" y="47"/>
                  </a:lnTo>
                  <a:lnTo>
                    <a:pt x="818" y="55"/>
                  </a:lnTo>
                  <a:lnTo>
                    <a:pt x="810" y="55"/>
                  </a:lnTo>
                  <a:lnTo>
                    <a:pt x="802" y="63"/>
                  </a:lnTo>
                  <a:lnTo>
                    <a:pt x="794" y="63"/>
                  </a:lnTo>
                  <a:lnTo>
                    <a:pt x="787" y="71"/>
                  </a:lnTo>
                  <a:lnTo>
                    <a:pt x="779" y="79"/>
                  </a:lnTo>
                  <a:lnTo>
                    <a:pt x="771" y="79"/>
                  </a:lnTo>
                  <a:lnTo>
                    <a:pt x="763" y="87"/>
                  </a:lnTo>
                  <a:lnTo>
                    <a:pt x="755" y="87"/>
                  </a:lnTo>
                  <a:lnTo>
                    <a:pt x="755" y="95"/>
                  </a:lnTo>
                  <a:lnTo>
                    <a:pt x="747" y="95"/>
                  </a:lnTo>
                  <a:lnTo>
                    <a:pt x="739" y="95"/>
                  </a:lnTo>
                  <a:lnTo>
                    <a:pt x="731" y="95"/>
                  </a:lnTo>
                  <a:lnTo>
                    <a:pt x="723" y="95"/>
                  </a:lnTo>
                  <a:lnTo>
                    <a:pt x="715" y="95"/>
                  </a:lnTo>
                  <a:lnTo>
                    <a:pt x="707" y="95"/>
                  </a:lnTo>
                  <a:lnTo>
                    <a:pt x="699" y="95"/>
                  </a:lnTo>
                  <a:lnTo>
                    <a:pt x="691" y="95"/>
                  </a:lnTo>
                  <a:lnTo>
                    <a:pt x="683" y="95"/>
                  </a:lnTo>
                  <a:lnTo>
                    <a:pt x="667" y="95"/>
                  </a:lnTo>
                  <a:lnTo>
                    <a:pt x="659" y="95"/>
                  </a:lnTo>
                  <a:lnTo>
                    <a:pt x="644" y="95"/>
                  </a:lnTo>
                  <a:lnTo>
                    <a:pt x="636" y="95"/>
                  </a:lnTo>
                  <a:lnTo>
                    <a:pt x="628" y="95"/>
                  </a:lnTo>
                  <a:lnTo>
                    <a:pt x="620" y="95"/>
                  </a:lnTo>
                  <a:lnTo>
                    <a:pt x="508" y="142"/>
                  </a:lnTo>
                  <a:lnTo>
                    <a:pt x="501" y="142"/>
                  </a:lnTo>
                  <a:lnTo>
                    <a:pt x="493" y="142"/>
                  </a:lnTo>
                  <a:lnTo>
                    <a:pt x="485" y="142"/>
                  </a:lnTo>
                  <a:lnTo>
                    <a:pt x="477" y="142"/>
                  </a:lnTo>
                  <a:lnTo>
                    <a:pt x="469" y="142"/>
                  </a:lnTo>
                  <a:lnTo>
                    <a:pt x="461" y="142"/>
                  </a:lnTo>
                  <a:lnTo>
                    <a:pt x="453" y="142"/>
                  </a:lnTo>
                  <a:lnTo>
                    <a:pt x="445" y="142"/>
                  </a:lnTo>
                  <a:lnTo>
                    <a:pt x="437" y="142"/>
                  </a:lnTo>
                  <a:lnTo>
                    <a:pt x="421" y="142"/>
                  </a:lnTo>
                  <a:lnTo>
                    <a:pt x="413" y="142"/>
                  </a:lnTo>
                  <a:lnTo>
                    <a:pt x="405" y="142"/>
                  </a:lnTo>
                  <a:lnTo>
                    <a:pt x="397" y="142"/>
                  </a:lnTo>
                  <a:lnTo>
                    <a:pt x="389" y="142"/>
                  </a:lnTo>
                  <a:lnTo>
                    <a:pt x="381" y="142"/>
                  </a:lnTo>
                  <a:lnTo>
                    <a:pt x="373" y="142"/>
                  </a:lnTo>
                  <a:lnTo>
                    <a:pt x="365" y="142"/>
                  </a:lnTo>
                  <a:lnTo>
                    <a:pt x="358" y="142"/>
                  </a:lnTo>
                  <a:lnTo>
                    <a:pt x="350" y="142"/>
                  </a:lnTo>
                  <a:lnTo>
                    <a:pt x="342" y="142"/>
                  </a:lnTo>
                  <a:lnTo>
                    <a:pt x="342" y="150"/>
                  </a:lnTo>
                  <a:lnTo>
                    <a:pt x="342" y="158"/>
                  </a:lnTo>
                  <a:lnTo>
                    <a:pt x="342" y="166"/>
                  </a:lnTo>
                  <a:lnTo>
                    <a:pt x="342" y="174"/>
                  </a:lnTo>
                  <a:lnTo>
                    <a:pt x="342" y="181"/>
                  </a:lnTo>
                  <a:lnTo>
                    <a:pt x="342" y="189"/>
                  </a:lnTo>
                  <a:lnTo>
                    <a:pt x="342" y="197"/>
                  </a:lnTo>
                  <a:lnTo>
                    <a:pt x="334" y="205"/>
                  </a:lnTo>
                  <a:lnTo>
                    <a:pt x="326" y="205"/>
                  </a:lnTo>
                  <a:lnTo>
                    <a:pt x="326" y="213"/>
                  </a:lnTo>
                  <a:lnTo>
                    <a:pt x="318" y="213"/>
                  </a:lnTo>
                  <a:lnTo>
                    <a:pt x="310" y="213"/>
                  </a:lnTo>
                  <a:lnTo>
                    <a:pt x="302" y="213"/>
                  </a:lnTo>
                  <a:lnTo>
                    <a:pt x="294" y="213"/>
                  </a:lnTo>
                  <a:lnTo>
                    <a:pt x="286" y="213"/>
                  </a:lnTo>
                  <a:lnTo>
                    <a:pt x="278" y="213"/>
                  </a:lnTo>
                  <a:lnTo>
                    <a:pt x="270" y="213"/>
                  </a:lnTo>
                  <a:lnTo>
                    <a:pt x="262" y="205"/>
                  </a:lnTo>
                  <a:lnTo>
                    <a:pt x="254" y="197"/>
                  </a:lnTo>
                  <a:lnTo>
                    <a:pt x="254" y="189"/>
                  </a:lnTo>
                  <a:lnTo>
                    <a:pt x="246" y="189"/>
                  </a:lnTo>
                  <a:lnTo>
                    <a:pt x="246" y="181"/>
                  </a:lnTo>
                  <a:lnTo>
                    <a:pt x="246" y="174"/>
                  </a:lnTo>
                  <a:lnTo>
                    <a:pt x="246" y="12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1075"/>
            <p:cNvSpPr>
              <a:spLocks/>
            </p:cNvSpPr>
            <p:nvPr/>
          </p:nvSpPr>
          <p:spPr bwMode="auto">
            <a:xfrm>
              <a:off x="4614" y="2372"/>
              <a:ext cx="626" cy="221"/>
            </a:xfrm>
            <a:custGeom>
              <a:avLst/>
              <a:gdLst/>
              <a:ahLst/>
              <a:cxnLst>
                <a:cxn ang="0">
                  <a:pos x="625" y="0"/>
                </a:cxn>
                <a:cxn ang="0">
                  <a:pos x="625" y="49"/>
                </a:cxn>
                <a:cxn ang="0">
                  <a:pos x="585" y="49"/>
                </a:cxn>
                <a:cxn ang="0">
                  <a:pos x="513" y="98"/>
                </a:cxn>
                <a:cxn ang="0">
                  <a:pos x="377" y="98"/>
                </a:cxn>
                <a:cxn ang="0">
                  <a:pos x="264" y="147"/>
                </a:cxn>
                <a:cxn ang="0">
                  <a:pos x="96" y="147"/>
                </a:cxn>
                <a:cxn ang="0">
                  <a:pos x="96" y="204"/>
                </a:cxn>
                <a:cxn ang="0">
                  <a:pos x="70" y="220"/>
                </a:cxn>
                <a:cxn ang="0">
                  <a:pos x="26" y="220"/>
                </a:cxn>
                <a:cxn ang="0">
                  <a:pos x="0" y="199"/>
                </a:cxn>
                <a:cxn ang="0">
                  <a:pos x="0" y="147"/>
                </a:cxn>
              </a:cxnLst>
              <a:rect l="0" t="0" r="r" b="b"/>
              <a:pathLst>
                <a:path w="626" h="221">
                  <a:moveTo>
                    <a:pt x="625" y="0"/>
                  </a:moveTo>
                  <a:lnTo>
                    <a:pt x="625" y="49"/>
                  </a:lnTo>
                  <a:lnTo>
                    <a:pt x="585" y="49"/>
                  </a:lnTo>
                  <a:lnTo>
                    <a:pt x="513" y="98"/>
                  </a:lnTo>
                  <a:lnTo>
                    <a:pt x="377" y="98"/>
                  </a:lnTo>
                  <a:lnTo>
                    <a:pt x="264" y="147"/>
                  </a:lnTo>
                  <a:lnTo>
                    <a:pt x="96" y="147"/>
                  </a:lnTo>
                  <a:lnTo>
                    <a:pt x="96" y="204"/>
                  </a:lnTo>
                  <a:lnTo>
                    <a:pt x="70" y="220"/>
                  </a:lnTo>
                  <a:lnTo>
                    <a:pt x="26" y="220"/>
                  </a:lnTo>
                  <a:lnTo>
                    <a:pt x="0" y="199"/>
                  </a:lnTo>
                  <a:lnTo>
                    <a:pt x="0" y="147"/>
                  </a:lnTo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524000"/>
            <a:ext cx="9906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 Proposed Resolution</a:t>
            </a:r>
            <a:r>
              <a:rPr lang="en-US" b="1" baseline="0" dirty="0" smtClean="0"/>
              <a:t> of the Challenges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1012825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99607AA8-05CE-472E-87FC-202000571F1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257800" y="1295400"/>
            <a:ext cx="37306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defTabSz="914400" eaLnBrk="0" latinLnBrk="0" hangingPunct="0"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lang="en-US" sz="2000" dirty="0">
                <a:latin typeface="+mn-lt"/>
                <a:cs typeface="+mn-cs"/>
              </a:rPr>
              <a:t>Resolution 1</a:t>
            </a:r>
          </a:p>
          <a:p>
            <a:pPr marL="639763" marR="0" lvl="1" indent="-273050" defTabSz="914400" eaLnBrk="0" latinLnBrk="0" hangingPunct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en-US" sz="1600" dirty="0">
                <a:latin typeface="+mn-lt"/>
                <a:cs typeface="+mn-cs"/>
              </a:rPr>
              <a:t>Use flexible modeling tool that </a:t>
            </a:r>
            <a:r>
              <a:rPr lang="en-US" sz="1600" dirty="0" smtClean="0">
                <a:latin typeface="+mn-lt"/>
                <a:cs typeface="+mn-cs"/>
              </a:rPr>
              <a:t>supports sketch-level modeling</a:t>
            </a: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4271962" y="1524000"/>
            <a:ext cx="762000" cy="533400"/>
          </a:xfrm>
          <a:prstGeom prst="notchedRightArrow">
            <a:avLst/>
          </a:prstGeom>
          <a:gradFill flip="none" rotWithShape="1">
            <a:gsLst>
              <a:gs pos="0">
                <a:srgbClr val="0000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2476500"/>
            <a:ext cx="37306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Challenge 2</a:t>
            </a:r>
          </a:p>
          <a:p>
            <a:pPr marL="639763" marR="0" lvl="1" indent="-273050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Familiarity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of domain knowledge and language design expertise</a:t>
            </a:r>
          </a:p>
          <a:p>
            <a:pPr marL="639763" marR="0" lvl="1" indent="-273050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257800" y="2362200"/>
            <a:ext cx="37306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Resolution 2</a:t>
            </a:r>
          </a:p>
          <a:p>
            <a:pPr marL="639763" marR="0" lvl="1" indent="-273050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en-US" sz="1600" kern="0" noProof="0" dirty="0" smtClean="0">
                <a:latin typeface="+mn-lt"/>
              </a:rPr>
              <a:t>Provide DSML development environment that can develop DSML without language design expertise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4271962" y="2705100"/>
            <a:ext cx="762000" cy="533400"/>
          </a:xfrm>
          <a:prstGeom prst="notchedRightArrow">
            <a:avLst/>
          </a:prstGeom>
          <a:gradFill flip="none" rotWithShape="1">
            <a:gsLst>
              <a:gs pos="0">
                <a:srgbClr val="0000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04800" y="3733800"/>
            <a:ext cx="3730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Challenge 3</a:t>
            </a:r>
          </a:p>
          <a:p>
            <a:pPr marL="639763" marR="0" lvl="1" indent="-273050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Complexity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of DSML development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39763" marR="0" lvl="1" indent="-273050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257800" y="3733800"/>
            <a:ext cx="3730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Resolution 3</a:t>
            </a:r>
          </a:p>
          <a:p>
            <a:pPr marL="639763" marR="0" lvl="1" indent="-273050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en-US" sz="1600" kern="0" noProof="0" dirty="0" smtClean="0">
                <a:latin typeface="+mn-lt"/>
              </a:rPr>
              <a:t>Simplify DSML development through automation; inference from user-driven examples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Notched Right Arrow 11"/>
          <p:cNvSpPr/>
          <p:nvPr/>
        </p:nvSpPr>
        <p:spPr>
          <a:xfrm>
            <a:off x="4271962" y="3924300"/>
            <a:ext cx="762000" cy="533400"/>
          </a:xfrm>
          <a:prstGeom prst="notchedRightArrow">
            <a:avLst/>
          </a:prstGeom>
          <a:gradFill flip="none" rotWithShape="1">
            <a:gsLst>
              <a:gs pos="0">
                <a:srgbClr val="0000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04800" y="4876800"/>
            <a:ext cx="37306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Challenge 4</a:t>
            </a:r>
          </a:p>
          <a:p>
            <a:pPr marL="639763" marR="0" lvl="1" indent="-273050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Formal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specification of modeling language static semantics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39763" marR="0" lvl="1" indent="-273050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257800" y="4876800"/>
            <a:ext cx="37306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Resolution 4</a:t>
            </a:r>
          </a:p>
          <a:p>
            <a:pPr marL="639763" marR="0" lvl="1" indent="-273050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en-US" sz="1600" kern="0" noProof="0" dirty="0" smtClean="0">
                <a:latin typeface="+mn-lt"/>
              </a:rPr>
              <a:t>Infer the static semantics from DSML model instances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5" name="Notched Right Arrow 14"/>
          <p:cNvSpPr/>
          <p:nvPr/>
        </p:nvSpPr>
        <p:spPr>
          <a:xfrm>
            <a:off x="4271962" y="5105400"/>
            <a:ext cx="762000" cy="533400"/>
          </a:xfrm>
          <a:prstGeom prst="notchedRightArrow">
            <a:avLst/>
          </a:prstGeom>
          <a:gradFill flip="none" rotWithShape="1">
            <a:gsLst>
              <a:gs pos="0">
                <a:srgbClr val="0000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0200" y="6248400"/>
            <a:ext cx="5943600" cy="457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CC"/>
                </a:solidFill>
              </a:rPr>
              <a:t>DSML Creation By Demonstration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04800" y="1371600"/>
            <a:ext cx="37306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lvl="0" indent="-319088" eaLnBrk="0" hangingPunct="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defRPr/>
            </a:pPr>
            <a:r>
              <a:rPr lang="en-US" sz="2000" kern="0" dirty="0">
                <a:solidFill>
                  <a:srgbClr val="000000"/>
                </a:solidFill>
                <a:latin typeface="Tw Cen MT"/>
              </a:rPr>
              <a:t>Challenge 1</a:t>
            </a:r>
          </a:p>
          <a:p>
            <a:pPr marL="639763" lvl="1" indent="-273050" eaLnBrk="0" hangingPunct="0">
              <a:spcBef>
                <a:spcPts val="550"/>
              </a:spcBef>
              <a:buClr>
                <a:srgbClr val="94B6D2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kern="0" dirty="0">
                <a:solidFill>
                  <a:srgbClr val="000000"/>
                </a:solidFill>
                <a:latin typeface="Tw Cen MT"/>
              </a:rPr>
              <a:t>Preference </a:t>
            </a:r>
            <a:r>
              <a:rPr lang="en-US" sz="1600" kern="0" dirty="0" smtClean="0">
                <a:solidFill>
                  <a:srgbClr val="000000"/>
                </a:solidFill>
                <a:latin typeface="Tw Cen MT"/>
              </a:rPr>
              <a:t>for </a:t>
            </a:r>
            <a:r>
              <a:rPr lang="en-US" sz="1600" kern="0" dirty="0">
                <a:solidFill>
                  <a:srgbClr val="000000"/>
                </a:solidFill>
                <a:latin typeface="Tw Cen MT"/>
              </a:rPr>
              <a:t>unconstrained </a:t>
            </a:r>
            <a:r>
              <a:rPr lang="en-US" sz="1600" kern="0" dirty="0" smtClean="0">
                <a:solidFill>
                  <a:srgbClr val="000000"/>
                </a:solidFill>
                <a:latin typeface="Tw Cen MT"/>
              </a:rPr>
              <a:t>environment</a:t>
            </a:r>
            <a:endParaRPr lang="en-US" sz="1600" kern="0" dirty="0">
              <a:solidFill>
                <a:srgbClr val="000000"/>
              </a:solidFill>
              <a:latin typeface="Tw Cen M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10600" cy="762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odeling </a:t>
            </a:r>
            <a:r>
              <a:rPr lang="en-US" sz="3600" b="1" dirty="0" smtClean="0">
                <a:solidFill>
                  <a:srgbClr val="FF0000"/>
                </a:solidFill>
              </a:rPr>
              <a:t>L</a:t>
            </a:r>
            <a:r>
              <a:rPr lang="en-US" dirty="0" smtClean="0"/>
              <a:t>anguage </a:t>
            </a:r>
            <a:r>
              <a:rPr lang="en-US" sz="3600" b="1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reation </a:t>
            </a:r>
            <a:r>
              <a:rPr lang="en-US" sz="3600" b="1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y </a:t>
            </a:r>
            <a:r>
              <a:rPr lang="en-US" sz="3600" b="1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emonstration Process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AB0C5F0-5D23-4143-8C63-786F1CE14B2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83981" name="Object 13"/>
          <p:cNvGraphicFramePr>
            <a:graphicFrameLocks noChangeAspect="1"/>
          </p:cNvGraphicFramePr>
          <p:nvPr/>
        </p:nvGraphicFramePr>
        <p:xfrm>
          <a:off x="990600" y="1371600"/>
          <a:ext cx="7239000" cy="5325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1" name="Visio" r:id="rId3" imgW="9622676" imgH="7082910" progId="Visio.Drawing.11">
                  <p:embed/>
                </p:oleObj>
              </mc:Choice>
              <mc:Fallback>
                <p:oleObj name="Visio" r:id="rId3" imgW="9622676" imgH="7082910" progId="Visio.Drawing.11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371600"/>
                        <a:ext cx="7239000" cy="53251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MLCBD Process</a:t>
            </a:r>
            <a:r>
              <a:rPr lang="en-US" sz="2800" b="1" dirty="0" smtClean="0">
                <a:solidFill>
                  <a:schemeClr val="tx1"/>
                </a:solidFill>
              </a:rPr>
              <a:t>: </a:t>
            </a:r>
            <a:r>
              <a:rPr lang="en-US" b="1" dirty="0" smtClean="0"/>
              <a:t>Concrete Syntax Identification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AB0C5F0-5D23-4143-8C63-786F1CE14B2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381000" y="1828800"/>
          <a:ext cx="4935538" cy="377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2" name="Visio" r:id="rId4" imgW="4982839" imgH="3760445" progId="Visio.Drawing.11">
                  <p:embed/>
                </p:oleObj>
              </mc:Choice>
              <mc:Fallback>
                <p:oleObj name="Visio" r:id="rId4" imgW="4982839" imgH="3760445" progId="Visio.Drawing.11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828800"/>
                        <a:ext cx="4935538" cy="377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4495799" y="1295400"/>
            <a:ext cx="4270375" cy="5181600"/>
          </a:xfrm>
        </p:spPr>
        <p:txBody>
          <a:bodyPr/>
          <a:lstStyle/>
          <a:p>
            <a:pPr rtl="0" eaLnBrk="0" fontAlgn="base" latinLnBrk="0" hangingPunct="0"/>
            <a:r>
              <a:rPr lang="en-US" sz="20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 (or Demonstrate) a domain</a:t>
            </a:r>
            <a:r>
              <a:rPr lang="en-US" sz="20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domain modeling</a:t>
            </a:r>
            <a:r>
              <a:rPr lang="en-US" sz="20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tool</a:t>
            </a:r>
            <a:r>
              <a:rPr lang="en-US" sz="20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2000" dirty="0" smtClean="0"/>
          </a:p>
          <a:p>
            <a:pPr lvl="1" rtl="0" eaLnBrk="0" fontAlgn="base" hangingPunct="0"/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tool provides predefined shapes and supports users </a:t>
            </a:r>
            <a:r>
              <a:rPr lang="en-US" sz="1600" dirty="0" smtClean="0">
                <a:ea typeface="+mn-ea"/>
                <a:cs typeface="+mn-cs"/>
              </a:rPr>
              <a:t>in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defining new shapes</a:t>
            </a:r>
          </a:p>
          <a:p>
            <a:pPr rtl="0" eaLnBrk="0" fontAlgn="base" latinLnBrk="0" hangingPunct="0"/>
            <a:r>
              <a:rPr lang="en-US" sz="20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Capture domain model elements (or concrete</a:t>
            </a:r>
            <a:r>
              <a:rPr lang="en-US" sz="20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syntax)</a:t>
            </a:r>
            <a:r>
              <a:rPr lang="en-US" sz="20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while users demonstrate the domain model</a:t>
            </a:r>
            <a:endParaRPr lang="en-US" sz="2000" dirty="0" smtClean="0"/>
          </a:p>
          <a:p>
            <a:pPr lvl="1" rtl="0" eaLnBrk="0" fontAlgn="base" hangingPunct="0"/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Identify unique modeling elements and their structural pattern</a:t>
            </a:r>
            <a:endParaRPr lang="en-US" sz="1600" dirty="0" smtClean="0"/>
          </a:p>
          <a:p>
            <a:pPr rtl="0" eaLnBrk="0" fontAlgn="base" hangingPunct="0"/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Identify concrete syntax  through Annotation</a:t>
            </a:r>
          </a:p>
          <a:p>
            <a:pPr lvl="1" rtl="0" eaLnBrk="0" fontAlgn="base" hangingPunct="0"/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Review unique modeling elements and relevant modeling element instance names</a:t>
            </a:r>
            <a:endParaRPr lang="en-US" sz="1600" dirty="0" smtClean="0"/>
          </a:p>
          <a:p>
            <a:pPr lvl="1"/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Naming each unique modeling elements &amp; setting properties of relationships</a:t>
            </a:r>
            <a:r>
              <a:rPr lang="en-US" sz="1600" dirty="0" smtClean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Demonstrated models and Concrete Syntax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AB0C5F0-5D23-4143-8C63-786F1CE14B2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612775" y="1295400"/>
            <a:ext cx="8153400" cy="1143000"/>
          </a:xfrm>
        </p:spPr>
        <p:txBody>
          <a:bodyPr/>
          <a:lstStyle/>
          <a:p>
            <a:r>
              <a:rPr lang="en-US" dirty="0" smtClean="0"/>
              <a:t>Domain</a:t>
            </a:r>
            <a:r>
              <a:rPr lang="en-US" baseline="0" dirty="0" smtClean="0"/>
              <a:t>: Simple Image Processing</a:t>
            </a:r>
          </a:p>
          <a:p>
            <a:endParaRPr lang="en-US" dirty="0"/>
          </a:p>
        </p:txBody>
      </p:sp>
      <p:graphicFrame>
        <p:nvGraphicFramePr>
          <p:cNvPr id="185349" name="Object 5"/>
          <p:cNvGraphicFramePr>
            <a:graphicFrameLocks noChangeAspect="1"/>
          </p:cNvGraphicFramePr>
          <p:nvPr/>
        </p:nvGraphicFramePr>
        <p:xfrm>
          <a:off x="381000" y="2133600"/>
          <a:ext cx="2906205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43" name="Visio" r:id="rId3" imgW="3365083" imgH="3704568" progId="Visio.Drawing.11">
                  <p:embed/>
                </p:oleObj>
              </mc:Choice>
              <mc:Fallback>
                <p:oleObj name="Visio" r:id="rId3" imgW="3365083" imgH="3704568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133600"/>
                        <a:ext cx="2906205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1000" y="5562600"/>
            <a:ext cx="2667000" cy="838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 smtClean="0"/>
              <a:t>A set of domain models  created by user demonstration</a:t>
            </a:r>
          </a:p>
        </p:txBody>
      </p:sp>
      <p:graphicFrame>
        <p:nvGraphicFramePr>
          <p:cNvPr id="185350" name="Object 6"/>
          <p:cNvGraphicFramePr>
            <a:graphicFrameLocks noChangeAspect="1"/>
          </p:cNvGraphicFramePr>
          <p:nvPr/>
        </p:nvGraphicFramePr>
        <p:xfrm>
          <a:off x="3505200" y="2514600"/>
          <a:ext cx="1866900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44" name="Visio" r:id="rId5" imgW="1866619" imgH="2552310" progId="Visio.Drawing.11">
                  <p:embed/>
                </p:oleObj>
              </mc:Choice>
              <mc:Fallback>
                <p:oleObj name="Visio" r:id="rId5" imgW="1866619" imgH="2552310" progId="Visio.Drawing.11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514600"/>
                        <a:ext cx="1866900" cy="255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352800" y="5486400"/>
            <a:ext cx="2667000" cy="1066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600" dirty="0" smtClean="0"/>
              <a:t>Candidate concrete syntax captured automatically while user demonstrates the domain</a:t>
            </a:r>
          </a:p>
        </p:txBody>
      </p:sp>
      <p:graphicFrame>
        <p:nvGraphicFramePr>
          <p:cNvPr id="185352" name="Object 8"/>
          <p:cNvGraphicFramePr>
            <a:graphicFrameLocks noChangeAspect="1"/>
          </p:cNvGraphicFramePr>
          <p:nvPr/>
        </p:nvGraphicFramePr>
        <p:xfrm>
          <a:off x="5676900" y="2552700"/>
          <a:ext cx="3238500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45" name="Visio" r:id="rId7" imgW="3238084" imgH="2552310" progId="Visio.Drawing.11">
                  <p:embed/>
                </p:oleObj>
              </mc:Choice>
              <mc:Fallback>
                <p:oleObj name="Visio" r:id="rId7" imgW="3238084" imgH="2552310" progId="Visio.Drawing.11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2552700"/>
                        <a:ext cx="3238500" cy="255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324600" y="5486400"/>
            <a:ext cx="2590800" cy="762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600" dirty="0" smtClean="0"/>
              <a:t>Confirmed concrete syntax  by user annotation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MLCBD Process: Model Transformation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1" y="1295400"/>
            <a:ext cx="7927974" cy="2057400"/>
          </a:xfrm>
        </p:spPr>
        <p:txBody>
          <a:bodyPr/>
          <a:lstStyle/>
          <a:p>
            <a:r>
              <a:rPr lang="en-US" dirty="0" smtClean="0"/>
              <a:t>Transform domain models into abstract models using graphs </a:t>
            </a:r>
          </a:p>
          <a:p>
            <a:pPr lvl="1"/>
            <a:r>
              <a:rPr lang="en-US" dirty="0" smtClean="0"/>
              <a:t>A set of domain models may be maintained under XML files</a:t>
            </a:r>
          </a:p>
          <a:p>
            <a:pPr lvl="1"/>
            <a:r>
              <a:rPr lang="en-US" dirty="0" smtClean="0"/>
              <a:t>Mismatch in representation expected by inference techniques</a:t>
            </a:r>
          </a:p>
          <a:p>
            <a:r>
              <a:rPr lang="en-US" dirty="0" smtClean="0"/>
              <a:t>Graph transformation can assist in the creation, editing, analysis, and execution of visual programs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AB0C5F0-5D23-4143-8C63-786F1CE14B2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85005" name="Object 13"/>
          <p:cNvGraphicFramePr>
            <a:graphicFrameLocks noChangeAspect="1"/>
          </p:cNvGraphicFramePr>
          <p:nvPr/>
        </p:nvGraphicFramePr>
        <p:xfrm>
          <a:off x="1219200" y="3505200"/>
          <a:ext cx="6178550" cy="3182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7" name="Visio" r:id="rId4" imgW="9007313" imgH="4641840" progId="Visio.Drawing.11">
                  <p:embed/>
                </p:oleObj>
              </mc:Choice>
              <mc:Fallback>
                <p:oleObj name="Visio" r:id="rId4" imgW="9007313" imgH="4641840" progId="Visio.Drawing.11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505200"/>
                        <a:ext cx="6178550" cy="31829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MLCBD Process: Model Transformation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9607AA8-05CE-472E-87FC-202000571F1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4294967295"/>
          </p:nvPr>
        </p:nvSpPr>
        <p:spPr>
          <a:xfrm>
            <a:off x="612775" y="1295400"/>
            <a:ext cx="8153400" cy="1752600"/>
          </a:xfrm>
        </p:spPr>
        <p:txBody>
          <a:bodyPr/>
          <a:lstStyle/>
          <a:p>
            <a:r>
              <a:rPr lang="en-US" dirty="0" smtClean="0"/>
              <a:t>Graph Builder transforms a set of domain model examples into a set of undirected graphs as well as dependency/cardinality matrix</a:t>
            </a:r>
            <a:endParaRPr lang="en-US" dirty="0"/>
          </a:p>
        </p:txBody>
      </p:sp>
      <p:graphicFrame>
        <p:nvGraphicFramePr>
          <p:cNvPr id="117777" name="Object 17"/>
          <p:cNvGraphicFramePr>
            <a:graphicFrameLocks noChangeAspect="1"/>
          </p:cNvGraphicFramePr>
          <p:nvPr/>
        </p:nvGraphicFramePr>
        <p:xfrm>
          <a:off x="655036" y="2514600"/>
          <a:ext cx="7726964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40" name="Visio" r:id="rId4" imgW="10569535" imgH="3965324" progId="Visio.Drawing.11">
                  <p:embed/>
                </p:oleObj>
              </mc:Choice>
              <mc:Fallback>
                <p:oleObj name="Visio" r:id="rId4" imgW="10569535" imgH="3965324" progId="Visio.Drawing.11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036" y="2514600"/>
                        <a:ext cx="7726964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79" name="Object 19"/>
          <p:cNvGraphicFramePr>
            <a:graphicFrameLocks noChangeAspect="1"/>
          </p:cNvGraphicFramePr>
          <p:nvPr/>
        </p:nvGraphicFramePr>
        <p:xfrm>
          <a:off x="4876800" y="5486400"/>
          <a:ext cx="3505200" cy="1206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41" name="Visio" r:id="rId6" imgW="4104451" imgH="1418501" progId="Visio.Drawing.11">
                  <p:embed/>
                </p:oleObj>
              </mc:Choice>
              <mc:Fallback>
                <p:oleObj name="Visio" r:id="rId6" imgW="4104451" imgH="1418501" progId="Visio.Drawing.11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486400"/>
                        <a:ext cx="3505200" cy="12064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581400" y="5867400"/>
            <a:ext cx="1143000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600" dirty="0" smtClean="0"/>
              <a:t>Cardinality Matrix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MLCBD Process: Model Transformation (cont.)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9607AA8-05CE-472E-87FC-202000571F1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0" name="Notched Right Arrow 9"/>
          <p:cNvSpPr/>
          <p:nvPr/>
        </p:nvSpPr>
        <p:spPr>
          <a:xfrm>
            <a:off x="3352800" y="3307556"/>
            <a:ext cx="762000" cy="533400"/>
          </a:xfrm>
          <a:prstGeom prst="notchedRightArrow">
            <a:avLst/>
          </a:prstGeom>
          <a:gradFill flip="none" rotWithShape="1">
            <a:gsLst>
              <a:gs pos="0">
                <a:srgbClr val="0000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24944" name="Object 16"/>
          <p:cNvGraphicFramePr>
            <a:graphicFrameLocks noChangeAspect="1"/>
          </p:cNvGraphicFramePr>
          <p:nvPr/>
        </p:nvGraphicFramePr>
        <p:xfrm>
          <a:off x="304800" y="2813050"/>
          <a:ext cx="2771775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74" name="Visio" r:id="rId3" imgW="2771834" imgH="1148850" progId="Visio.Drawing.11">
                  <p:embed/>
                </p:oleObj>
              </mc:Choice>
              <mc:Fallback>
                <p:oleObj name="Visio" r:id="rId3" imgW="2771834" imgH="1148850" progId="Visio.Drawing.11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813050"/>
                        <a:ext cx="2771775" cy="114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Placeholder 13"/>
          <p:cNvSpPr>
            <a:spLocks noGrp="1"/>
          </p:cNvSpPr>
          <p:nvPr>
            <p:ph type="body" idx="4294967295"/>
          </p:nvPr>
        </p:nvSpPr>
        <p:spPr>
          <a:xfrm>
            <a:off x="612775" y="1295400"/>
            <a:ext cx="8153400" cy="1600200"/>
          </a:xfrm>
        </p:spPr>
        <p:txBody>
          <a:bodyPr/>
          <a:lstStyle/>
          <a:p>
            <a:r>
              <a:rPr lang="en-US" dirty="0" smtClean="0"/>
              <a:t>Graph Annotator rewrites</a:t>
            </a:r>
            <a:r>
              <a:rPr lang="en-US" baseline="0" dirty="0" smtClean="0"/>
              <a:t> a set of graphs, which is created by the Graph Builder, based on the annotation</a:t>
            </a:r>
          </a:p>
          <a:p>
            <a:r>
              <a:rPr lang="en-US" dirty="0" smtClean="0"/>
              <a:t>Step1: Rewrite based on relationship attribute, directionality</a:t>
            </a:r>
            <a:endParaRPr lang="en-US" dirty="0"/>
          </a:p>
        </p:txBody>
      </p:sp>
      <p:graphicFrame>
        <p:nvGraphicFramePr>
          <p:cNvPr id="124945" name="Object 17"/>
          <p:cNvGraphicFramePr>
            <a:graphicFrameLocks noChangeAspect="1"/>
          </p:cNvGraphicFramePr>
          <p:nvPr/>
        </p:nvGraphicFramePr>
        <p:xfrm>
          <a:off x="76200" y="4572000"/>
          <a:ext cx="3505200" cy="1206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75" name="Visio" r:id="rId5" imgW="4104451" imgH="1418501" progId="Visio.Drawing.11">
                  <p:embed/>
                </p:oleObj>
              </mc:Choice>
              <mc:Fallback>
                <p:oleObj name="Visio" r:id="rId5" imgW="4104451" imgH="1418501" progId="Visio.Drawing.11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4572000"/>
                        <a:ext cx="3505200" cy="12064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48" name="Object 20"/>
          <p:cNvGraphicFramePr>
            <a:graphicFrameLocks noChangeAspect="1"/>
          </p:cNvGraphicFramePr>
          <p:nvPr/>
        </p:nvGraphicFramePr>
        <p:xfrm>
          <a:off x="4876800" y="2819400"/>
          <a:ext cx="3675282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76" name="Visio" r:id="rId7" imgW="2790109" imgH="1247363" progId="Visio.Drawing.11">
                  <p:embed/>
                </p:oleObj>
              </mc:Choice>
              <mc:Fallback>
                <p:oleObj name="Visio" r:id="rId7" imgW="2790109" imgH="1247363" progId="Visio.Drawing.11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819400"/>
                        <a:ext cx="3675282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49" name="Object 21"/>
          <p:cNvGraphicFramePr>
            <a:graphicFrameLocks noChangeAspect="1"/>
          </p:cNvGraphicFramePr>
          <p:nvPr/>
        </p:nvGraphicFramePr>
        <p:xfrm>
          <a:off x="4876800" y="4572000"/>
          <a:ext cx="3657600" cy="1258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77" name="Visio" r:id="rId9" imgW="4095485" imgH="1409400" progId="Visio.Drawing.11">
                  <p:embed/>
                </p:oleObj>
              </mc:Choice>
              <mc:Fallback>
                <p:oleObj name="Visio" r:id="rId9" imgW="4095485" imgH="1409400" progId="Visio.Drawing.11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572000"/>
                        <a:ext cx="3657600" cy="12588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MLCBD Process: Model Transformation (cont.)</a:t>
            </a:r>
            <a:endParaRPr lang="en-US" b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AB0C5F0-5D23-4143-8C63-786F1CE14B2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4294967295"/>
          </p:nvPr>
        </p:nvSpPr>
        <p:spPr>
          <a:xfrm>
            <a:off x="612775" y="1295400"/>
            <a:ext cx="8153400" cy="2743200"/>
          </a:xfrm>
        </p:spPr>
        <p:txBody>
          <a:bodyPr/>
          <a:lstStyle/>
          <a:p>
            <a:r>
              <a:rPr lang="en-US" dirty="0" smtClean="0"/>
              <a:t>Graph Annotator optimizes graphs by removing</a:t>
            </a:r>
            <a:r>
              <a:rPr lang="en-US" baseline="0" dirty="0" smtClean="0"/>
              <a:t> identical syntax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Step 2: Based on the syntax attribute; collapsing common classifiers</a:t>
            </a:r>
            <a:endParaRPr lang="en-US" dirty="0"/>
          </a:p>
        </p:txBody>
      </p:sp>
      <p:graphicFrame>
        <p:nvGraphicFramePr>
          <p:cNvPr id="125968" name="Object 16"/>
          <p:cNvGraphicFramePr>
            <a:graphicFrameLocks noChangeAspect="1"/>
          </p:cNvGraphicFramePr>
          <p:nvPr/>
        </p:nvGraphicFramePr>
        <p:xfrm>
          <a:off x="641350" y="3048000"/>
          <a:ext cx="294005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64" name="Visio" r:id="rId3" imgW="2790109" imgH="1247363" progId="Visio.Drawing.11">
                  <p:embed/>
                </p:oleObj>
              </mc:Choice>
              <mc:Fallback>
                <p:oleObj name="Visio" r:id="rId3" imgW="2790109" imgH="1247363" progId="Visio.Drawing.11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" y="3048000"/>
                        <a:ext cx="294005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9" name="Object 17"/>
          <p:cNvGraphicFramePr>
            <a:graphicFrameLocks noChangeAspect="1"/>
          </p:cNvGraphicFramePr>
          <p:nvPr/>
        </p:nvGraphicFramePr>
        <p:xfrm>
          <a:off x="381000" y="4648200"/>
          <a:ext cx="3657600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65" name="Visio" r:id="rId5" imgW="4095485" imgH="1409400" progId="Visio.Drawing.11">
                  <p:embed/>
                </p:oleObj>
              </mc:Choice>
              <mc:Fallback>
                <p:oleObj name="Visio" r:id="rId5" imgW="4095485" imgH="1409400" progId="Visio.Drawing.11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648200"/>
                        <a:ext cx="3657600" cy="125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70" name="Object 18"/>
          <p:cNvGraphicFramePr>
            <a:graphicFrameLocks noChangeAspect="1"/>
          </p:cNvGraphicFramePr>
          <p:nvPr/>
        </p:nvGraphicFramePr>
        <p:xfrm>
          <a:off x="5715000" y="3429000"/>
          <a:ext cx="231457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66" name="Visio" r:id="rId7" imgW="2314499" imgH="901260" progId="Visio.Drawing.11">
                  <p:embed/>
                </p:oleObj>
              </mc:Choice>
              <mc:Fallback>
                <p:oleObj name="Visio" r:id="rId7" imgW="2314499" imgH="901260" progId="Visio.Drawing.11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429000"/>
                        <a:ext cx="2314575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Notched Right Arrow 15"/>
          <p:cNvSpPr/>
          <p:nvPr/>
        </p:nvSpPr>
        <p:spPr>
          <a:xfrm>
            <a:off x="4419600" y="3657600"/>
            <a:ext cx="762000" cy="533400"/>
          </a:xfrm>
          <a:prstGeom prst="notchedRightArrow">
            <a:avLst/>
          </a:prstGeom>
          <a:gradFill flip="none" rotWithShape="1">
            <a:gsLst>
              <a:gs pos="0">
                <a:srgbClr val="0000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5972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0200" y="4648201"/>
            <a:ext cx="275655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MLCBD Process: </a:t>
            </a:r>
            <a:r>
              <a:rPr lang="en-US" sz="2800" b="1" dirty="0" smtClean="0">
                <a:solidFill>
                  <a:schemeClr val="tx1"/>
                </a:solidFill>
              </a:rPr>
              <a:t>Abstract Syntax Inference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AB0C5F0-5D23-4143-8C63-786F1CE14B2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982417"/>
              </p:ext>
            </p:extLst>
          </p:nvPr>
        </p:nvGraphicFramePr>
        <p:xfrm>
          <a:off x="392113" y="2217737"/>
          <a:ext cx="3279775" cy="349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7" name="Visio" r:id="rId4" imgW="3123756" imgH="3349336" progId="Visio.Drawing.11">
                  <p:embed/>
                </p:oleObj>
              </mc:Choice>
              <mc:Fallback>
                <p:oleObj name="Visio" r:id="rId4" imgW="3123756" imgH="3349336" progId="Visio.Drawing.11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2217737"/>
                        <a:ext cx="3279775" cy="349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3886200" y="1676400"/>
            <a:ext cx="4952999" cy="4114800"/>
          </a:xfrm>
        </p:spPr>
        <p:txBody>
          <a:bodyPr/>
          <a:lstStyle/>
          <a:p>
            <a:pPr rtl="0" eaLnBrk="0" fontAlgn="base" hangingPunct="0"/>
            <a:r>
              <a:rPr lang="en-US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Infer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abstract syntax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(i.e.,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metamodel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based on abstract domain models, especially structural patterns of graph</a:t>
            </a:r>
            <a:endParaRPr lang="en-US" b="0" i="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Process may be considered a special case of inductive learning</a:t>
            </a:r>
          </a:p>
          <a:p>
            <a:pPr rtl="0" eaLnBrk="0" fontAlgn="base" hangingPunct="0"/>
            <a:r>
              <a:rPr lang="en-US" dirty="0" smtClean="0">
                <a:solidFill>
                  <a:schemeClr val="tx1"/>
                </a:solidFill>
              </a:rPr>
              <a:t>Metamodel Design Patterns are used as training data for metamodel inference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End-User and Domain Expert Sketching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9607AA8-05CE-472E-87FC-202000571F1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6629400"/>
            <a:ext cx="4876800" cy="2286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200" dirty="0" smtClean="0"/>
              <a:t>Reused with permission. </a:t>
            </a:r>
            <a:r>
              <a:rPr lang="en-US" sz="1200" dirty="0" err="1" smtClean="0"/>
              <a:t>MoDELS</a:t>
            </a:r>
            <a:r>
              <a:rPr lang="en-US" sz="1200" dirty="0" smtClean="0"/>
              <a:t> 2011 Keynote presented - Marian </a:t>
            </a:r>
            <a:r>
              <a:rPr lang="en-US" sz="1200" dirty="0" err="1" smtClean="0"/>
              <a:t>Petre</a:t>
            </a:r>
            <a:endParaRPr lang="en-US" sz="1200" dirty="0" smtClean="0"/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1676400" y="3124200"/>
            <a:ext cx="6248399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600000"/>
                </a:solidFill>
              </a:rPr>
              <a:t>Please see Marian </a:t>
            </a:r>
            <a:r>
              <a:rPr lang="en-US" sz="2400" dirty="0" err="1" smtClean="0">
                <a:solidFill>
                  <a:srgbClr val="600000"/>
                </a:solidFill>
              </a:rPr>
              <a:t>Petre’s</a:t>
            </a:r>
            <a:r>
              <a:rPr lang="en-US" sz="2400" dirty="0" smtClean="0">
                <a:solidFill>
                  <a:srgbClr val="600000"/>
                </a:solidFill>
              </a:rPr>
              <a:t> MODELS 2011 keynote for various examples…</a:t>
            </a:r>
            <a:endParaRPr lang="en-US" sz="2400" u="sng" dirty="0" smtClean="0">
              <a:solidFill>
                <a:srgbClr val="6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Metamodel Inference from demonstrated examples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AB0C5F0-5D23-4143-8C63-786F1CE14B2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579519"/>
              </p:ext>
            </p:extLst>
          </p:nvPr>
        </p:nvGraphicFramePr>
        <p:xfrm>
          <a:off x="2667000" y="3581400"/>
          <a:ext cx="3352800" cy="1373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695"/>
                <a:gridCol w="967305"/>
                <a:gridCol w="570653"/>
                <a:gridCol w="877147"/>
              </a:tblGrid>
              <a:tr h="38521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StartState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State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EndState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89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StartState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0, 1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0,1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State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0, *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EndState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3303" name="Object 7"/>
          <p:cNvGraphicFramePr>
            <a:graphicFrameLocks noChangeAspect="1"/>
          </p:cNvGraphicFramePr>
          <p:nvPr/>
        </p:nvGraphicFramePr>
        <p:xfrm>
          <a:off x="6019800" y="2438400"/>
          <a:ext cx="231457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08" name="Visio" r:id="rId4" imgW="2314499" imgH="901260" progId="Visio.Drawing.11">
                  <p:embed/>
                </p:oleObj>
              </mc:Choice>
              <mc:Fallback>
                <p:oleObj name="Visio" r:id="rId4" imgW="2314499" imgH="901260" progId="Visio.Drawing.11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438400"/>
                        <a:ext cx="2314575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6" name="Object 10"/>
          <p:cNvGraphicFramePr>
            <a:graphicFrameLocks noChangeAspect="1"/>
          </p:cNvGraphicFramePr>
          <p:nvPr/>
        </p:nvGraphicFramePr>
        <p:xfrm>
          <a:off x="3276600" y="2667000"/>
          <a:ext cx="2314575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09" name="Visio" r:id="rId6" imgW="2314473" imgH="706956" progId="Visio.Drawing.11">
                  <p:embed/>
                </p:oleObj>
              </mc:Choice>
              <mc:Fallback>
                <p:oleObj name="Visio" r:id="rId6" imgW="2314473" imgH="706956" progId="Visio.Drawing.11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667000"/>
                        <a:ext cx="2314575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8" name="Object 12"/>
          <p:cNvGraphicFramePr>
            <a:graphicFrameLocks noChangeAspect="1"/>
          </p:cNvGraphicFramePr>
          <p:nvPr/>
        </p:nvGraphicFramePr>
        <p:xfrm>
          <a:off x="1066800" y="2667000"/>
          <a:ext cx="2057400" cy="621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10" name="Visio" r:id="rId8" imgW="2171674" imgH="654859" progId="Visio.Drawing.11">
                  <p:embed/>
                </p:oleObj>
              </mc:Choice>
              <mc:Fallback>
                <p:oleObj name="Visio" r:id="rId8" imgW="2171674" imgH="654859" progId="Visio.Drawing.11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667000"/>
                        <a:ext cx="2057400" cy="6211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Placeholder 18"/>
          <p:cNvSpPr>
            <a:spLocks noGrp="1"/>
          </p:cNvSpPr>
          <p:nvPr>
            <p:ph type="body" idx="4294967295"/>
          </p:nvPr>
        </p:nvSpPr>
        <p:spPr>
          <a:xfrm>
            <a:off x="612775" y="1295400"/>
            <a:ext cx="8153400" cy="1066800"/>
          </a:xfrm>
        </p:spPr>
        <p:txBody>
          <a:bodyPr/>
          <a:lstStyle/>
          <a:p>
            <a:r>
              <a:rPr lang="en-US" dirty="0" smtClean="0"/>
              <a:t>Make</a:t>
            </a:r>
            <a:r>
              <a:rPr lang="en-US" baseline="0" dirty="0" smtClean="0"/>
              <a:t> the cardinality matrix from the graph representation of a set of domain models</a:t>
            </a:r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9" name="Text Placeholder 18"/>
          <p:cNvSpPr txBox="1">
            <a:spLocks/>
          </p:cNvSpPr>
          <p:nvPr/>
        </p:nvSpPr>
        <p:spPr bwMode="auto">
          <a:xfrm>
            <a:off x="762000" y="5105400"/>
            <a:ext cx="8153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Calculate the number of unique nodes in the graphs</a:t>
            </a:r>
          </a:p>
          <a:p>
            <a:pPr marL="639763" marR="0" lvl="1" indent="-273050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Each node corresponds to classifiers </a:t>
            </a:r>
          </a:p>
          <a:p>
            <a:pPr marL="639763" marR="0" lvl="1" indent="-273050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The number of unique nodes in this example is 3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458200" cy="762000"/>
          </a:xfrm>
        </p:spPr>
        <p:txBody>
          <a:bodyPr/>
          <a:lstStyle/>
          <a:p>
            <a:r>
              <a:rPr lang="en-US" b="1" dirty="0" smtClean="0"/>
              <a:t>Metamodel Inference Using Metamodel Design Patterns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AB0C5F0-5D23-4143-8C63-786F1CE14B2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aphicFrame>
        <p:nvGraphicFramePr>
          <p:cNvPr id="138247" name="Object 7"/>
          <p:cNvGraphicFramePr>
            <a:graphicFrameLocks noChangeAspect="1"/>
          </p:cNvGraphicFramePr>
          <p:nvPr/>
        </p:nvGraphicFramePr>
        <p:xfrm>
          <a:off x="762000" y="3733800"/>
          <a:ext cx="2590800" cy="1056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05" name="Visio" r:id="rId4" imgW="2895116" imgH="1180689" progId="Visio.Drawing.11">
                  <p:embed/>
                </p:oleObj>
              </mc:Choice>
              <mc:Fallback>
                <p:oleObj name="Visio" r:id="rId4" imgW="2895116" imgH="118068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733800"/>
                        <a:ext cx="2590800" cy="10567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495800" y="5257800"/>
          <a:ext cx="3962400" cy="1521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990600"/>
                <a:gridCol w="990600"/>
                <a:gridCol w="990600"/>
              </a:tblGrid>
              <a:tr h="38521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Classifier1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Classifier2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Classifier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89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Classifier1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0,1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8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Classifier2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0,1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0,1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8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Classifie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r 3</a:t>
                      </a:r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Notched Right Arrow 10"/>
          <p:cNvSpPr/>
          <p:nvPr/>
        </p:nvSpPr>
        <p:spPr>
          <a:xfrm>
            <a:off x="3733800" y="3962400"/>
            <a:ext cx="533400" cy="533400"/>
          </a:xfrm>
          <a:prstGeom prst="notchedRightArrow">
            <a:avLst/>
          </a:prstGeom>
          <a:gradFill flip="none" rotWithShape="1">
            <a:gsLst>
              <a:gs pos="0">
                <a:srgbClr val="0000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83304" name="Object 8"/>
          <p:cNvGraphicFramePr>
            <a:graphicFrameLocks noChangeAspect="1"/>
          </p:cNvGraphicFramePr>
          <p:nvPr/>
        </p:nvGraphicFramePr>
        <p:xfrm>
          <a:off x="5105400" y="3048000"/>
          <a:ext cx="2614612" cy="2217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06" name="Visio" r:id="rId6" imgW="2789933" imgH="2522070" progId="Visio.Drawing.11">
                  <p:embed/>
                </p:oleObj>
              </mc:Choice>
              <mc:Fallback>
                <p:oleObj name="Visio" r:id="rId6" imgW="2789933" imgH="2522070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048000"/>
                        <a:ext cx="2614612" cy="22170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Placeholder 13"/>
          <p:cNvSpPr>
            <a:spLocks noGrp="1"/>
          </p:cNvSpPr>
          <p:nvPr>
            <p:ph type="body" idx="4294967295"/>
          </p:nvPr>
        </p:nvSpPr>
        <p:spPr>
          <a:xfrm>
            <a:off x="612775" y="1219200"/>
            <a:ext cx="8153400" cy="2362200"/>
          </a:xfrm>
        </p:spPr>
        <p:txBody>
          <a:bodyPr/>
          <a:lstStyle/>
          <a:p>
            <a:r>
              <a:rPr lang="en-US" dirty="0" smtClean="0"/>
              <a:t>Create</a:t>
            </a:r>
            <a:r>
              <a:rPr lang="en-US" baseline="0" dirty="0" smtClean="0"/>
              <a:t> a set of metamodel instances and the cardinality matrix</a:t>
            </a:r>
          </a:p>
          <a:p>
            <a:pPr lvl="1"/>
            <a:r>
              <a:rPr lang="en-US" dirty="0" smtClean="0"/>
              <a:t>The number of classifiers participating to create a set of metamodel instances will be less than or equal to the number of unique nodes in the graph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" y="5029200"/>
            <a:ext cx="312420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600" dirty="0" smtClean="0"/>
              <a:t>Base metamodel design pattern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AB0C5F0-5D23-4143-8C63-786F1CE14B2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4294967295"/>
          </p:nvPr>
        </p:nvSpPr>
        <p:spPr>
          <a:xfrm>
            <a:off x="612775" y="1295400"/>
            <a:ext cx="8153400" cy="2362200"/>
          </a:xfrm>
        </p:spPr>
        <p:txBody>
          <a:bodyPr/>
          <a:lstStyle/>
          <a:p>
            <a:r>
              <a:rPr lang="en-US" dirty="0" smtClean="0"/>
              <a:t>Create a dependency matrix of metamodel instances</a:t>
            </a:r>
          </a:p>
          <a:p>
            <a:r>
              <a:rPr lang="en-US" dirty="0" smtClean="0"/>
              <a:t>Create a decision tree based on row-column representation of the dependency matrix</a:t>
            </a:r>
          </a:p>
          <a:p>
            <a:r>
              <a:rPr lang="en-US" dirty="0" smtClean="0"/>
              <a:t>Each leaf node in the decision tree represents exactly one dependency matrix</a:t>
            </a:r>
          </a:p>
          <a:p>
            <a:r>
              <a:rPr lang="en-US" dirty="0" smtClean="0"/>
              <a:t>Tree depth = the number of row-column representation of the dependency matrix</a:t>
            </a:r>
          </a:p>
          <a:p>
            <a:r>
              <a:rPr lang="en-US" dirty="0" smtClean="0"/>
              <a:t>Identify matching branch by traversing the decision tree with the user demonstrated models.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458200" cy="762000"/>
          </a:xfrm>
        </p:spPr>
        <p:txBody>
          <a:bodyPr/>
          <a:lstStyle/>
          <a:p>
            <a:r>
              <a:rPr lang="en-US" b="1" dirty="0" smtClean="0"/>
              <a:t>Metamodel Inference Using Metamodel Design Patterns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Metamodel Inference Using Design Patterns (cont.)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AB0C5F0-5D23-4143-8C63-786F1CE14B2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320040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1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85800" y="3810000"/>
            <a:ext cx="1828800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 smtClean="0"/>
              <a:t>Graph and Dependency Matrix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0" y="3810000"/>
            <a:ext cx="1676400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 smtClean="0"/>
              <a:t>Row-Column Representation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3200" y="3733800"/>
            <a:ext cx="1371600" cy="381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 smtClean="0"/>
              <a:t>Decision Tree</a:t>
            </a:r>
          </a:p>
        </p:txBody>
      </p:sp>
      <p:graphicFrame>
        <p:nvGraphicFramePr>
          <p:cNvPr id="197642" name="Object 10"/>
          <p:cNvGraphicFramePr>
            <a:graphicFrameLocks noChangeAspect="1"/>
          </p:cNvGraphicFramePr>
          <p:nvPr/>
        </p:nvGraphicFramePr>
        <p:xfrm>
          <a:off x="457200" y="1600200"/>
          <a:ext cx="2571750" cy="20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30" name="Visio" r:id="rId4" imgW="2571727" imgH="2038538" progId="Visio.Drawing.11">
                  <p:embed/>
                </p:oleObj>
              </mc:Choice>
              <mc:Fallback>
                <p:oleObj name="Visio" r:id="rId4" imgW="2571727" imgH="2038538" progId="Visio.Drawing.11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2571750" cy="203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43" name="Object 11"/>
          <p:cNvGraphicFramePr>
            <a:graphicFrameLocks noChangeAspect="1"/>
          </p:cNvGraphicFramePr>
          <p:nvPr/>
        </p:nvGraphicFramePr>
        <p:xfrm>
          <a:off x="3581400" y="1600200"/>
          <a:ext cx="1752600" cy="2137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31" name="Visio" r:id="rId6" imgW="1523546" imgH="1858493" progId="Visio.Drawing.11">
                  <p:embed/>
                </p:oleObj>
              </mc:Choice>
              <mc:Fallback>
                <p:oleObj name="Visio" r:id="rId6" imgW="1523546" imgH="1858493" progId="Visio.Drawing.11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600200"/>
                        <a:ext cx="1752600" cy="21378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45" name="Object 13"/>
          <p:cNvGraphicFramePr>
            <a:graphicFrameLocks noChangeAspect="1"/>
          </p:cNvGraphicFramePr>
          <p:nvPr/>
        </p:nvGraphicFramePr>
        <p:xfrm>
          <a:off x="5929268" y="1752600"/>
          <a:ext cx="2595607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32" name="Visio" r:id="rId8" imgW="2429198" imgH="1711109" progId="Visio.Drawing.11">
                  <p:embed/>
                </p:oleObj>
              </mc:Choice>
              <mc:Fallback>
                <p:oleObj name="Visio" r:id="rId8" imgW="2429198" imgH="1711109" progId="Visio.Drawing.11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268" y="1752600"/>
                        <a:ext cx="2595607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47" name="Object 15"/>
          <p:cNvGraphicFramePr>
            <a:graphicFrameLocks noChangeAspect="1"/>
          </p:cNvGraphicFramePr>
          <p:nvPr/>
        </p:nvGraphicFramePr>
        <p:xfrm>
          <a:off x="533400" y="4495800"/>
          <a:ext cx="2543175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33" name="Visio" r:id="rId10" imgW="2543113" imgH="1980773" progId="Visio.Drawing.11">
                  <p:embed/>
                </p:oleObj>
              </mc:Choice>
              <mc:Fallback>
                <p:oleObj name="Visio" r:id="rId10" imgW="2543113" imgH="1980773" progId="Visio.Drawing.11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495800"/>
                        <a:ext cx="2543175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48" name="Object 16"/>
          <p:cNvGraphicFramePr>
            <a:graphicFrameLocks noChangeAspect="1"/>
          </p:cNvGraphicFramePr>
          <p:nvPr/>
        </p:nvGraphicFramePr>
        <p:xfrm>
          <a:off x="3657600" y="4572001"/>
          <a:ext cx="1624212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34" name="Visio" r:id="rId12" imgW="1523546" imgH="1858493" progId="Visio.Drawing.11">
                  <p:embed/>
                </p:oleObj>
              </mc:Choice>
              <mc:Fallback>
                <p:oleObj name="Visio" r:id="rId12" imgW="1523546" imgH="1858493" progId="Visio.Drawing.11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572001"/>
                        <a:ext cx="1624212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49" name="Object 17"/>
          <p:cNvGraphicFramePr>
            <a:graphicFrameLocks noChangeAspect="1"/>
          </p:cNvGraphicFramePr>
          <p:nvPr/>
        </p:nvGraphicFramePr>
        <p:xfrm>
          <a:off x="5867400" y="4513032"/>
          <a:ext cx="2895600" cy="2040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35" name="Visio" r:id="rId14" imgW="2429198" imgH="1711109" progId="Visio.Drawing.11">
                  <p:embed/>
                </p:oleObj>
              </mc:Choice>
              <mc:Fallback>
                <p:oleObj name="Visio" r:id="rId14" imgW="2429198" imgH="1711109" progId="Visio.Drawing.11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513032"/>
                        <a:ext cx="2895600" cy="2040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7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7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Static Semantics Inference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AB0C5F0-5D23-4143-8C63-786F1CE14B2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1143000" y="4495800"/>
            <a:ext cx="7318375" cy="1981200"/>
          </a:xfrm>
        </p:spPr>
        <p:txBody>
          <a:bodyPr/>
          <a:lstStyle/>
          <a:p>
            <a:r>
              <a:rPr lang="en-US" dirty="0" smtClean="0"/>
              <a:t>Goal: Infer static semantic constraints from abstract domain models and associate with inferred metamodel</a:t>
            </a:r>
          </a:p>
          <a:p>
            <a:r>
              <a:rPr lang="en-US" dirty="0" smtClean="0"/>
              <a:t>Focus on identifying </a:t>
            </a:r>
            <a:r>
              <a:rPr lang="en-US" dirty="0" smtClean="0">
                <a:solidFill>
                  <a:srgbClr val="0000CC"/>
                </a:solidFill>
              </a:rPr>
              <a:t>static constraints </a:t>
            </a:r>
            <a:r>
              <a:rPr lang="en-US" dirty="0" smtClean="0"/>
              <a:t>from domain models</a:t>
            </a:r>
          </a:p>
        </p:txBody>
      </p:sp>
      <p:graphicFrame>
        <p:nvGraphicFramePr>
          <p:cNvPr id="154627" name="Object 3"/>
          <p:cNvGraphicFramePr>
            <a:graphicFrameLocks noChangeAspect="1"/>
          </p:cNvGraphicFramePr>
          <p:nvPr/>
        </p:nvGraphicFramePr>
        <p:xfrm>
          <a:off x="1219200" y="2057400"/>
          <a:ext cx="5943600" cy="2027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60" name="Visio" r:id="rId4" imgW="4871893" imgH="1663331" progId="Visio.Drawing.11">
                  <p:embed/>
                </p:oleObj>
              </mc:Choice>
              <mc:Fallback>
                <p:oleObj name="Visio" r:id="rId4" imgW="4871893" imgH="1663331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057400"/>
                        <a:ext cx="5943600" cy="2027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Examples</a:t>
            </a:r>
            <a:r>
              <a:rPr lang="en-US" b="1" baseline="0" dirty="0" smtClean="0"/>
              <a:t> of Constraints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AB0C5F0-5D23-4143-8C63-786F1CE14B2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Process Modeling</a:t>
            </a:r>
          </a:p>
          <a:p>
            <a:pPr lvl="1"/>
            <a:r>
              <a:rPr lang="en-US" dirty="0" smtClean="0"/>
              <a:t>A DFD either must be a context diagram or have a parent process on a higher-level DFD</a:t>
            </a:r>
          </a:p>
          <a:p>
            <a:pPr lvl="1"/>
            <a:r>
              <a:rPr lang="en-US" dirty="0" smtClean="0"/>
              <a:t>A parent process must be specified before its child processes</a:t>
            </a:r>
          </a:p>
          <a:p>
            <a:pPr lvl="1"/>
            <a:r>
              <a:rPr lang="en-US" dirty="0" smtClean="0"/>
              <a:t>External entities must be connected only to a process</a:t>
            </a:r>
          </a:p>
          <a:p>
            <a:pPr lvl="1"/>
            <a:r>
              <a:rPr lang="en-US" dirty="0" smtClean="0"/>
              <a:t>Each data store on a set of DFDs must be uniquely named</a:t>
            </a:r>
          </a:p>
          <a:p>
            <a:r>
              <a:rPr lang="en-US" dirty="0" smtClean="0"/>
              <a:t>Data Modeling</a:t>
            </a:r>
          </a:p>
          <a:p>
            <a:pPr lvl="1"/>
            <a:r>
              <a:rPr lang="en-US" dirty="0" smtClean="0"/>
              <a:t>Entity must be specified before its relationship</a:t>
            </a:r>
          </a:p>
          <a:p>
            <a:pPr lvl="1"/>
            <a:r>
              <a:rPr lang="en-US" dirty="0" smtClean="0"/>
              <a:t>Entity and relationship must be specified before their attributes</a:t>
            </a:r>
          </a:p>
          <a:p>
            <a:pPr lvl="1"/>
            <a:r>
              <a:rPr lang="en-US" dirty="0" smtClean="0"/>
              <a:t>Cardinality must be shown at each end of a relationship</a:t>
            </a:r>
          </a:p>
          <a:p>
            <a:pPr lvl="1"/>
            <a:r>
              <a:rPr lang="en-US" dirty="0" smtClean="0"/>
              <a:t>Associative entities must have one or more attributes</a:t>
            </a:r>
          </a:p>
          <a:p>
            <a:r>
              <a:rPr lang="en-US" dirty="0" smtClean="0"/>
              <a:t>Event Modeling</a:t>
            </a:r>
          </a:p>
          <a:p>
            <a:pPr lvl="1"/>
            <a:r>
              <a:rPr lang="en-US" dirty="0" smtClean="0"/>
              <a:t>All states shown must be attainable</a:t>
            </a:r>
          </a:p>
          <a:p>
            <a:pPr lvl="1"/>
            <a:r>
              <a:rPr lang="en-US" dirty="0" smtClean="0"/>
              <a:t>Final state in lower-level diagram must correspond to exit in associated higher-level state</a:t>
            </a:r>
          </a:p>
          <a:p>
            <a:pPr lvl="1"/>
            <a:r>
              <a:rPr lang="en-US" dirty="0" smtClean="0"/>
              <a:t>Only one start state may be placed in each diagram</a:t>
            </a:r>
          </a:p>
          <a:p>
            <a:pPr lvl="1"/>
            <a:r>
              <a:rPr lang="en-US" dirty="0" smtClean="0"/>
              <a:t>Every diagram must have a start state and a final state</a:t>
            </a:r>
          </a:p>
          <a:p>
            <a:r>
              <a:rPr lang="en-US" dirty="0" smtClean="0"/>
              <a:t>Class Modeling</a:t>
            </a:r>
          </a:p>
          <a:p>
            <a:pPr lvl="1"/>
            <a:r>
              <a:rPr lang="en-US" dirty="0" smtClean="0"/>
              <a:t>Unidirectional associations cannot be drawn between a class and a package or a node</a:t>
            </a:r>
          </a:p>
          <a:p>
            <a:pPr lvl="1"/>
            <a:r>
              <a:rPr lang="en-US" dirty="0" smtClean="0"/>
              <a:t>An association cannot be drawn between a package and an actor</a:t>
            </a:r>
          </a:p>
          <a:p>
            <a:pPr lvl="1"/>
            <a:r>
              <a:rPr lang="en-US" dirty="0" smtClean="0"/>
              <a:t>An aggregation cannot be drawn between a parameterized class utility and a node</a:t>
            </a:r>
          </a:p>
          <a:p>
            <a:pPr lvl="1"/>
            <a:r>
              <a:rPr lang="en-US" dirty="0" smtClean="0"/>
              <a:t>A generalization cannot be drawn between a parameterized class utility and a use case or a node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6400800"/>
            <a:ext cx="4953000" cy="381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 err="1" smtClean="0"/>
              <a:t>Offen</a:t>
            </a:r>
            <a:r>
              <a:rPr lang="en-US" sz="1000" dirty="0" smtClean="0"/>
              <a:t>, R. (2000). CASE Tools and Constraints. North </a:t>
            </a:r>
            <a:r>
              <a:rPr lang="en-US" sz="1000" dirty="0" err="1" smtClean="0"/>
              <a:t>Ryde</a:t>
            </a:r>
            <a:r>
              <a:rPr lang="en-US" sz="1000" dirty="0" smtClean="0"/>
              <a:t>: Macquarie University Joint Research Centre for Advanced Systems Engineering.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Screenshots of Relationship Constraints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AB0C5F0-5D23-4143-8C63-786F1CE14B2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197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828800"/>
            <a:ext cx="429577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317538"/>
            <a:ext cx="5105400" cy="500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228600" y="3581400"/>
            <a:ext cx="23622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Screenshots of Relationship Constraints (cont.)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AB0C5F0-5D23-4143-8C63-786F1CE14B2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1976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429577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152400" y="3886200"/>
            <a:ext cx="29718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295400"/>
            <a:ext cx="4724400" cy="535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28600" y="4419600"/>
            <a:ext cx="4648200" cy="1295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166688" indent="-166688"/>
            <a:r>
              <a:rPr lang="en-US" sz="1600" dirty="0" smtClean="0"/>
              <a:t>Relationship constraints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1600" dirty="0" smtClean="0"/>
              <a:t>Use relationship “init” between Start and State, State and End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1600" dirty="0" smtClean="0"/>
              <a:t>Relationship “</a:t>
            </a:r>
            <a:r>
              <a:rPr lang="en-US" sz="1600" dirty="0" err="1" smtClean="0"/>
              <a:t>asso</a:t>
            </a:r>
            <a:r>
              <a:rPr lang="en-US" sz="1600" dirty="0" smtClean="0"/>
              <a:t>” is allowed between 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Future Work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AB0C5F0-5D23-4143-8C63-786F1CE14B2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612775" y="15240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1200">
                <a:solidFill>
                  <a:schemeClr val="tx1"/>
                </a:solidFill>
                <a:latin typeface="+mn-lt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1200">
                <a:solidFill>
                  <a:schemeClr val="tx1"/>
                </a:solidFill>
                <a:latin typeface="+mn-lt"/>
              </a:defRPr>
            </a:lvl5pPr>
            <a:lvl6pPr marL="22860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Metamodel export</a:t>
            </a:r>
          </a:p>
          <a:p>
            <a:pPr lvl="1"/>
            <a:r>
              <a:rPr lang="en-US" dirty="0"/>
              <a:t>The current metamodel is internalized and used to generate the Visio templates and Visual Basic scripts</a:t>
            </a:r>
          </a:p>
          <a:p>
            <a:pPr lvl="1"/>
            <a:r>
              <a:rPr lang="en-US" dirty="0"/>
              <a:t>Potential to generate metamodel in other formats for different metamodeling environments</a:t>
            </a:r>
          </a:p>
          <a:p>
            <a:r>
              <a:rPr lang="en-US" dirty="0" smtClean="0"/>
              <a:t>Extend beyond a constrained sketching tool</a:t>
            </a:r>
          </a:p>
          <a:p>
            <a:pPr lvl="1"/>
            <a:r>
              <a:rPr lang="en-US" dirty="0" smtClean="0"/>
              <a:t>Potential to describe generators and transformations from a demonstration approach</a:t>
            </a:r>
          </a:p>
          <a:p>
            <a:pPr lvl="1"/>
            <a:r>
              <a:rPr lang="en-US" dirty="0" smtClean="0"/>
              <a:t>Integrate with Model Transformation by Demonstration tools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Experimental Evaluation, including human-based studies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18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Discussion and Future Evaluation Needs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AB0C5F0-5D23-4143-8C63-786F1CE14B2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Generality</a:t>
            </a:r>
          </a:p>
          <a:p>
            <a:pPr lvl="1"/>
            <a:r>
              <a:rPr lang="en-US" dirty="0" smtClean="0"/>
              <a:t>Complexity of DSMLs and the number of DSML constructs</a:t>
            </a:r>
            <a:r>
              <a:rPr lang="en-US" baseline="0" dirty="0" smtClean="0"/>
              <a:t> is different for each DSML</a:t>
            </a:r>
          </a:p>
          <a:p>
            <a:pPr lvl="1"/>
            <a:r>
              <a:rPr lang="en-US" baseline="0" dirty="0" smtClean="0"/>
              <a:t>The proposed approach can build DSMLs fo</a:t>
            </a:r>
            <a:r>
              <a:rPr lang="en-US" dirty="0" smtClean="0"/>
              <a:t>r many </a:t>
            </a:r>
            <a:r>
              <a:rPr lang="en-US" baseline="0" dirty="0" smtClean="0"/>
              <a:t>types of DSMLs</a:t>
            </a:r>
          </a:p>
          <a:p>
            <a:pPr lvl="1"/>
            <a:r>
              <a:rPr lang="en-US" dirty="0" smtClean="0"/>
              <a:t>Evaluate by</a:t>
            </a:r>
            <a:r>
              <a:rPr lang="en-US" baseline="0" dirty="0" smtClean="0"/>
              <a:t> considering</a:t>
            </a:r>
            <a:r>
              <a:rPr lang="en-US" dirty="0" smtClean="0"/>
              <a:t> approach for numerous types of DSMLs</a:t>
            </a:r>
          </a:p>
          <a:p>
            <a:pPr lvl="0"/>
            <a:r>
              <a:rPr lang="en-US" dirty="0" smtClean="0"/>
              <a:t>Accuracy</a:t>
            </a:r>
          </a:p>
          <a:p>
            <a:pPr lvl="1"/>
            <a:r>
              <a:rPr lang="en-US" dirty="0" smtClean="0"/>
              <a:t>Abstract and Concrete Syntax</a:t>
            </a:r>
            <a:r>
              <a:rPr lang="en-US" baseline="0" dirty="0" smtClean="0"/>
              <a:t> are inferred from a small set of domain model examples</a:t>
            </a:r>
          </a:p>
          <a:p>
            <a:pPr lvl="1"/>
            <a:r>
              <a:rPr lang="en-US" dirty="0" smtClean="0"/>
              <a:t>Inference</a:t>
            </a:r>
            <a:r>
              <a:rPr lang="en-US" baseline="0" dirty="0" smtClean="0"/>
              <a:t> with a small set of training data is challenging</a:t>
            </a:r>
          </a:p>
          <a:p>
            <a:pPr lvl="1"/>
            <a:r>
              <a:rPr lang="en-US" baseline="0" dirty="0" smtClean="0"/>
              <a:t>Evaluate by correctly instantiated domain models from the inferred metamodel</a:t>
            </a:r>
          </a:p>
          <a:p>
            <a:pPr lvl="0"/>
            <a:r>
              <a:rPr lang="en-US" dirty="0" smtClean="0"/>
              <a:t>Simplicity</a:t>
            </a:r>
          </a:p>
          <a:p>
            <a:pPr lvl="1"/>
            <a:r>
              <a:rPr lang="en-US" dirty="0" smtClean="0"/>
              <a:t>If a DSML is large and complex, its metamodel may also be large and complex, and can have unnecessary complexity</a:t>
            </a:r>
          </a:p>
          <a:p>
            <a:pPr lvl="1"/>
            <a:r>
              <a:rPr lang="en-US" dirty="0" smtClean="0"/>
              <a:t>The inferred metamodel</a:t>
            </a:r>
            <a:r>
              <a:rPr lang="en-US" baseline="0" dirty="0" smtClean="0"/>
              <a:t> needs to be as concise and simple as possible</a:t>
            </a:r>
          </a:p>
          <a:p>
            <a:pPr lvl="1"/>
            <a:r>
              <a:rPr lang="en-US" baseline="0" dirty="0" smtClean="0"/>
              <a:t>Evaluate by comparing number of elements between inferred metamodel and</a:t>
            </a:r>
            <a:r>
              <a:rPr lang="en-US" dirty="0" smtClean="0"/>
              <a:t> referred metamodel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DSML Example</a:t>
            </a:r>
            <a:r>
              <a:rPr lang="en-US" baseline="0" dirty="0" smtClean="0"/>
              <a:t>: Printer Configuration Report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9607AA8-05CE-472E-87FC-202000571F1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4191000"/>
            <a:ext cx="4419600" cy="2438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/>
              </a:rPr>
              <a:t>void 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</a:rPr>
              <a:t>draw_report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</a:rPr>
              <a:t>(BITMAP *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</a:rPr>
              <a:t>bmp,int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</a:rPr>
              <a:t>x,int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</a:rPr>
              <a:t> y) { 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</a:rPr>
              <a:t>int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</a:rPr>
              <a:t> j; 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Times New Roman"/>
              </a:rPr>
              <a:t>    word 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</a:rPr>
              <a:t>screen_offset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</a:rPr>
              <a:t> = (y&lt;&lt;8)+(y&lt;&lt;6)+x; 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Times New Roman"/>
              </a:rPr>
              <a:t>    word 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</a:rPr>
              <a:t>bitmap_offset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</a:rPr>
              <a:t> = 0; 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Times New Roman"/>
              </a:rPr>
              <a:t>    for(j=0;j&lt;bmp-&gt;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</a:rPr>
              <a:t>height;j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</a:rPr>
              <a:t>++) { 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Times New Roman"/>
              </a:rPr>
              <a:t>        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</a:rPr>
              <a:t>memcpy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</a:rPr>
              <a:t>(&amp;VGA[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</a:rPr>
              <a:t>screen_offset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</a:rPr>
              <a:t>],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Times New Roman"/>
              </a:rPr>
              <a:t>                        &amp;bmp-&gt;data[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</a:rPr>
              <a:t>bitmap_offset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</a:rPr>
              <a:t>],bmp-&gt;width); 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Times New Roman"/>
              </a:rPr>
              <a:t>        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</a:rPr>
              <a:t>bitmap_offset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</a:rPr>
              <a:t>+=bmp-&gt;width; 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Times New Roman"/>
              </a:rPr>
              <a:t>        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</a:rPr>
              <a:t>screen_offset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</a:rPr>
              <a:t>+=SCREEN_WIDTH; 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Times New Roman"/>
              </a:rPr>
              <a:t>    }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Times New Roman"/>
              </a:rPr>
              <a:t>}</a:t>
            </a:r>
            <a:endParaRPr lang="en-US" sz="1400" dirty="0" smtClean="0"/>
          </a:p>
        </p:txBody>
      </p:sp>
      <p:pic>
        <p:nvPicPr>
          <p:cNvPr id="9830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8700" y="1371600"/>
            <a:ext cx="3695700" cy="261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295400"/>
            <a:ext cx="413385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4419600" y="1295400"/>
            <a:ext cx="4419600" cy="2819400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1447800"/>
            <a:ext cx="1524000" cy="3048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 smtClean="0">
                <a:solidFill>
                  <a:srgbClr val="0000CC"/>
                </a:solidFill>
              </a:rPr>
              <a:t>Predefined font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95800" y="4191000"/>
            <a:ext cx="4343400" cy="2514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248400"/>
            <a:ext cx="3276600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Design the report specifying the font and location manually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9" grpId="0"/>
      <p:bldP spid="9" grpId="1"/>
      <p:bldP spid="11" grpId="0" animBg="1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This presentation introduces a way to develop a DSML through a machine learning approach, so that general end-users can assist in designing a DSML by providing concrete examples</a:t>
            </a:r>
          </a:p>
          <a:p>
            <a:pPr lvl="1"/>
            <a:r>
              <a:rPr lang="en-US" sz="2400" dirty="0" smtClean="0"/>
              <a:t>Flexible modeling environments supports modeling domains with user-defined modeling elements</a:t>
            </a:r>
          </a:p>
          <a:p>
            <a:pPr lvl="1"/>
            <a:r>
              <a:rPr lang="en-US" sz="2400" dirty="0" smtClean="0"/>
              <a:t>Machine learning techniques can help domain users to create their own DSMLs without programming language development expertise</a:t>
            </a:r>
          </a:p>
          <a:p>
            <a:pPr lvl="1"/>
            <a:r>
              <a:rPr lang="en-US" sz="2400" dirty="0" smtClean="0"/>
              <a:t>Metamodel design patterns may help to infer accurate metamodel even though a small set of training data is provided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AB0C5F0-5D23-4143-8C63-786F1CE14B2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Finite State Machine </a:t>
            </a:r>
          </a:p>
          <a:p>
            <a:pPr lvl="1"/>
            <a:r>
              <a:rPr lang="en-US" dirty="0" smtClean="0"/>
              <a:t>Demonstrate a </a:t>
            </a:r>
            <a:r>
              <a:rPr lang="en-US" baseline="0" dirty="0" smtClean="0"/>
              <a:t>FSM language</a:t>
            </a:r>
          </a:p>
          <a:p>
            <a:pPr lvl="1">
              <a:buNone/>
            </a:pPr>
            <a:r>
              <a:rPr lang="en-US" dirty="0" smtClean="0"/>
              <a:t>		</a:t>
            </a:r>
            <a:r>
              <a:rPr lang="en-US" sz="1600" dirty="0" smtClean="0"/>
              <a:t>http://www.cs.ua.edu/graduate/hcho7/demo/createTemplate.wmv</a:t>
            </a:r>
            <a:endParaRPr lang="en-US" sz="1600" baseline="0" dirty="0" smtClean="0"/>
          </a:p>
          <a:p>
            <a:pPr lvl="1"/>
            <a:r>
              <a:rPr lang="en-US" baseline="0" dirty="0" smtClean="0"/>
              <a:t>Create new FSM model using the created FSM language</a:t>
            </a:r>
          </a:p>
          <a:p>
            <a:pPr lvl="1">
              <a:buNone/>
            </a:pPr>
            <a:r>
              <a:rPr lang="en-US" dirty="0" smtClean="0"/>
              <a:t>		</a:t>
            </a:r>
            <a:r>
              <a:rPr lang="en-US" sz="1600" dirty="0" smtClean="0"/>
              <a:t>http://www.cs.ua.edu/graduate/hcho7/demo/createNewModel.wmv</a:t>
            </a:r>
          </a:p>
          <a:p>
            <a:pPr lvl="0"/>
            <a:r>
              <a:rPr lang="en-US" dirty="0" smtClean="0"/>
              <a:t>Network Modeling Language</a:t>
            </a:r>
          </a:p>
          <a:p>
            <a:pPr lvl="1"/>
            <a:r>
              <a:rPr lang="en-US" dirty="0" smtClean="0"/>
              <a:t>Demonstrate </a:t>
            </a:r>
            <a:r>
              <a:rPr lang="en-US" baseline="0" dirty="0" smtClean="0"/>
              <a:t>a Network Modeling Language</a:t>
            </a:r>
          </a:p>
          <a:p>
            <a:pPr lvl="1">
              <a:buNone/>
            </a:pPr>
            <a:r>
              <a:rPr lang="en-US" sz="1600" dirty="0" smtClean="0"/>
              <a:t>		http://www.cs.ua.edu/graduate/hcho7/demo/createTemplateForNetwork.wmv</a:t>
            </a:r>
          </a:p>
          <a:p>
            <a:pPr lvl="1"/>
            <a:r>
              <a:rPr lang="en-US" baseline="0" dirty="0" smtClean="0"/>
              <a:t>Create new Network Model using the created Network Modeling Language</a:t>
            </a:r>
          </a:p>
          <a:p>
            <a:pPr lvl="1">
              <a:buNone/>
            </a:pPr>
            <a:r>
              <a:rPr lang="en-US" sz="1600" dirty="0" smtClean="0"/>
              <a:t>		http://www.cs.ua.edu/graduate/hcho7/demo/createNewModelForNetwork.wmv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9607AA8-05CE-472E-87FC-202000571F1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Shameless Plug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Edition of Domain-Specific Modeling Workshop at SPLASH/OOPSLA</a:t>
            </a:r>
          </a:p>
          <a:p>
            <a:pPr lvl="1"/>
            <a:r>
              <a:rPr lang="en-US" dirty="0" smtClean="0"/>
              <a:t>More details coming soon at:</a:t>
            </a:r>
          </a:p>
          <a:p>
            <a:pPr lvl="1"/>
            <a:r>
              <a:rPr lang="en-US" i="1" dirty="0"/>
              <a:t>http://www.dsmforum.org/events/DSM12/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9607AA8-05CE-472E-87FC-202000571F1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86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http://www.healthcareersinteraction.com/images/faq_question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447800"/>
            <a:ext cx="35972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14" descr="bigNS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5943600"/>
            <a:ext cx="7572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3200400" y="6105525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ea typeface="宋体" pitchFamily="2" charset="-122"/>
              </a:rPr>
              <a:t/>
            </a:r>
            <a:br>
              <a:rPr lang="en-US" altLang="zh-CN" sz="1400" dirty="0" smtClean="0">
                <a:latin typeface="Times New Roman" pitchFamily="18" charset="0"/>
                <a:ea typeface="宋体" pitchFamily="2" charset="-122"/>
              </a:rPr>
            </a:br>
            <a:r>
              <a:rPr lang="en-US" altLang="zh-CN" sz="1400" dirty="0" smtClean="0">
                <a:latin typeface="Times New Roman" pitchFamily="18" charset="0"/>
                <a:ea typeface="宋体" pitchFamily="2" charset="-122"/>
              </a:rPr>
              <a:t> This work supported in part by NSF CAREER #1052616.</a:t>
            </a:r>
            <a:r>
              <a:rPr lang="en-US" altLang="zh-CN" sz="1400" dirty="0" smtClean="0">
                <a:latin typeface="Tahoma" pitchFamily="34" charset="0"/>
                <a:ea typeface="宋体" pitchFamily="2" charset="-122"/>
              </a:rPr>
              <a:t> </a:t>
            </a:r>
            <a:endParaRPr lang="en-US" altLang="zh-CN" sz="1400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1269" name="Line 7"/>
          <p:cNvSpPr>
            <a:spLocks noChangeShapeType="1"/>
          </p:cNvSpPr>
          <p:nvPr/>
        </p:nvSpPr>
        <p:spPr bwMode="auto">
          <a:xfrm>
            <a:off x="3200400" y="6334125"/>
            <a:ext cx="5859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893529B-D588-42E2-B45E-7106B0B55FE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11271" name="Tit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 smtClean="0"/>
              <a:t>Thank you for your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DSML Example</a:t>
            </a:r>
            <a:r>
              <a:rPr lang="en-US" baseline="0" dirty="0" smtClean="0"/>
              <a:t>: Printer Configuration Report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9607AA8-05CE-472E-87FC-202000571F1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295400"/>
            <a:ext cx="413385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1295400"/>
            <a:ext cx="413385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1428750"/>
            <a:ext cx="40957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4800600" y="2133600"/>
            <a:ext cx="3124200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WYSIWYG report form design tool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DSML </a:t>
            </a:r>
            <a:r>
              <a:rPr lang="en-US" dirty="0"/>
              <a:t>Example: Printer Configuration </a:t>
            </a:r>
            <a:r>
              <a:rPr lang="en-US" dirty="0" smtClean="0"/>
              <a:t>Report </a:t>
            </a:r>
            <a:r>
              <a:rPr lang="en-US" sz="28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(cont.)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AB0C5F0-5D23-4143-8C63-786F1CE14B2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35170" name="AutoShape 2" descr="data:image/jpg;base64,/9j/4AAQSkZJRgABAQAAAQABAAD/2wCEAAkGBhQSERUUExQTFBUVFhsZFxYXGBgaGBoZGR0fHRgUGB0aHSYgGR0jGRoVHy8gIycrLCwsFR4xNTAqNSYuLikBCQoKDgwOGg8PGjIlHyQpNSwpLCksLTQpLS0pKSkpLywvKSksKSw0LCwpLCwpLCkpLCwsKSwsLCwsLSksKSwvLP/AABEIAMIBAwMBIgACEQEDEQH/xAAcAAABBAMBAAAAAAAAAAAAAAAAAgMEBQEGBwj/xABKEAABAgQCBgMLCQgBBAMBAAABAhEAAxIhBDEFEyJBUWEGMlIHFBYjVHGBkZKT0TM1QnJzobHS4hUlU2Kys8HwgiR0tOEXNPEI/8QAGwEBAAIDAQEAAAAAAAAAAAAAAAEDAgUGBwT/xAA1EQABAgIGBwgBBAMAAAAAAAAAAQIDEQQSEyFRYTJxkaGx0fAFFRYxM0FScsEiI0LCYoHx/9oADAMBAAIRAxEAPwCDo/RleDM7WUrCVKLzEbRDskIaokgC7798CdG9Z8QzFYBdDMlSQD13uCVWBsmzm0bXojoug4XDzEYSVNqkyyomZMSoqIVUeswFkbvpeq20j0OkJbVYRC9lTuuYNq1AvMFrqJ+q1neOld2vDhve2bvNfZt2XmalaCr0RUanlnyOcSMApaAoYhCTS6krUxd17IZ9yAXLddPnKcNhCqeZap9KApQ1m4hJYKzZjnnHSk9DJBlJPesoTS1SSubSNrauF32XPngwXQ+QpXjMEiWmlwdatRd2Ysq1r+mJ78g36WVzbt5h3a+7y38jnS9HdUDEoJU9yWSAAXcueA9qM/sssP8AqUElQSwUGDttqJINIe7Anz7t+X0SlhRAwEtSb0qE9aXD2sVG5F/Tyh7SHQ6QltVg5cwb3mzEnczbR5n0RHfkL/LY3mT3c7BNq8jncvRCyH76khwltu7qDsQWZrPwffdo68MoFadcFFKXSUl0qUVBNDkhtk1PfLzkdP0d0NwypYM3CJlr3prmH09fi8SfAfBeTp9qZ+aJTt2Ei31tjeZC9mu9pbV5HIsYlSKKZpXVLClfyqLug3zDA+kRH10ztKjsvgPgvJ0+1M/NB4D4LydPtTPzRY3t+jol7XbE5la9lxFW5U3nGtdM7SoNdM7So7L4D4LydPtTPzQeA+C8nT7Uz80ZeIKN8HbuZHdcXFN5xrXTO0qDXTO0qOy+A+C8nT7Uz80HgPgvJ0+1M/NDxBRvg7dzHdcXFN/I41rpnaVBrpnaVHZfAfBeTp9qZ+aDwHwXk6famfmh4go3wdu5juuLim/kca10ztKg10ztKjsvgPgvJ0+1M/NB4D4LydPtTPzQ8QUb4O3cx3XFxTfyONa6Z2lQa6Z2lR2XwHwXk6famfmg8B8F5On2pn5oeIKN8HbuY7ri4pv5HGtdM7SoxrpnaVHZvAfBeTp9qZ+aDwHwXk6famfnh4go3wdu5juuLim/kcZ10ztKg10ztKjs3gPgvJ0+1M/PB4D4LydPtTPzw8QUb4O3cx3XFxTfyOM66Z2lQa6Z2lR2bwHwXk6famfng8B8F5On2pn54eIKN8HbuY7ri4pv5HGddM7SoNdM7So7N4D4LydPtTPzweA+C8nT7Uz88PEFG+Dt3Md1xcU38jjOumdpUXWhkVSlFQSVgqIrmUbKQlwHUAS6sg5jpngPgvJ0+1M/PC5fQ3CJykt5lzR+C4ridvUdySRrt3MsZ2bEas1VOv8ARoOjkSFIBmAuohqVtY2faUAwb74Xg8FIVJKlFIVTUHWRU4JCUusNlnl6SAd98EcL/CPvJv54B0Rwv8I+8nfnjWUvtNIzKsJzmrPz/FzkNjRKM2C+tEY1yS8v+opwLS2Omy50xKJi0pCjSAosBnGYkd0HDpk6RxEuWKUpUlg5OaEk3JJNyTeCOqgoj4bXYoi7j4nJJVkh2fo5X3lhaa//AK8kgBAUlRc1hZZxs03cNnErTWLxCVhEiSVA07bJCUuS7lROVi1PpvEHo7ipicFg6JYWDJRVtAEW5kNuaxd9wBMWEvHziHMhI2hasE00kngxrAFx9K4tfz+lJOK/7LxNrD0E1Ff0m0hi5c6iRInzErlClctKCiWsFdRmOglTp1YAcZbneLvTC5iZUzUJCptxLBDpCmsVZW/9cYiYXHTiNuQlJpUXEwEOAaQ2Zctvs/KHFYyZSWkpBuzrBfZJBsQzqCQ2e1yipLlmZjiFzdVLKUVKUpJWmaUJUhKrqBoDEoemwLtvhOJmzwhBTLRUVkLFtlG0xFy5sj1mFqmzAobMtSSVXCmKRs0u+Z67twEJweJmKJrlpTYEMeLWdy5ufZ5iJnkTO6QzPn4jvQqopn32UIEz6TBknrOljmMzlEmtepSSFVkJdkJCgTmSDZPPhdgSwhhOJnaurVyypx4upiQ1yFFRGfHn5zYS2YVFLtdsn3s5yiJkDeAKigFYIJKrEAFns7AB25DOIuh1TiqcJ1LJmUy2RS6c6gfpJIUkby6VXuGsNnl64Nnl64wkSLp5CCnkIRs8vXBs8vXGRAunkIKeQhGzy9cRNIzlBIEoJKi7PdNhkdoM9rktY8gcXOqpNSSdTyEFPIRWTMYsYhEsIRqzLKlLdViNztSN1nvUTZmK8fiFpAKECYXFVw4DJ5jdVe+WReJRZmKLOZYU8hBTyEVcnGTVVPJShmpdYU7KZTh02puL/R3uIRg8dOUsBeHCEEl1axJI4WGb+jPk0SSW9PIQU8hCNnl64Nnl64AXTyEFPIQjZ5euDZ5euAF08hBTyEI2eXrg2eXrgBdPIQU8hCNnl64Nnl64AXTyEFPIQjZ5euDZ5euAF08hBTyEI2eXrg2eXrgBdPIQU8hCNnl64zs8vXAHnrum/OmJ+sn+hMYjHdK+c8R50f20wR6NRfQZ9U4GqfpKd/6BD924X7FMWX7XkfxpPto+MVvQP5twv2SY5no/o0qairvacoEqZSFoAV4xbllK4UBrdU8XjlIdHhxokRYjqsnZe6riqYF8SK+GxtRJ3Z/g69+2cP8AxpPto+MPYbFy5gJlrQsAsSkhQB4Fo5Nh+jJlz9YcEsyihihapR2iq1JKrWYcXfjG1dzDCGWnFoUjVkYnqMAzypZFgSBYg24xXHo0JiLUdOSIvt7rL2VSyFEe5EVySyv/ACbq0DRmCNefQYaBojpmrIB2b+eMla/5c23wA+0DQwVrv1bB98KqW7bP3wA60DQwFrt1b+fg8Fa/5c238WgB9oGhgrXfq288ZTNVWElrpJs+4gf5gB5orl4UrTMCWSSSAreCwv8A6YsojYZYBW5HWP4CMHNR1ykkeRgVJSAqlZq62WZsMjutn8IQNGr1tdQo/htbJs/PfL8S8+ZNHEZjeOMMiSnWmZXmgIZ7WJL553+6MLFgmMYjAKWlkEINT1APYG4YhvXCpGCKUoSqlZCWKjYqIAdRDb8/TD02WiYgoUbEl2UUmynzSQRlDpmhxcb98LFgmV+E0YtCllSwsKySQAE3Jta9iBfh6ITi9GTF0ULEtrlgDVlYuOX+3eThMKJapqzMKjMU7E2SAGCU8B8YbxmCE0yFaynUzBMsxq2FJKTdmNXA5WY3CxYJji8KTUAEg02PDO+UNYbR6kIZREwuHUfQLBrCztzPmibrEubjIb/PEbA4cSpdGsrANiSHAJel3ctxLmFiwTGZmjJhmpWFgIGctrGx37sxu3QvFYBS0kIIllxtAORk9m/GEztHvikYgTmCJapZlsGNRcqd7Fwn2eZiYsIUFJUQQpwQ+YIYiFiwTI8jBKSlCVUrUAxVk5a5Zj+JhnB6MWhSyuYJgUXSkgCkcLC/qH3BrFU0OLjPjyiPhcOELnKrB1qwpuDIQinzbD/8jCxYJjE3RylFBCwgBnSADVcG5IfIEeYmHZ+DKgpKWQSLKDEjO4cQYnDiZqTWBq1hfn2FJbl1olCYHNxkN/nhYsEyFhsCpCAFlK1PdTM7nhf8YTL0YsTSsrBQRaWwYZZFuXDfnEqUhEtCUJNksA6iSz8VEk+kxmgawr1imKaaHFFiTWzPVds8gLQsWCZ5t7qQ/e2K+sn+2mCM91M/vbFfWT/QmCPRaKn7DPqnA1btJTvfQP5twv2SYqujGFqwcvq3SsXS7eMmXFxx+6LXoH824X7JMU/RdCBhpSlLpLKDV0u02YeIcXyytHFUnyifdP7n3Q/46uRaaR0frVSipQ1ctVakkPUoNq7vZjVuLu0Z6K/L4/8A7lH/AI8mEaVwSJuzMmUoIuh0ioPcObgEbJa7OAQ5dfRX5fH/APco/wDHkx8sBLn6vyha7zQ2KCCCAOb47uzaPkTZklaZ5Xh1KTMaWkh0qoLGu+0Y2zo7p2VjsMjEyUK1cxRpqCUq2V0lw5a6THAunfRHGyp+NxS5CE4eZNWUTFahiFzQUk3quOIjovcn6X4RGAwmEXPQMSVLAlJf6U1akgUCm6WNjAHSZoACjTknlzjnX/z1oxqqMSwt8kjM3H0+RjomIalfW6v83Ax4/TVqlfIddP8AB4KgD0r0W7peDx+IOGkIm6xCVKNaEpSyWSb1HeoRttIbq/S5cY4L3En/AGvNfVtqZvUoq66OxeO5aR0hKkSVzZqiiWgupRqYCrMtAGudK+6RhMBiE4eeibrJiEqTQhKksolAc1C7pMP9C+nmG0mtZwwmASkgLrQE9c7LMov1THIe6jpqVjtJ4ZeEmSpyDLloc0vXrVukawA/STyvG7dxLori8ErEjFyRJMwIobVbVNVXyZOVSc+MAdWivOFMxMxNRSCSHTZQsMjuiwiLhpgBX9b/AAIwejVucSgzhdHmUgJrUvad1l1XPENCRog67W6xbs1BJoHMJ/3Ldd5KZgCUgqKiKXUQxOW1YNfO0OaxLu5y5t6suN4rsoQmpCxmjDOllFa0bTvLNKrE2fhD8rClISl3ZLOXJLMHPEwvWApIqKbm4Fxc3uCPWIUZwcX48YWUITUiYTRerKyFqUVFzUXbMsOAufu4RjE4EK1ZUspYhgFFNRzpN75ednG8xKl0pKiDdRc+oD8EiIekNGy5+pK1KGpmImppa6k5AuDZ2yY2zhZQulE1JRkEkhxcDiOPAw3JwtKSAqraJckqLlVw5O7JuUSBNDm+4cecRsHhZcmXQiya1rZt8yYZimYC1Si0LKF0omoLwXjUqr2gkshyx/mZ7t6r8WYxWEqQsFVA3qBIa2bv+MZm4VCpyJpJdCVJSLU7WasnqYM72BVxLuzClSVpch3DgPmOYI9YhZQulE1EokMEAEEbiXLhs3Jv54bw+j6FLIWpRUxIUokJZ2pD2Gfq5QrByUSpcqWgmmWkIS+bJSwe3ACE4fBS0TZs0FVU2ip8tgEBrWsYWULpRNRGIwAUZSlLKaSGAUUhRIskh2VD83ClQUklnSzhwQ73BBcHnDOMwUucJVRIMtaZiSAHdO5yCQCHBZiQSHYkGUZiSSHzAG/nCyhdKJqRsLhKJaUpXWAwqJKib3cvxeMowiRNKqhWUjZqOQOdL8bPyhOjMGjDyUSkKUpKLAqLlnfNhk7DkBDokI1pmuSqgID5BLklrWqLPxoTwhZQulE1POHdT+dsV9ZP9tMEZ7qZ/e2K+sn+hMEejUX0GfVOBq3aSne+gfzbhfskxR9HsGFYSXthOsQuWxCST4yb1XOe2eO6LzoH824X7JMUWgUy+9JVcwIdKwQWunWruHGzd9of4BHFUnyifdP7n3Q/46uRYaZ0EieoFUyglOrAZJfrG1W/aMSeio8fj/8AuEf+PJiNpzR8lakmbMKCxDOLpBc5g0t2h/gNK6LfL4//ALlH/jyY+aB5P1flC13mhsUEEEQDnXdjD6GmACs1ytn/AJjs3tHHegEkjSmAeSU7adrbtdXEt647D3aPmWZVcVysrHrji8cY7nlH7VwDBT1pZyGzVmyYA613Tu6Di8Di5MnDolTJc2WCsqQpRBK1JIBSoAW4iNC7k/QLD6R75TikTJQl6spoUUuTWC9bvkMuMWfd6p/aeEqBJ1KWYgD5VXEGJf8A/N9NeNoBGzJeog75mTAQBp2B0xO0XpHFzMLJBMtU2WkzEzFgo1oDllBywBcR1fSmmpuM6NTZ85KdbNkqKpaQQHEwgAByoWA3xxDpSZff2kHC31817p/j7tmOvYRvBA506hdt/wAsd+X3QByLQUhXfOD8QR45F/GW8YL3MesAfGi77CuHFPCPJGgDL75wbBfyyG2k/wAUfyx64vrQ/YV+KYAkxAMlKkzayAhzU+TMHc+aJ8QCtFMwLskkhT2DEAG+6MHo1dIkTo+RLElGpUDLtSQxBvcvvLu/N4QnCSe+SQpOvMtyl70O1VL8aQ/ICHMCiVLlIRK+TT1WJUM73cvd4wNQZ9eyZwRRntBBLkM9rgHLcIrqwsheGM0UicimZdIUVcGIcO+7Mw9KwlASlJslLDzBgITPxCKCJhpSSQSTTmTZ4e74BIIcgixHovCrCyF5DwOhJcpS1S3BV1ruMyrLIHa9NoTjNCy5tCphukMku3Wa3pIA9W9mkyMRLddKqio1EAu2ykDLIMAfTzhGIXJIl6yl0kKRVYhQsCnfvp51NvhKFkLxydgwsKQouFJY+YuCPVCJGjUyk0osHH3AJ/BIh/XhznkN3nhjDGUmWBKCQgGwQBTndmtm/phVhZC8bOh5Znax/GWO7IApBI9J/wBeM47AIWg6w7KVBXpDMfX/AK8OLMozUqIGsAKUv1gDdQSObB24CFT5iClaVuEqdJzHWDMDxhKFkLxvByEiXL1agUUighiClrEHeCIjaM0fIQtYkqFQcKAUS1ycnYbRO7Ml7kxPRPSQmnq7qcmazNZoqtC6Ew8iZNmSXKph2r1NtKLctoq9XKFWFkLyVjMLKJla1SQSoCW5pqWxISL7RYKNN7A2iRPkhl1kU07TszXcnk0RcfJw6zLM5nlspDqKWNSSFM4faSkOeLb7y8QpCkrC+oUsp3AYuDfdaFWFkLyNozCykyUiQoGWCwIvcKZTnjU4PMQqXIla5TKTrW2gAHHwLEegiM4BEqXKSiT1AosxKg5USq7n6RMZkKkiaspO2u6khRuQAmopfNkpS7fRhVhZC88691MfvbFfWT/bTBB3Uz+9sV9ZP9CYI9GosrBn1Tgat2kp3voH824X7JMa1gJU6XJTLVhMa4SuWooThykpUtSnFU0HJWbRsvQL5twv2KYv44qK9Ee9qpNFdPZPDWfcxP0ouRpOOxs2YX7zx6dlSSycOXC8850WvRKXMrxcyZKmSdbPSpKZlNTCTLQTsqUOslW/dGwwRTXREVGtlPXrxM5YqEEEEVmRqPTro1Nx2jzh5KkSpi1IIWokDZNRekE3AMcNTKVonS0pGJnLmnDUrmCXUoKFJmMmspc0kZgXj0pKGyiyvWeB5x537raj+2cQxljxSbKSkq+QGZKSfvgBHT/ptJ0li8NNw5nyUgCWUqABKgt32FkMygPRHUe5b3PsTo1U/vibLna0IppUs00FTvWkZ1DLhHAsAo1SNqR8r2EcU5bEeu2uLKyO88ucAefO6J0AxOD75xszEJ1U6caEIMwqTrJlaQQQBZIIsYdkd0rDjQv7OIxGvMhXjqU03JmO9dfVtlnG993H5pDMPHS7runJW4uPujgoUaxtSPkj9BH8M/yQBunc+6A4nHIlYuViU6uTPZaZipgUqgpWQAAR1SBcx6HA8aLAbCsvOmOcdwj5rmOx/wComdSw6kvckAP6I6OPlRn1FZ+dMASorZykJlzlzC0tNRXZ9kJdVgHNnyiyiumzEBE0TA8slQW4BBSQAQRwaMH1f5EisIEKlpMsmh2FmYhTEEEOCCCC93BhMvU98KSCdcJaSq30CSE7mzCucKwk+Xq06pOxalgAM+fN4wnFStcWHjSlja5CbgE5FnPtc4rnByF5jHKlollU07FYFw+0VgIsB2ymJWpuLnI8PhEXG4uUmW84CisHaAIqC3QfOFAEHiBEkYgGkgFiLZcucP2cheRcDqVKmao3CiFkBnUkqSbkXZSVi28HjdvHzZCDJE5QqUpOqcPtkpSKbWNSk+s7gYXgZkmqYZSAFFtYQkAk3IfJ7qWfOpRzJjOKmSvF6xDlxQ6amIIUGZ2uhKn/AJBwhOFkLyWJO0bnIcOfKGMMEKlvLJpqIsGulRCsx2gYdOJYkkFgBw3PzhnC4iWUeKGzUeqwDkur1kk+cw/ZyF4qciWmYiomtbpR6qiMmFku/KGtJrlS5Uxc9TSh1yoOlrC4bK8ZmT5JnJdIM0BkkgVAEEljwYKvzbfeh6Q9P8Hh5i5OISskFJIoCk5BSd/mMROCmBdCgRYy1YaKq+dxssqWClBSVUkON1mtmH9cIwqJZMyglwtl59akHeG6pTla/GKLo304wuKUmThkrFCHAKQlIQlkgC/MRd4WfKqmUJ2iQZjBnLAAnc9NPoblCcHIiLBiQXVYiKi5kHS+KwstUgYg7aiNU6SraqQmxCSxqXLz8+QJFlPSlIWpRNKUurfYOTYDhEXGpkKMszpaVKT8mVJCiDbq5sXAP/F8gYlT5qSF1pJSUsoEAuC7ht9t0TODkVXkXRK5EyQhWHIMok00hhZRCmBHaCoUhcnvgoBOtYvY8Ekh2pdtWSM2p3AQvBzJYljVIpQVEgBNIcqJUWLG6io5Xd98IlYiQZxKUpM4ApJYVMKXD+lP3cLJwsheeeO6mP3tivrJ/tpgg7qZ/e2K+sn+2mCPRqLKwZ9U4GrdpKd76BfNuF+xTF/FB0C+bcL9imL+OGj+q7WvE2EPRTUEEEEUmYQQQQBBlZJ2yOWzax5Rq2ne5hgMXiF4ieJipq2SoiYUhqQjIWGzG2yXpRl9/AwsvfLrDceI5wBoCO4rotJBCZuwak+OVnn/AIEb4cx4w5Hscv5YWt9rLLgefOFF3GWR3HlzgCj6RdGpGPkJkYhSlSyoKYKCbpBa6Q8a1/8ACmi86Zr9X5ZWXV/pMb8l2Tl6jwPOC7butwPHzwBSdHOi2HwEhcnDFSZZUVsVBW0UgEuoPkkWi4R8qNqrYVw4p4AQtbsrLLgeHnjF9al+wr8UwBJisxM9EuVPmzASmWFqUBvSlLkM4BsDFnFbOxaZaJqlgFAJKvMwezfjGD1amkSO4dYmISsJWlzkpwbFsn5ODvBBiMnGSTijKpOtCDt8hSSh3qbbScmvm4iRIx4mICki1TZ8Cx3cRDCNKyzPKAka1IpJa7NUzs7b/wD9D114QkoaXx0rDyFTJoUpAUxAvmphYkDNomiWDSb3D5nlziLjNJJlJBmCxXSMztElrNyh3DYsLShSQKVJBTusQCLNa0K8ISUa0fipUxU1KEqSqWulYNiTkFM7kECyjmPNbOKnol6oFKlGYsISxFlFJLl1BrBWTmG9HaXlzFLEtLEF1WKXLkG7XLpL+rNwMY3TcuSZaZgurqsCcmD5Wzz+IdXhdILycqWAVG9kvmefOIeisVKnSQuUClDsBlvvYFolqnEElnYCwJfflaI+DxiFy/FBNAUUhrB0qZTbPaBD8jCvCF4ibj5QxKZBCtYpNQ+ptVKd3YFCQea5fGNf6S6EwI1+JxUlUylaUbKl1F0ICEgBYBJWQkc1Ddlsy8ekTUoKdspJBY9W1V6cnpf0RDxS5qDMUBJKKgo1VkilKQ9huKQp93ojFz4K4bD6KPEiQ1VYblasvNFl7pgVnRrQeCSqVPwkooTNQsA1L2kAhiApRYFgRyIi6wOMlTJk5CEqCpKglZyuRUGZTnZIL/zNmFANYMzSZalJlBASaQmoG4DBiLAAZRIw2OSpSwlLKSwXYi5cgPTc3f8A5c4NfBTDYRHiRIjkV7qyy81We9ROMxSJWqCkrUZiwhNLllEb77OzUXyYHiAZS5Kdpw4a4JPO1y0MTceE6tKhdRARmdpiezYsFHzAw6qadp0ghrjN87ZXjKvCyKLxjR60TJKFoSpCFMUg22XsQEkhiGI5EQqUZevXLCCFJQiYpXHWFSRd3J8Vd9wT6DC4kKlpKEUpLEBimz50lIZ8/TGEY1JnKSEjWUAqLF6XNLqpuHKmH1oV4Qkp517qY/e2K+sn+2mCDupn97Yr6yf7aYI9GovoM+qcDVu0lO99Avm3C/Ypi/jX+gah+zsLcfIpi+rHERw0f1Xa14mwh6KahUEJrHEQVjiIpMxUEJrHEQVjiIAYOjZfYEY/ZcrsCJFY4iCscRAEf9mSuwIP2ZK7AiRWOIgrHEQBH/ZcrsCD9lyuwIkVjiIKxxEAR/2XK7AhyTg0ILpSAcocrHEQVjiIAVEXDywa7Amo/gIkVjiIhJnlNZDFlEtvNhk5EYPcjb1JHZdK0JVSBUxYgOH3HnuhtOJSZ6pNA2ZaVv8AWUpLM1urm/4RiTjStCVNS7GlQZQvvD2hScaaylrAPVakvuG1nn6uYeu2h9IJKKmshBUJZWQTspCajtbqiB9+6HVSUuLDfuiNOxxQgqspibBnz5qEOmcXF07/APc4W0PpBJRaChTgUEpsWYseB4RgS7JZKS7O9mDZixcu1rQxh9IFZWKSmhTOoWVzTtXDNfm2YIAvGlNAAqqLOGZNsy6ss/8ATC2h9IJKSRJTUbDIbhziJo/Gy8RK1iEkJqKdpLHZVSfRa3KHV4khzY2Fhmc8rw1htImYiqkovksMrddqj/ohbQ+kElEzNIoTiU4cyy60VhQS6bEuDwyz5jiHfxU1EqXMmKS4QCosHLAPYQlWkCJgQxuCam2Q3E1WPKCdjShKldZrkJDnLcHv5oW0PpBJR2WEqCFBIZQfdvD7nHqiLhNIImT50kSyNSEOogAErqLJ8wSL/wA0PjEE0mw5HMWyN4bw2kqysM1BpJIsSz2ZV7EeuFtD6QSUxi8bLk6oKSTrVplppS7Eh3VwFs4liUlzYZDcOcRJ2kqNWGeshIIFgTx2rBgYeM8hzsm2XHO1zC2h9IJKN6PnidIlTaKNYlC6SzipiAebG8I7+k986ijxhlax6QxSFBLPvIKsucOS8WVJCuq5FlC+dn2rcW5whOKeaRQAoJHjGDEE2SDU+YNuXMOtofSCSnnbupj97Yr6yf6EwQd1I/vbFfWT/bTBHo1F9Bn1Tgat2kp17o3iJicFhqJQmJ73STt0qqYsBnwG76Q4RZHSE2pu9i3HWo/3/wBEc2ldA0j9nYWw+RTF9QOAjg6Q391+teJsYa/pTUaziMZMHVlA3G93cJJ+kGYlQc9mEz8fNBUE4d2ek6xLFnpJGd7W/m85G0UDgIKBwEUVDOZq40hMNQEgilussMq9wG3s7HjmLh3cNipiguqUlBABQDM6xvYkDZ+jdjmbFr7HQOAgoHAQqCZrM/EztQFJly0zykeLVMCkJJIcFWyFMmrLfk4vESRjcVcqlyTZZSkLlOSwoSo6yyXquHLgPaNxoHAQUDgIzREQg0tekcYZamk4dK3JSdbLLB0sljMAOyVireUiwd4kYifiKVU6moJmFN5bFVZ1QvNDbDOeHM7O2UDgIKBwETJARAZPaR7Q+MDye0j2h8Yl0DgIKBwEJICI8ntI9ofGB5PaR7Q+MS6BwEFA4CEkBCmGSx2kZH6Q+MIkTSmStSU1qCSQneohAIHpP4xYUDgIhImEVsb1FgcnYb2LRg5yNvAvBYkzJSFqlqlqOaFZggsfRZxyIhYnHWlFBpCAqtrEkkFL8QAD6YZk4hSkJKhQohJKc6Sc0uwdvNAMWvWUsaWeuzfVZnd35M19wwtm5kyM6Rxmpw82az6tC1AcSlyB6SG9MSiLj0xDm4laUkpFZc7NgTc5OGzb7/MXdaXDndw/9Qtm5iQ1o7GrmGcFylS9XMKUkiy07pieW7zg7mJcnzlJ1QSioKWEqPZTSTV6wB6YZwuNmKKgpBQBYElJCs3IbdYZsb5BoUvErFFIqBYE5U5XyuGf0tuJIWzcxIkT5lIWoJKilD0jMs5YczlEXRukFTpZUqTMkkKppWLnqmocRdvQYeM0uWN2DPYb+UNyMUpSHUCgk9Us7PYm3paFs3MSFzccRPTK1SylSSTNA2Em+yfV944wvFTqETFhBWUgkJSNpTDIc4ZVi16wJZ0kElfBvotTmfPkD6UYvFrQklCdYXNsvokg5F7gD0vuhbNzEiVh5taZaikoKgCUqG0l0vSeYy9EMYLSesmz5erUkSVJTWRsrKk1GnzOH84jGHxS1AFQoNSg2dg4ByGYY+mGcNpGcpQCpRQGuqoFiwLMwJuVBxbZhbIJD2kdJ6hMrxaliZMlyyU5IrISFq5OR64mgXPmH+Yq8ZpCcgDVy9ZshrtdlODslmZPnq5Q/MxagbHcMx54ybERyyEh/CzzMlIWpBllQSooV1kuxpVzGR5wkYw68ytUunV161tgmpjLftZHzGIysaviMxuhXfy+I9UWEHnjuqfO2K+sn+hMEJ7qCn0riT/Mj+2mCO/ovos+qcDWO0lO+9Avm3C/Ypi/ig6BfNuF+xTF/HDR/VdrXibCHopqCCCCKTMIIpB0mGtmIoskTKFOdtUoArS1Oyz5mxazwxM6W6tEpc2WEpnJJRQsqU7AhKgUJAd2dzflcAbFBFejGzgxmSkJSesRNBos7qqSkMN5BMNTOkMvWoSlSFIUlZVMC00poAJBa2RG8NAFrBEDGabky0qJWglKSqgKTUQE1WD9m8VGK6ZasELlEr1aZiUpUVJKCwJUooFLEpGR6w9AGzQRSzNOTQtEs4famBRQNYmwSbmZZk2L7JXw5xN0XpLXBbppVLmKQoAuHTvBYEhiMwN8ATYIIIAIj4X6f1z+AiREbDJ69z1j+AiPcGMGuYZMszUhMwpQVpFwF2qSC5cAuM4SMRN19Gq8Vq6tbUOu4GrpzycvlaJJlczBq+ZiQRNITpqZKlSUJmTAdlCjSDtXvus59ES948x/xAJXMwarmYAg6Nxk9apgnSBKSkshQmJXrA5FTC6QwBY3ZY3ggO4qfMSJWrl6wKWkLNQTQg5zL9ZrWHGJOr5mASuZgDG8+Yf5iHorGrmyEzJksyVKzQSSQKmDuAbhjlvibquZgMrmYAaVNXrQkI8XQSVuLKcUpAzLiovyHGzWk5sxMicqUHmBCygM7rCdkNvu1olavmYBK5mAEg9XP02OW+MSlqJW4YBTJ5ilJf2ioeiFmVzMGr5mAIeMmzE6igEhUwBdnFFKnJP0bhN+LDfCNIdf/iPxMTxK5mELwiSXLn0wBUq/yIzFn3ijh95g7xRw+8wB5r7p3zpifOj+2mMQvupJbS2KH8yf7aYI7+i+iz6pwNY7SU730C+bcL9imL+KDoF824X7FMX8cNH9V2teJsIeimoIbxClBCikVKANKXZy1g+5zvhyCKTM1Of0dnpw6KSlcxDqpalSlLDLC5hUXBe9r0iGJ3RaZMRJQlCZJlp8YvZ8YRTSDQXIKg7qyzzjc4IAp8ZNxEyUQiSlC2BeYpKkgi+zS7kEOHYOAYopXR6eMYZ2rUpAlsNZMSqYVBLO7nae4yF90brBAGmaP6NTpeFXhjLlrMxalBZUKEVDrAMVVg2sPTCp2g8RMlTnlpSoyZcpKawXoUDU+Qs8bjBAGuYPDTgpcxciqZMsoGYigS/4aLl7XuACScnifoHBKlpXUKQqapSEONhJZk2sLuWFtqLSCACCCCACI+E+n9c/gIkRHwn0/rn8BEe4JEEEESAggggAggggAggggAggggAggggAggggAggggDzN3VPnbFfWT/QmCDuqfO2K+sn+hMEd/RfRZ9U4GsdpKd66BfNuF+xTF/GjdD9MqThMLLZQeWgJOrcHZBJeqwD58uYewk9KypaUEqQVDNcpgDZw9d88w/qvHCUhyWr9a8TYw9FNRtMEauelV81m5DiSSHBAN6+Y+8ZggP4bTkxagLgEApUpAAOwleVb2CgPODFFdDORsMEVffMztp9j9UY75mdtPsfqhXQSLWCKvvmZ20+x+qMd8zO2n2P1QroJFrBFX3zM7afY/VGO+ZnbT7H6oV0Ei1gir75mdtPsfqjHfMztp9j9UK6CRawRVd8zO2n2P1Qd8zO2n2P1QroJFrEfCfT+ufwEQu+ZnbT7H6oSibMDstNy52P1RFdBIt4Iq++ZnbT7H6oO+ZnbT7H6omugkWkEVffMztp9j9UHfMztp9j9UK6CRaQRV98zO2n2P1Qd8zO2n2P1QroJFpBFX3zM7afY/VB3zM7afY/VCugkWkEVffMztp9j9URcdphcoJJL1KbZlvc5fS5/ibAQroJF9BGsy+ki1IKxV1qadXtHZKrCt9xS2b+lp8vGzCAa0hwCxRcOHY7WcK6CRbwRVjEzO2n2P1RTI6WrLAImO7EaoWsk1Hby2mf+VXCFdBI22CKvvmZ20+x+qMHFTO2n2P1QroJHnvuqfO2K+sn+hMEN90xROlMSTclSeX0EwR6FRfQZ9U4GrdpKVKNP4lICU4ielIDACYsAAZAAG0Z8I8V5TiPer+MYgixIbMEMEUz4R4rynEe9X8YPCLFeU4j3q/jGIImzZgmwTUPCLE+U4j3q/jB4RYrynEe9X8YIIWbME2Cah4RYnynEe9X8YPCLFeU4j3q/jBBCzZgmwTUPCLFeU4j3q/jB4RYrynEe9X8YIIWbME2Cah4RYnyjEe9X8YPCLFeU4j3q/jBBCzZgmwTUPCLFeU4j3q/jB4RYrynEe9X8YIIWbME2Cah4RYrynEe9X8YPCLFeU4j3q/jBBE2bME2Cah4RYnynEe9X8YPCLFeU4j3q/jBBEWbME2EzUPCLFeU4j3q/jB4RYnyjEe9X8YIIWbME2ETUPCLFeU4j3q/jB4RYnynEe9X8YIIWbME2Cah4RYnyjEe9X8YPCLFeU4j3q/jBBCzZgmwTUPCLE+UYj3q/jB4RYrynEe9X8YIIWbME2EzUz4R4rynEe9X8Yx4RYrynEe9X8YIIWbME2ETUPCLE+UYj3q/jB4R4rynEe9X8YIIWbME2Cah4RYnynEe9X8YPCLFeU4j3q/jBBCzZgmwTUg4nEqWoqWpS1HNSiST5ybmCCCKFuUk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172" name="AutoShape 4" descr="data:image/jpg;base64,/9j/4AAQSkZJRgABAQAAAQABAAD/2wCEAAkGBhQSERUUExQTFBUVFhsZFxYXGBgaGBoZGR0fHRgUGB0aHSYgGR0jGRoVHy8gIycrLCwsFR4xNTAqNSYuLikBCQoKDgwOGg8PGjIlHyQpNSwpLCksLTQpLS0pKSkpLywvKSksKSw0LCwpLCwpLCkpLCwsKSwsLCwsLSksKSwvLP/AABEIAMIBAwMBIgACEQEDEQH/xAAcAAABBAMBAAAAAAAAAAAAAAAAAgMEBQEGBwj/xABKEAABAgQCBgMLCQgBBAMBAAABAhEAAxIhBDEFEyJBUWEGMlIHFBYjVHGBkZKT0TM1QnJzobHS4hUlU2Kys8HwgiR0tOEXNPEI/8QAGwEBAAIDAQEAAAAAAAAAAAAAAAEDAgUGBwT/xAA1EQABAgIGBwgBBAMAAAAAAAAAAQIDEQQSEyFRYTJxkaGx0fAFFRYxM0FScsEiI0LCYoHx/9oADAMBAAIRAxEAPwCDo/RleDM7WUrCVKLzEbRDskIaokgC7798CdG9Z8QzFYBdDMlSQD13uCVWBsmzm0bXojoug4XDzEYSVNqkyyomZMSoqIVUeswFkbvpeq20j0OkJbVYRC9lTuuYNq1AvMFrqJ+q1neOld2vDhve2bvNfZt2XmalaCr0RUanlnyOcSMApaAoYhCTS6krUxd17IZ9yAXLddPnKcNhCqeZap9KApQ1m4hJYKzZjnnHSk9DJBlJPesoTS1SSubSNrauF32XPngwXQ+QpXjMEiWmlwdatRd2Ysq1r+mJ78g36WVzbt5h3a+7y38jnS9HdUDEoJU9yWSAAXcueA9qM/sssP8AqUElQSwUGDttqJINIe7Anz7t+X0SlhRAwEtSb0qE9aXD2sVG5F/Tyh7SHQ6QltVg5cwb3mzEnczbR5n0RHfkL/LY3mT3c7BNq8jncvRCyH76khwltu7qDsQWZrPwffdo68MoFadcFFKXSUl0qUVBNDkhtk1PfLzkdP0d0NwypYM3CJlr3prmH09fi8SfAfBeTp9qZ+aJTt2Ei31tjeZC9mu9pbV5HIsYlSKKZpXVLClfyqLug3zDA+kRH10ztKjsvgPgvJ0+1M/NB4D4LydPtTPzRY3t+jol7XbE5la9lxFW5U3nGtdM7SoNdM7So7L4D4LydPtTPzQeA+C8nT7Uz80ZeIKN8HbuZHdcXFN5xrXTO0qDXTO0qOy+A+C8nT7Uz80HgPgvJ0+1M/NDxBRvg7dzHdcXFN/I41rpnaVBrpnaVHZfAfBeTp9qZ+aDwHwXk6famfmh4go3wdu5juuLim/kca10ztKg10ztKjsvgPgvJ0+1M/NB4D4LydPtTPzQ8QUb4O3cx3XFxTfyONa6Z2lQa6Z2lR2XwHwXk6famfmg8B8F5On2pn5oeIKN8HbuY7ri4pv5HGtdM7SoxrpnaVHZvAfBeTp9qZ+aDwHwXk6famfnh4go3wdu5juuLim/kcZ10ztKg10ztKjs3gPgvJ0+1M/PB4D4LydPtTPzw8QUb4O3cx3XFxTfyOM66Z2lQa6Z2lR2bwHwXk6famfng8B8F5On2pn54eIKN8HbuY7ri4pv5HGddM7SoNdM7So7N4D4LydPtTPzweA+C8nT7Uz88PEFG+Dt3Md1xcU38jjOumdpUXWhkVSlFQSVgqIrmUbKQlwHUAS6sg5jpngPgvJ0+1M/PC5fQ3CJykt5lzR+C4ridvUdySRrt3MsZ2bEas1VOv8ARoOjkSFIBmAuohqVtY2faUAwb74Xg8FIVJKlFIVTUHWRU4JCUusNlnl6SAd98EcL/CPvJv54B0Rwv8I+8nfnjWUvtNIzKsJzmrPz/FzkNjRKM2C+tEY1yS8v+opwLS2Omy50xKJi0pCjSAosBnGYkd0HDpk6RxEuWKUpUlg5OaEk3JJNyTeCOqgoj4bXYoi7j4nJJVkh2fo5X3lhaa//AK8kgBAUlRc1hZZxs03cNnErTWLxCVhEiSVA07bJCUuS7lROVi1PpvEHo7ipicFg6JYWDJRVtAEW5kNuaxd9wBMWEvHziHMhI2hasE00kngxrAFx9K4tfz+lJOK/7LxNrD0E1Ff0m0hi5c6iRInzErlClctKCiWsFdRmOglTp1YAcZbneLvTC5iZUzUJCptxLBDpCmsVZW/9cYiYXHTiNuQlJpUXEwEOAaQ2Zctvs/KHFYyZSWkpBuzrBfZJBsQzqCQ2e1yipLlmZjiFzdVLKUVKUpJWmaUJUhKrqBoDEoemwLtvhOJmzwhBTLRUVkLFtlG0xFy5sj1mFqmzAobMtSSVXCmKRs0u+Z67twEJweJmKJrlpTYEMeLWdy5ufZ5iJnkTO6QzPn4jvQqopn32UIEz6TBknrOljmMzlEmtepSSFVkJdkJCgTmSDZPPhdgSwhhOJnaurVyypx4upiQ1yFFRGfHn5zYS2YVFLtdsn3s5yiJkDeAKigFYIJKrEAFns7AB25DOIuh1TiqcJ1LJmUy2RS6c6gfpJIUkby6VXuGsNnl64Nnl64wkSLp5CCnkIRs8vXBs8vXGRAunkIKeQhGzy9cRNIzlBIEoJKi7PdNhkdoM9rktY8gcXOqpNSSdTyEFPIRWTMYsYhEsIRqzLKlLdViNztSN1nvUTZmK8fiFpAKECYXFVw4DJ5jdVe+WReJRZmKLOZYU8hBTyEVcnGTVVPJShmpdYU7KZTh02puL/R3uIRg8dOUsBeHCEEl1axJI4WGb+jPk0SSW9PIQU8hCNnl64Nnl64AXTyEFPIQjZ5euDZ5euAF08hBTyEI2eXrg2eXrgBdPIQU8hCNnl64Nnl64AXTyEFPIQjZ5euDZ5euAF08hBTyEI2eXrg2eXrgBdPIQU8hCNnl64zs8vXAHnrum/OmJ+sn+hMYjHdK+c8R50f20wR6NRfQZ9U4GqfpKd/6BD924X7FMWX7XkfxpPto+MVvQP5twv2SY5no/o0qairvacoEqZSFoAV4xbllK4UBrdU8XjlIdHhxokRYjqsnZe6riqYF8SK+GxtRJ3Z/g69+2cP8AxpPto+MPYbFy5gJlrQsAsSkhQB4Fo5Nh+jJlz9YcEsyihihapR2iq1JKrWYcXfjG1dzDCGWnFoUjVkYnqMAzypZFgSBYg24xXHo0JiLUdOSIvt7rL2VSyFEe5EVySyv/ACbq0DRmCNefQYaBojpmrIB2b+eMla/5c23wA+0DQwVrv1bB98KqW7bP3wA60DQwFrt1b+fg8Fa/5c238WgB9oGhgrXfq288ZTNVWElrpJs+4gf5gB5orl4UrTMCWSSSAreCwv8A6YsojYZYBW5HWP4CMHNR1ykkeRgVJSAqlZq62WZsMjutn8IQNGr1tdQo/htbJs/PfL8S8+ZNHEZjeOMMiSnWmZXmgIZ7WJL553+6MLFgmMYjAKWlkEINT1APYG4YhvXCpGCKUoSqlZCWKjYqIAdRDb8/TD02WiYgoUbEl2UUmynzSQRlDpmhxcb98LFgmV+E0YtCllSwsKySQAE3Jta9iBfh6ITi9GTF0ULEtrlgDVlYuOX+3eThMKJapqzMKjMU7E2SAGCU8B8YbxmCE0yFaynUzBMsxq2FJKTdmNXA5WY3CxYJji8KTUAEg02PDO+UNYbR6kIZREwuHUfQLBrCztzPmibrEubjIb/PEbA4cSpdGsrANiSHAJel3ctxLmFiwTGZmjJhmpWFgIGctrGx37sxu3QvFYBS0kIIllxtAORk9m/GEztHvikYgTmCJapZlsGNRcqd7Fwn2eZiYsIUFJUQQpwQ+YIYiFiwTI8jBKSlCVUrUAxVk5a5Zj+JhnB6MWhSyuYJgUXSkgCkcLC/qH3BrFU0OLjPjyiPhcOELnKrB1qwpuDIQinzbD/8jCxYJjE3RylFBCwgBnSADVcG5IfIEeYmHZ+DKgpKWQSLKDEjO4cQYnDiZqTWBq1hfn2FJbl1olCYHNxkN/nhYsEyFhsCpCAFlK1PdTM7nhf8YTL0YsTSsrBQRaWwYZZFuXDfnEqUhEtCUJNksA6iSz8VEk+kxmgawr1imKaaHFFiTWzPVds8gLQsWCZ5t7qQ/e2K+sn+2mCM91M/vbFfWT/QmCPRaKn7DPqnA1btJTvfQP5twv2SYqujGFqwcvq3SsXS7eMmXFxx+6LXoH824X7JMU/RdCBhpSlLpLKDV0u02YeIcXyytHFUnyifdP7n3Q/46uRaaR0frVSipQ1ctVakkPUoNq7vZjVuLu0Z6K/L4/8A7lH/AI8mEaVwSJuzMmUoIuh0ioPcObgEbJa7OAQ5dfRX5fH/APco/wDHkx8sBLn6vyha7zQ2KCCCAOb47uzaPkTZklaZ5Xh1KTMaWkh0qoLGu+0Y2zo7p2VjsMjEyUK1cxRpqCUq2V0lw5a6THAunfRHGyp+NxS5CE4eZNWUTFahiFzQUk3quOIjovcn6X4RGAwmEXPQMSVLAlJf6U1akgUCm6WNjAHSZoACjTknlzjnX/z1oxqqMSwt8kjM3H0+RjomIalfW6v83Ax4/TVqlfIddP8AB4KgD0r0W7peDx+IOGkIm6xCVKNaEpSyWSb1HeoRttIbq/S5cY4L3En/AGvNfVtqZvUoq66OxeO5aR0hKkSVzZqiiWgupRqYCrMtAGudK+6RhMBiE4eeibrJiEqTQhKksolAc1C7pMP9C+nmG0mtZwwmASkgLrQE9c7LMov1THIe6jpqVjtJ4ZeEmSpyDLloc0vXrVukawA/STyvG7dxLori8ErEjFyRJMwIobVbVNVXyZOVSc+MAdWivOFMxMxNRSCSHTZQsMjuiwiLhpgBX9b/AAIwejVucSgzhdHmUgJrUvad1l1XPENCRog67W6xbs1BJoHMJ/3Ldd5KZgCUgqKiKXUQxOW1YNfO0OaxLu5y5t6suN4rsoQmpCxmjDOllFa0bTvLNKrE2fhD8rClISl3ZLOXJLMHPEwvWApIqKbm4Fxc3uCPWIUZwcX48YWUITUiYTRerKyFqUVFzUXbMsOAufu4RjE4EK1ZUspYhgFFNRzpN75ednG8xKl0pKiDdRc+oD8EiIekNGy5+pK1KGpmImppa6k5AuDZ2yY2zhZQulE1JRkEkhxcDiOPAw3JwtKSAqraJckqLlVw5O7JuUSBNDm+4cecRsHhZcmXQiya1rZt8yYZimYC1Si0LKF0omoLwXjUqr2gkshyx/mZ7t6r8WYxWEqQsFVA3qBIa2bv+MZm4VCpyJpJdCVJSLU7WasnqYM72BVxLuzClSVpch3DgPmOYI9YhZQulE1EokMEAEEbiXLhs3Jv54bw+j6FLIWpRUxIUokJZ2pD2Gfq5QrByUSpcqWgmmWkIS+bJSwe3ACE4fBS0TZs0FVU2ip8tgEBrWsYWULpRNRGIwAUZSlLKaSGAUUhRIskh2VD83ClQUklnSzhwQ73BBcHnDOMwUucJVRIMtaZiSAHdO5yCQCHBZiQSHYkGUZiSSHzAG/nCyhdKJqRsLhKJaUpXWAwqJKib3cvxeMowiRNKqhWUjZqOQOdL8bPyhOjMGjDyUSkKUpKLAqLlnfNhk7DkBDokI1pmuSqgID5BLklrWqLPxoTwhZQulE1POHdT+dsV9ZP9tMEZ7qZ/e2K+sn+hMEejUX0GfVOBq3aSne+gfzbhfskxR9HsGFYSXthOsQuWxCST4yb1XOe2eO6LzoH824X7JMUWgUy+9JVcwIdKwQWunWruHGzd9of4BHFUnyifdP7n3Q/46uRYaZ0EieoFUyglOrAZJfrG1W/aMSeio8fj/8AuEf+PJiNpzR8lakmbMKCxDOLpBc5g0t2h/gNK6LfL4//ALlH/jyY+aB5P1flC13mhsUEEEQDnXdjD6GmACs1ytn/AJjs3tHHegEkjSmAeSU7adrbtdXEt647D3aPmWZVcVysrHrji8cY7nlH7VwDBT1pZyGzVmyYA613Tu6Di8Di5MnDolTJc2WCsqQpRBK1JIBSoAW4iNC7k/QLD6R75TikTJQl6spoUUuTWC9bvkMuMWfd6p/aeEqBJ1KWYgD5VXEGJf8A/N9NeNoBGzJeog75mTAQBp2B0xO0XpHFzMLJBMtU2WkzEzFgo1oDllBywBcR1fSmmpuM6NTZ85KdbNkqKpaQQHEwgAByoWA3xxDpSZff2kHC31817p/j7tmOvYRvBA506hdt/wAsd+X3QByLQUhXfOD8QR45F/GW8YL3MesAfGi77CuHFPCPJGgDL75wbBfyyG2k/wAUfyx64vrQ/YV+KYAkxAMlKkzayAhzU+TMHc+aJ8QCtFMwLskkhT2DEAG+6MHo1dIkTo+RLElGpUDLtSQxBvcvvLu/N4QnCSe+SQpOvMtyl70O1VL8aQ/ICHMCiVLlIRK+TT1WJUM73cvd4wNQZ9eyZwRRntBBLkM9rgHLcIrqwsheGM0UicimZdIUVcGIcO+7Mw9KwlASlJslLDzBgITPxCKCJhpSSQSTTmTZ4e74BIIcgixHovCrCyF5DwOhJcpS1S3BV1ruMyrLIHa9NoTjNCy5tCphukMku3Wa3pIA9W9mkyMRLddKqio1EAu2ykDLIMAfTzhGIXJIl6yl0kKRVYhQsCnfvp51NvhKFkLxydgwsKQouFJY+YuCPVCJGjUyk0osHH3AJ/BIh/XhznkN3nhjDGUmWBKCQgGwQBTndmtm/phVhZC8bOh5Znax/GWO7IApBI9J/wBeM47AIWg6w7KVBXpDMfX/AK8OLMozUqIGsAKUv1gDdQSObB24CFT5iClaVuEqdJzHWDMDxhKFkLxvByEiXL1agUUighiClrEHeCIjaM0fIQtYkqFQcKAUS1ycnYbRO7Ml7kxPRPSQmnq7qcmazNZoqtC6Ew8iZNmSXKph2r1NtKLctoq9XKFWFkLyVjMLKJla1SQSoCW5pqWxISL7RYKNN7A2iRPkhl1kU07TszXcnk0RcfJw6zLM5nlspDqKWNSSFM4faSkOeLb7y8QpCkrC+oUsp3AYuDfdaFWFkLyNozCykyUiQoGWCwIvcKZTnjU4PMQqXIla5TKTrW2gAHHwLEegiM4BEqXKSiT1AosxKg5USq7n6RMZkKkiaspO2u6khRuQAmopfNkpS7fRhVhZC88691MfvbFfWT/bTBB3Uz+9sV9ZP9CYI9GosrBn1Tgat2kp3voH824X7JMa1gJU6XJTLVhMa4SuWooThykpUtSnFU0HJWbRsvQL5twv2KYv44qK9Ee9qpNFdPZPDWfcxP0ouRpOOxs2YX7zx6dlSSycOXC8850WvRKXMrxcyZKmSdbPSpKZlNTCTLQTsqUOslW/dGwwRTXREVGtlPXrxM5YqEEEEVmRqPTro1Nx2jzh5KkSpi1IIWokDZNRekE3AMcNTKVonS0pGJnLmnDUrmCXUoKFJmMmspc0kZgXj0pKGyiyvWeB5x537raj+2cQxljxSbKSkq+QGZKSfvgBHT/ptJ0li8NNw5nyUgCWUqABKgt32FkMygPRHUe5b3PsTo1U/vibLna0IppUs00FTvWkZ1DLhHAsAo1SNqR8r2EcU5bEeu2uLKyO88ucAefO6J0AxOD75xszEJ1U6caEIMwqTrJlaQQQBZIIsYdkd0rDjQv7OIxGvMhXjqU03JmO9dfVtlnG993H5pDMPHS7runJW4uPujgoUaxtSPkj9BH8M/yQBunc+6A4nHIlYuViU6uTPZaZipgUqgpWQAAR1SBcx6HA8aLAbCsvOmOcdwj5rmOx/wComdSw6kvckAP6I6OPlRn1FZ+dMASorZykJlzlzC0tNRXZ9kJdVgHNnyiyiumzEBE0TA8slQW4BBSQAQRwaMH1f5EisIEKlpMsmh2FmYhTEEEOCCCC93BhMvU98KSCdcJaSq30CSE7mzCucKwk+Xq06pOxalgAM+fN4wnFStcWHjSlja5CbgE5FnPtc4rnByF5jHKlollU07FYFw+0VgIsB2ymJWpuLnI8PhEXG4uUmW84CisHaAIqC3QfOFAEHiBEkYgGkgFiLZcucP2cheRcDqVKmao3CiFkBnUkqSbkXZSVi28HjdvHzZCDJE5QqUpOqcPtkpSKbWNSk+s7gYXgZkmqYZSAFFtYQkAk3IfJ7qWfOpRzJjOKmSvF6xDlxQ6amIIUGZ2uhKn/AJBwhOFkLyWJO0bnIcOfKGMMEKlvLJpqIsGulRCsx2gYdOJYkkFgBw3PzhnC4iWUeKGzUeqwDkur1kk+cw/ZyF4qciWmYiomtbpR6qiMmFku/KGtJrlS5Uxc9TSh1yoOlrC4bK8ZmT5JnJdIM0BkkgVAEEljwYKvzbfeh6Q9P8Hh5i5OISskFJIoCk5BSd/mMROCmBdCgRYy1YaKq+dxssqWClBSVUkON1mtmH9cIwqJZMyglwtl59akHeG6pTla/GKLo304wuKUmThkrFCHAKQlIQlkgC/MRd4WfKqmUJ2iQZjBnLAAnc9NPoblCcHIiLBiQXVYiKi5kHS+KwstUgYg7aiNU6SraqQmxCSxqXLz8+QJFlPSlIWpRNKUurfYOTYDhEXGpkKMszpaVKT8mVJCiDbq5sXAP/F8gYlT5qSF1pJSUsoEAuC7ht9t0TODkVXkXRK5EyQhWHIMok00hhZRCmBHaCoUhcnvgoBOtYvY8Ekh2pdtWSM2p3AQvBzJYljVIpQVEgBNIcqJUWLG6io5Xd98IlYiQZxKUpM4ApJYVMKXD+lP3cLJwsheeeO6mP3tivrJ/tpgg7qZ/e2K+sn+2mCPRqLKwZ9U4GrdpKd76BfNuF+xTF/FB0C+bcL9imL+OGj+q7WvE2EPRTUEEEEUmYQQQQBBlZJ2yOWzax5Rq2ne5hgMXiF4ieJipq2SoiYUhqQjIWGzG2yXpRl9/AwsvfLrDceI5wBoCO4rotJBCZuwak+OVnn/AIEb4cx4w5Hscv5YWt9rLLgefOFF3GWR3HlzgCj6RdGpGPkJkYhSlSyoKYKCbpBa6Q8a1/8ACmi86Zr9X5ZWXV/pMb8l2Tl6jwPOC7butwPHzwBSdHOi2HwEhcnDFSZZUVsVBW0UgEuoPkkWi4R8qNqrYVw4p4AQtbsrLLgeHnjF9al+wr8UwBJisxM9EuVPmzASmWFqUBvSlLkM4BsDFnFbOxaZaJqlgFAJKvMwezfjGD1amkSO4dYmISsJWlzkpwbFsn5ODvBBiMnGSTijKpOtCDt8hSSh3qbbScmvm4iRIx4mICki1TZ8Cx3cRDCNKyzPKAka1IpJa7NUzs7b/wD9D114QkoaXx0rDyFTJoUpAUxAvmphYkDNomiWDSb3D5nlziLjNJJlJBmCxXSMztElrNyh3DYsLShSQKVJBTusQCLNa0K8ISUa0fipUxU1KEqSqWulYNiTkFM7kECyjmPNbOKnol6oFKlGYsISxFlFJLl1BrBWTmG9HaXlzFLEtLEF1WKXLkG7XLpL+rNwMY3TcuSZaZgurqsCcmD5Wzz+IdXhdILycqWAVG9kvmefOIeisVKnSQuUClDsBlvvYFolqnEElnYCwJfflaI+DxiFy/FBNAUUhrB0qZTbPaBD8jCvCF4ibj5QxKZBCtYpNQ+ptVKd3YFCQea5fGNf6S6EwI1+JxUlUylaUbKl1F0ICEgBYBJWQkc1Ddlsy8ekTUoKdspJBY9W1V6cnpf0RDxS5qDMUBJKKgo1VkilKQ9huKQp93ojFz4K4bD6KPEiQ1VYblasvNFl7pgVnRrQeCSqVPwkooTNQsA1L2kAhiApRYFgRyIi6wOMlTJk5CEqCpKglZyuRUGZTnZIL/zNmFANYMzSZalJlBASaQmoG4DBiLAAZRIw2OSpSwlLKSwXYi5cgPTc3f8A5c4NfBTDYRHiRIjkV7qyy81We9ROMxSJWqCkrUZiwhNLllEb77OzUXyYHiAZS5Kdpw4a4JPO1y0MTceE6tKhdRARmdpiezYsFHzAw6qadp0ghrjN87ZXjKvCyKLxjR60TJKFoSpCFMUg22XsQEkhiGI5EQqUZevXLCCFJQiYpXHWFSRd3J8Vd9wT6DC4kKlpKEUpLEBimz50lIZ8/TGEY1JnKSEjWUAqLF6XNLqpuHKmH1oV4Qkp517qY/e2K+sn+2mCDupn97Yr6yf7aYI9GovoM+qcDVu0lO99Avm3C/Ypi/jX+gah+zsLcfIpi+rHERw0f1Xa14mwh6KahUEJrHEQVjiIpMxUEJrHEQVjiIAYOjZfYEY/ZcrsCJFY4iCscRAEf9mSuwIP2ZK7AiRWOIgrHEQBH/ZcrsCD9lyuwIkVjiIKxxEAR/2XK7AhyTg0ILpSAcocrHEQVjiIAVEXDywa7Amo/gIkVjiIhJnlNZDFlEtvNhk5EYPcjb1JHZdK0JVSBUxYgOH3HnuhtOJSZ6pNA2ZaVv8AWUpLM1urm/4RiTjStCVNS7GlQZQvvD2hScaaylrAPVakvuG1nn6uYeu2h9IJKKmshBUJZWQTspCajtbqiB9+6HVSUuLDfuiNOxxQgqspibBnz5qEOmcXF07/APc4W0PpBJRaChTgUEpsWYseB4RgS7JZKS7O9mDZixcu1rQxh9IFZWKSmhTOoWVzTtXDNfm2YIAvGlNAAqqLOGZNsy6ss/8ATC2h9IJKSRJTUbDIbhziJo/Gy8RK1iEkJqKdpLHZVSfRa3KHV4khzY2Fhmc8rw1htImYiqkovksMrddqj/ohbQ+kElEzNIoTiU4cyy60VhQS6bEuDwyz5jiHfxU1EqXMmKS4QCosHLAPYQlWkCJgQxuCam2Q3E1WPKCdjShKldZrkJDnLcHv5oW0PpBJR2WEqCFBIZQfdvD7nHqiLhNIImT50kSyNSEOogAErqLJ8wSL/wA0PjEE0mw5HMWyN4bw2kqysM1BpJIsSz2ZV7EeuFtD6QSUxi8bLk6oKSTrVplppS7Eh3VwFs4liUlzYZDcOcRJ2kqNWGeshIIFgTx2rBgYeM8hzsm2XHO1zC2h9IJKN6PnidIlTaKNYlC6SzipiAebG8I7+k986ijxhlax6QxSFBLPvIKsucOS8WVJCuq5FlC+dn2rcW5whOKeaRQAoJHjGDEE2SDU+YNuXMOtofSCSnnbupj97Yr6yf6EwQd1I/vbFfWT/bTBHo1F9Bn1Tgat2kp17o3iJicFhqJQmJ73STt0qqYsBnwG76Q4RZHSE2pu9i3HWo/3/wBEc2ldA0j9nYWw+RTF9QOAjg6Q391+teJsYa/pTUaziMZMHVlA3G93cJJ+kGYlQc9mEz8fNBUE4d2ek6xLFnpJGd7W/m85G0UDgIKBwEUVDOZq40hMNQEgilussMq9wG3s7HjmLh3cNipiguqUlBABQDM6xvYkDZ+jdjmbFr7HQOAgoHAQqCZrM/EztQFJly0zykeLVMCkJJIcFWyFMmrLfk4vESRjcVcqlyTZZSkLlOSwoSo6yyXquHLgPaNxoHAQUDgIzREQg0tekcYZamk4dK3JSdbLLB0sljMAOyVireUiwd4kYifiKVU6moJmFN5bFVZ1QvNDbDOeHM7O2UDgIKBwETJARAZPaR7Q+MDye0j2h8Yl0DgIKBwEJICI8ntI9ofGB5PaR7Q+MS6BwEFA4CEkBCmGSx2kZH6Q+MIkTSmStSU1qCSQneohAIHpP4xYUDgIhImEVsb1FgcnYb2LRg5yNvAvBYkzJSFqlqlqOaFZggsfRZxyIhYnHWlFBpCAqtrEkkFL8QAD6YZk4hSkJKhQohJKc6Sc0uwdvNAMWvWUsaWeuzfVZnd35M19wwtm5kyM6Rxmpw82az6tC1AcSlyB6SG9MSiLj0xDm4laUkpFZc7NgTc5OGzb7/MXdaXDndw/9Qtm5iQ1o7GrmGcFylS9XMKUkiy07pieW7zg7mJcnzlJ1QSioKWEqPZTSTV6wB6YZwuNmKKgpBQBYElJCs3IbdYZsb5BoUvErFFIqBYE5U5XyuGf0tuJIWzcxIkT5lIWoJKilD0jMs5YczlEXRukFTpZUqTMkkKppWLnqmocRdvQYeM0uWN2DPYb+UNyMUpSHUCgk9Us7PYm3paFs3MSFzccRPTK1SylSSTNA2Em+yfV944wvFTqETFhBWUgkJSNpTDIc4ZVi16wJZ0kElfBvotTmfPkD6UYvFrQklCdYXNsvokg5F7gD0vuhbNzEiVh5taZaikoKgCUqG0l0vSeYy9EMYLSesmz5erUkSVJTWRsrKk1GnzOH84jGHxS1AFQoNSg2dg4ByGYY+mGcNpGcpQCpRQGuqoFiwLMwJuVBxbZhbIJD2kdJ6hMrxaliZMlyyU5IrISFq5OR64mgXPmH+Yq8ZpCcgDVy9ZshrtdlODslmZPnq5Q/MxagbHcMx54ybERyyEh/CzzMlIWpBllQSooV1kuxpVzGR5wkYw68ytUunV161tgmpjLftZHzGIysaviMxuhXfy+I9UWEHnjuqfO2K+sn+hMEJ7qCn0riT/Mj+2mCO/ovos+qcDWO0lO+9Avm3C/Ypi/ig6BfNuF+xTF/HDR/VdrXibCHopqCCCCKTMIIpB0mGtmIoskTKFOdtUoArS1Oyz5mxazwxM6W6tEpc2WEpnJJRQsqU7AhKgUJAd2dzflcAbFBFejGzgxmSkJSesRNBos7qqSkMN5BMNTOkMvWoSlSFIUlZVMC00poAJBa2RG8NAFrBEDGabky0qJWglKSqgKTUQE1WD9m8VGK6ZasELlEr1aZiUpUVJKCwJUooFLEpGR6w9AGzQRSzNOTQtEs4famBRQNYmwSbmZZk2L7JXw5xN0XpLXBbppVLmKQoAuHTvBYEhiMwN8ATYIIIAIj4X6f1z+AiREbDJ69z1j+AiPcGMGuYZMszUhMwpQVpFwF2qSC5cAuM4SMRN19Gq8Vq6tbUOu4GrpzycvlaJJlczBq+ZiQRNITpqZKlSUJmTAdlCjSDtXvus59ES948x/xAJXMwarmYAg6Nxk9apgnSBKSkshQmJXrA5FTC6QwBY3ZY3ggO4qfMSJWrl6wKWkLNQTQg5zL9ZrWHGJOr5mASuZgDG8+Yf5iHorGrmyEzJksyVKzQSSQKmDuAbhjlvibquZgMrmYAaVNXrQkI8XQSVuLKcUpAzLiovyHGzWk5sxMicqUHmBCygM7rCdkNvu1olavmYBK5mAEg9XP02OW+MSlqJW4YBTJ5ilJf2ioeiFmVzMGr5mAIeMmzE6igEhUwBdnFFKnJP0bhN+LDfCNIdf/iPxMTxK5mELwiSXLn0wBUq/yIzFn3ijh95g7xRw+8wB5r7p3zpifOj+2mMQvupJbS2KH8yf7aYI7+i+iz6pwNY7SU730C+bcL9imL+KDoF824X7FMX8cNH9V2teJsIeimoIbxClBCikVKANKXZy1g+5zvhyCKTM1Of0dnpw6KSlcxDqpalSlLDLC5hUXBe9r0iGJ3RaZMRJQlCZJlp8YvZ8YRTSDQXIKg7qyzzjc4IAp8ZNxEyUQiSlC2BeYpKkgi+zS7kEOHYOAYopXR6eMYZ2rUpAlsNZMSqYVBLO7nae4yF90brBAGmaP6NTpeFXhjLlrMxalBZUKEVDrAMVVg2sPTCp2g8RMlTnlpSoyZcpKawXoUDU+Qs8bjBAGuYPDTgpcxciqZMsoGYigS/4aLl7XuACScnifoHBKlpXUKQqapSEONhJZk2sLuWFtqLSCACCCCACI+E+n9c/gIkRHwn0/rn8BEe4JEEEESAggggAggggAggggAggggAggggAggggAggggDzN3VPnbFfWT/QmCDuqfO2K+sn+hMEd/RfRZ9U4GsdpKd66BfNuF+xTF/GjdD9MqThMLLZQeWgJOrcHZBJeqwD58uYewk9KypaUEqQVDNcpgDZw9d88w/qvHCUhyWr9a8TYw9FNRtMEauelV81m5DiSSHBAN6+Y+8ZggP4bTkxagLgEApUpAAOwleVb2CgPODFFdDORsMEVffMztp9j9UY75mdtPsfqhXQSLWCKvvmZ20+x+qMd8zO2n2P1QroJFrBFX3zM7afY/VGO+ZnbT7H6oV0Ei1gir75mdtPsfqjHfMztp9j9UK6CRawRVd8zO2n2P1Qd8zO2n2P1QroJFrEfCfT+ufwEQu+ZnbT7H6oSibMDstNy52P1RFdBIt4Iq++ZnbT7H6oO+ZnbT7H6omugkWkEVffMztp9j9UHfMztp9j9UK6CRaQRV98zO2n2P1Qd8zO2n2P1QroJFpBFX3zM7afY/VB3zM7afY/VCugkWkEVffMztp9j9URcdphcoJJL1KbZlvc5fS5/ibAQroJF9BGsy+ki1IKxV1qadXtHZKrCt9xS2b+lp8vGzCAa0hwCxRcOHY7WcK6CRbwRVjEzO2n2P1RTI6WrLAImO7EaoWsk1Hby2mf+VXCFdBI22CKvvmZ20+x+qMHFTO2n2P1QroJHnvuqfO2K+sn+hMEN90xROlMSTclSeX0EwR6FRfQZ9U4GrdpKVKNP4lICU4ielIDACYsAAZAAG0Z8I8V5TiPer+MYgixIbMEMEUz4R4rynEe9X8YPCLFeU4j3q/jGIImzZgmwTUPCLE+U4j3q/jB4RYrynEe9X8YIIWbME2Cah4RYnynEe9X8YPCLFeU4j3q/jBBCzZgmwTUPCLFeU4j3q/jB4RYrynEe9X8YIIWbME2Cah4RYnyjEe9X8YPCLFeU4j3q/jBBCzZgmwTUPCLFeU4j3q/jB4RYrynEe9X8YIIWbME2Cah4RYrynEe9X8YPCLFeU4j3q/jBBE2bME2Cah4RYnynEe9X8YPCLFeU4j3q/jBBEWbME2EzUPCLFeU4j3q/jB4RYnyjEe9X8YIIWbME2ETUPCLFeU4j3q/jB4RYnynEe9X8YIIWbME2Cah4RYnyjEe9X8YPCLFeU4j3q/jBBCzZgmwTUPCLE+UYj3q/jB4RYrynEe9X8YIIWbME2EzUz4R4rynEe9X8Yx4RYrynEe9X8YIIWbME2ETUPCLE+UYj3q/jB4R4rynEe9X8YIIWbME2Cah4RYnynEe9X8YPCLFeU4j3q/jBBCzZgmwTUg4nEqWoqWpS1HNSiST5ybmCCCKFuUk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174" name="AutoShape 6" descr="data:image/jpg;base64,/9j/4AAQSkZJRgABAQAAAQABAAD/2wCEAAkGBhQSERUUExQTFBUVFhsZFxYXGBgaGBoZGR0fHRgUGB0aHSYgGR0jGRoVHy8gIycrLCwsFR4xNTAqNSYuLikBCQoKDgwOGg8PGjIlHyQpNSwpLCksLTQpLS0pKSkpLywvKSksKSw0LCwpLCwpLCkpLCwsKSwsLCwsLSksKSwvLP/AABEIAMIBAwMBIgACEQEDEQH/xAAcAAABBAMBAAAAAAAAAAAAAAAAAgMEBQEGBwj/xABKEAABAgQCBgMLCQgBBAMBAAABAhEAAxIhBDEFEyJBUWEGMlIHFBYjVHGBkZKT0TM1QnJzobHS4hUlU2Kys8HwgiR0tOEXNPEI/8QAGwEBAAIDAQEAAAAAAAAAAAAAAAEDAgUGBwT/xAA1EQABAgIGBwgBBAMAAAAAAAAAAQIDEQQSEyFRYTJxkaGx0fAFFRYxM0FScsEiI0LCYoHx/9oADAMBAAIRAxEAPwCDo/RleDM7WUrCVKLzEbRDskIaokgC7798CdG9Z8QzFYBdDMlSQD13uCVWBsmzm0bXojoug4XDzEYSVNqkyyomZMSoqIVUeswFkbvpeq20j0OkJbVYRC9lTuuYNq1AvMFrqJ+q1neOld2vDhve2bvNfZt2XmalaCr0RUanlnyOcSMApaAoYhCTS6krUxd17IZ9yAXLddPnKcNhCqeZap9KApQ1m4hJYKzZjnnHSk9DJBlJPesoTS1SSubSNrauF32XPngwXQ+QpXjMEiWmlwdatRd2Ysq1r+mJ78g36WVzbt5h3a+7y38jnS9HdUDEoJU9yWSAAXcueA9qM/sssP8AqUElQSwUGDttqJINIe7Anz7t+X0SlhRAwEtSb0qE9aXD2sVG5F/Tyh7SHQ6QltVg5cwb3mzEnczbR5n0RHfkL/LY3mT3c7BNq8jncvRCyH76khwltu7qDsQWZrPwffdo68MoFadcFFKXSUl0qUVBNDkhtk1PfLzkdP0d0NwypYM3CJlr3prmH09fi8SfAfBeTp9qZ+aJTt2Ei31tjeZC9mu9pbV5HIsYlSKKZpXVLClfyqLug3zDA+kRH10ztKjsvgPgvJ0+1M/NB4D4LydPtTPzRY3t+jol7XbE5la9lxFW5U3nGtdM7SoNdM7So7L4D4LydPtTPzQeA+C8nT7Uz80ZeIKN8HbuZHdcXFN5xrXTO0qDXTO0qOy+A+C8nT7Uz80HgPgvJ0+1M/NDxBRvg7dzHdcXFN/I41rpnaVBrpnaVHZfAfBeTp9qZ+aDwHwXk6famfmh4go3wdu5juuLim/kca10ztKg10ztKjsvgPgvJ0+1M/NB4D4LydPtTPzQ8QUb4O3cx3XFxTfyONa6Z2lQa6Z2lR2XwHwXk6famfmg8B8F5On2pn5oeIKN8HbuY7ri4pv5HGtdM7SoxrpnaVHZvAfBeTp9qZ+aDwHwXk6famfnh4go3wdu5juuLim/kcZ10ztKg10ztKjs3gPgvJ0+1M/PB4D4LydPtTPzw8QUb4O3cx3XFxTfyOM66Z2lQa6Z2lR2bwHwXk6famfng8B8F5On2pn54eIKN8HbuY7ri4pv5HGddM7SoNdM7So7N4D4LydPtTPzweA+C8nT7Uz88PEFG+Dt3Md1xcU38jjOumdpUXWhkVSlFQSVgqIrmUbKQlwHUAS6sg5jpngPgvJ0+1M/PC5fQ3CJykt5lzR+C4ridvUdySRrt3MsZ2bEas1VOv8ARoOjkSFIBmAuohqVtY2faUAwb74Xg8FIVJKlFIVTUHWRU4JCUusNlnl6SAd98EcL/CPvJv54B0Rwv8I+8nfnjWUvtNIzKsJzmrPz/FzkNjRKM2C+tEY1yS8v+opwLS2Omy50xKJi0pCjSAosBnGYkd0HDpk6RxEuWKUpUlg5OaEk3JJNyTeCOqgoj4bXYoi7j4nJJVkh2fo5X3lhaa//AK8kgBAUlRc1hZZxs03cNnErTWLxCVhEiSVA07bJCUuS7lROVi1PpvEHo7ipicFg6JYWDJRVtAEW5kNuaxd9wBMWEvHziHMhI2hasE00kngxrAFx9K4tfz+lJOK/7LxNrD0E1Ff0m0hi5c6iRInzErlClctKCiWsFdRmOglTp1YAcZbneLvTC5iZUzUJCptxLBDpCmsVZW/9cYiYXHTiNuQlJpUXEwEOAaQ2Zctvs/KHFYyZSWkpBuzrBfZJBsQzqCQ2e1yipLlmZjiFzdVLKUVKUpJWmaUJUhKrqBoDEoemwLtvhOJmzwhBTLRUVkLFtlG0xFy5sj1mFqmzAobMtSSVXCmKRs0u+Z67twEJweJmKJrlpTYEMeLWdy5ufZ5iJnkTO6QzPn4jvQqopn32UIEz6TBknrOljmMzlEmtepSSFVkJdkJCgTmSDZPPhdgSwhhOJnaurVyypx4upiQ1yFFRGfHn5zYS2YVFLtdsn3s5yiJkDeAKigFYIJKrEAFns7AB25DOIuh1TiqcJ1LJmUy2RS6c6gfpJIUkby6VXuGsNnl64Nnl64wkSLp5CCnkIRs8vXBs8vXGRAunkIKeQhGzy9cRNIzlBIEoJKi7PdNhkdoM9rktY8gcXOqpNSSdTyEFPIRWTMYsYhEsIRqzLKlLdViNztSN1nvUTZmK8fiFpAKECYXFVw4DJ5jdVe+WReJRZmKLOZYU8hBTyEVcnGTVVPJShmpdYU7KZTh02puL/R3uIRg8dOUsBeHCEEl1axJI4WGb+jPk0SSW9PIQU8hCNnl64Nnl64AXTyEFPIQjZ5euDZ5euAF08hBTyEI2eXrg2eXrgBdPIQU8hCNnl64Nnl64AXTyEFPIQjZ5euDZ5euAF08hBTyEI2eXrg2eXrgBdPIQU8hCNnl64zs8vXAHnrum/OmJ+sn+hMYjHdK+c8R50f20wR6NRfQZ9U4GqfpKd/6BD924X7FMWX7XkfxpPto+MVvQP5twv2SY5no/o0qairvacoEqZSFoAV4xbllK4UBrdU8XjlIdHhxokRYjqsnZe6riqYF8SK+GxtRJ3Z/g69+2cP8AxpPto+MPYbFy5gJlrQsAsSkhQB4Fo5Nh+jJlz9YcEsyihihapR2iq1JKrWYcXfjG1dzDCGWnFoUjVkYnqMAzypZFgSBYg24xXHo0JiLUdOSIvt7rL2VSyFEe5EVySyv/ACbq0DRmCNefQYaBojpmrIB2b+eMla/5c23wA+0DQwVrv1bB98KqW7bP3wA60DQwFrt1b+fg8Fa/5c238WgB9oGhgrXfq288ZTNVWElrpJs+4gf5gB5orl4UrTMCWSSSAreCwv8A6YsojYZYBW5HWP4CMHNR1ykkeRgVJSAqlZq62WZsMjutn8IQNGr1tdQo/htbJs/PfL8S8+ZNHEZjeOMMiSnWmZXmgIZ7WJL553+6MLFgmMYjAKWlkEINT1APYG4YhvXCpGCKUoSqlZCWKjYqIAdRDb8/TD02WiYgoUbEl2UUmynzSQRlDpmhxcb98LFgmV+E0YtCllSwsKySQAE3Jta9iBfh6ITi9GTF0ULEtrlgDVlYuOX+3eThMKJapqzMKjMU7E2SAGCU8B8YbxmCE0yFaynUzBMsxq2FJKTdmNXA5WY3CxYJji8KTUAEg02PDO+UNYbR6kIZREwuHUfQLBrCztzPmibrEubjIb/PEbA4cSpdGsrANiSHAJel3ctxLmFiwTGZmjJhmpWFgIGctrGx37sxu3QvFYBS0kIIllxtAORk9m/GEztHvikYgTmCJapZlsGNRcqd7Fwn2eZiYsIUFJUQQpwQ+YIYiFiwTI8jBKSlCVUrUAxVk5a5Zj+JhnB6MWhSyuYJgUXSkgCkcLC/qH3BrFU0OLjPjyiPhcOELnKrB1qwpuDIQinzbD/8jCxYJjE3RylFBCwgBnSADVcG5IfIEeYmHZ+DKgpKWQSLKDEjO4cQYnDiZqTWBq1hfn2FJbl1olCYHNxkN/nhYsEyFhsCpCAFlK1PdTM7nhf8YTL0YsTSsrBQRaWwYZZFuXDfnEqUhEtCUJNksA6iSz8VEk+kxmgawr1imKaaHFFiTWzPVds8gLQsWCZ5t7qQ/e2K+sn+2mCM91M/vbFfWT/QmCPRaKn7DPqnA1btJTvfQP5twv2SYqujGFqwcvq3SsXS7eMmXFxx+6LXoH824X7JMU/RdCBhpSlLpLKDV0u02YeIcXyytHFUnyifdP7n3Q/46uRaaR0frVSipQ1ctVakkPUoNq7vZjVuLu0Z6K/L4/8A7lH/AI8mEaVwSJuzMmUoIuh0ioPcObgEbJa7OAQ5dfRX5fH/APco/wDHkx8sBLn6vyha7zQ2KCCCAOb47uzaPkTZklaZ5Xh1KTMaWkh0qoLGu+0Y2zo7p2VjsMjEyUK1cxRpqCUq2V0lw5a6THAunfRHGyp+NxS5CE4eZNWUTFahiFzQUk3quOIjovcn6X4RGAwmEXPQMSVLAlJf6U1akgUCm6WNjAHSZoACjTknlzjnX/z1oxqqMSwt8kjM3H0+RjomIalfW6v83Ax4/TVqlfIddP8AB4KgD0r0W7peDx+IOGkIm6xCVKNaEpSyWSb1HeoRttIbq/S5cY4L3En/AGvNfVtqZvUoq66OxeO5aR0hKkSVzZqiiWgupRqYCrMtAGudK+6RhMBiE4eeibrJiEqTQhKksolAc1C7pMP9C+nmG0mtZwwmASkgLrQE9c7LMov1THIe6jpqVjtJ4ZeEmSpyDLloc0vXrVukawA/STyvG7dxLori8ErEjFyRJMwIobVbVNVXyZOVSc+MAdWivOFMxMxNRSCSHTZQsMjuiwiLhpgBX9b/AAIwejVucSgzhdHmUgJrUvad1l1XPENCRog67W6xbs1BJoHMJ/3Ldd5KZgCUgqKiKXUQxOW1YNfO0OaxLu5y5t6suN4rsoQmpCxmjDOllFa0bTvLNKrE2fhD8rClISl3ZLOXJLMHPEwvWApIqKbm4Fxc3uCPWIUZwcX48YWUITUiYTRerKyFqUVFzUXbMsOAufu4RjE4EK1ZUspYhgFFNRzpN75ednG8xKl0pKiDdRc+oD8EiIekNGy5+pK1KGpmImppa6k5AuDZ2yY2zhZQulE1JRkEkhxcDiOPAw3JwtKSAqraJckqLlVw5O7JuUSBNDm+4cecRsHhZcmXQiya1rZt8yYZimYC1Si0LKF0omoLwXjUqr2gkshyx/mZ7t6r8WYxWEqQsFVA3qBIa2bv+MZm4VCpyJpJdCVJSLU7WasnqYM72BVxLuzClSVpch3DgPmOYI9YhZQulE1EokMEAEEbiXLhs3Jv54bw+j6FLIWpRUxIUokJZ2pD2Gfq5QrByUSpcqWgmmWkIS+bJSwe3ACE4fBS0TZs0FVU2ip8tgEBrWsYWULpRNRGIwAUZSlLKaSGAUUhRIskh2VD83ClQUklnSzhwQ73BBcHnDOMwUucJVRIMtaZiSAHdO5yCQCHBZiQSHYkGUZiSSHzAG/nCyhdKJqRsLhKJaUpXWAwqJKib3cvxeMowiRNKqhWUjZqOQOdL8bPyhOjMGjDyUSkKUpKLAqLlnfNhk7DkBDokI1pmuSqgID5BLklrWqLPxoTwhZQulE1POHdT+dsV9ZP9tMEZ7qZ/e2K+sn+hMEejUX0GfVOBq3aSne+gfzbhfskxR9HsGFYSXthOsQuWxCST4yb1XOe2eO6LzoH824X7JMUWgUy+9JVcwIdKwQWunWruHGzd9of4BHFUnyifdP7n3Q/46uRYaZ0EieoFUyglOrAZJfrG1W/aMSeio8fj/8AuEf+PJiNpzR8lakmbMKCxDOLpBc5g0t2h/gNK6LfL4//ALlH/jyY+aB5P1flC13mhsUEEEQDnXdjD6GmACs1ytn/AJjs3tHHegEkjSmAeSU7adrbtdXEt647D3aPmWZVcVysrHrji8cY7nlH7VwDBT1pZyGzVmyYA613Tu6Di8Di5MnDolTJc2WCsqQpRBK1JIBSoAW4iNC7k/QLD6R75TikTJQl6spoUUuTWC9bvkMuMWfd6p/aeEqBJ1KWYgD5VXEGJf8A/N9NeNoBGzJeog75mTAQBp2B0xO0XpHFzMLJBMtU2WkzEzFgo1oDllBywBcR1fSmmpuM6NTZ85KdbNkqKpaQQHEwgAByoWA3xxDpSZff2kHC31817p/j7tmOvYRvBA506hdt/wAsd+X3QByLQUhXfOD8QR45F/GW8YL3MesAfGi77CuHFPCPJGgDL75wbBfyyG2k/wAUfyx64vrQ/YV+KYAkxAMlKkzayAhzU+TMHc+aJ8QCtFMwLskkhT2DEAG+6MHo1dIkTo+RLElGpUDLtSQxBvcvvLu/N4QnCSe+SQpOvMtyl70O1VL8aQ/ICHMCiVLlIRK+TT1WJUM73cvd4wNQZ9eyZwRRntBBLkM9rgHLcIrqwsheGM0UicimZdIUVcGIcO+7Mw9KwlASlJslLDzBgITPxCKCJhpSSQSTTmTZ4e74BIIcgixHovCrCyF5DwOhJcpS1S3BV1ruMyrLIHa9NoTjNCy5tCphukMku3Wa3pIA9W9mkyMRLddKqio1EAu2ykDLIMAfTzhGIXJIl6yl0kKRVYhQsCnfvp51NvhKFkLxydgwsKQouFJY+YuCPVCJGjUyk0osHH3AJ/BIh/XhznkN3nhjDGUmWBKCQgGwQBTndmtm/phVhZC8bOh5Znax/GWO7IApBI9J/wBeM47AIWg6w7KVBXpDMfX/AK8OLMozUqIGsAKUv1gDdQSObB24CFT5iClaVuEqdJzHWDMDxhKFkLxvByEiXL1agUUighiClrEHeCIjaM0fIQtYkqFQcKAUS1ycnYbRO7Ml7kxPRPSQmnq7qcmazNZoqtC6Ew8iZNmSXKph2r1NtKLctoq9XKFWFkLyVjMLKJla1SQSoCW5pqWxISL7RYKNN7A2iRPkhl1kU07TszXcnk0RcfJw6zLM5nlspDqKWNSSFM4faSkOeLb7y8QpCkrC+oUsp3AYuDfdaFWFkLyNozCykyUiQoGWCwIvcKZTnjU4PMQqXIla5TKTrW2gAHHwLEegiM4BEqXKSiT1AosxKg5USq7n6RMZkKkiaspO2u6khRuQAmopfNkpS7fRhVhZC88691MfvbFfWT/bTBB3Uz+9sV9ZP9CYI9GosrBn1Tgat2kp3voH824X7JMa1gJU6XJTLVhMa4SuWooThykpUtSnFU0HJWbRsvQL5twv2KYv44qK9Ee9qpNFdPZPDWfcxP0ouRpOOxs2YX7zx6dlSSycOXC8850WvRKXMrxcyZKmSdbPSpKZlNTCTLQTsqUOslW/dGwwRTXREVGtlPXrxM5YqEEEEVmRqPTro1Nx2jzh5KkSpi1IIWokDZNRekE3AMcNTKVonS0pGJnLmnDUrmCXUoKFJmMmspc0kZgXj0pKGyiyvWeB5x537raj+2cQxljxSbKSkq+QGZKSfvgBHT/ptJ0li8NNw5nyUgCWUqABKgt32FkMygPRHUe5b3PsTo1U/vibLna0IppUs00FTvWkZ1DLhHAsAo1SNqR8r2EcU5bEeu2uLKyO88ucAefO6J0AxOD75xszEJ1U6caEIMwqTrJlaQQQBZIIsYdkd0rDjQv7OIxGvMhXjqU03JmO9dfVtlnG993H5pDMPHS7runJW4uPujgoUaxtSPkj9BH8M/yQBunc+6A4nHIlYuViU6uTPZaZipgUqgpWQAAR1SBcx6HA8aLAbCsvOmOcdwj5rmOx/wComdSw6kvckAP6I6OPlRn1FZ+dMASorZykJlzlzC0tNRXZ9kJdVgHNnyiyiumzEBE0TA8slQW4BBSQAQRwaMH1f5EisIEKlpMsmh2FmYhTEEEOCCCC93BhMvU98KSCdcJaSq30CSE7mzCucKwk+Xq06pOxalgAM+fN4wnFStcWHjSlja5CbgE5FnPtc4rnByF5jHKlollU07FYFw+0VgIsB2ymJWpuLnI8PhEXG4uUmW84CisHaAIqC3QfOFAEHiBEkYgGkgFiLZcucP2cheRcDqVKmao3CiFkBnUkqSbkXZSVi28HjdvHzZCDJE5QqUpOqcPtkpSKbWNSk+s7gYXgZkmqYZSAFFtYQkAk3IfJ7qWfOpRzJjOKmSvF6xDlxQ6amIIUGZ2uhKn/AJBwhOFkLyWJO0bnIcOfKGMMEKlvLJpqIsGulRCsx2gYdOJYkkFgBw3PzhnC4iWUeKGzUeqwDkur1kk+cw/ZyF4qciWmYiomtbpR6qiMmFku/KGtJrlS5Uxc9TSh1yoOlrC4bK8ZmT5JnJdIM0BkkgVAEEljwYKvzbfeh6Q9P8Hh5i5OISskFJIoCk5BSd/mMROCmBdCgRYy1YaKq+dxssqWClBSVUkON1mtmH9cIwqJZMyglwtl59akHeG6pTla/GKLo304wuKUmThkrFCHAKQlIQlkgC/MRd4WfKqmUJ2iQZjBnLAAnc9NPoblCcHIiLBiQXVYiKi5kHS+KwstUgYg7aiNU6SraqQmxCSxqXLz8+QJFlPSlIWpRNKUurfYOTYDhEXGpkKMszpaVKT8mVJCiDbq5sXAP/F8gYlT5qSF1pJSUsoEAuC7ht9t0TODkVXkXRK5EyQhWHIMok00hhZRCmBHaCoUhcnvgoBOtYvY8Ekh2pdtWSM2p3AQvBzJYljVIpQVEgBNIcqJUWLG6io5Xd98IlYiQZxKUpM4ApJYVMKXD+lP3cLJwsheeeO6mP3tivrJ/tpgg7qZ/e2K+sn+2mCPRqLKwZ9U4GrdpKd76BfNuF+xTF/FB0C+bcL9imL+OGj+q7WvE2EPRTUEEEEUmYQQQQBBlZJ2yOWzax5Rq2ne5hgMXiF4ieJipq2SoiYUhqQjIWGzG2yXpRl9/AwsvfLrDceI5wBoCO4rotJBCZuwak+OVnn/AIEb4cx4w5Hscv5YWt9rLLgefOFF3GWR3HlzgCj6RdGpGPkJkYhSlSyoKYKCbpBa6Q8a1/8ACmi86Zr9X5ZWXV/pMb8l2Tl6jwPOC7butwPHzwBSdHOi2HwEhcnDFSZZUVsVBW0UgEuoPkkWi4R8qNqrYVw4p4AQtbsrLLgeHnjF9al+wr8UwBJisxM9EuVPmzASmWFqUBvSlLkM4BsDFnFbOxaZaJqlgFAJKvMwezfjGD1amkSO4dYmISsJWlzkpwbFsn5ODvBBiMnGSTijKpOtCDt8hSSh3qbbScmvm4iRIx4mICki1TZ8Cx3cRDCNKyzPKAka1IpJa7NUzs7b/wD9D114QkoaXx0rDyFTJoUpAUxAvmphYkDNomiWDSb3D5nlziLjNJJlJBmCxXSMztElrNyh3DYsLShSQKVJBTusQCLNa0K8ISUa0fipUxU1KEqSqWulYNiTkFM7kECyjmPNbOKnol6oFKlGYsISxFlFJLl1BrBWTmG9HaXlzFLEtLEF1WKXLkG7XLpL+rNwMY3TcuSZaZgurqsCcmD5Wzz+IdXhdILycqWAVG9kvmefOIeisVKnSQuUClDsBlvvYFolqnEElnYCwJfflaI+DxiFy/FBNAUUhrB0qZTbPaBD8jCvCF4ibj5QxKZBCtYpNQ+ptVKd3YFCQea5fGNf6S6EwI1+JxUlUylaUbKl1F0ICEgBYBJWQkc1Ddlsy8ekTUoKdspJBY9W1V6cnpf0RDxS5qDMUBJKKgo1VkilKQ9huKQp93ojFz4K4bD6KPEiQ1VYblasvNFl7pgVnRrQeCSqVPwkooTNQsA1L2kAhiApRYFgRyIi6wOMlTJk5CEqCpKglZyuRUGZTnZIL/zNmFANYMzSZalJlBASaQmoG4DBiLAAZRIw2OSpSwlLKSwXYi5cgPTc3f8A5c4NfBTDYRHiRIjkV7qyy81We9ROMxSJWqCkrUZiwhNLllEb77OzUXyYHiAZS5Kdpw4a4JPO1y0MTceE6tKhdRARmdpiezYsFHzAw6qadp0ghrjN87ZXjKvCyKLxjR60TJKFoSpCFMUg22XsQEkhiGI5EQqUZevXLCCFJQiYpXHWFSRd3J8Vd9wT6DC4kKlpKEUpLEBimz50lIZ8/TGEY1JnKSEjWUAqLF6XNLqpuHKmH1oV4Qkp517qY/e2K+sn+2mCDupn97Yr6yf7aYI9GovoM+qcDVu0lO99Avm3C/Ypi/jX+gah+zsLcfIpi+rHERw0f1Xa14mwh6KahUEJrHEQVjiIpMxUEJrHEQVjiIAYOjZfYEY/ZcrsCJFY4iCscRAEf9mSuwIP2ZK7AiRWOIgrHEQBH/ZcrsCD9lyuwIkVjiIKxxEAR/2XK7AhyTg0ILpSAcocrHEQVjiIAVEXDywa7Amo/gIkVjiIhJnlNZDFlEtvNhk5EYPcjb1JHZdK0JVSBUxYgOH3HnuhtOJSZ6pNA2ZaVv8AWUpLM1urm/4RiTjStCVNS7GlQZQvvD2hScaaylrAPVakvuG1nn6uYeu2h9IJKKmshBUJZWQTspCajtbqiB9+6HVSUuLDfuiNOxxQgqspibBnz5qEOmcXF07/APc4W0PpBJRaChTgUEpsWYseB4RgS7JZKS7O9mDZixcu1rQxh9IFZWKSmhTOoWVzTtXDNfm2YIAvGlNAAqqLOGZNsy6ss/8ATC2h9IJKSRJTUbDIbhziJo/Gy8RK1iEkJqKdpLHZVSfRa3KHV4khzY2Fhmc8rw1htImYiqkovksMrddqj/ohbQ+kElEzNIoTiU4cyy60VhQS6bEuDwyz5jiHfxU1EqXMmKS4QCosHLAPYQlWkCJgQxuCam2Q3E1WPKCdjShKldZrkJDnLcHv5oW0PpBJR2WEqCFBIZQfdvD7nHqiLhNIImT50kSyNSEOogAErqLJ8wSL/wA0PjEE0mw5HMWyN4bw2kqysM1BpJIsSz2ZV7EeuFtD6QSUxi8bLk6oKSTrVplppS7Eh3VwFs4liUlzYZDcOcRJ2kqNWGeshIIFgTx2rBgYeM8hzsm2XHO1zC2h9IJKN6PnidIlTaKNYlC6SzipiAebG8I7+k986ijxhlax6QxSFBLPvIKsucOS8WVJCuq5FlC+dn2rcW5whOKeaRQAoJHjGDEE2SDU+YNuXMOtofSCSnnbupj97Yr6yf6EwQd1I/vbFfWT/bTBHo1F9Bn1Tgat2kp17o3iJicFhqJQmJ73STt0qqYsBnwG76Q4RZHSE2pu9i3HWo/3/wBEc2ldA0j9nYWw+RTF9QOAjg6Q391+teJsYa/pTUaziMZMHVlA3G93cJJ+kGYlQc9mEz8fNBUE4d2ek6xLFnpJGd7W/m85G0UDgIKBwEUVDOZq40hMNQEgilussMq9wG3s7HjmLh3cNipiguqUlBABQDM6xvYkDZ+jdjmbFr7HQOAgoHAQqCZrM/EztQFJly0zykeLVMCkJJIcFWyFMmrLfk4vESRjcVcqlyTZZSkLlOSwoSo6yyXquHLgPaNxoHAQUDgIzREQg0tekcYZamk4dK3JSdbLLB0sljMAOyVireUiwd4kYifiKVU6moJmFN5bFVZ1QvNDbDOeHM7O2UDgIKBwETJARAZPaR7Q+MDye0j2h8Yl0DgIKBwEJICI8ntI9ofGB5PaR7Q+MS6BwEFA4CEkBCmGSx2kZH6Q+MIkTSmStSU1qCSQneohAIHpP4xYUDgIhImEVsb1FgcnYb2LRg5yNvAvBYkzJSFqlqlqOaFZggsfRZxyIhYnHWlFBpCAqtrEkkFL8QAD6YZk4hSkJKhQohJKc6Sc0uwdvNAMWvWUsaWeuzfVZnd35M19wwtm5kyM6Rxmpw82az6tC1AcSlyB6SG9MSiLj0xDm4laUkpFZc7NgTc5OGzb7/MXdaXDndw/9Qtm5iQ1o7GrmGcFylS9XMKUkiy07pieW7zg7mJcnzlJ1QSioKWEqPZTSTV6wB6YZwuNmKKgpBQBYElJCs3IbdYZsb5BoUvErFFIqBYE5U5XyuGf0tuJIWzcxIkT5lIWoJKilD0jMs5YczlEXRukFTpZUqTMkkKppWLnqmocRdvQYeM0uWN2DPYb+UNyMUpSHUCgk9Us7PYm3paFs3MSFzccRPTK1SylSSTNA2Em+yfV944wvFTqETFhBWUgkJSNpTDIc4ZVi16wJZ0kElfBvotTmfPkD6UYvFrQklCdYXNsvokg5F7gD0vuhbNzEiVh5taZaikoKgCUqG0l0vSeYy9EMYLSesmz5erUkSVJTWRsrKk1GnzOH84jGHxS1AFQoNSg2dg4ByGYY+mGcNpGcpQCpRQGuqoFiwLMwJuVBxbZhbIJD2kdJ6hMrxaliZMlyyU5IrISFq5OR64mgXPmH+Yq8ZpCcgDVy9ZshrtdlODslmZPnq5Q/MxagbHcMx54ybERyyEh/CzzMlIWpBllQSooV1kuxpVzGR5wkYw68ytUunV161tgmpjLftZHzGIysaviMxuhXfy+I9UWEHnjuqfO2K+sn+hMEJ7qCn0riT/Mj+2mCO/ovos+qcDWO0lO+9Avm3C/Ypi/ig6BfNuF+xTF/HDR/VdrXibCHopqCCCCKTMIIpB0mGtmIoskTKFOdtUoArS1Oyz5mxazwxM6W6tEpc2WEpnJJRQsqU7AhKgUJAd2dzflcAbFBFejGzgxmSkJSesRNBos7qqSkMN5BMNTOkMvWoSlSFIUlZVMC00poAJBa2RG8NAFrBEDGabky0qJWglKSqgKTUQE1WD9m8VGK6ZasELlEr1aZiUpUVJKCwJUooFLEpGR6w9AGzQRSzNOTQtEs4famBRQNYmwSbmZZk2L7JXw5xN0XpLXBbppVLmKQoAuHTvBYEhiMwN8ATYIIIAIj4X6f1z+AiREbDJ69z1j+AiPcGMGuYZMszUhMwpQVpFwF2qSC5cAuM4SMRN19Gq8Vq6tbUOu4GrpzycvlaJJlczBq+ZiQRNITpqZKlSUJmTAdlCjSDtXvus59ES948x/xAJXMwarmYAg6Nxk9apgnSBKSkshQmJXrA5FTC6QwBY3ZY3ggO4qfMSJWrl6wKWkLNQTQg5zL9ZrWHGJOr5mASuZgDG8+Yf5iHorGrmyEzJksyVKzQSSQKmDuAbhjlvibquZgMrmYAaVNXrQkI8XQSVuLKcUpAzLiovyHGzWk5sxMicqUHmBCygM7rCdkNvu1olavmYBK5mAEg9XP02OW+MSlqJW4YBTJ5ilJf2ioeiFmVzMGr5mAIeMmzE6igEhUwBdnFFKnJP0bhN+LDfCNIdf/iPxMTxK5mELwiSXLn0wBUq/yIzFn3ijh95g7xRw+8wB5r7p3zpifOj+2mMQvupJbS2KH8yf7aYI7+i+iz6pwNY7SU730C+bcL9imL+KDoF824X7FMX8cNH9V2teJsIeimoIbxClBCikVKANKXZy1g+5zvhyCKTM1Of0dnpw6KSlcxDqpalSlLDLC5hUXBe9r0iGJ3RaZMRJQlCZJlp8YvZ8YRTSDQXIKg7qyzzjc4IAp8ZNxEyUQiSlC2BeYpKkgi+zS7kEOHYOAYopXR6eMYZ2rUpAlsNZMSqYVBLO7nae4yF90brBAGmaP6NTpeFXhjLlrMxalBZUKEVDrAMVVg2sPTCp2g8RMlTnlpSoyZcpKawXoUDU+Qs8bjBAGuYPDTgpcxciqZMsoGYigS/4aLl7XuACScnifoHBKlpXUKQqapSEONhJZk2sLuWFtqLSCACCCCACI+E+n9c/gIkRHwn0/rn8BEe4JEEEESAggggAggggAggggAggggAggggAggggAggggDzN3VPnbFfWT/QmCDuqfO2K+sn+hMEd/RfRZ9U4GsdpKd66BfNuF+xTF/GjdD9MqThMLLZQeWgJOrcHZBJeqwD58uYewk9KypaUEqQVDNcpgDZw9d88w/qvHCUhyWr9a8TYw9FNRtMEauelV81m5DiSSHBAN6+Y+8ZggP4bTkxagLgEApUpAAOwleVb2CgPODFFdDORsMEVffMztp9j9UY75mdtPsfqhXQSLWCKvvmZ20+x+qMd8zO2n2P1QroJFrBFX3zM7afY/VGO+ZnbT7H6oV0Ei1gir75mdtPsfqjHfMztp9j9UK6CRawRVd8zO2n2P1Qd8zO2n2P1QroJFrEfCfT+ufwEQu+ZnbT7H6oSibMDstNy52P1RFdBIt4Iq++ZnbT7H6oO+ZnbT7H6omugkWkEVffMztp9j9UHfMztp9j9UK6CRaQRV98zO2n2P1Qd8zO2n2P1QroJFpBFX3zM7afY/VB3zM7afY/VCugkWkEVffMztp9j9URcdphcoJJL1KbZlvc5fS5/ibAQroJF9BGsy+ki1IKxV1qadXtHZKrCt9xS2b+lp8vGzCAa0hwCxRcOHY7WcK6CRbwRVjEzO2n2P1RTI6WrLAImO7EaoWsk1Hby2mf+VXCFdBI22CKvvmZ20+x+qMHFTO2n2P1QroJHnvuqfO2K+sn+hMEN90xROlMSTclSeX0EwR6FRfQZ9U4GrdpKVKNP4lICU4ielIDACYsAAZAAG0Z8I8V5TiPer+MYgixIbMEMEUz4R4rynEe9X8YPCLFeU4j3q/jGIImzZgmwTUPCLE+U4j3q/jB4RYrynEe9X8YIIWbME2Cah4RYnynEe9X8YPCLFeU4j3q/jBBCzZgmwTUPCLFeU4j3q/jB4RYrynEe9X8YIIWbME2Cah4RYnyjEe9X8YPCLFeU4j3q/jBBCzZgmwTUPCLFeU4j3q/jB4RYrynEe9X8YIIWbME2Cah4RYrynEe9X8YPCLFeU4j3q/jBBE2bME2Cah4RYnynEe9X8YPCLFeU4j3q/jBBEWbME2EzUPCLFeU4j3q/jB4RYnyjEe9X8YIIWbME2ETUPCLFeU4j3q/jB4RYnynEe9X8YIIWbME2Cah4RYnyjEe9X8YPCLFeU4j3q/jBBCzZgmwTUPCLE+UYj3q/jB4RYrynEe9X8YIIWbME2EzUz4R4rynEe9X8Yx4RYrynEe9X8YIIWbME2ETUPCLE+UYj3q/jB4R4rynEe9X8YIIWbME2Cah4RYnynEe9X8YPCLFeU4j3q/jBBCzZgmwTUg4nEqWoqWpS1HNSiST5ybmCCCKFuUk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176" name="AutoShape 8" descr="data:image/jpg;base64,/9j/4AAQSkZJRgABAQAAAQABAAD/2wCEAAkGBhQSERUUExQTFBUVFhsZFxYXGBgaGBoZGR0fHRgUGB0aHSYgGR0jGRoVHy8gIycrLCwsFR4xNTAqNSYuLikBCQoKDgwOGg8PGjIlHyQpNSwpLCksLTQpLS0pKSkpLywvKSksKSw0LCwpLCwpLCkpLCwsKSwsLCwsLSksKSwvLP/AABEIAMIBAwMBIgACEQEDEQH/xAAcAAABBAMBAAAAAAAAAAAAAAAAAgMEBQEGBwj/xABKEAABAgQCBgMLCQgBBAMBAAABAhEAAxIhBDEFEyJBUWEGMlIHFBYjVHGBkZKT0TM1QnJzobHS4hUlU2Kys8HwgiR0tOEXNPEI/8QAGwEBAAIDAQEAAAAAAAAAAAAAAAEDAgUGBwT/xAA1EQABAgIGBwgBBAMAAAAAAAAAAQIDEQQSEyFRYTJxkaGx0fAFFRYxM0FScsEiI0LCYoHx/9oADAMBAAIRAxEAPwCDo/RleDM7WUrCVKLzEbRDskIaokgC7798CdG9Z8QzFYBdDMlSQD13uCVWBsmzm0bXojoug4XDzEYSVNqkyyomZMSoqIVUeswFkbvpeq20j0OkJbVYRC9lTuuYNq1AvMFrqJ+q1neOld2vDhve2bvNfZt2XmalaCr0RUanlnyOcSMApaAoYhCTS6krUxd17IZ9yAXLddPnKcNhCqeZap9KApQ1m4hJYKzZjnnHSk9DJBlJPesoTS1SSubSNrauF32XPngwXQ+QpXjMEiWmlwdatRd2Ysq1r+mJ78g36WVzbt5h3a+7y38jnS9HdUDEoJU9yWSAAXcueA9qM/sssP8AqUElQSwUGDttqJINIe7Anz7t+X0SlhRAwEtSb0qE9aXD2sVG5F/Tyh7SHQ6QltVg5cwb3mzEnczbR5n0RHfkL/LY3mT3c7BNq8jncvRCyH76khwltu7qDsQWZrPwffdo68MoFadcFFKXSUl0qUVBNDkhtk1PfLzkdP0d0NwypYM3CJlr3prmH09fi8SfAfBeTp9qZ+aJTt2Ei31tjeZC9mu9pbV5HIsYlSKKZpXVLClfyqLug3zDA+kRH10ztKjsvgPgvJ0+1M/NB4D4LydPtTPzRY3t+jol7XbE5la9lxFW5U3nGtdM7SoNdM7So7L4D4LydPtTPzQeA+C8nT7Uz80ZeIKN8HbuZHdcXFN5xrXTO0qDXTO0qOy+A+C8nT7Uz80HgPgvJ0+1M/NDxBRvg7dzHdcXFN/I41rpnaVBrpnaVHZfAfBeTp9qZ+aDwHwXk6famfmh4go3wdu5juuLim/kca10ztKg10ztKjsvgPgvJ0+1M/NB4D4LydPtTPzQ8QUb4O3cx3XFxTfyONa6Z2lQa6Z2lR2XwHwXk6famfmg8B8F5On2pn5oeIKN8HbuY7ri4pv5HGtdM7SoxrpnaVHZvAfBeTp9qZ+aDwHwXk6famfnh4go3wdu5juuLim/kcZ10ztKg10ztKjs3gPgvJ0+1M/PB4D4LydPtTPzw8QUb4O3cx3XFxTfyOM66Z2lQa6Z2lR2bwHwXk6famfng8B8F5On2pn54eIKN8HbuY7ri4pv5HGddM7SoNdM7So7N4D4LydPtTPzweA+C8nT7Uz88PEFG+Dt3Md1xcU38jjOumdpUXWhkVSlFQSVgqIrmUbKQlwHUAS6sg5jpngPgvJ0+1M/PC5fQ3CJykt5lzR+C4ridvUdySRrt3MsZ2bEas1VOv8ARoOjkSFIBmAuohqVtY2faUAwb74Xg8FIVJKlFIVTUHWRU4JCUusNlnl6SAd98EcL/CPvJv54B0Rwv8I+8nfnjWUvtNIzKsJzmrPz/FzkNjRKM2C+tEY1yS8v+opwLS2Omy50xKJi0pCjSAosBnGYkd0HDpk6RxEuWKUpUlg5OaEk3JJNyTeCOqgoj4bXYoi7j4nJJVkh2fo5X3lhaa//AK8kgBAUlRc1hZZxs03cNnErTWLxCVhEiSVA07bJCUuS7lROVi1PpvEHo7ipicFg6JYWDJRVtAEW5kNuaxd9wBMWEvHziHMhI2hasE00kngxrAFx9K4tfz+lJOK/7LxNrD0E1Ff0m0hi5c6iRInzErlClctKCiWsFdRmOglTp1YAcZbneLvTC5iZUzUJCptxLBDpCmsVZW/9cYiYXHTiNuQlJpUXEwEOAaQ2Zctvs/KHFYyZSWkpBuzrBfZJBsQzqCQ2e1yipLlmZjiFzdVLKUVKUpJWmaUJUhKrqBoDEoemwLtvhOJmzwhBTLRUVkLFtlG0xFy5sj1mFqmzAobMtSSVXCmKRs0u+Z67twEJweJmKJrlpTYEMeLWdy5ufZ5iJnkTO6QzPn4jvQqopn32UIEz6TBknrOljmMzlEmtepSSFVkJdkJCgTmSDZPPhdgSwhhOJnaurVyypx4upiQ1yFFRGfHn5zYS2YVFLtdsn3s5yiJkDeAKigFYIJKrEAFns7AB25DOIuh1TiqcJ1LJmUy2RS6c6gfpJIUkby6VXuGsNnl64Nnl64wkSLp5CCnkIRs8vXBs8vXGRAunkIKeQhGzy9cRNIzlBIEoJKi7PdNhkdoM9rktY8gcXOqpNSSdTyEFPIRWTMYsYhEsIRqzLKlLdViNztSN1nvUTZmK8fiFpAKECYXFVw4DJ5jdVe+WReJRZmKLOZYU8hBTyEVcnGTVVPJShmpdYU7KZTh02puL/R3uIRg8dOUsBeHCEEl1axJI4WGb+jPk0SSW9PIQU8hCNnl64Nnl64AXTyEFPIQjZ5euDZ5euAF08hBTyEI2eXrg2eXrgBdPIQU8hCNnl64Nnl64AXTyEFPIQjZ5euDZ5euAF08hBTyEI2eXrg2eXrgBdPIQU8hCNnl64zs8vXAHnrum/OmJ+sn+hMYjHdK+c8R50f20wR6NRfQZ9U4GqfpKd/6BD924X7FMWX7XkfxpPto+MVvQP5twv2SY5no/o0qairvacoEqZSFoAV4xbllK4UBrdU8XjlIdHhxokRYjqsnZe6riqYF8SK+GxtRJ3Z/g69+2cP8AxpPto+MPYbFy5gJlrQsAsSkhQB4Fo5Nh+jJlz9YcEsyihihapR2iq1JKrWYcXfjG1dzDCGWnFoUjVkYnqMAzypZFgSBYg24xXHo0JiLUdOSIvt7rL2VSyFEe5EVySyv/ACbq0DRmCNefQYaBojpmrIB2b+eMla/5c23wA+0DQwVrv1bB98KqW7bP3wA60DQwFrt1b+fg8Fa/5c238WgB9oGhgrXfq288ZTNVWElrpJs+4gf5gB5orl4UrTMCWSSSAreCwv8A6YsojYZYBW5HWP4CMHNR1ykkeRgVJSAqlZq62WZsMjutn8IQNGr1tdQo/htbJs/PfL8S8+ZNHEZjeOMMiSnWmZXmgIZ7WJL553+6MLFgmMYjAKWlkEINT1APYG4YhvXCpGCKUoSqlZCWKjYqIAdRDb8/TD02WiYgoUbEl2UUmynzSQRlDpmhxcb98LFgmV+E0YtCllSwsKySQAE3Jta9iBfh6ITi9GTF0ULEtrlgDVlYuOX+3eThMKJapqzMKjMU7E2SAGCU8B8YbxmCE0yFaynUzBMsxq2FJKTdmNXA5WY3CxYJji8KTUAEg02PDO+UNYbR6kIZREwuHUfQLBrCztzPmibrEubjIb/PEbA4cSpdGsrANiSHAJel3ctxLmFiwTGZmjJhmpWFgIGctrGx37sxu3QvFYBS0kIIllxtAORk9m/GEztHvikYgTmCJapZlsGNRcqd7Fwn2eZiYsIUFJUQQpwQ+YIYiFiwTI8jBKSlCVUrUAxVk5a5Zj+JhnB6MWhSyuYJgUXSkgCkcLC/qH3BrFU0OLjPjyiPhcOELnKrB1qwpuDIQinzbD/8jCxYJjE3RylFBCwgBnSADVcG5IfIEeYmHZ+DKgpKWQSLKDEjO4cQYnDiZqTWBq1hfn2FJbl1olCYHNxkN/nhYsEyFhsCpCAFlK1PdTM7nhf8YTL0YsTSsrBQRaWwYZZFuXDfnEqUhEtCUJNksA6iSz8VEk+kxmgawr1imKaaHFFiTWzPVds8gLQsWCZ5t7qQ/e2K+sn+2mCM91M/vbFfWT/QmCPRaKn7DPqnA1btJTvfQP5twv2SYqujGFqwcvq3SsXS7eMmXFxx+6LXoH824X7JMU/RdCBhpSlLpLKDV0u02YeIcXyytHFUnyifdP7n3Q/46uRaaR0frVSipQ1ctVakkPUoNq7vZjVuLu0Z6K/L4/8A7lH/AI8mEaVwSJuzMmUoIuh0ioPcObgEbJa7OAQ5dfRX5fH/APco/wDHkx8sBLn6vyha7zQ2KCCCAOb47uzaPkTZklaZ5Xh1KTMaWkh0qoLGu+0Y2zo7p2VjsMjEyUK1cxRpqCUq2V0lw5a6THAunfRHGyp+NxS5CE4eZNWUTFahiFzQUk3quOIjovcn6X4RGAwmEXPQMSVLAlJf6U1akgUCm6WNjAHSZoACjTknlzjnX/z1oxqqMSwt8kjM3H0+RjomIalfW6v83Ax4/TVqlfIddP8AB4KgD0r0W7peDx+IOGkIm6xCVKNaEpSyWSb1HeoRttIbq/S5cY4L3En/AGvNfVtqZvUoq66OxeO5aR0hKkSVzZqiiWgupRqYCrMtAGudK+6RhMBiE4eeibrJiEqTQhKksolAc1C7pMP9C+nmG0mtZwwmASkgLrQE9c7LMov1THIe6jpqVjtJ4ZeEmSpyDLloc0vXrVukawA/STyvG7dxLori8ErEjFyRJMwIobVbVNVXyZOVSc+MAdWivOFMxMxNRSCSHTZQsMjuiwiLhpgBX9b/AAIwejVucSgzhdHmUgJrUvad1l1XPENCRog67W6xbs1BJoHMJ/3Ldd5KZgCUgqKiKXUQxOW1YNfO0OaxLu5y5t6suN4rsoQmpCxmjDOllFa0bTvLNKrE2fhD8rClISl3ZLOXJLMHPEwvWApIqKbm4Fxc3uCPWIUZwcX48YWUITUiYTRerKyFqUVFzUXbMsOAufu4RjE4EK1ZUspYhgFFNRzpN75ednG8xKl0pKiDdRc+oD8EiIekNGy5+pK1KGpmImppa6k5AuDZ2yY2zhZQulE1JRkEkhxcDiOPAw3JwtKSAqraJckqLlVw5O7JuUSBNDm+4cecRsHhZcmXQiya1rZt8yYZimYC1Si0LKF0omoLwXjUqr2gkshyx/mZ7t6r8WYxWEqQsFVA3qBIa2bv+MZm4VCpyJpJdCVJSLU7WasnqYM72BVxLuzClSVpch3DgPmOYI9YhZQulE1EokMEAEEbiXLhs3Jv54bw+j6FLIWpRUxIUokJZ2pD2Gfq5QrByUSpcqWgmmWkIS+bJSwe3ACE4fBS0TZs0FVU2ip8tgEBrWsYWULpRNRGIwAUZSlLKaSGAUUhRIskh2VD83ClQUklnSzhwQ73BBcHnDOMwUucJVRIMtaZiSAHdO5yCQCHBZiQSHYkGUZiSSHzAG/nCyhdKJqRsLhKJaUpXWAwqJKib3cvxeMowiRNKqhWUjZqOQOdL8bPyhOjMGjDyUSkKUpKLAqLlnfNhk7DkBDokI1pmuSqgID5BLklrWqLPxoTwhZQulE1POHdT+dsV9ZP9tMEZ7qZ/e2K+sn+hMEejUX0GfVOBq3aSne+gfzbhfskxR9HsGFYSXthOsQuWxCST4yb1XOe2eO6LzoH824X7JMUWgUy+9JVcwIdKwQWunWruHGzd9of4BHFUnyifdP7n3Q/46uRYaZ0EieoFUyglOrAZJfrG1W/aMSeio8fj/8AuEf+PJiNpzR8lakmbMKCxDOLpBc5g0t2h/gNK6LfL4//ALlH/jyY+aB5P1flC13mhsUEEEQDnXdjD6GmACs1ytn/AJjs3tHHegEkjSmAeSU7adrbtdXEt647D3aPmWZVcVysrHrji8cY7nlH7VwDBT1pZyGzVmyYA613Tu6Di8Di5MnDolTJc2WCsqQpRBK1JIBSoAW4iNC7k/QLD6R75TikTJQl6spoUUuTWC9bvkMuMWfd6p/aeEqBJ1KWYgD5VXEGJf8A/N9NeNoBGzJeog75mTAQBp2B0xO0XpHFzMLJBMtU2WkzEzFgo1oDllBywBcR1fSmmpuM6NTZ85KdbNkqKpaQQHEwgAByoWA3xxDpSZff2kHC31817p/j7tmOvYRvBA506hdt/wAsd+X3QByLQUhXfOD8QR45F/GW8YL3MesAfGi77CuHFPCPJGgDL75wbBfyyG2k/wAUfyx64vrQ/YV+KYAkxAMlKkzayAhzU+TMHc+aJ8QCtFMwLskkhT2DEAG+6MHo1dIkTo+RLElGpUDLtSQxBvcvvLu/N4QnCSe+SQpOvMtyl70O1VL8aQ/ICHMCiVLlIRK+TT1WJUM73cvd4wNQZ9eyZwRRntBBLkM9rgHLcIrqwsheGM0UicimZdIUVcGIcO+7Mw9KwlASlJslLDzBgITPxCKCJhpSSQSTTmTZ4e74BIIcgixHovCrCyF5DwOhJcpS1S3BV1ruMyrLIHa9NoTjNCy5tCphukMku3Wa3pIA9W9mkyMRLddKqio1EAu2ykDLIMAfTzhGIXJIl6yl0kKRVYhQsCnfvp51NvhKFkLxydgwsKQouFJY+YuCPVCJGjUyk0osHH3AJ/BIh/XhznkN3nhjDGUmWBKCQgGwQBTndmtm/phVhZC8bOh5Znax/GWO7IApBI9J/wBeM47AIWg6w7KVBXpDMfX/AK8OLMozUqIGsAKUv1gDdQSObB24CFT5iClaVuEqdJzHWDMDxhKFkLxvByEiXL1agUUighiClrEHeCIjaM0fIQtYkqFQcKAUS1ycnYbRO7Ml7kxPRPSQmnq7qcmazNZoqtC6Ew8iZNmSXKph2r1NtKLctoq9XKFWFkLyVjMLKJla1SQSoCW5pqWxISL7RYKNN7A2iRPkhl1kU07TszXcnk0RcfJw6zLM5nlspDqKWNSSFM4faSkOeLb7y8QpCkrC+oUsp3AYuDfdaFWFkLyNozCykyUiQoGWCwIvcKZTnjU4PMQqXIla5TKTrW2gAHHwLEegiM4BEqXKSiT1AosxKg5USq7n6RMZkKkiaspO2u6khRuQAmopfNkpS7fRhVhZC88691MfvbFfWT/bTBB3Uz+9sV9ZP9CYI9GosrBn1Tgat2kp3voH824X7JMa1gJU6XJTLVhMa4SuWooThykpUtSnFU0HJWbRsvQL5twv2KYv44qK9Ee9qpNFdPZPDWfcxP0ouRpOOxs2YX7zx6dlSSycOXC8850WvRKXMrxcyZKmSdbPSpKZlNTCTLQTsqUOslW/dGwwRTXREVGtlPXrxM5YqEEEEVmRqPTro1Nx2jzh5KkSpi1IIWokDZNRekE3AMcNTKVonS0pGJnLmnDUrmCXUoKFJmMmspc0kZgXj0pKGyiyvWeB5x537raj+2cQxljxSbKSkq+QGZKSfvgBHT/ptJ0li8NNw5nyUgCWUqABKgt32FkMygPRHUe5b3PsTo1U/vibLna0IppUs00FTvWkZ1DLhHAsAo1SNqR8r2EcU5bEeu2uLKyO88ucAefO6J0AxOD75xszEJ1U6caEIMwqTrJlaQQQBZIIsYdkd0rDjQv7OIxGvMhXjqU03JmO9dfVtlnG993H5pDMPHS7runJW4uPujgoUaxtSPkj9BH8M/yQBunc+6A4nHIlYuViU6uTPZaZipgUqgpWQAAR1SBcx6HA8aLAbCsvOmOcdwj5rmOx/wComdSw6kvckAP6I6OPlRn1FZ+dMASorZykJlzlzC0tNRXZ9kJdVgHNnyiyiumzEBE0TA8slQW4BBSQAQRwaMH1f5EisIEKlpMsmh2FmYhTEEEOCCCC93BhMvU98KSCdcJaSq30CSE7mzCucKwk+Xq06pOxalgAM+fN4wnFStcWHjSlja5CbgE5FnPtc4rnByF5jHKlollU07FYFw+0VgIsB2ymJWpuLnI8PhEXG4uUmW84CisHaAIqC3QfOFAEHiBEkYgGkgFiLZcucP2cheRcDqVKmao3CiFkBnUkqSbkXZSVi28HjdvHzZCDJE5QqUpOqcPtkpSKbWNSk+s7gYXgZkmqYZSAFFtYQkAk3IfJ7qWfOpRzJjOKmSvF6xDlxQ6amIIUGZ2uhKn/AJBwhOFkLyWJO0bnIcOfKGMMEKlvLJpqIsGulRCsx2gYdOJYkkFgBw3PzhnC4iWUeKGzUeqwDkur1kk+cw/ZyF4qciWmYiomtbpR6qiMmFku/KGtJrlS5Uxc9TSh1yoOlrC4bK8ZmT5JnJdIM0BkkgVAEEljwYKvzbfeh6Q9P8Hh5i5OISskFJIoCk5BSd/mMROCmBdCgRYy1YaKq+dxssqWClBSVUkON1mtmH9cIwqJZMyglwtl59akHeG6pTla/GKLo304wuKUmThkrFCHAKQlIQlkgC/MRd4WfKqmUJ2iQZjBnLAAnc9NPoblCcHIiLBiQXVYiKi5kHS+KwstUgYg7aiNU6SraqQmxCSxqXLz8+QJFlPSlIWpRNKUurfYOTYDhEXGpkKMszpaVKT8mVJCiDbq5sXAP/F8gYlT5qSF1pJSUsoEAuC7ht9t0TODkVXkXRK5EyQhWHIMok00hhZRCmBHaCoUhcnvgoBOtYvY8Ekh2pdtWSM2p3AQvBzJYljVIpQVEgBNIcqJUWLG6io5Xd98IlYiQZxKUpM4ApJYVMKXD+lP3cLJwsheeeO6mP3tivrJ/tpgg7qZ/e2K+sn+2mCPRqLKwZ9U4GrdpKd76BfNuF+xTF/FB0C+bcL9imL+OGj+q7WvE2EPRTUEEEEUmYQQQQBBlZJ2yOWzax5Rq2ne5hgMXiF4ieJipq2SoiYUhqQjIWGzG2yXpRl9/AwsvfLrDceI5wBoCO4rotJBCZuwak+OVnn/AIEb4cx4w5Hscv5YWt9rLLgefOFF3GWR3HlzgCj6RdGpGPkJkYhSlSyoKYKCbpBa6Q8a1/8ACmi86Zr9X5ZWXV/pMb8l2Tl6jwPOC7butwPHzwBSdHOi2HwEhcnDFSZZUVsVBW0UgEuoPkkWi4R8qNqrYVw4p4AQtbsrLLgeHnjF9al+wr8UwBJisxM9EuVPmzASmWFqUBvSlLkM4BsDFnFbOxaZaJqlgFAJKvMwezfjGD1amkSO4dYmISsJWlzkpwbFsn5ODvBBiMnGSTijKpOtCDt8hSSh3qbbScmvm4iRIx4mICki1TZ8Cx3cRDCNKyzPKAka1IpJa7NUzs7b/wD9D114QkoaXx0rDyFTJoUpAUxAvmphYkDNomiWDSb3D5nlziLjNJJlJBmCxXSMztElrNyh3DYsLShSQKVJBTusQCLNa0K8ISUa0fipUxU1KEqSqWulYNiTkFM7kECyjmPNbOKnol6oFKlGYsISxFlFJLl1BrBWTmG9HaXlzFLEtLEF1WKXLkG7XLpL+rNwMY3TcuSZaZgurqsCcmD5Wzz+IdXhdILycqWAVG9kvmefOIeisVKnSQuUClDsBlvvYFolqnEElnYCwJfflaI+DxiFy/FBNAUUhrB0qZTbPaBD8jCvCF4ibj5QxKZBCtYpNQ+ptVKd3YFCQea5fGNf6S6EwI1+JxUlUylaUbKl1F0ICEgBYBJWQkc1Ddlsy8ekTUoKdspJBY9W1V6cnpf0RDxS5qDMUBJKKgo1VkilKQ9huKQp93ojFz4K4bD6KPEiQ1VYblasvNFl7pgVnRrQeCSqVPwkooTNQsA1L2kAhiApRYFgRyIi6wOMlTJk5CEqCpKglZyuRUGZTnZIL/zNmFANYMzSZalJlBASaQmoG4DBiLAAZRIw2OSpSwlLKSwXYi5cgPTc3f8A5c4NfBTDYRHiRIjkV7qyy81We9ROMxSJWqCkrUZiwhNLllEb77OzUXyYHiAZS5Kdpw4a4JPO1y0MTceE6tKhdRARmdpiezYsFHzAw6qadp0ghrjN87ZXjKvCyKLxjR60TJKFoSpCFMUg22XsQEkhiGI5EQqUZevXLCCFJQiYpXHWFSRd3J8Vd9wT6DC4kKlpKEUpLEBimz50lIZ8/TGEY1JnKSEjWUAqLF6XNLqpuHKmH1oV4Qkp517qY/e2K+sn+2mCDupn97Yr6yf7aYI9GovoM+qcDVu0lO99Avm3C/Ypi/jX+gah+zsLcfIpi+rHERw0f1Xa14mwh6KahUEJrHEQVjiIpMxUEJrHEQVjiIAYOjZfYEY/ZcrsCJFY4iCscRAEf9mSuwIP2ZK7AiRWOIgrHEQBH/ZcrsCD9lyuwIkVjiIKxxEAR/2XK7AhyTg0ILpSAcocrHEQVjiIAVEXDywa7Amo/gIkVjiIhJnlNZDFlEtvNhk5EYPcjb1JHZdK0JVSBUxYgOH3HnuhtOJSZ6pNA2ZaVv8AWUpLM1urm/4RiTjStCVNS7GlQZQvvD2hScaaylrAPVakvuG1nn6uYeu2h9IJKKmshBUJZWQTspCajtbqiB9+6HVSUuLDfuiNOxxQgqspibBnz5qEOmcXF07/APc4W0PpBJRaChTgUEpsWYseB4RgS7JZKS7O9mDZixcu1rQxh9IFZWKSmhTOoWVzTtXDNfm2YIAvGlNAAqqLOGZNsy6ss/8ATC2h9IJKSRJTUbDIbhziJo/Gy8RK1iEkJqKdpLHZVSfRa3KHV4khzY2Fhmc8rw1htImYiqkovksMrddqj/ohbQ+kElEzNIoTiU4cyy60VhQS6bEuDwyz5jiHfxU1EqXMmKS4QCosHLAPYQlWkCJgQxuCam2Q3E1WPKCdjShKldZrkJDnLcHv5oW0PpBJR2WEqCFBIZQfdvD7nHqiLhNIImT50kSyNSEOogAErqLJ8wSL/wA0PjEE0mw5HMWyN4bw2kqysM1BpJIsSz2ZV7EeuFtD6QSUxi8bLk6oKSTrVplppS7Eh3VwFs4liUlzYZDcOcRJ2kqNWGeshIIFgTx2rBgYeM8hzsm2XHO1zC2h9IJKN6PnidIlTaKNYlC6SzipiAebG8I7+k986ijxhlax6QxSFBLPvIKsucOS8WVJCuq5FlC+dn2rcW5whOKeaRQAoJHjGDEE2SDU+YNuXMOtofSCSnnbupj97Yr6yf6EwQd1I/vbFfWT/bTBHo1F9Bn1Tgat2kp17o3iJicFhqJQmJ73STt0qqYsBnwG76Q4RZHSE2pu9i3HWo/3/wBEc2ldA0j9nYWw+RTF9QOAjg6Q391+teJsYa/pTUaziMZMHVlA3G93cJJ+kGYlQc9mEz8fNBUE4d2ek6xLFnpJGd7W/m85G0UDgIKBwEUVDOZq40hMNQEgilussMq9wG3s7HjmLh3cNipiguqUlBABQDM6xvYkDZ+jdjmbFr7HQOAgoHAQqCZrM/EztQFJly0zykeLVMCkJJIcFWyFMmrLfk4vESRjcVcqlyTZZSkLlOSwoSo6yyXquHLgPaNxoHAQUDgIzREQg0tekcYZamk4dK3JSdbLLB0sljMAOyVireUiwd4kYifiKVU6moJmFN5bFVZ1QvNDbDOeHM7O2UDgIKBwETJARAZPaR7Q+MDye0j2h8Yl0DgIKBwEJICI8ntI9ofGB5PaR7Q+MS6BwEFA4CEkBCmGSx2kZH6Q+MIkTSmStSU1qCSQneohAIHpP4xYUDgIhImEVsb1FgcnYb2LRg5yNvAvBYkzJSFqlqlqOaFZggsfRZxyIhYnHWlFBpCAqtrEkkFL8QAD6YZk4hSkJKhQohJKc6Sc0uwdvNAMWvWUsaWeuzfVZnd35M19wwtm5kyM6Rxmpw82az6tC1AcSlyB6SG9MSiLj0xDm4laUkpFZc7NgTc5OGzb7/MXdaXDndw/9Qtm5iQ1o7GrmGcFylS9XMKUkiy07pieW7zg7mJcnzlJ1QSioKWEqPZTSTV6wB6YZwuNmKKgpBQBYElJCs3IbdYZsb5BoUvErFFIqBYE5U5XyuGf0tuJIWzcxIkT5lIWoJKilD0jMs5YczlEXRukFTpZUqTMkkKppWLnqmocRdvQYeM0uWN2DPYb+UNyMUpSHUCgk9Us7PYm3paFs3MSFzccRPTK1SylSSTNA2Em+yfV944wvFTqETFhBWUgkJSNpTDIc4ZVi16wJZ0kElfBvotTmfPkD6UYvFrQklCdYXNsvokg5F7gD0vuhbNzEiVh5taZaikoKgCUqG0l0vSeYy9EMYLSesmz5erUkSVJTWRsrKk1GnzOH84jGHxS1AFQoNSg2dg4ByGYY+mGcNpGcpQCpRQGuqoFiwLMwJuVBxbZhbIJD2kdJ6hMrxaliZMlyyU5IrISFq5OR64mgXPmH+Yq8ZpCcgDVy9ZshrtdlODslmZPnq5Q/MxagbHcMx54ybERyyEh/CzzMlIWpBllQSooV1kuxpVzGR5wkYw68ytUunV161tgmpjLftZHzGIysaviMxuhXfy+I9UWEHnjuqfO2K+sn+hMEJ7qCn0riT/Mj+2mCO/ovos+qcDWO0lO+9Avm3C/Ypi/ig6BfNuF+xTF/HDR/VdrXibCHopqCCCCKTMIIpB0mGtmIoskTKFOdtUoArS1Oyz5mxazwxM6W6tEpc2WEpnJJRQsqU7AhKgUJAd2dzflcAbFBFejGzgxmSkJSesRNBos7qqSkMN5BMNTOkMvWoSlSFIUlZVMC00poAJBa2RG8NAFrBEDGabky0qJWglKSqgKTUQE1WD9m8VGK6ZasELlEr1aZiUpUVJKCwJUooFLEpGR6w9AGzQRSzNOTQtEs4famBRQNYmwSbmZZk2L7JXw5xN0XpLXBbppVLmKQoAuHTvBYEhiMwN8ATYIIIAIj4X6f1z+AiREbDJ69z1j+AiPcGMGuYZMszUhMwpQVpFwF2qSC5cAuM4SMRN19Gq8Vq6tbUOu4GrpzycvlaJJlczBq+ZiQRNITpqZKlSUJmTAdlCjSDtXvus59ES948x/xAJXMwarmYAg6Nxk9apgnSBKSkshQmJXrA5FTC6QwBY3ZY3ggO4qfMSJWrl6wKWkLNQTQg5zL9ZrWHGJOr5mASuZgDG8+Yf5iHorGrmyEzJksyVKzQSSQKmDuAbhjlvibquZgMrmYAaVNXrQkI8XQSVuLKcUpAzLiovyHGzWk5sxMicqUHmBCygM7rCdkNvu1olavmYBK5mAEg9XP02OW+MSlqJW4YBTJ5ilJf2ioeiFmVzMGr5mAIeMmzE6igEhUwBdnFFKnJP0bhN+LDfCNIdf/iPxMTxK5mELwiSXLn0wBUq/yIzFn3ijh95g7xRw+8wB5r7p3zpifOj+2mMQvupJbS2KH8yf7aYI7+i+iz6pwNY7SU730C+bcL9imL+KDoF824X7FMX8cNH9V2teJsIeimoIbxClBCikVKANKXZy1g+5zvhyCKTM1Of0dnpw6KSlcxDqpalSlLDLC5hUXBe9r0iGJ3RaZMRJQlCZJlp8YvZ8YRTSDQXIKg7qyzzjc4IAp8ZNxEyUQiSlC2BeYpKkgi+zS7kEOHYOAYopXR6eMYZ2rUpAlsNZMSqYVBLO7nae4yF90brBAGmaP6NTpeFXhjLlrMxalBZUKEVDrAMVVg2sPTCp2g8RMlTnlpSoyZcpKawXoUDU+Qs8bjBAGuYPDTgpcxciqZMsoGYigS/4aLl7XuACScnifoHBKlpXUKQqapSEONhJZk2sLuWFtqLSCACCCCACI+E+n9c/gIkRHwn0/rn8BEe4JEEEESAggggAggggAggggAggggAggggAggggAggggDzN3VPnbFfWT/QmCDuqfO2K+sn+hMEd/RfRZ9U4GsdpKd66BfNuF+xTF/GjdD9MqThMLLZQeWgJOrcHZBJeqwD58uYewk9KypaUEqQVDNcpgDZw9d88w/qvHCUhyWr9a8TYw9FNRtMEauelV81m5DiSSHBAN6+Y+8ZggP4bTkxagLgEApUpAAOwleVb2CgPODFFdDORsMEVffMztp9j9UY75mdtPsfqhXQSLWCKvvmZ20+x+qMd8zO2n2P1QroJFrBFX3zM7afY/VGO+ZnbT7H6oV0Ei1gir75mdtPsfqjHfMztp9j9UK6CRawRVd8zO2n2P1Qd8zO2n2P1QroJFrEfCfT+ufwEQu+ZnbT7H6oSibMDstNy52P1RFdBIt4Iq++ZnbT7H6oO+ZnbT7H6omugkWkEVffMztp9j9UHfMztp9j9UK6CRaQRV98zO2n2P1Qd8zO2n2P1QroJFpBFX3zM7afY/VB3zM7afY/VCugkWkEVffMztp9j9URcdphcoJJL1KbZlvc5fS5/ibAQroJF9BGsy+ki1IKxV1qadXtHZKrCt9xS2b+lp8vGzCAa0hwCxRcOHY7WcK6CRbwRVjEzO2n2P1RTI6WrLAImO7EaoWsk1Hby2mf+VXCFdBI22CKvvmZ20+x+qMHFTO2n2P1QroJHnvuqfO2K+sn+hMEN90xROlMSTclSeX0EwR6FRfQZ9U4GrdpKVKNP4lICU4ielIDACYsAAZAAG0Z8I8V5TiPer+MYgixIbMEMEUz4R4rynEe9X8YPCLFeU4j3q/jGIImzZgmwTUPCLE+U4j3q/jB4RYrynEe9X8YIIWbME2Cah4RYnynEe9X8YPCLFeU4j3q/jBBCzZgmwTUPCLFeU4j3q/jB4RYrynEe9X8YIIWbME2Cah4RYnyjEe9X8YPCLFeU4j3q/jBBCzZgmwTUPCLFeU4j3q/jB4RYrynEe9X8YIIWbME2Cah4RYrynEe9X8YPCLFeU4j3q/jBBE2bME2Cah4RYnynEe9X8YPCLFeU4j3q/jBBEWbME2EzUPCLFeU4j3q/jB4RYnyjEe9X8YIIWbME2ETUPCLFeU4j3q/jB4RYnynEe9X8YIIWbME2Cah4RYnyjEe9X8YPCLFeU4j3q/jBBCzZgmwTUPCLE+UYj3q/jB4RYrynEe9X8YIIWbME2EzUz4R4rynEe9X8Yx4RYrynEe9X8YIIWbME2ETUPCLE+UYj3q/jB4R4rynEe9X8YIIWbME2Cah4RYnynEe9X8YPCLFeU4j3q/jBBCzZgmwTUg4nEqWoqWpS1HNSiST5ybmCCCKFuUk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178" name="AutoShape 10" descr="data:image/jpg;base64,/9j/4AAQSkZJRgABAQAAAQABAAD/2wCEAAkGBhQSERUUExQTFBUVFhsZFxYXGBgaGBoZGR0fHRgUGB0aHSYgGR0jGRoVHy8gIycrLCwsFR4xNTAqNSYuLikBCQoKDgwOGg8PGjIlHyQpNSwpLCksLTQpLS0pKSkpLywvKSksKSw0LCwpLCwpLCkpLCwsKSwsLCwsLSksKSwvLP/AABEIAMIBAwMBIgACEQEDEQH/xAAcAAABBAMBAAAAAAAAAAAAAAAAAgMEBQEGBwj/xABKEAABAgQCBgMLCQgBBAMBAAABAhEAAxIhBDEFEyJBUWEGMlIHFBYjVHGBkZKT0TM1QnJzobHS4hUlU2Kys8HwgiR0tOEXNPEI/8QAGwEBAAIDAQEAAAAAAAAAAAAAAAEDAgUGBwT/xAA1EQABAgIGBwgBBAMAAAAAAAAAAQIDEQQSEyFRYTJxkaGx0fAFFRYxM0FScsEiI0LCYoHx/9oADAMBAAIRAxEAPwCDo/RleDM7WUrCVKLzEbRDskIaokgC7798CdG9Z8QzFYBdDMlSQD13uCVWBsmzm0bXojoug4XDzEYSVNqkyyomZMSoqIVUeswFkbvpeq20j0OkJbVYRC9lTuuYNq1AvMFrqJ+q1neOld2vDhve2bvNfZt2XmalaCr0RUanlnyOcSMApaAoYhCTS6krUxd17IZ9yAXLddPnKcNhCqeZap9KApQ1m4hJYKzZjnnHSk9DJBlJPesoTS1SSubSNrauF32XPngwXQ+QpXjMEiWmlwdatRd2Ysq1r+mJ78g36WVzbt5h3a+7y38jnS9HdUDEoJU9yWSAAXcueA9qM/sssP8AqUElQSwUGDttqJINIe7Anz7t+X0SlhRAwEtSb0qE9aXD2sVG5F/Tyh7SHQ6QltVg5cwb3mzEnczbR5n0RHfkL/LY3mT3c7BNq8jncvRCyH76khwltu7qDsQWZrPwffdo68MoFadcFFKXSUl0qUVBNDkhtk1PfLzkdP0d0NwypYM3CJlr3prmH09fi8SfAfBeTp9qZ+aJTt2Ei31tjeZC9mu9pbV5HIsYlSKKZpXVLClfyqLug3zDA+kRH10ztKjsvgPgvJ0+1M/NB4D4LydPtTPzRY3t+jol7XbE5la9lxFW5U3nGtdM7SoNdM7So7L4D4LydPtTPzQeA+C8nT7Uz80ZeIKN8HbuZHdcXFN5xrXTO0qDXTO0qOy+A+C8nT7Uz80HgPgvJ0+1M/NDxBRvg7dzHdcXFN/I41rpnaVBrpnaVHZfAfBeTp9qZ+aDwHwXk6famfmh4go3wdu5juuLim/kca10ztKg10ztKjsvgPgvJ0+1M/NB4D4LydPtTPzQ8QUb4O3cx3XFxTfyONa6Z2lQa6Z2lR2XwHwXk6famfmg8B8F5On2pn5oeIKN8HbuY7ri4pv5HGtdM7SoxrpnaVHZvAfBeTp9qZ+aDwHwXk6famfnh4go3wdu5juuLim/kcZ10ztKg10ztKjs3gPgvJ0+1M/PB4D4LydPtTPzw8QUb4O3cx3XFxTfyOM66Z2lQa6Z2lR2bwHwXk6famfng8B8F5On2pn54eIKN8HbuY7ri4pv5HGddM7SoNdM7So7N4D4LydPtTPzweA+C8nT7Uz88PEFG+Dt3Md1xcU38jjOumdpUXWhkVSlFQSVgqIrmUbKQlwHUAS6sg5jpngPgvJ0+1M/PC5fQ3CJykt5lzR+C4ridvUdySRrt3MsZ2bEas1VOv8ARoOjkSFIBmAuohqVtY2faUAwb74Xg8FIVJKlFIVTUHWRU4JCUusNlnl6SAd98EcL/CPvJv54B0Rwv8I+8nfnjWUvtNIzKsJzmrPz/FzkNjRKM2C+tEY1yS8v+opwLS2Omy50xKJi0pCjSAosBnGYkd0HDpk6RxEuWKUpUlg5OaEk3JJNyTeCOqgoj4bXYoi7j4nJJVkh2fo5X3lhaa//AK8kgBAUlRc1hZZxs03cNnErTWLxCVhEiSVA07bJCUuS7lROVi1PpvEHo7ipicFg6JYWDJRVtAEW5kNuaxd9wBMWEvHziHMhI2hasE00kngxrAFx9K4tfz+lJOK/7LxNrD0E1Ff0m0hi5c6iRInzErlClctKCiWsFdRmOglTp1YAcZbneLvTC5iZUzUJCptxLBDpCmsVZW/9cYiYXHTiNuQlJpUXEwEOAaQ2Zctvs/KHFYyZSWkpBuzrBfZJBsQzqCQ2e1yipLlmZjiFzdVLKUVKUpJWmaUJUhKrqBoDEoemwLtvhOJmzwhBTLRUVkLFtlG0xFy5sj1mFqmzAobMtSSVXCmKRs0u+Z67twEJweJmKJrlpTYEMeLWdy5ufZ5iJnkTO6QzPn4jvQqopn32UIEz6TBknrOljmMzlEmtepSSFVkJdkJCgTmSDZPPhdgSwhhOJnaurVyypx4upiQ1yFFRGfHn5zYS2YVFLtdsn3s5yiJkDeAKigFYIJKrEAFns7AB25DOIuh1TiqcJ1LJmUy2RS6c6gfpJIUkby6VXuGsNnl64Nnl64wkSLp5CCnkIRs8vXBs8vXGRAunkIKeQhGzy9cRNIzlBIEoJKi7PdNhkdoM9rktY8gcXOqpNSSdTyEFPIRWTMYsYhEsIRqzLKlLdViNztSN1nvUTZmK8fiFpAKECYXFVw4DJ5jdVe+WReJRZmKLOZYU8hBTyEVcnGTVVPJShmpdYU7KZTh02puL/R3uIRg8dOUsBeHCEEl1axJI4WGb+jPk0SSW9PIQU8hCNnl64Nnl64AXTyEFPIQjZ5euDZ5euAF08hBTyEI2eXrg2eXrgBdPIQU8hCNnl64Nnl64AXTyEFPIQjZ5euDZ5euAF08hBTyEI2eXrg2eXrgBdPIQU8hCNnl64zs8vXAHnrum/OmJ+sn+hMYjHdK+c8R50f20wR6NRfQZ9U4GqfpKd/6BD924X7FMWX7XkfxpPto+MVvQP5twv2SY5no/o0qairvacoEqZSFoAV4xbllK4UBrdU8XjlIdHhxokRYjqsnZe6riqYF8SK+GxtRJ3Z/g69+2cP8AxpPto+MPYbFy5gJlrQsAsSkhQB4Fo5Nh+jJlz9YcEsyihihapR2iq1JKrWYcXfjG1dzDCGWnFoUjVkYnqMAzypZFgSBYg24xXHo0JiLUdOSIvt7rL2VSyFEe5EVySyv/ACbq0DRmCNefQYaBojpmrIB2b+eMla/5c23wA+0DQwVrv1bB98KqW7bP3wA60DQwFrt1b+fg8Fa/5c238WgB9oGhgrXfq288ZTNVWElrpJs+4gf5gB5orl4UrTMCWSSSAreCwv8A6YsojYZYBW5HWP4CMHNR1ykkeRgVJSAqlZq62WZsMjutn8IQNGr1tdQo/htbJs/PfL8S8+ZNHEZjeOMMiSnWmZXmgIZ7WJL553+6MLFgmMYjAKWlkEINT1APYG4YhvXCpGCKUoSqlZCWKjYqIAdRDb8/TD02WiYgoUbEl2UUmynzSQRlDpmhxcb98LFgmV+E0YtCllSwsKySQAE3Jta9iBfh6ITi9GTF0ULEtrlgDVlYuOX+3eThMKJapqzMKjMU7E2SAGCU8B8YbxmCE0yFaynUzBMsxq2FJKTdmNXA5WY3CxYJji8KTUAEg02PDO+UNYbR6kIZREwuHUfQLBrCztzPmibrEubjIb/PEbA4cSpdGsrANiSHAJel3ctxLmFiwTGZmjJhmpWFgIGctrGx37sxu3QvFYBS0kIIllxtAORk9m/GEztHvikYgTmCJapZlsGNRcqd7Fwn2eZiYsIUFJUQQpwQ+YIYiFiwTI8jBKSlCVUrUAxVk5a5Zj+JhnB6MWhSyuYJgUXSkgCkcLC/qH3BrFU0OLjPjyiPhcOELnKrB1qwpuDIQinzbD/8jCxYJjE3RylFBCwgBnSADVcG5IfIEeYmHZ+DKgpKWQSLKDEjO4cQYnDiZqTWBq1hfn2FJbl1olCYHNxkN/nhYsEyFhsCpCAFlK1PdTM7nhf8YTL0YsTSsrBQRaWwYZZFuXDfnEqUhEtCUJNksA6iSz8VEk+kxmgawr1imKaaHFFiTWzPVds8gLQsWCZ5t7qQ/e2K+sn+2mCM91M/vbFfWT/QmCPRaKn7DPqnA1btJTvfQP5twv2SYqujGFqwcvq3SsXS7eMmXFxx+6LXoH824X7JMU/RdCBhpSlLpLKDV0u02YeIcXyytHFUnyifdP7n3Q/46uRaaR0frVSipQ1ctVakkPUoNq7vZjVuLu0Z6K/L4/8A7lH/AI8mEaVwSJuzMmUoIuh0ioPcObgEbJa7OAQ5dfRX5fH/APco/wDHkx8sBLn6vyha7zQ2KCCCAOb47uzaPkTZklaZ5Xh1KTMaWkh0qoLGu+0Y2zo7p2VjsMjEyUK1cxRpqCUq2V0lw5a6THAunfRHGyp+NxS5CE4eZNWUTFahiFzQUk3quOIjovcn6X4RGAwmEXPQMSVLAlJf6U1akgUCm6WNjAHSZoACjTknlzjnX/z1oxqqMSwt8kjM3H0+RjomIalfW6v83Ax4/TVqlfIddP8AB4KgD0r0W7peDx+IOGkIm6xCVKNaEpSyWSb1HeoRttIbq/S5cY4L3En/AGvNfVtqZvUoq66OxeO5aR0hKkSVzZqiiWgupRqYCrMtAGudK+6RhMBiE4eeibrJiEqTQhKksolAc1C7pMP9C+nmG0mtZwwmASkgLrQE9c7LMov1THIe6jpqVjtJ4ZeEmSpyDLloc0vXrVukawA/STyvG7dxLori8ErEjFyRJMwIobVbVNVXyZOVSc+MAdWivOFMxMxNRSCSHTZQsMjuiwiLhpgBX9b/AAIwejVucSgzhdHmUgJrUvad1l1XPENCRog67W6xbs1BJoHMJ/3Ldd5KZgCUgqKiKXUQxOW1YNfO0OaxLu5y5t6suN4rsoQmpCxmjDOllFa0bTvLNKrE2fhD8rClISl3ZLOXJLMHPEwvWApIqKbm4Fxc3uCPWIUZwcX48YWUITUiYTRerKyFqUVFzUXbMsOAufu4RjE4EK1ZUspYhgFFNRzpN75ednG8xKl0pKiDdRc+oD8EiIekNGy5+pK1KGpmImppa6k5AuDZ2yY2zhZQulE1JRkEkhxcDiOPAw3JwtKSAqraJckqLlVw5O7JuUSBNDm+4cecRsHhZcmXQiya1rZt8yYZimYC1Si0LKF0omoLwXjUqr2gkshyx/mZ7t6r8WYxWEqQsFVA3qBIa2bv+MZm4VCpyJpJdCVJSLU7WasnqYM72BVxLuzClSVpch3DgPmOYI9YhZQulE1EokMEAEEbiXLhs3Jv54bw+j6FLIWpRUxIUokJZ2pD2Gfq5QrByUSpcqWgmmWkIS+bJSwe3ACE4fBS0TZs0FVU2ip8tgEBrWsYWULpRNRGIwAUZSlLKaSGAUUhRIskh2VD83ClQUklnSzhwQ73BBcHnDOMwUucJVRIMtaZiSAHdO5yCQCHBZiQSHYkGUZiSSHzAG/nCyhdKJqRsLhKJaUpXWAwqJKib3cvxeMowiRNKqhWUjZqOQOdL8bPyhOjMGjDyUSkKUpKLAqLlnfNhk7DkBDokI1pmuSqgID5BLklrWqLPxoTwhZQulE1POHdT+dsV9ZP9tMEZ7qZ/e2K+sn+hMEejUX0GfVOBq3aSne+gfzbhfskxR9HsGFYSXthOsQuWxCST4yb1XOe2eO6LzoH824X7JMUWgUy+9JVcwIdKwQWunWruHGzd9of4BHFUnyifdP7n3Q/46uRYaZ0EieoFUyglOrAZJfrG1W/aMSeio8fj/8AuEf+PJiNpzR8lakmbMKCxDOLpBc5g0t2h/gNK6LfL4//ALlH/jyY+aB5P1flC13mhsUEEEQDnXdjD6GmACs1ytn/AJjs3tHHegEkjSmAeSU7adrbtdXEt647D3aPmWZVcVysrHrji8cY7nlH7VwDBT1pZyGzVmyYA613Tu6Di8Di5MnDolTJc2WCsqQpRBK1JIBSoAW4iNC7k/QLD6R75TikTJQl6spoUUuTWC9bvkMuMWfd6p/aeEqBJ1KWYgD5VXEGJf8A/N9NeNoBGzJeog75mTAQBp2B0xO0XpHFzMLJBMtU2WkzEzFgo1oDllBywBcR1fSmmpuM6NTZ85KdbNkqKpaQQHEwgAByoWA3xxDpSZff2kHC31817p/j7tmOvYRvBA506hdt/wAsd+X3QByLQUhXfOD8QR45F/GW8YL3MesAfGi77CuHFPCPJGgDL75wbBfyyG2k/wAUfyx64vrQ/YV+KYAkxAMlKkzayAhzU+TMHc+aJ8QCtFMwLskkhT2DEAG+6MHo1dIkTo+RLElGpUDLtSQxBvcvvLu/N4QnCSe+SQpOvMtyl70O1VL8aQ/ICHMCiVLlIRK+TT1WJUM73cvd4wNQZ9eyZwRRntBBLkM9rgHLcIrqwsheGM0UicimZdIUVcGIcO+7Mw9KwlASlJslLDzBgITPxCKCJhpSSQSTTmTZ4e74BIIcgixHovCrCyF5DwOhJcpS1S3BV1ruMyrLIHa9NoTjNCy5tCphukMku3Wa3pIA9W9mkyMRLddKqio1EAu2ykDLIMAfTzhGIXJIl6yl0kKRVYhQsCnfvp51NvhKFkLxydgwsKQouFJY+YuCPVCJGjUyk0osHH3AJ/BIh/XhznkN3nhjDGUmWBKCQgGwQBTndmtm/phVhZC8bOh5Znax/GWO7IApBI9J/wBeM47AIWg6w7KVBXpDMfX/AK8OLMozUqIGsAKUv1gDdQSObB24CFT5iClaVuEqdJzHWDMDxhKFkLxvByEiXL1agUUighiClrEHeCIjaM0fIQtYkqFQcKAUS1ycnYbRO7Ml7kxPRPSQmnq7qcmazNZoqtC6Ew8iZNmSXKph2r1NtKLctoq9XKFWFkLyVjMLKJla1SQSoCW5pqWxISL7RYKNN7A2iRPkhl1kU07TszXcnk0RcfJw6zLM5nlspDqKWNSSFM4faSkOeLb7y8QpCkrC+oUsp3AYuDfdaFWFkLyNozCykyUiQoGWCwIvcKZTnjU4PMQqXIla5TKTrW2gAHHwLEegiM4BEqXKSiT1AosxKg5USq7n6RMZkKkiaspO2u6khRuQAmopfNkpS7fRhVhZC88691MfvbFfWT/bTBB3Uz+9sV9ZP9CYI9GosrBn1Tgat2kp3voH824X7JMa1gJU6XJTLVhMa4SuWooThykpUtSnFU0HJWbRsvQL5twv2KYv44qK9Ee9qpNFdPZPDWfcxP0ouRpOOxs2YX7zx6dlSSycOXC8850WvRKXMrxcyZKmSdbPSpKZlNTCTLQTsqUOslW/dGwwRTXREVGtlPXrxM5YqEEEEVmRqPTro1Nx2jzh5KkSpi1IIWokDZNRekE3AMcNTKVonS0pGJnLmnDUrmCXUoKFJmMmspc0kZgXj0pKGyiyvWeB5x537raj+2cQxljxSbKSkq+QGZKSfvgBHT/ptJ0li8NNw5nyUgCWUqABKgt32FkMygPRHUe5b3PsTo1U/vibLna0IppUs00FTvWkZ1DLhHAsAo1SNqR8r2EcU5bEeu2uLKyO88ucAefO6J0AxOD75xszEJ1U6caEIMwqTrJlaQQQBZIIsYdkd0rDjQv7OIxGvMhXjqU03JmO9dfVtlnG993H5pDMPHS7runJW4uPujgoUaxtSPkj9BH8M/yQBunc+6A4nHIlYuViU6uTPZaZipgUqgpWQAAR1SBcx6HA8aLAbCsvOmOcdwj5rmOx/wComdSw6kvckAP6I6OPlRn1FZ+dMASorZykJlzlzC0tNRXZ9kJdVgHNnyiyiumzEBE0TA8slQW4BBSQAQRwaMH1f5EisIEKlpMsmh2FmYhTEEEOCCCC93BhMvU98KSCdcJaSq30CSE7mzCucKwk+Xq06pOxalgAM+fN4wnFStcWHjSlja5CbgE5FnPtc4rnByF5jHKlollU07FYFw+0VgIsB2ymJWpuLnI8PhEXG4uUmW84CisHaAIqC3QfOFAEHiBEkYgGkgFiLZcucP2cheRcDqVKmao3CiFkBnUkqSbkXZSVi28HjdvHzZCDJE5QqUpOqcPtkpSKbWNSk+s7gYXgZkmqYZSAFFtYQkAk3IfJ7qWfOpRzJjOKmSvF6xDlxQ6amIIUGZ2uhKn/AJBwhOFkLyWJO0bnIcOfKGMMEKlvLJpqIsGulRCsx2gYdOJYkkFgBw3PzhnC4iWUeKGzUeqwDkur1kk+cw/ZyF4qciWmYiomtbpR6qiMmFku/KGtJrlS5Uxc9TSh1yoOlrC4bK8ZmT5JnJdIM0BkkgVAEEljwYKvzbfeh6Q9P8Hh5i5OISskFJIoCk5BSd/mMROCmBdCgRYy1YaKq+dxssqWClBSVUkON1mtmH9cIwqJZMyglwtl59akHeG6pTla/GKLo304wuKUmThkrFCHAKQlIQlkgC/MRd4WfKqmUJ2iQZjBnLAAnc9NPoblCcHIiLBiQXVYiKi5kHS+KwstUgYg7aiNU6SraqQmxCSxqXLz8+QJFlPSlIWpRNKUurfYOTYDhEXGpkKMszpaVKT8mVJCiDbq5sXAP/F8gYlT5qSF1pJSUsoEAuC7ht9t0TODkVXkXRK5EyQhWHIMok00hhZRCmBHaCoUhcnvgoBOtYvY8Ekh2pdtWSM2p3AQvBzJYljVIpQVEgBNIcqJUWLG6io5Xd98IlYiQZxKUpM4ApJYVMKXD+lP3cLJwsheeeO6mP3tivrJ/tpgg7qZ/e2K+sn+2mCPRqLKwZ9U4GrdpKd76BfNuF+xTF/FB0C+bcL9imL+OGj+q7WvE2EPRTUEEEEUmYQQQQBBlZJ2yOWzax5Rq2ne5hgMXiF4ieJipq2SoiYUhqQjIWGzG2yXpRl9/AwsvfLrDceI5wBoCO4rotJBCZuwak+OVnn/AIEb4cx4w5Hscv5YWt9rLLgefOFF3GWR3HlzgCj6RdGpGPkJkYhSlSyoKYKCbpBa6Q8a1/8ACmi86Zr9X5ZWXV/pMb8l2Tl6jwPOC7butwPHzwBSdHOi2HwEhcnDFSZZUVsVBW0UgEuoPkkWi4R8qNqrYVw4p4AQtbsrLLgeHnjF9al+wr8UwBJisxM9EuVPmzASmWFqUBvSlLkM4BsDFnFbOxaZaJqlgFAJKvMwezfjGD1amkSO4dYmISsJWlzkpwbFsn5ODvBBiMnGSTijKpOtCDt8hSSh3qbbScmvm4iRIx4mICki1TZ8Cx3cRDCNKyzPKAka1IpJa7NUzs7b/wD9D114QkoaXx0rDyFTJoUpAUxAvmphYkDNomiWDSb3D5nlziLjNJJlJBmCxXSMztElrNyh3DYsLShSQKVJBTusQCLNa0K8ISUa0fipUxU1KEqSqWulYNiTkFM7kECyjmPNbOKnol6oFKlGYsISxFlFJLl1BrBWTmG9HaXlzFLEtLEF1WKXLkG7XLpL+rNwMY3TcuSZaZgurqsCcmD5Wzz+IdXhdILycqWAVG9kvmefOIeisVKnSQuUClDsBlvvYFolqnEElnYCwJfflaI+DxiFy/FBNAUUhrB0qZTbPaBD8jCvCF4ibj5QxKZBCtYpNQ+ptVKd3YFCQea5fGNf6S6EwI1+JxUlUylaUbKl1F0ICEgBYBJWQkc1Ddlsy8ekTUoKdspJBY9W1V6cnpf0RDxS5qDMUBJKKgo1VkilKQ9huKQp93ojFz4K4bD6KPEiQ1VYblasvNFl7pgVnRrQeCSqVPwkooTNQsA1L2kAhiApRYFgRyIi6wOMlTJk5CEqCpKglZyuRUGZTnZIL/zNmFANYMzSZalJlBASaQmoG4DBiLAAZRIw2OSpSwlLKSwXYi5cgPTc3f8A5c4NfBTDYRHiRIjkV7qyy81We9ROMxSJWqCkrUZiwhNLllEb77OzUXyYHiAZS5Kdpw4a4JPO1y0MTceE6tKhdRARmdpiezYsFHzAw6qadp0ghrjN87ZXjKvCyKLxjR60TJKFoSpCFMUg22XsQEkhiGI5EQqUZevXLCCFJQiYpXHWFSRd3J8Vd9wT6DC4kKlpKEUpLEBimz50lIZ8/TGEY1JnKSEjWUAqLF6XNLqpuHKmH1oV4Qkp517qY/e2K+sn+2mCDupn97Yr6yf7aYI9GovoM+qcDVu0lO99Avm3C/Ypi/jX+gah+zsLcfIpi+rHERw0f1Xa14mwh6KahUEJrHEQVjiIpMxUEJrHEQVjiIAYOjZfYEY/ZcrsCJFY4iCscRAEf9mSuwIP2ZK7AiRWOIgrHEQBH/ZcrsCD9lyuwIkVjiIKxxEAR/2XK7AhyTg0ILpSAcocrHEQVjiIAVEXDywa7Amo/gIkVjiIhJnlNZDFlEtvNhk5EYPcjb1JHZdK0JVSBUxYgOH3HnuhtOJSZ6pNA2ZaVv8AWUpLM1urm/4RiTjStCVNS7GlQZQvvD2hScaaylrAPVakvuG1nn6uYeu2h9IJKKmshBUJZWQTspCajtbqiB9+6HVSUuLDfuiNOxxQgqspibBnz5qEOmcXF07/APc4W0PpBJRaChTgUEpsWYseB4RgS7JZKS7O9mDZixcu1rQxh9IFZWKSmhTOoWVzTtXDNfm2YIAvGlNAAqqLOGZNsy6ss/8ATC2h9IJKSRJTUbDIbhziJo/Gy8RK1iEkJqKdpLHZVSfRa3KHV4khzY2Fhmc8rw1htImYiqkovksMrddqj/ohbQ+kElEzNIoTiU4cyy60VhQS6bEuDwyz5jiHfxU1EqXMmKS4QCosHLAPYQlWkCJgQxuCam2Q3E1WPKCdjShKldZrkJDnLcHv5oW0PpBJR2WEqCFBIZQfdvD7nHqiLhNIImT50kSyNSEOogAErqLJ8wSL/wA0PjEE0mw5HMWyN4bw2kqysM1BpJIsSz2ZV7EeuFtD6QSUxi8bLk6oKSTrVplppS7Eh3VwFs4liUlzYZDcOcRJ2kqNWGeshIIFgTx2rBgYeM8hzsm2XHO1zC2h9IJKN6PnidIlTaKNYlC6SzipiAebG8I7+k986ijxhlax6QxSFBLPvIKsucOS8WVJCuq5FlC+dn2rcW5whOKeaRQAoJHjGDEE2SDU+YNuXMOtofSCSnnbupj97Yr6yf6EwQd1I/vbFfWT/bTBHo1F9Bn1Tgat2kp17o3iJicFhqJQmJ73STt0qqYsBnwG76Q4RZHSE2pu9i3HWo/3/wBEc2ldA0j9nYWw+RTF9QOAjg6Q391+teJsYa/pTUaziMZMHVlA3G93cJJ+kGYlQc9mEz8fNBUE4d2ek6xLFnpJGd7W/m85G0UDgIKBwEUVDOZq40hMNQEgilussMq9wG3s7HjmLh3cNipiguqUlBABQDM6xvYkDZ+jdjmbFr7HQOAgoHAQqCZrM/EztQFJly0zykeLVMCkJJIcFWyFMmrLfk4vESRjcVcqlyTZZSkLlOSwoSo6yyXquHLgPaNxoHAQUDgIzREQg0tekcYZamk4dK3JSdbLLB0sljMAOyVireUiwd4kYifiKVU6moJmFN5bFVZ1QvNDbDOeHM7O2UDgIKBwETJARAZPaR7Q+MDye0j2h8Yl0DgIKBwEJICI8ntI9ofGB5PaR7Q+MS6BwEFA4CEkBCmGSx2kZH6Q+MIkTSmStSU1qCSQneohAIHpP4xYUDgIhImEVsb1FgcnYb2LRg5yNvAvBYkzJSFqlqlqOaFZggsfRZxyIhYnHWlFBpCAqtrEkkFL8QAD6YZk4hSkJKhQohJKc6Sc0uwdvNAMWvWUsaWeuzfVZnd35M19wwtm5kyM6Rxmpw82az6tC1AcSlyB6SG9MSiLj0xDm4laUkpFZc7NgTc5OGzb7/MXdaXDndw/9Qtm5iQ1o7GrmGcFylS9XMKUkiy07pieW7zg7mJcnzlJ1QSioKWEqPZTSTV6wB6YZwuNmKKgpBQBYElJCs3IbdYZsb5BoUvErFFIqBYE5U5XyuGf0tuJIWzcxIkT5lIWoJKilD0jMs5YczlEXRukFTpZUqTMkkKppWLnqmocRdvQYeM0uWN2DPYb+UNyMUpSHUCgk9Us7PYm3paFs3MSFzccRPTK1SylSSTNA2Em+yfV944wvFTqETFhBWUgkJSNpTDIc4ZVi16wJZ0kElfBvotTmfPkD6UYvFrQklCdYXNsvokg5F7gD0vuhbNzEiVh5taZaikoKgCUqG0l0vSeYy9EMYLSesmz5erUkSVJTWRsrKk1GnzOH84jGHxS1AFQoNSg2dg4ByGYY+mGcNpGcpQCpRQGuqoFiwLMwJuVBxbZhbIJD2kdJ6hMrxaliZMlyyU5IrISFq5OR64mgXPmH+Yq8ZpCcgDVy9ZshrtdlODslmZPnq5Q/MxagbHcMx54ybERyyEh/CzzMlIWpBllQSooV1kuxpVzGR5wkYw68ytUunV161tgmpjLftZHzGIysaviMxuhXfy+I9UWEHnjuqfO2K+sn+hMEJ7qCn0riT/Mj+2mCO/ovos+qcDWO0lO+9Avm3C/Ypi/ig6BfNuF+xTF/HDR/VdrXibCHopqCCCCKTMIIpB0mGtmIoskTKFOdtUoArS1Oyz5mxazwxM6W6tEpc2WEpnJJRQsqU7AhKgUJAd2dzflcAbFBFejGzgxmSkJSesRNBos7qqSkMN5BMNTOkMvWoSlSFIUlZVMC00poAJBa2RG8NAFrBEDGabky0qJWglKSqgKTUQE1WD9m8VGK6ZasELlEr1aZiUpUVJKCwJUooFLEpGR6w9AGzQRSzNOTQtEs4famBRQNYmwSbmZZk2L7JXw5xN0XpLXBbppVLmKQoAuHTvBYEhiMwN8ATYIIIAIj4X6f1z+AiREbDJ69z1j+AiPcGMGuYZMszUhMwpQVpFwF2qSC5cAuM4SMRN19Gq8Vq6tbUOu4GrpzycvlaJJlczBq+ZiQRNITpqZKlSUJmTAdlCjSDtXvus59ES948x/xAJXMwarmYAg6Nxk9apgnSBKSkshQmJXrA5FTC6QwBY3ZY3ggO4qfMSJWrl6wKWkLNQTQg5zL9ZrWHGJOr5mASuZgDG8+Yf5iHorGrmyEzJksyVKzQSSQKmDuAbhjlvibquZgMrmYAaVNXrQkI8XQSVuLKcUpAzLiovyHGzWk5sxMicqUHmBCygM7rCdkNvu1olavmYBK5mAEg9XP02OW+MSlqJW4YBTJ5ilJf2ioeiFmVzMGr5mAIeMmzE6igEhUwBdnFFKnJP0bhN+LDfCNIdf/iPxMTxK5mELwiSXLn0wBUq/yIzFn3ijh95g7xRw+8wB5r7p3zpifOj+2mMQvupJbS2KH8yf7aYI7+i+iz6pwNY7SU730C+bcL9imL+KDoF824X7FMX8cNH9V2teJsIeimoIbxClBCikVKANKXZy1g+5zvhyCKTM1Of0dnpw6KSlcxDqpalSlLDLC5hUXBe9r0iGJ3RaZMRJQlCZJlp8YvZ8YRTSDQXIKg7qyzzjc4IAp8ZNxEyUQiSlC2BeYpKkgi+zS7kEOHYOAYopXR6eMYZ2rUpAlsNZMSqYVBLO7nae4yF90brBAGmaP6NTpeFXhjLlrMxalBZUKEVDrAMVVg2sPTCp2g8RMlTnlpSoyZcpKawXoUDU+Qs8bjBAGuYPDTgpcxciqZMsoGYigS/4aLl7XuACScnifoHBKlpXUKQqapSEONhJZk2sLuWFtqLSCACCCCACI+E+n9c/gIkRHwn0/rn8BEe4JEEEESAggggAggggAggggAggggAggggAggggAggggDzN3VPnbFfWT/QmCDuqfO2K+sn+hMEd/RfRZ9U4GsdpKd66BfNuF+xTF/GjdD9MqThMLLZQeWgJOrcHZBJeqwD58uYewk9KypaUEqQVDNcpgDZw9d88w/qvHCUhyWr9a8TYw9FNRtMEauelV81m5DiSSHBAN6+Y+8ZggP4bTkxagLgEApUpAAOwleVb2CgPODFFdDORsMEVffMztp9j9UY75mdtPsfqhXQSLWCKvvmZ20+x+qMd8zO2n2P1QroJFrBFX3zM7afY/VGO+ZnbT7H6oV0Ei1gir75mdtPsfqjHfMztp9j9UK6CRawRVd8zO2n2P1Qd8zO2n2P1QroJFrEfCfT+ufwEQu+ZnbT7H6oSibMDstNy52P1RFdBIt4Iq++ZnbT7H6oO+ZnbT7H6omugkWkEVffMztp9j9UHfMztp9j9UK6CRaQRV98zO2n2P1Qd8zO2n2P1QroJFpBFX3zM7afY/VB3zM7afY/VCugkWkEVffMztp9j9URcdphcoJJL1KbZlvc5fS5/ibAQroJF9BGsy+ki1IKxV1qadXtHZKrCt9xS2b+lp8vGzCAa0hwCxRcOHY7WcK6CRbwRVjEzO2n2P1RTI6WrLAImO7EaoWsk1Hby2mf+VXCFdBI22CKvvmZ20+x+qMHFTO2n2P1QroJHnvuqfO2K+sn+hMEN90xROlMSTclSeX0EwR6FRfQZ9U4GrdpKVKNP4lICU4ielIDACYsAAZAAG0Z8I8V5TiPer+MYgixIbMEMEUz4R4rynEe9X8YPCLFeU4j3q/jGIImzZgmwTUPCLE+U4j3q/jB4RYrynEe9X8YIIWbME2Cah4RYnynEe9X8YPCLFeU4j3q/jBBCzZgmwTUPCLFeU4j3q/jB4RYrynEe9X8YIIWbME2Cah4RYnyjEe9X8YPCLFeU4j3q/jBBCzZgmwTUPCLFeU4j3q/jB4RYrynEe9X8YIIWbME2Cah4RYrynEe9X8YPCLFeU4j3q/jBBE2bME2Cah4RYnynEe9X8YPCLFeU4j3q/jBBEWbME2EzUPCLFeU4j3q/jB4RYnyjEe9X8YIIWbME2ETUPCLFeU4j3q/jB4RYnynEe9X8YIIWbME2Cah4RYnyjEe9X8YPCLFeU4j3q/jBBCzZgmwTUPCLE+UYj3q/jB4RYrynEe9X8YIIWbME2EzUz4R4rynEe9X8Yx4RYrynEe9X8YIIWbME2ETUPCLE+UYj3q/jB4R4rynEe9X8YIIWbME2Cah4RYnynEe9X8YPCLFeU4j3q/jBBCzZgmwTUg4nEqWoqWpS1HNSiST5ybmCCCKFuUk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180" name="AutoShape 12" descr="data:image/jpg;base64,/9j/4AAQSkZJRgABAQAAAQABAAD/2wCEAAkGBhQSERUUExQTFBUVFhsZFxYXGBgaGBoZGR0fHRgUGB0aHSYgGR0jGRoVHy8gIycrLCwsFR4xNTAqNSYuLikBCQoKDgwOGg8PGjIlHyQpNSwpLCksLTQpLS0pKSkpLywvKSksKSw0LCwpLCwpLCkpLCwsKSwsLCwsLSksKSwvLP/AABEIAMIBAwMBIgACEQEDEQH/xAAcAAABBAMBAAAAAAAAAAAAAAAAAgMEBQEGBwj/xABKEAABAgQCBgMLCQgBBAMBAAABAhEAAxIhBDEFEyJBUWEGMlIHFBYjVHGBkZKT0TM1QnJzobHS4hUlU2Kys8HwgiR0tOEXNPEI/8QAGwEBAAIDAQEAAAAAAAAAAAAAAAEDAgUGBwT/xAA1EQABAgIGBwgBBAMAAAAAAAAAAQIDEQQSEyFRYTJxkaGx0fAFFRYxM0FScsEiI0LCYoHx/9oADAMBAAIRAxEAPwCDo/RleDM7WUrCVKLzEbRDskIaokgC7798CdG9Z8QzFYBdDMlSQD13uCVWBsmzm0bXojoug4XDzEYSVNqkyyomZMSoqIVUeswFkbvpeq20j0OkJbVYRC9lTuuYNq1AvMFrqJ+q1neOld2vDhve2bvNfZt2XmalaCr0RUanlnyOcSMApaAoYhCTS6krUxd17IZ9yAXLddPnKcNhCqeZap9KApQ1m4hJYKzZjnnHSk9DJBlJPesoTS1SSubSNrauF32XPngwXQ+QpXjMEiWmlwdatRd2Ysq1r+mJ78g36WVzbt5h3a+7y38jnS9HdUDEoJU9yWSAAXcueA9qM/sssP8AqUElQSwUGDttqJINIe7Anz7t+X0SlhRAwEtSb0qE9aXD2sVG5F/Tyh7SHQ6QltVg5cwb3mzEnczbR5n0RHfkL/LY3mT3c7BNq8jncvRCyH76khwltu7qDsQWZrPwffdo68MoFadcFFKXSUl0qUVBNDkhtk1PfLzkdP0d0NwypYM3CJlr3prmH09fi8SfAfBeTp9qZ+aJTt2Ei31tjeZC9mu9pbV5HIsYlSKKZpXVLClfyqLug3zDA+kRH10ztKjsvgPgvJ0+1M/NB4D4LydPtTPzRY3t+jol7XbE5la9lxFW5U3nGtdM7SoNdM7So7L4D4LydPtTPzQeA+C8nT7Uz80ZeIKN8HbuZHdcXFN5xrXTO0qDXTO0qOy+A+C8nT7Uz80HgPgvJ0+1M/NDxBRvg7dzHdcXFN/I41rpnaVBrpnaVHZfAfBeTp9qZ+aDwHwXk6famfmh4go3wdu5juuLim/kca10ztKg10ztKjsvgPgvJ0+1M/NB4D4LydPtTPzQ8QUb4O3cx3XFxTfyONa6Z2lQa6Z2lR2XwHwXk6famfmg8B8F5On2pn5oeIKN8HbuY7ri4pv5HGtdM7SoxrpnaVHZvAfBeTp9qZ+aDwHwXk6famfnh4go3wdu5juuLim/kcZ10ztKg10ztKjs3gPgvJ0+1M/PB4D4LydPtTPzw8QUb4O3cx3XFxTfyOM66Z2lQa6Z2lR2bwHwXk6famfng8B8F5On2pn54eIKN8HbuY7ri4pv5HGddM7SoNdM7So7N4D4LydPtTPzweA+C8nT7Uz88PEFG+Dt3Md1xcU38jjOumdpUXWhkVSlFQSVgqIrmUbKQlwHUAS6sg5jpngPgvJ0+1M/PC5fQ3CJykt5lzR+C4ridvUdySRrt3MsZ2bEas1VOv8ARoOjkSFIBmAuohqVtY2faUAwb74Xg8FIVJKlFIVTUHWRU4JCUusNlnl6SAd98EcL/CPvJv54B0Rwv8I+8nfnjWUvtNIzKsJzmrPz/FzkNjRKM2C+tEY1yS8v+opwLS2Omy50xKJi0pCjSAosBnGYkd0HDpk6RxEuWKUpUlg5OaEk3JJNyTeCOqgoj4bXYoi7j4nJJVkh2fo5X3lhaa//AK8kgBAUlRc1hZZxs03cNnErTWLxCVhEiSVA07bJCUuS7lROVi1PpvEHo7ipicFg6JYWDJRVtAEW5kNuaxd9wBMWEvHziHMhI2hasE00kngxrAFx9K4tfz+lJOK/7LxNrD0E1Ff0m0hi5c6iRInzErlClctKCiWsFdRmOglTp1YAcZbneLvTC5iZUzUJCptxLBDpCmsVZW/9cYiYXHTiNuQlJpUXEwEOAaQ2Zctvs/KHFYyZSWkpBuzrBfZJBsQzqCQ2e1yipLlmZjiFzdVLKUVKUpJWmaUJUhKrqBoDEoemwLtvhOJmzwhBTLRUVkLFtlG0xFy5sj1mFqmzAobMtSSVXCmKRs0u+Z67twEJweJmKJrlpTYEMeLWdy5ufZ5iJnkTO6QzPn4jvQqopn32UIEz6TBknrOljmMzlEmtepSSFVkJdkJCgTmSDZPPhdgSwhhOJnaurVyypx4upiQ1yFFRGfHn5zYS2YVFLtdsn3s5yiJkDeAKigFYIJKrEAFns7AB25DOIuh1TiqcJ1LJmUy2RS6c6gfpJIUkby6VXuGsNnl64Nnl64wkSLp5CCnkIRs8vXBs8vXGRAunkIKeQhGzy9cRNIzlBIEoJKi7PdNhkdoM9rktY8gcXOqpNSSdTyEFPIRWTMYsYhEsIRqzLKlLdViNztSN1nvUTZmK8fiFpAKECYXFVw4DJ5jdVe+WReJRZmKLOZYU8hBTyEVcnGTVVPJShmpdYU7KZTh02puL/R3uIRg8dOUsBeHCEEl1axJI4WGb+jPk0SSW9PIQU8hCNnl64Nnl64AXTyEFPIQjZ5euDZ5euAF08hBTyEI2eXrg2eXrgBdPIQU8hCNnl64Nnl64AXTyEFPIQjZ5euDZ5euAF08hBTyEI2eXrg2eXrgBdPIQU8hCNnl64zs8vXAHnrum/OmJ+sn+hMYjHdK+c8R50f20wR6NRfQZ9U4GqfpKd/6BD924X7FMWX7XkfxpPto+MVvQP5twv2SY5no/o0qairvacoEqZSFoAV4xbllK4UBrdU8XjlIdHhxokRYjqsnZe6riqYF8SK+GxtRJ3Z/g69+2cP8AxpPto+MPYbFy5gJlrQsAsSkhQB4Fo5Nh+jJlz9YcEsyihihapR2iq1JKrWYcXfjG1dzDCGWnFoUjVkYnqMAzypZFgSBYg24xXHo0JiLUdOSIvt7rL2VSyFEe5EVySyv/ACbq0DRmCNefQYaBojpmrIB2b+eMla/5c23wA+0DQwVrv1bB98KqW7bP3wA60DQwFrt1b+fg8Fa/5c238WgB9oGhgrXfq288ZTNVWElrpJs+4gf5gB5orl4UrTMCWSSSAreCwv8A6YsojYZYBW5HWP4CMHNR1ykkeRgVJSAqlZq62WZsMjutn8IQNGr1tdQo/htbJs/PfL8S8+ZNHEZjeOMMiSnWmZXmgIZ7WJL553+6MLFgmMYjAKWlkEINT1APYG4YhvXCpGCKUoSqlZCWKjYqIAdRDb8/TD02WiYgoUbEl2UUmynzSQRlDpmhxcb98LFgmV+E0YtCllSwsKySQAE3Jta9iBfh6ITi9GTF0ULEtrlgDVlYuOX+3eThMKJapqzMKjMU7E2SAGCU8B8YbxmCE0yFaynUzBMsxq2FJKTdmNXA5WY3CxYJji8KTUAEg02PDO+UNYbR6kIZREwuHUfQLBrCztzPmibrEubjIb/PEbA4cSpdGsrANiSHAJel3ctxLmFiwTGZmjJhmpWFgIGctrGx37sxu3QvFYBS0kIIllxtAORk9m/GEztHvikYgTmCJapZlsGNRcqd7Fwn2eZiYsIUFJUQQpwQ+YIYiFiwTI8jBKSlCVUrUAxVk5a5Zj+JhnB6MWhSyuYJgUXSkgCkcLC/qH3BrFU0OLjPjyiPhcOELnKrB1qwpuDIQinzbD/8jCxYJjE3RylFBCwgBnSADVcG5IfIEeYmHZ+DKgpKWQSLKDEjO4cQYnDiZqTWBq1hfn2FJbl1olCYHNxkN/nhYsEyFhsCpCAFlK1PdTM7nhf8YTL0YsTSsrBQRaWwYZZFuXDfnEqUhEtCUJNksA6iSz8VEk+kxmgawr1imKaaHFFiTWzPVds8gLQsWCZ5t7qQ/e2K+sn+2mCM91M/vbFfWT/QmCPRaKn7DPqnA1btJTvfQP5twv2SYqujGFqwcvq3SsXS7eMmXFxx+6LXoH824X7JMU/RdCBhpSlLpLKDV0u02YeIcXyytHFUnyifdP7n3Q/46uRaaR0frVSipQ1ctVakkPUoNq7vZjVuLu0Z6K/L4/8A7lH/AI8mEaVwSJuzMmUoIuh0ioPcObgEbJa7OAQ5dfRX5fH/APco/wDHkx8sBLn6vyha7zQ2KCCCAOb47uzaPkTZklaZ5Xh1KTMaWkh0qoLGu+0Y2zo7p2VjsMjEyUK1cxRpqCUq2V0lw5a6THAunfRHGyp+NxS5CE4eZNWUTFahiFzQUk3quOIjovcn6X4RGAwmEXPQMSVLAlJf6U1akgUCm6WNjAHSZoACjTknlzjnX/z1oxqqMSwt8kjM3H0+RjomIalfW6v83Ax4/TVqlfIddP8AB4KgD0r0W7peDx+IOGkIm6xCVKNaEpSyWSb1HeoRttIbq/S5cY4L3En/AGvNfVtqZvUoq66OxeO5aR0hKkSVzZqiiWgupRqYCrMtAGudK+6RhMBiE4eeibrJiEqTQhKksolAc1C7pMP9C+nmG0mtZwwmASkgLrQE9c7LMov1THIe6jpqVjtJ4ZeEmSpyDLloc0vXrVukawA/STyvG7dxLori8ErEjFyRJMwIobVbVNVXyZOVSc+MAdWivOFMxMxNRSCSHTZQsMjuiwiLhpgBX9b/AAIwejVucSgzhdHmUgJrUvad1l1XPENCRog67W6xbs1BJoHMJ/3Ldd5KZgCUgqKiKXUQxOW1YNfO0OaxLu5y5t6suN4rsoQmpCxmjDOllFa0bTvLNKrE2fhD8rClISl3ZLOXJLMHPEwvWApIqKbm4Fxc3uCPWIUZwcX48YWUITUiYTRerKyFqUVFzUXbMsOAufu4RjE4EK1ZUspYhgFFNRzpN75ednG8xKl0pKiDdRc+oD8EiIekNGy5+pK1KGpmImppa6k5AuDZ2yY2zhZQulE1JRkEkhxcDiOPAw3JwtKSAqraJckqLlVw5O7JuUSBNDm+4cecRsHhZcmXQiya1rZt8yYZimYC1Si0LKF0omoLwXjUqr2gkshyx/mZ7t6r8WYxWEqQsFVA3qBIa2bv+MZm4VCpyJpJdCVJSLU7WasnqYM72BVxLuzClSVpch3DgPmOYI9YhZQulE1EokMEAEEbiXLhs3Jv54bw+j6FLIWpRUxIUokJZ2pD2Gfq5QrByUSpcqWgmmWkIS+bJSwe3ACE4fBS0TZs0FVU2ip8tgEBrWsYWULpRNRGIwAUZSlLKaSGAUUhRIskh2VD83ClQUklnSzhwQ73BBcHnDOMwUucJVRIMtaZiSAHdO5yCQCHBZiQSHYkGUZiSSHzAG/nCyhdKJqRsLhKJaUpXWAwqJKib3cvxeMowiRNKqhWUjZqOQOdL8bPyhOjMGjDyUSkKUpKLAqLlnfNhk7DkBDokI1pmuSqgID5BLklrWqLPxoTwhZQulE1POHdT+dsV9ZP9tMEZ7qZ/e2K+sn+hMEejUX0GfVOBq3aSne+gfzbhfskxR9HsGFYSXthOsQuWxCST4yb1XOe2eO6LzoH824X7JMUWgUy+9JVcwIdKwQWunWruHGzd9of4BHFUnyifdP7n3Q/46uRYaZ0EieoFUyglOrAZJfrG1W/aMSeio8fj/8AuEf+PJiNpzR8lakmbMKCxDOLpBc5g0t2h/gNK6LfL4//ALlH/jyY+aB5P1flC13mhsUEEEQDnXdjD6GmACs1ytn/AJjs3tHHegEkjSmAeSU7adrbtdXEt647D3aPmWZVcVysrHrji8cY7nlH7VwDBT1pZyGzVmyYA613Tu6Di8Di5MnDolTJc2WCsqQpRBK1JIBSoAW4iNC7k/QLD6R75TikTJQl6spoUUuTWC9bvkMuMWfd6p/aeEqBJ1KWYgD5VXEGJf8A/N9NeNoBGzJeog75mTAQBp2B0xO0XpHFzMLJBMtU2WkzEzFgo1oDllBywBcR1fSmmpuM6NTZ85KdbNkqKpaQQHEwgAByoWA3xxDpSZff2kHC31817p/j7tmOvYRvBA506hdt/wAsd+X3QByLQUhXfOD8QR45F/GW8YL3MesAfGi77CuHFPCPJGgDL75wbBfyyG2k/wAUfyx64vrQ/YV+KYAkxAMlKkzayAhzU+TMHc+aJ8QCtFMwLskkhT2DEAG+6MHo1dIkTo+RLElGpUDLtSQxBvcvvLu/N4QnCSe+SQpOvMtyl70O1VL8aQ/ICHMCiVLlIRK+TT1WJUM73cvd4wNQZ9eyZwRRntBBLkM9rgHLcIrqwsheGM0UicimZdIUVcGIcO+7Mw9KwlASlJslLDzBgITPxCKCJhpSSQSTTmTZ4e74BIIcgixHovCrCyF5DwOhJcpS1S3BV1ruMyrLIHa9NoTjNCy5tCphukMku3Wa3pIA9W9mkyMRLddKqio1EAu2ykDLIMAfTzhGIXJIl6yl0kKRVYhQsCnfvp51NvhKFkLxydgwsKQouFJY+YuCPVCJGjUyk0osHH3AJ/BIh/XhznkN3nhjDGUmWBKCQgGwQBTndmtm/phVhZC8bOh5Znax/GWO7IApBI9J/wBeM47AIWg6w7KVBXpDMfX/AK8OLMozUqIGsAKUv1gDdQSObB24CFT5iClaVuEqdJzHWDMDxhKFkLxvByEiXL1agUUighiClrEHeCIjaM0fIQtYkqFQcKAUS1ycnYbRO7Ml7kxPRPSQmnq7qcmazNZoqtC6Ew8iZNmSXKph2r1NtKLctoq9XKFWFkLyVjMLKJla1SQSoCW5pqWxISL7RYKNN7A2iRPkhl1kU07TszXcnk0RcfJw6zLM5nlspDqKWNSSFM4faSkOeLb7y8QpCkrC+oUsp3AYuDfdaFWFkLyNozCykyUiQoGWCwIvcKZTnjU4PMQqXIla5TKTrW2gAHHwLEegiM4BEqXKSiT1AosxKg5USq7n6RMZkKkiaspO2u6khRuQAmopfNkpS7fRhVhZC88691MfvbFfWT/bTBB3Uz+9sV9ZP9CYI9GosrBn1Tgat2kp3voH824X7JMa1gJU6XJTLVhMa4SuWooThykpUtSnFU0HJWbRsvQL5twv2KYv44qK9Ee9qpNFdPZPDWfcxP0ouRpOOxs2YX7zx6dlSSycOXC8850WvRKXMrxcyZKmSdbPSpKZlNTCTLQTsqUOslW/dGwwRTXREVGtlPXrxM5YqEEEEVmRqPTro1Nx2jzh5KkSpi1IIWokDZNRekE3AMcNTKVonS0pGJnLmnDUrmCXUoKFJmMmspc0kZgXj0pKGyiyvWeB5x537raj+2cQxljxSbKSkq+QGZKSfvgBHT/ptJ0li8NNw5nyUgCWUqABKgt32FkMygPRHUe5b3PsTo1U/vibLna0IppUs00FTvWkZ1DLhHAsAo1SNqR8r2EcU5bEeu2uLKyO88ucAefO6J0AxOD75xszEJ1U6caEIMwqTrJlaQQQBZIIsYdkd0rDjQv7OIxGvMhXjqU03JmO9dfVtlnG993H5pDMPHS7runJW4uPujgoUaxtSPkj9BH8M/yQBunc+6A4nHIlYuViU6uTPZaZipgUqgpWQAAR1SBcx6HA8aLAbCsvOmOcdwj5rmOx/wComdSw6kvckAP6I6OPlRn1FZ+dMASorZykJlzlzC0tNRXZ9kJdVgHNnyiyiumzEBE0TA8slQW4BBSQAQRwaMH1f5EisIEKlpMsmh2FmYhTEEEOCCCC93BhMvU98KSCdcJaSq30CSE7mzCucKwk+Xq06pOxalgAM+fN4wnFStcWHjSlja5CbgE5FnPtc4rnByF5jHKlollU07FYFw+0VgIsB2ymJWpuLnI8PhEXG4uUmW84CisHaAIqC3QfOFAEHiBEkYgGkgFiLZcucP2cheRcDqVKmao3CiFkBnUkqSbkXZSVi28HjdvHzZCDJE5QqUpOqcPtkpSKbWNSk+s7gYXgZkmqYZSAFFtYQkAk3IfJ7qWfOpRzJjOKmSvF6xDlxQ6amIIUGZ2uhKn/AJBwhOFkLyWJO0bnIcOfKGMMEKlvLJpqIsGulRCsx2gYdOJYkkFgBw3PzhnC4iWUeKGzUeqwDkur1kk+cw/ZyF4qciWmYiomtbpR6qiMmFku/KGtJrlS5Uxc9TSh1yoOlrC4bK8ZmT5JnJdIM0BkkgVAEEljwYKvzbfeh6Q9P8Hh5i5OISskFJIoCk5BSd/mMROCmBdCgRYy1YaKq+dxssqWClBSVUkON1mtmH9cIwqJZMyglwtl59akHeG6pTla/GKLo304wuKUmThkrFCHAKQlIQlkgC/MRd4WfKqmUJ2iQZjBnLAAnc9NPoblCcHIiLBiQXVYiKi5kHS+KwstUgYg7aiNU6SraqQmxCSxqXLz8+QJFlPSlIWpRNKUurfYOTYDhEXGpkKMszpaVKT8mVJCiDbq5sXAP/F8gYlT5qSF1pJSUsoEAuC7ht9t0TODkVXkXRK5EyQhWHIMok00hhZRCmBHaCoUhcnvgoBOtYvY8Ekh2pdtWSM2p3AQvBzJYljVIpQVEgBNIcqJUWLG6io5Xd98IlYiQZxKUpM4ApJYVMKXD+lP3cLJwsheeeO6mP3tivrJ/tpgg7qZ/e2K+sn+2mCPRqLKwZ9U4GrdpKd76BfNuF+xTF/FB0C+bcL9imL+OGj+q7WvE2EPRTUEEEEUmYQQQQBBlZJ2yOWzax5Rq2ne5hgMXiF4ieJipq2SoiYUhqQjIWGzG2yXpRl9/AwsvfLrDceI5wBoCO4rotJBCZuwak+OVnn/AIEb4cx4w5Hscv5YWt9rLLgefOFF3GWR3HlzgCj6RdGpGPkJkYhSlSyoKYKCbpBa6Q8a1/8ACmi86Zr9X5ZWXV/pMb8l2Tl6jwPOC7butwPHzwBSdHOi2HwEhcnDFSZZUVsVBW0UgEuoPkkWi4R8qNqrYVw4p4AQtbsrLLgeHnjF9al+wr8UwBJisxM9EuVPmzASmWFqUBvSlLkM4BsDFnFbOxaZaJqlgFAJKvMwezfjGD1amkSO4dYmISsJWlzkpwbFsn5ODvBBiMnGSTijKpOtCDt8hSSh3qbbScmvm4iRIx4mICki1TZ8Cx3cRDCNKyzPKAka1IpJa7NUzs7b/wD9D114QkoaXx0rDyFTJoUpAUxAvmphYkDNomiWDSb3D5nlziLjNJJlJBmCxXSMztElrNyh3DYsLShSQKVJBTusQCLNa0K8ISUa0fipUxU1KEqSqWulYNiTkFM7kECyjmPNbOKnol6oFKlGYsISxFlFJLl1BrBWTmG9HaXlzFLEtLEF1WKXLkG7XLpL+rNwMY3TcuSZaZgurqsCcmD5Wzz+IdXhdILycqWAVG9kvmefOIeisVKnSQuUClDsBlvvYFolqnEElnYCwJfflaI+DxiFy/FBNAUUhrB0qZTbPaBD8jCvCF4ibj5QxKZBCtYpNQ+ptVKd3YFCQea5fGNf6S6EwI1+JxUlUylaUbKl1F0ICEgBYBJWQkc1Ddlsy8ekTUoKdspJBY9W1V6cnpf0RDxS5qDMUBJKKgo1VkilKQ9huKQp93ojFz4K4bD6KPEiQ1VYblasvNFl7pgVnRrQeCSqVPwkooTNQsA1L2kAhiApRYFgRyIi6wOMlTJk5CEqCpKglZyuRUGZTnZIL/zNmFANYMzSZalJlBASaQmoG4DBiLAAZRIw2OSpSwlLKSwXYi5cgPTc3f8A5c4NfBTDYRHiRIjkV7qyy81We9ROMxSJWqCkrUZiwhNLllEb77OzUXyYHiAZS5Kdpw4a4JPO1y0MTceE6tKhdRARmdpiezYsFHzAw6qadp0ghrjN87ZXjKvCyKLxjR60TJKFoSpCFMUg22XsQEkhiGI5EQqUZevXLCCFJQiYpXHWFSRd3J8Vd9wT6DC4kKlpKEUpLEBimz50lIZ8/TGEY1JnKSEjWUAqLF6XNLqpuHKmH1oV4Qkp517qY/e2K+sn+2mCDupn97Yr6yf7aYI9GovoM+qcDVu0lO99Avm3C/Ypi/jX+gah+zsLcfIpi+rHERw0f1Xa14mwh6KahUEJrHEQVjiIpMxUEJrHEQVjiIAYOjZfYEY/ZcrsCJFY4iCscRAEf9mSuwIP2ZK7AiRWOIgrHEQBH/ZcrsCD9lyuwIkVjiIKxxEAR/2XK7AhyTg0ILpSAcocrHEQVjiIAVEXDywa7Amo/gIkVjiIhJnlNZDFlEtvNhk5EYPcjb1JHZdK0JVSBUxYgOH3HnuhtOJSZ6pNA2ZaVv8AWUpLM1urm/4RiTjStCVNS7GlQZQvvD2hScaaylrAPVakvuG1nn6uYeu2h9IJKKmshBUJZWQTspCajtbqiB9+6HVSUuLDfuiNOxxQgqspibBnz5qEOmcXF07/APc4W0PpBJRaChTgUEpsWYseB4RgS7JZKS7O9mDZixcu1rQxh9IFZWKSmhTOoWVzTtXDNfm2YIAvGlNAAqqLOGZNsy6ss/8ATC2h9IJKSRJTUbDIbhziJo/Gy8RK1iEkJqKdpLHZVSfRa3KHV4khzY2Fhmc8rw1htImYiqkovksMrddqj/ohbQ+kElEzNIoTiU4cyy60VhQS6bEuDwyz5jiHfxU1EqXMmKS4QCosHLAPYQlWkCJgQxuCam2Q3E1WPKCdjShKldZrkJDnLcHv5oW0PpBJR2WEqCFBIZQfdvD7nHqiLhNIImT50kSyNSEOogAErqLJ8wSL/wA0PjEE0mw5HMWyN4bw2kqysM1BpJIsSz2ZV7EeuFtD6QSUxi8bLk6oKSTrVplppS7Eh3VwFs4liUlzYZDcOcRJ2kqNWGeshIIFgTx2rBgYeM8hzsm2XHO1zC2h9IJKN6PnidIlTaKNYlC6SzipiAebG8I7+k986ijxhlax6QxSFBLPvIKsucOS8WVJCuq5FlC+dn2rcW5whOKeaRQAoJHjGDEE2SDU+YNuXMOtofSCSnnbupj97Yr6yf6EwQd1I/vbFfWT/bTBHo1F9Bn1Tgat2kp17o3iJicFhqJQmJ73STt0qqYsBnwG76Q4RZHSE2pu9i3HWo/3/wBEc2ldA0j9nYWw+RTF9QOAjg6Q391+teJsYa/pTUaziMZMHVlA3G93cJJ+kGYlQc9mEz8fNBUE4d2ek6xLFnpJGd7W/m85G0UDgIKBwEUVDOZq40hMNQEgilussMq9wG3s7HjmLh3cNipiguqUlBABQDM6xvYkDZ+jdjmbFr7HQOAgoHAQqCZrM/EztQFJly0zykeLVMCkJJIcFWyFMmrLfk4vESRjcVcqlyTZZSkLlOSwoSo6yyXquHLgPaNxoHAQUDgIzREQg0tekcYZamk4dK3JSdbLLB0sljMAOyVireUiwd4kYifiKVU6moJmFN5bFVZ1QvNDbDOeHM7O2UDgIKBwETJARAZPaR7Q+MDye0j2h8Yl0DgIKBwEJICI8ntI9ofGB5PaR7Q+MS6BwEFA4CEkBCmGSx2kZH6Q+MIkTSmStSU1qCSQneohAIHpP4xYUDgIhImEVsb1FgcnYb2LRg5yNvAvBYkzJSFqlqlqOaFZggsfRZxyIhYnHWlFBpCAqtrEkkFL8QAD6YZk4hSkJKhQohJKc6Sc0uwdvNAMWvWUsaWeuzfVZnd35M19wwtm5kyM6Rxmpw82az6tC1AcSlyB6SG9MSiLj0xDm4laUkpFZc7NgTc5OGzb7/MXdaXDndw/9Qtm5iQ1o7GrmGcFylS9XMKUkiy07pieW7zg7mJcnzlJ1QSioKWEqPZTSTV6wB6YZwuNmKKgpBQBYElJCs3IbdYZsb5BoUvErFFIqBYE5U5XyuGf0tuJIWzcxIkT5lIWoJKilD0jMs5YczlEXRukFTpZUqTMkkKppWLnqmocRdvQYeM0uWN2DPYb+UNyMUpSHUCgk9Us7PYm3paFs3MSFzccRPTK1SylSSTNA2Em+yfV944wvFTqETFhBWUgkJSNpTDIc4ZVi16wJZ0kElfBvotTmfPkD6UYvFrQklCdYXNsvokg5F7gD0vuhbNzEiVh5taZaikoKgCUqG0l0vSeYy9EMYLSesmz5erUkSVJTWRsrKk1GnzOH84jGHxS1AFQoNSg2dg4ByGYY+mGcNpGcpQCpRQGuqoFiwLMwJuVBxbZhbIJD2kdJ6hMrxaliZMlyyU5IrISFq5OR64mgXPmH+Yq8ZpCcgDVy9ZshrtdlODslmZPnq5Q/MxagbHcMx54ybERyyEh/CzzMlIWpBllQSooV1kuxpVzGR5wkYw68ytUunV161tgmpjLftZHzGIysaviMxuhXfy+I9UWEHnjuqfO2K+sn+hMEJ7qCn0riT/Mj+2mCO/ovos+qcDWO0lO+9Avm3C/Ypi/ig6BfNuF+xTF/HDR/VdrXibCHopqCCCCKTMIIpB0mGtmIoskTKFOdtUoArS1Oyz5mxazwxM6W6tEpc2WEpnJJRQsqU7AhKgUJAd2dzflcAbFBFejGzgxmSkJSesRNBos7qqSkMN5BMNTOkMvWoSlSFIUlZVMC00poAJBa2RG8NAFrBEDGabky0qJWglKSqgKTUQE1WD9m8VGK6ZasELlEr1aZiUpUVJKCwJUooFLEpGR6w9AGzQRSzNOTQtEs4famBRQNYmwSbmZZk2L7JXw5xN0XpLXBbppVLmKQoAuHTvBYEhiMwN8ATYIIIAIj4X6f1z+AiREbDJ69z1j+AiPcGMGuYZMszUhMwpQVpFwF2qSC5cAuM4SMRN19Gq8Vq6tbUOu4GrpzycvlaJJlczBq+ZiQRNITpqZKlSUJmTAdlCjSDtXvus59ES948x/xAJXMwarmYAg6Nxk9apgnSBKSkshQmJXrA5FTC6QwBY3ZY3ggO4qfMSJWrl6wKWkLNQTQg5zL9ZrWHGJOr5mASuZgDG8+Yf5iHorGrmyEzJksyVKzQSSQKmDuAbhjlvibquZgMrmYAaVNXrQkI8XQSVuLKcUpAzLiovyHGzWk5sxMicqUHmBCygM7rCdkNvu1olavmYBK5mAEg9XP02OW+MSlqJW4YBTJ5ilJf2ioeiFmVzMGr5mAIeMmzE6igEhUwBdnFFKnJP0bhN+LDfCNIdf/iPxMTxK5mELwiSXLn0wBUq/yIzFn3ijh95g7xRw+8wB5r7p3zpifOj+2mMQvupJbS2KH8yf7aYI7+i+iz6pwNY7SU730C+bcL9imL+KDoF824X7FMX8cNH9V2teJsIeimoIbxClBCikVKANKXZy1g+5zvhyCKTM1Of0dnpw6KSlcxDqpalSlLDLC5hUXBe9r0iGJ3RaZMRJQlCZJlp8YvZ8YRTSDQXIKg7qyzzjc4IAp8ZNxEyUQiSlC2BeYpKkgi+zS7kEOHYOAYopXR6eMYZ2rUpAlsNZMSqYVBLO7nae4yF90brBAGmaP6NTpeFXhjLlrMxalBZUKEVDrAMVVg2sPTCp2g8RMlTnlpSoyZcpKawXoUDU+Qs8bjBAGuYPDTgpcxciqZMsoGYigS/4aLl7XuACScnifoHBKlpXUKQqapSEONhJZk2sLuWFtqLSCACCCCACI+E+n9c/gIkRHwn0/rn8BEe4JEEEESAggggAggggAggggAggggAggggAggggAggggDzN3VPnbFfWT/QmCDuqfO2K+sn+hMEd/RfRZ9U4GsdpKd66BfNuF+xTF/GjdD9MqThMLLZQeWgJOrcHZBJeqwD58uYewk9KypaUEqQVDNcpgDZw9d88w/qvHCUhyWr9a8TYw9FNRtMEauelV81m5DiSSHBAN6+Y+8ZggP4bTkxagLgEApUpAAOwleVb2CgPODFFdDORsMEVffMztp9j9UY75mdtPsfqhXQSLWCKvvmZ20+x+qMd8zO2n2P1QroJFrBFX3zM7afY/VGO+ZnbT7H6oV0Ei1gir75mdtPsfqjHfMztp9j9UK6CRawRVd8zO2n2P1Qd8zO2n2P1QroJFrEfCfT+ufwEQu+ZnbT7H6oSibMDstNy52P1RFdBIt4Iq++ZnbT7H6oO+ZnbT7H6omugkWkEVffMztp9j9UHfMztp9j9UK6CRaQRV98zO2n2P1Qd8zO2n2P1QroJFpBFX3zM7afY/VB3zM7afY/VCugkWkEVffMztp9j9URcdphcoJJL1KbZlvc5fS5/ibAQroJF9BGsy+ki1IKxV1qadXtHZKrCt9xS2b+lp8vGzCAa0hwCxRcOHY7WcK6CRbwRVjEzO2n2P1RTI6WrLAImO7EaoWsk1Hby2mf+VXCFdBI22CKvvmZ20+x+qMHFTO2n2P1QroJHnvuqfO2K+sn+hMEN90xROlMSTclSeX0EwR6FRfQZ9U4GrdpKVKNP4lICU4ielIDACYsAAZAAG0Z8I8V5TiPer+MYgixIbMEMEUz4R4rynEe9X8YPCLFeU4j3q/jGIImzZgmwTUPCLE+U4j3q/jB4RYrynEe9X8YIIWbME2Cah4RYnynEe9X8YPCLFeU4j3q/jBBCzZgmwTUPCLFeU4j3q/jB4RYrynEe9X8YIIWbME2Cah4RYnyjEe9X8YPCLFeU4j3q/jBBCzZgmwTUPCLFeU4j3q/jB4RYrynEe9X8YIIWbME2Cah4RYrynEe9X8YPCLFeU4j3q/jBBE2bME2Cah4RYnynEe9X8YPCLFeU4j3q/jBBEWbME2EzUPCLFeU4j3q/jB4RYnyjEe9X8YIIWbME2ETUPCLFeU4j3q/jB4RYnynEe9X8YIIWbME2Cah4RYnyjEe9X8YPCLFeU4j3q/jBBCzZgmwTUPCLE+UYj3q/jB4RYrynEe9X8YIIWbME2EzUz4R4rynEe9X8Yx4RYrynEe9X8YIIWbME2ETUPCLE+UYj3q/jB4R4rynEe9X8YIIWbME2Cah4RYnynEe9X8YPCLFeU4j3q/jBBCzZgmwTUg4nEqWoqWpS1HNSiST5ybmCCCKFuUk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4800" y="2438400"/>
            <a:ext cx="1447800" cy="5334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Report form design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57400" y="4953000"/>
            <a:ext cx="2286000" cy="6096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Insert function to get Configuration Information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81000" y="1981200"/>
            <a:ext cx="7848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057400" y="2438400"/>
            <a:ext cx="2438400" cy="5334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Design report form manually using paper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04800" y="4343400"/>
            <a:ext cx="1676400" cy="5334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Report form Implementation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381000" y="3886200"/>
            <a:ext cx="7772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2057400" y="3886200"/>
            <a:ext cx="2590800" cy="8382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Hard code font and location correspond to the report form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800600" y="2819400"/>
            <a:ext cx="2971800" cy="685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Specify function to get configuration information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800600" y="4114800"/>
            <a:ext cx="2133600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Generate  source code from the form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381000" y="1371600"/>
            <a:ext cx="7848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81000" y="5791200"/>
            <a:ext cx="7848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981200" y="1371600"/>
            <a:ext cx="0" cy="4419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648200" y="1371600"/>
            <a:ext cx="0" cy="4419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304800" y="1447800"/>
            <a:ext cx="1447800" cy="5334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Development Phase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514600" y="1524000"/>
            <a:ext cx="1371600" cy="381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As-Is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486400" y="1447800"/>
            <a:ext cx="2057400" cy="5334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To-Be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85800" y="5943600"/>
            <a:ext cx="7315200" cy="533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000" b="1" dirty="0" smtClean="0"/>
              <a:t>Require</a:t>
            </a:r>
            <a:r>
              <a:rPr lang="en-US" sz="2000" b="1" dirty="0" smtClean="0">
                <a:solidFill>
                  <a:srgbClr val="0000CC"/>
                </a:solidFill>
              </a:rPr>
              <a:t> visual report design language </a:t>
            </a:r>
            <a:r>
              <a:rPr lang="en-US" sz="2000" b="1" dirty="0" smtClean="0"/>
              <a:t>for</a:t>
            </a:r>
            <a:r>
              <a:rPr lang="en-US" sz="2000" b="1" dirty="0" smtClean="0">
                <a:solidFill>
                  <a:srgbClr val="0000CC"/>
                </a:solidFill>
              </a:rPr>
              <a:t> Printer </a:t>
            </a:r>
            <a:r>
              <a:rPr lang="en-US" sz="2000" b="1" dirty="0" smtClean="0"/>
              <a:t>domain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Research </a:t>
            </a:r>
            <a:r>
              <a:rPr lang="en-US" sz="3200" b="1" dirty="0" smtClean="0"/>
              <a:t>Goal</a:t>
            </a:r>
            <a:endParaRPr lang="en-US" sz="3200" b="1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382000" cy="518160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ClrTx/>
              <a:buFontTx/>
              <a:buNone/>
            </a:pPr>
            <a:r>
              <a:rPr lang="en-AU" sz="3200" i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Language elements </a:t>
            </a:r>
            <a:r>
              <a:rPr lang="en-AU" sz="3200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</a:t>
            </a:r>
            <a:r>
              <a:rPr lang="en-AU" sz="3200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 </a:t>
            </a:r>
            <a:r>
              <a:rPr lang="en-AU" sz="3200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(semi)automatically derived using </a:t>
            </a:r>
            <a:r>
              <a:rPr lang="en-AU" sz="3200" i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machine learning techniques </a:t>
            </a:r>
            <a:r>
              <a:rPr lang="en-AU" sz="3200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 applying those techniques on  a set of </a:t>
            </a:r>
            <a:r>
              <a:rPr lang="en-AU" sz="3200" i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user demonstrated example domain models.</a:t>
            </a:r>
            <a:r>
              <a:rPr lang="en-AU" sz="3200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AU" sz="2800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 aim to assist domain experts, who do not have program language development expertise, to create their own DSMLs.</a:t>
            </a:r>
          </a:p>
          <a:p>
            <a:pPr marL="0" indent="0" algn="just">
              <a:spcBef>
                <a:spcPct val="0"/>
              </a:spcBef>
              <a:buClrTx/>
              <a:buFontTx/>
              <a:buNone/>
            </a:pPr>
            <a:endParaRPr lang="en-AU" sz="2800" i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just">
              <a:spcBef>
                <a:spcPct val="0"/>
              </a:spcBef>
              <a:buClrTx/>
              <a:buFontTx/>
              <a:buNone/>
            </a:pPr>
            <a:r>
              <a:rPr lang="en-AU" sz="2800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idea borrows from our earlier work in two areas: 1) </a:t>
            </a:r>
            <a:r>
              <a:rPr lang="en-AU" sz="2800" i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Model-Transformation by Demonstration</a:t>
            </a:r>
            <a:r>
              <a:rPr lang="en-AU" sz="2800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which was influenced by other “By Example” approaches; and 2) </a:t>
            </a:r>
            <a:r>
              <a:rPr lang="en-AU" sz="2800" i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Metamodel inference </a:t>
            </a:r>
            <a:r>
              <a:rPr lang="en-AU" sz="2800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from existing examples, which was influenced by grammar inference research.</a:t>
            </a:r>
          </a:p>
          <a:p>
            <a:pPr marL="0" indent="0" algn="just">
              <a:spcBef>
                <a:spcPct val="0"/>
              </a:spcBef>
              <a:buClrTx/>
              <a:buFontTx/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9607AA8-05CE-472E-87FC-202000571F1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DSML Development Challenge 1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Preference for unconstrained environments</a:t>
            </a:r>
          </a:p>
          <a:p>
            <a:pPr lvl="1"/>
            <a:r>
              <a:rPr lang="en-US" dirty="0" smtClean="0"/>
              <a:t>Design with whiteboard, papers, or computer with pen-based input; provides flexibility in processing a wide range of open notations for different domains</a:t>
            </a:r>
          </a:p>
          <a:p>
            <a:pPr lvl="1"/>
            <a:r>
              <a:rPr lang="en-US" dirty="0" smtClean="0"/>
              <a:t>Easy to capture high-level requirements and communicate with participants interactively from the same domain</a:t>
            </a:r>
          </a:p>
          <a:p>
            <a:pPr lvl="1"/>
            <a:r>
              <a:rPr lang="en-US" dirty="0" smtClean="0"/>
              <a:t>Documents are informal and often not documented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6316E41-1194-487F-98AC-88AA58B2C2D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962400"/>
            <a:ext cx="65865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2895600" y="6477000"/>
            <a:ext cx="617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800" dirty="0"/>
              <a:t>Figures are excerpted from Chen, Q., Grundy, J.C., and Hosking, J.G. SUMLOW: Early Design-Stage Sketching of UML Diagrams on an E-whiteboard, Software – Practice and Experience, vol. 38 , no. 9, Wiley, July 2008, pp. 961-994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DSML Development Challenge 2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153400" cy="1143000"/>
          </a:xfrm>
        </p:spPr>
        <p:txBody>
          <a:bodyPr/>
          <a:lstStyle/>
          <a:p>
            <a:r>
              <a:rPr lang="en-US" dirty="0" smtClean="0"/>
              <a:t>Developing a DSML often requires familiarity of </a:t>
            </a:r>
            <a:br>
              <a:rPr lang="en-US" dirty="0" smtClean="0"/>
            </a:br>
            <a:r>
              <a:rPr lang="en-US" dirty="0" smtClean="0"/>
              <a:t>              </a:t>
            </a:r>
            <a:r>
              <a:rPr lang="en-US" b="1" i="1" dirty="0" smtClean="0"/>
              <a:t>domain knowledge</a:t>
            </a:r>
            <a:r>
              <a:rPr lang="en-US" dirty="0" smtClean="0"/>
              <a:t> and </a:t>
            </a:r>
            <a:br>
              <a:rPr lang="en-US" dirty="0" smtClean="0"/>
            </a:br>
            <a:r>
              <a:rPr lang="en-US" dirty="0" smtClean="0"/>
              <a:t>                       </a:t>
            </a:r>
            <a:r>
              <a:rPr lang="en-US" b="1" i="1" dirty="0" smtClean="0"/>
              <a:t>language design expertise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D24AC7E-2200-41BA-ABD5-2F173EFD0CD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057400" y="2895600"/>
            <a:ext cx="2590800" cy="2514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Domain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Experts</a:t>
            </a:r>
          </a:p>
        </p:txBody>
      </p:sp>
      <p:sp>
        <p:nvSpPr>
          <p:cNvPr id="6" name="Oval 5"/>
          <p:cNvSpPr/>
          <p:nvPr/>
        </p:nvSpPr>
        <p:spPr>
          <a:xfrm>
            <a:off x="3886200" y="2819400"/>
            <a:ext cx="2590800" cy="2514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Programming Language Development Experts</a:t>
            </a:r>
          </a:p>
        </p:txBody>
      </p:sp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2895600" y="5830888"/>
            <a:ext cx="5105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/>
              <a:t>Experts</a:t>
            </a:r>
            <a:r>
              <a:rPr lang="en-US" dirty="0"/>
              <a:t> </a:t>
            </a:r>
            <a:r>
              <a:rPr lang="en-US" sz="1400" dirty="0"/>
              <a:t>who have both </a:t>
            </a:r>
            <a:r>
              <a:rPr lang="en-US" i="1" dirty="0"/>
              <a:t>domain knowledge </a:t>
            </a:r>
            <a:r>
              <a:rPr lang="en-US" sz="1400" dirty="0"/>
              <a:t>and</a:t>
            </a:r>
            <a:r>
              <a:rPr lang="en-US" dirty="0"/>
              <a:t> </a:t>
            </a:r>
            <a:r>
              <a:rPr lang="en-US" i="1" dirty="0"/>
              <a:t>language development expertise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3733801" y="5181600"/>
            <a:ext cx="1219200" cy="31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1" name="TextBox 14"/>
          <p:cNvSpPr txBox="1">
            <a:spLocks noChangeArrowheads="1"/>
          </p:cNvSpPr>
          <p:nvPr/>
        </p:nvSpPr>
        <p:spPr bwMode="auto">
          <a:xfrm>
            <a:off x="6705600" y="3429000"/>
            <a:ext cx="2209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>
                <a:solidFill>
                  <a:srgbClr val="0000CC"/>
                </a:solidFill>
              </a:rPr>
              <a:t>Quality of DSML Implementations &amp; Maintenance</a:t>
            </a:r>
          </a:p>
        </p:txBody>
      </p:sp>
      <p:sp>
        <p:nvSpPr>
          <p:cNvPr id="8202" name="TextBox 15"/>
          <p:cNvSpPr txBox="1">
            <a:spLocks noChangeArrowheads="1"/>
          </p:cNvSpPr>
          <p:nvPr/>
        </p:nvSpPr>
        <p:spPr bwMode="auto">
          <a:xfrm>
            <a:off x="152400" y="3352800"/>
            <a:ext cx="2209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>
                <a:solidFill>
                  <a:srgbClr val="0000CC"/>
                </a:solidFill>
              </a:rPr>
              <a:t>Quality of </a:t>
            </a:r>
            <a:r>
              <a:rPr lang="en-US" dirty="0" smtClean="0">
                <a:solidFill>
                  <a:srgbClr val="0000CC"/>
                </a:solidFill>
              </a:rPr>
              <a:t>Domain Understanding</a:t>
            </a:r>
            <a:endParaRPr lang="en-US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DSML Development Challenge 3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2775" y="1295400"/>
            <a:ext cx="8153400" cy="1905000"/>
          </a:xfrm>
        </p:spPr>
        <p:txBody>
          <a:bodyPr/>
          <a:lstStyle/>
          <a:p>
            <a:r>
              <a:rPr lang="en-US" dirty="0" smtClean="0"/>
              <a:t>Complexity of DSML development</a:t>
            </a:r>
          </a:p>
          <a:p>
            <a:pPr lvl="1"/>
            <a:r>
              <a:rPr lang="en-US" dirty="0" smtClean="0"/>
              <a:t>DSML development is often </a:t>
            </a:r>
            <a:r>
              <a:rPr lang="en-US" sz="2400" b="1" dirty="0" smtClean="0"/>
              <a:t>iterative</a:t>
            </a:r>
            <a:r>
              <a:rPr lang="en-US" dirty="0" smtClean="0"/>
              <a:t> and </a:t>
            </a:r>
            <a:r>
              <a:rPr lang="en-US" sz="2400" b="1" dirty="0" smtClean="0"/>
              <a:t>incremental</a:t>
            </a:r>
          </a:p>
          <a:p>
            <a:pPr lvl="2"/>
            <a:r>
              <a:rPr lang="en-US" dirty="0" smtClean="0"/>
              <a:t>Several different stages are often used to develop a DSML</a:t>
            </a:r>
          </a:p>
          <a:p>
            <a:pPr lvl="2"/>
            <a:r>
              <a:rPr lang="en-US" dirty="0" smtClean="0"/>
              <a:t>Helps to capture and formalize constantly changing requirements and notations</a:t>
            </a:r>
          </a:p>
          <a:p>
            <a:pPr lvl="2"/>
            <a:r>
              <a:rPr lang="en-US" dirty="0" smtClean="0"/>
              <a:t>Can be tedious, error-prone, and time-consuming without tool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73751F1-85B7-44A8-B809-CBDB653340C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6" name="Group 142"/>
          <p:cNvGrpSpPr>
            <a:grpSpLocks/>
          </p:cNvGrpSpPr>
          <p:nvPr/>
        </p:nvGrpSpPr>
        <p:grpSpPr bwMode="auto">
          <a:xfrm rot="5400000">
            <a:off x="3096770" y="3314700"/>
            <a:ext cx="3276600" cy="3352800"/>
            <a:chOff x="1826" y="1488"/>
            <a:chExt cx="2112" cy="1584"/>
          </a:xfrm>
        </p:grpSpPr>
        <p:sp>
          <p:nvSpPr>
            <p:cNvPr id="7" name="AutoShape 143"/>
            <p:cNvSpPr>
              <a:spLocks noChangeArrowheads="1"/>
            </p:cNvSpPr>
            <p:nvPr/>
          </p:nvSpPr>
          <p:spPr bwMode="auto">
            <a:xfrm rot="2700000">
              <a:off x="2126" y="1212"/>
              <a:ext cx="1536" cy="2088"/>
            </a:xfrm>
            <a:custGeom>
              <a:avLst/>
              <a:gdLst>
                <a:gd name="G0" fmla="+- 7184998 0 0"/>
                <a:gd name="G1" fmla="+- 2333192 0 0"/>
                <a:gd name="G2" fmla="+- 7184998 0 2333192"/>
                <a:gd name="G3" fmla="+- 10800 0 0"/>
                <a:gd name="G4" fmla="+- 0 0 7184998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151 0 0"/>
                <a:gd name="G9" fmla="+- 0 0 2333192"/>
                <a:gd name="G10" fmla="+- 5151 0 2700"/>
                <a:gd name="G11" fmla="cos G10 7184998"/>
                <a:gd name="G12" fmla="sin G10 7184998"/>
                <a:gd name="G13" fmla="cos 13500 7184998"/>
                <a:gd name="G14" fmla="sin 13500 7184998"/>
                <a:gd name="G15" fmla="+- G11 10800 0"/>
                <a:gd name="G16" fmla="+- G12 10800 0"/>
                <a:gd name="G17" fmla="+- G13 10800 0"/>
                <a:gd name="G18" fmla="+- G14 10800 0"/>
                <a:gd name="G19" fmla="*/ 5151 1 2"/>
                <a:gd name="G20" fmla="+- G19 5400 0"/>
                <a:gd name="G21" fmla="cos G20 7184998"/>
                <a:gd name="G22" fmla="sin G20 7184998"/>
                <a:gd name="G23" fmla="+- G21 10800 0"/>
                <a:gd name="G24" fmla="+- G12 G23 G22"/>
                <a:gd name="G25" fmla="+- G22 G23 G11"/>
                <a:gd name="G26" fmla="cos 10800 7184998"/>
                <a:gd name="G27" fmla="sin 10800 7184998"/>
                <a:gd name="G28" fmla="cos 5151 7184998"/>
                <a:gd name="G29" fmla="sin 5151 7184998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2333192"/>
                <a:gd name="G36" fmla="sin G34 2333192"/>
                <a:gd name="G37" fmla="+/ 2333192 7184998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151 G39"/>
                <a:gd name="G43" fmla="sin 5151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4026 w 21600"/>
                <a:gd name="T5" fmla="*/ 21106 h 21600"/>
                <a:gd name="T6" fmla="*/ 17285 w 21600"/>
                <a:gd name="T7" fmla="*/ 15443 h 21600"/>
                <a:gd name="T8" fmla="*/ 12338 w 21600"/>
                <a:gd name="T9" fmla="*/ 15715 h 21600"/>
                <a:gd name="T10" fmla="*/ 6263 w 21600"/>
                <a:gd name="T11" fmla="*/ 23515 h 21600"/>
                <a:gd name="T12" fmla="*/ 2915 w 21600"/>
                <a:gd name="T13" fmla="*/ 16455 h 21600"/>
                <a:gd name="T14" fmla="*/ 9976 w 21600"/>
                <a:gd name="T15" fmla="*/ 1310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069" y="15651"/>
                  </a:moveTo>
                  <a:cubicBezTo>
                    <a:pt x="9624" y="15849"/>
                    <a:pt x="10210" y="15951"/>
                    <a:pt x="10800" y="15951"/>
                  </a:cubicBezTo>
                  <a:cubicBezTo>
                    <a:pt x="12461" y="15950"/>
                    <a:pt x="14020" y="15149"/>
                    <a:pt x="14988" y="13798"/>
                  </a:cubicBezTo>
                  <a:lnTo>
                    <a:pt x="19581" y="17087"/>
                  </a:lnTo>
                  <a:cubicBezTo>
                    <a:pt x="17553" y="19919"/>
                    <a:pt x="14283" y="21599"/>
                    <a:pt x="10800" y="21600"/>
                  </a:cubicBezTo>
                  <a:cubicBezTo>
                    <a:pt x="9563" y="21600"/>
                    <a:pt x="8335" y="21387"/>
                    <a:pt x="7171" y="20972"/>
                  </a:cubicBezTo>
                  <a:lnTo>
                    <a:pt x="6263" y="23515"/>
                  </a:lnTo>
                  <a:lnTo>
                    <a:pt x="2915" y="16455"/>
                  </a:lnTo>
                  <a:lnTo>
                    <a:pt x="9976" y="13108"/>
                  </a:lnTo>
                  <a:lnTo>
                    <a:pt x="9069" y="15651"/>
                  </a:lnTo>
                  <a:close/>
                </a:path>
              </a:pathLst>
            </a:custGeom>
            <a:gradFill rotWithShape="0">
              <a:gsLst>
                <a:gs pos="0">
                  <a:srgbClr val="FF0000">
                    <a:gamma/>
                    <a:shade val="40000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8" name="AutoShape 144"/>
            <p:cNvSpPr>
              <a:spLocks noChangeArrowheads="1"/>
            </p:cNvSpPr>
            <p:nvPr/>
          </p:nvSpPr>
          <p:spPr bwMode="auto">
            <a:xfrm rot="2700000">
              <a:off x="2102" y="1260"/>
              <a:ext cx="1536" cy="2088"/>
            </a:xfrm>
            <a:custGeom>
              <a:avLst/>
              <a:gdLst>
                <a:gd name="G0" fmla="+- 146498 0 0"/>
                <a:gd name="G1" fmla="+- -3194549 0 0"/>
                <a:gd name="G2" fmla="+- 146498 0 -3194549"/>
                <a:gd name="G3" fmla="+- 10800 0 0"/>
                <a:gd name="G4" fmla="+- 0 0 146498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4768 0 0"/>
                <a:gd name="G9" fmla="+- 0 0 -3194549"/>
                <a:gd name="G10" fmla="+- 4768 0 2700"/>
                <a:gd name="G11" fmla="cos G10 146498"/>
                <a:gd name="G12" fmla="sin G10 146498"/>
                <a:gd name="G13" fmla="cos 13500 146498"/>
                <a:gd name="G14" fmla="sin 13500 146498"/>
                <a:gd name="G15" fmla="+- G11 10800 0"/>
                <a:gd name="G16" fmla="+- G12 10800 0"/>
                <a:gd name="G17" fmla="+- G13 10800 0"/>
                <a:gd name="G18" fmla="+- G14 10800 0"/>
                <a:gd name="G19" fmla="*/ 4768 1 2"/>
                <a:gd name="G20" fmla="+- G19 5400 0"/>
                <a:gd name="G21" fmla="cos G20 146498"/>
                <a:gd name="G22" fmla="sin G20 146498"/>
                <a:gd name="G23" fmla="+- G21 10800 0"/>
                <a:gd name="G24" fmla="+- G12 G23 G22"/>
                <a:gd name="G25" fmla="+- G22 G23 G11"/>
                <a:gd name="G26" fmla="cos 10800 146498"/>
                <a:gd name="G27" fmla="sin 10800 146498"/>
                <a:gd name="G28" fmla="cos 4768 146498"/>
                <a:gd name="G29" fmla="sin 4768 146498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3194549"/>
                <a:gd name="G36" fmla="sin G34 -3194549"/>
                <a:gd name="G37" fmla="+/ -3194549 146498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4768 G39"/>
                <a:gd name="G43" fmla="sin 4768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0722 w 21600"/>
                <a:gd name="T5" fmla="*/ 6535 h 21600"/>
                <a:gd name="T6" fmla="*/ 15932 w 21600"/>
                <a:gd name="T7" fmla="*/ 4948 h 21600"/>
                <a:gd name="T8" fmla="*/ 15180 w 21600"/>
                <a:gd name="T9" fmla="*/ 8917 h 21600"/>
                <a:gd name="T10" fmla="*/ 24289 w 21600"/>
                <a:gd name="T11" fmla="*/ 11326 h 21600"/>
                <a:gd name="T12" fmla="*/ 18355 w 21600"/>
                <a:gd name="T13" fmla="*/ 16815 h 21600"/>
                <a:gd name="T14" fmla="*/ 12866 w 21600"/>
                <a:gd name="T15" fmla="*/ 1088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5564" y="10985"/>
                  </a:moveTo>
                  <a:cubicBezTo>
                    <a:pt x="15566" y="10924"/>
                    <a:pt x="15568" y="10862"/>
                    <a:pt x="15568" y="10800"/>
                  </a:cubicBezTo>
                  <a:cubicBezTo>
                    <a:pt x="15568" y="9427"/>
                    <a:pt x="14976" y="8120"/>
                    <a:pt x="13944" y="7215"/>
                  </a:cubicBezTo>
                  <a:lnTo>
                    <a:pt x="17921" y="2680"/>
                  </a:lnTo>
                  <a:cubicBezTo>
                    <a:pt x="20259" y="4731"/>
                    <a:pt x="21600" y="7690"/>
                    <a:pt x="21600" y="10800"/>
                  </a:cubicBezTo>
                  <a:cubicBezTo>
                    <a:pt x="21600" y="10940"/>
                    <a:pt x="21597" y="11080"/>
                    <a:pt x="21591" y="11221"/>
                  </a:cubicBezTo>
                  <a:lnTo>
                    <a:pt x="24289" y="11326"/>
                  </a:lnTo>
                  <a:lnTo>
                    <a:pt x="18355" y="16815"/>
                  </a:lnTo>
                  <a:lnTo>
                    <a:pt x="12866" y="10880"/>
                  </a:lnTo>
                  <a:lnTo>
                    <a:pt x="15564" y="10985"/>
                  </a:lnTo>
                  <a:close/>
                </a:path>
              </a:pathLst>
            </a:cu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4000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9" name="AutoShape 145"/>
            <p:cNvSpPr>
              <a:spLocks noChangeArrowheads="1"/>
            </p:cNvSpPr>
            <p:nvPr/>
          </p:nvSpPr>
          <p:spPr bwMode="auto">
            <a:xfrm rot="2700000">
              <a:off x="2102" y="1260"/>
              <a:ext cx="1536" cy="2088"/>
            </a:xfrm>
            <a:custGeom>
              <a:avLst/>
              <a:gdLst>
                <a:gd name="G0" fmla="+- -4317438 0 0"/>
                <a:gd name="G1" fmla="+- -8659349 0 0"/>
                <a:gd name="G2" fmla="+- -4317438 0 -8659349"/>
                <a:gd name="G3" fmla="+- 10800 0 0"/>
                <a:gd name="G4" fmla="+- 0 0 -4317438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170 0 0"/>
                <a:gd name="G9" fmla="+- 0 0 -8659349"/>
                <a:gd name="G10" fmla="+- 5170 0 2700"/>
                <a:gd name="G11" fmla="cos G10 -4317438"/>
                <a:gd name="G12" fmla="sin G10 -4317438"/>
                <a:gd name="G13" fmla="cos 13500 -4317438"/>
                <a:gd name="G14" fmla="sin 13500 -4317438"/>
                <a:gd name="G15" fmla="+- G11 10800 0"/>
                <a:gd name="G16" fmla="+- G12 10800 0"/>
                <a:gd name="G17" fmla="+- G13 10800 0"/>
                <a:gd name="G18" fmla="+- G14 10800 0"/>
                <a:gd name="G19" fmla="*/ 5170 1 2"/>
                <a:gd name="G20" fmla="+- G19 5400 0"/>
                <a:gd name="G21" fmla="cos G20 -4317438"/>
                <a:gd name="G22" fmla="sin G20 -4317438"/>
                <a:gd name="G23" fmla="+- G21 10800 0"/>
                <a:gd name="G24" fmla="+- G12 G23 G22"/>
                <a:gd name="G25" fmla="+- G22 G23 G11"/>
                <a:gd name="G26" fmla="cos 10800 -4317438"/>
                <a:gd name="G27" fmla="sin 10800 -4317438"/>
                <a:gd name="G28" fmla="cos 5170 -4317438"/>
                <a:gd name="G29" fmla="sin 5170 -4317438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659349"/>
                <a:gd name="G36" fmla="sin G34 -8659349"/>
                <a:gd name="G37" fmla="+/ -8659349 -4317438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170 G39"/>
                <a:gd name="G43" fmla="sin 517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09 w 21600"/>
                <a:gd name="T5" fmla="*/ 133 h 21600"/>
                <a:gd name="T6" fmla="*/ 5443 w 21600"/>
                <a:gd name="T7" fmla="*/ 4878 h 21600"/>
                <a:gd name="T8" fmla="*/ 9990 w 21600"/>
                <a:gd name="T9" fmla="*/ 5693 h 21600"/>
                <a:gd name="T10" fmla="*/ 16317 w 21600"/>
                <a:gd name="T11" fmla="*/ -1522 h 21600"/>
                <a:gd name="T12" fmla="*/ 19096 w 21600"/>
                <a:gd name="T13" fmla="*/ 5766 h 21600"/>
                <a:gd name="T14" fmla="*/ 11809 w 21600"/>
                <a:gd name="T15" fmla="*/ 8545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912" y="6081"/>
                  </a:moveTo>
                  <a:cubicBezTo>
                    <a:pt x="12248" y="5783"/>
                    <a:pt x="11528" y="5630"/>
                    <a:pt x="10800" y="5630"/>
                  </a:cubicBezTo>
                  <a:cubicBezTo>
                    <a:pt x="9518" y="5629"/>
                    <a:pt x="8282" y="6106"/>
                    <a:pt x="7331" y="6965"/>
                  </a:cubicBezTo>
                  <a:lnTo>
                    <a:pt x="3555" y="2790"/>
                  </a:lnTo>
                  <a:cubicBezTo>
                    <a:pt x="5540" y="994"/>
                    <a:pt x="8122" y="-1"/>
                    <a:pt x="10800" y="0"/>
                  </a:cubicBezTo>
                  <a:cubicBezTo>
                    <a:pt x="12321" y="0"/>
                    <a:pt x="13825" y="321"/>
                    <a:pt x="15213" y="943"/>
                  </a:cubicBezTo>
                  <a:lnTo>
                    <a:pt x="16317" y="-1522"/>
                  </a:lnTo>
                  <a:lnTo>
                    <a:pt x="19096" y="5766"/>
                  </a:lnTo>
                  <a:lnTo>
                    <a:pt x="11809" y="8545"/>
                  </a:lnTo>
                  <a:lnTo>
                    <a:pt x="12912" y="6081"/>
                  </a:lnTo>
                  <a:close/>
                </a:path>
              </a:pathLst>
            </a:custGeom>
            <a:gradFill rotWithShape="0">
              <a:gsLst>
                <a:gs pos="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" name="AutoShape 146"/>
            <p:cNvSpPr>
              <a:spLocks noChangeArrowheads="1"/>
            </p:cNvSpPr>
            <p:nvPr/>
          </p:nvSpPr>
          <p:spPr bwMode="auto">
            <a:xfrm rot="2700000">
              <a:off x="2102" y="1260"/>
              <a:ext cx="1536" cy="2088"/>
            </a:xfrm>
            <a:custGeom>
              <a:avLst/>
              <a:gdLst>
                <a:gd name="G0" fmla="+- -10554645 0 0"/>
                <a:gd name="G1" fmla="+- 9738445 0 0"/>
                <a:gd name="G2" fmla="+- -10554645 0 9738445"/>
                <a:gd name="G3" fmla="+- 10800 0 0"/>
                <a:gd name="G4" fmla="+- 0 0 -10554645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041 0 0"/>
                <a:gd name="G9" fmla="+- 0 0 9738445"/>
                <a:gd name="G10" fmla="+- 5041 0 2700"/>
                <a:gd name="G11" fmla="cos G10 -10554645"/>
                <a:gd name="G12" fmla="sin G10 -10554645"/>
                <a:gd name="G13" fmla="cos 13500 -10554645"/>
                <a:gd name="G14" fmla="sin 13500 -10554645"/>
                <a:gd name="G15" fmla="+- G11 10800 0"/>
                <a:gd name="G16" fmla="+- G12 10800 0"/>
                <a:gd name="G17" fmla="+- G13 10800 0"/>
                <a:gd name="G18" fmla="+- G14 10800 0"/>
                <a:gd name="G19" fmla="*/ 5041 1 2"/>
                <a:gd name="G20" fmla="+- G19 5400 0"/>
                <a:gd name="G21" fmla="cos G20 -10554645"/>
                <a:gd name="G22" fmla="sin G20 -10554645"/>
                <a:gd name="G23" fmla="+- G21 10800 0"/>
                <a:gd name="G24" fmla="+- G12 G23 G22"/>
                <a:gd name="G25" fmla="+- G22 G23 G11"/>
                <a:gd name="G26" fmla="cos 10800 -10554645"/>
                <a:gd name="G27" fmla="sin 10800 -10554645"/>
                <a:gd name="G28" fmla="cos 5041 -10554645"/>
                <a:gd name="G29" fmla="sin 5041 -10554645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738445"/>
                <a:gd name="G36" fmla="sin G34 9738445"/>
                <a:gd name="G37" fmla="+/ 9738445 -10554645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041 G39"/>
                <a:gd name="G43" fmla="sin 5041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63 w 21600"/>
                <a:gd name="T5" fmla="*/ 11971 h 21600"/>
                <a:gd name="T6" fmla="*/ 4039 w 21600"/>
                <a:gd name="T7" fmla="*/ 14927 h 21600"/>
                <a:gd name="T8" fmla="*/ 5788 w 21600"/>
                <a:gd name="T9" fmla="*/ 11346 h 21600"/>
                <a:gd name="T10" fmla="*/ -1969 w 21600"/>
                <a:gd name="T11" fmla="*/ 6416 h 21600"/>
                <a:gd name="T12" fmla="*/ 5120 w 21600"/>
                <a:gd name="T13" fmla="*/ 2950 h 21600"/>
                <a:gd name="T14" fmla="*/ 8585 w 21600"/>
                <a:gd name="T15" fmla="*/ 10039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032" y="9163"/>
                  </a:moveTo>
                  <a:cubicBezTo>
                    <a:pt x="5851" y="9689"/>
                    <a:pt x="5759" y="10243"/>
                    <a:pt x="5759" y="10799"/>
                  </a:cubicBezTo>
                  <a:cubicBezTo>
                    <a:pt x="5758" y="11726"/>
                    <a:pt x="6014" y="12635"/>
                    <a:pt x="6497" y="13426"/>
                  </a:cubicBezTo>
                  <a:lnTo>
                    <a:pt x="1581" y="16427"/>
                  </a:lnTo>
                  <a:cubicBezTo>
                    <a:pt x="547" y="14732"/>
                    <a:pt x="0" y="12785"/>
                    <a:pt x="0" y="10800"/>
                  </a:cubicBezTo>
                  <a:cubicBezTo>
                    <a:pt x="-1" y="9606"/>
                    <a:pt x="197" y="8421"/>
                    <a:pt x="585" y="7292"/>
                  </a:cubicBezTo>
                  <a:lnTo>
                    <a:pt x="-1969" y="6416"/>
                  </a:lnTo>
                  <a:lnTo>
                    <a:pt x="5120" y="2950"/>
                  </a:lnTo>
                  <a:lnTo>
                    <a:pt x="8585" y="10039"/>
                  </a:lnTo>
                  <a:lnTo>
                    <a:pt x="6032" y="9163"/>
                  </a:lnTo>
                  <a:close/>
                </a:path>
              </a:pathLst>
            </a:custGeom>
            <a:gradFill rotWithShape="0">
              <a:gsLst>
                <a:gs pos="0">
                  <a:srgbClr val="0033CC">
                    <a:gamma/>
                    <a:shade val="40000"/>
                    <a:invGamma/>
                  </a:srgbClr>
                </a:gs>
                <a:gs pos="100000">
                  <a:srgbClr val="0033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1" name="Group 573"/>
          <p:cNvGrpSpPr>
            <a:grpSpLocks/>
          </p:cNvGrpSpPr>
          <p:nvPr/>
        </p:nvGrpSpPr>
        <p:grpSpPr bwMode="auto">
          <a:xfrm rot="16640448" flipH="1">
            <a:off x="1908517" y="3584446"/>
            <a:ext cx="1277937" cy="1438275"/>
            <a:chOff x="3709" y="1577"/>
            <a:chExt cx="805" cy="906"/>
          </a:xfrm>
        </p:grpSpPr>
        <p:sp>
          <p:nvSpPr>
            <p:cNvPr id="12" name="Freeform 574"/>
            <p:cNvSpPr>
              <a:spLocks/>
            </p:cNvSpPr>
            <p:nvPr/>
          </p:nvSpPr>
          <p:spPr bwMode="auto">
            <a:xfrm>
              <a:off x="3742" y="1624"/>
              <a:ext cx="772" cy="859"/>
            </a:xfrm>
            <a:custGeom>
              <a:avLst/>
              <a:gdLst/>
              <a:ahLst/>
              <a:cxnLst>
                <a:cxn ang="0">
                  <a:pos x="249" y="953"/>
                </a:cxn>
                <a:cxn ang="0">
                  <a:pos x="90" y="903"/>
                </a:cxn>
                <a:cxn ang="0">
                  <a:pos x="73" y="983"/>
                </a:cxn>
                <a:cxn ang="0">
                  <a:pos x="22" y="977"/>
                </a:cxn>
                <a:cxn ang="0">
                  <a:pos x="0" y="1095"/>
                </a:cxn>
                <a:cxn ang="0">
                  <a:pos x="115" y="1127"/>
                </a:cxn>
                <a:cxn ang="0">
                  <a:pos x="223" y="1181"/>
                </a:cxn>
                <a:cxn ang="0">
                  <a:pos x="318" y="1251"/>
                </a:cxn>
                <a:cxn ang="0">
                  <a:pos x="402" y="1336"/>
                </a:cxn>
                <a:cxn ang="0">
                  <a:pos x="471" y="1432"/>
                </a:cxn>
                <a:cxn ang="0">
                  <a:pos x="522" y="1541"/>
                </a:cxn>
                <a:cxn ang="0">
                  <a:pos x="555" y="1659"/>
                </a:cxn>
                <a:cxn ang="0">
                  <a:pos x="566" y="1781"/>
                </a:cxn>
                <a:cxn ang="0">
                  <a:pos x="4" y="1778"/>
                </a:cxn>
                <a:cxn ang="0">
                  <a:pos x="1151" y="2577"/>
                </a:cxn>
                <a:cxn ang="0">
                  <a:pos x="2315" y="1778"/>
                </a:cxn>
                <a:cxn ang="0">
                  <a:pos x="1812" y="1782"/>
                </a:cxn>
                <a:cxn ang="0">
                  <a:pos x="1807" y="1635"/>
                </a:cxn>
                <a:cxn ang="0">
                  <a:pos x="1790" y="1491"/>
                </a:cxn>
                <a:cxn ang="0">
                  <a:pos x="1763" y="1349"/>
                </a:cxn>
                <a:cxn ang="0">
                  <a:pos x="1726" y="1211"/>
                </a:cxn>
                <a:cxn ang="0">
                  <a:pos x="1679" y="1078"/>
                </a:cxn>
                <a:cxn ang="0">
                  <a:pos x="1622" y="949"/>
                </a:cxn>
                <a:cxn ang="0">
                  <a:pos x="1559" y="826"/>
                </a:cxn>
                <a:cxn ang="0">
                  <a:pos x="1486" y="707"/>
                </a:cxn>
                <a:cxn ang="0">
                  <a:pos x="1404" y="593"/>
                </a:cxn>
                <a:cxn ang="0">
                  <a:pos x="1315" y="487"/>
                </a:cxn>
                <a:cxn ang="0">
                  <a:pos x="1219" y="386"/>
                </a:cxn>
                <a:cxn ang="0">
                  <a:pos x="1116" y="294"/>
                </a:cxn>
                <a:cxn ang="0">
                  <a:pos x="1007" y="208"/>
                </a:cxn>
                <a:cxn ang="0">
                  <a:pos x="891" y="131"/>
                </a:cxn>
                <a:cxn ang="0">
                  <a:pos x="770" y="60"/>
                </a:cxn>
                <a:cxn ang="0">
                  <a:pos x="644" y="0"/>
                </a:cxn>
                <a:cxn ang="0">
                  <a:pos x="560" y="187"/>
                </a:cxn>
                <a:cxn ang="0">
                  <a:pos x="649" y="235"/>
                </a:cxn>
                <a:cxn ang="0">
                  <a:pos x="493" y="559"/>
                </a:cxn>
                <a:cxn ang="0">
                  <a:pos x="380" y="515"/>
                </a:cxn>
                <a:cxn ang="0">
                  <a:pos x="410" y="440"/>
                </a:cxn>
                <a:cxn ang="0">
                  <a:pos x="291" y="391"/>
                </a:cxn>
                <a:cxn ang="0">
                  <a:pos x="241" y="508"/>
                </a:cxn>
                <a:cxn ang="0">
                  <a:pos x="333" y="551"/>
                </a:cxn>
                <a:cxn ang="0">
                  <a:pos x="249" y="743"/>
                </a:cxn>
                <a:cxn ang="0">
                  <a:pos x="321" y="769"/>
                </a:cxn>
                <a:cxn ang="0">
                  <a:pos x="249" y="953"/>
                </a:cxn>
              </a:cxnLst>
              <a:rect l="0" t="0" r="r" b="b"/>
              <a:pathLst>
                <a:path w="2315" h="2577">
                  <a:moveTo>
                    <a:pt x="249" y="953"/>
                  </a:moveTo>
                  <a:lnTo>
                    <a:pt x="90" y="903"/>
                  </a:lnTo>
                  <a:lnTo>
                    <a:pt x="73" y="983"/>
                  </a:lnTo>
                  <a:lnTo>
                    <a:pt x="22" y="977"/>
                  </a:lnTo>
                  <a:lnTo>
                    <a:pt x="0" y="1095"/>
                  </a:lnTo>
                  <a:lnTo>
                    <a:pt x="115" y="1127"/>
                  </a:lnTo>
                  <a:lnTo>
                    <a:pt x="223" y="1181"/>
                  </a:lnTo>
                  <a:lnTo>
                    <a:pt x="318" y="1251"/>
                  </a:lnTo>
                  <a:lnTo>
                    <a:pt x="402" y="1336"/>
                  </a:lnTo>
                  <a:lnTo>
                    <a:pt x="471" y="1432"/>
                  </a:lnTo>
                  <a:lnTo>
                    <a:pt x="522" y="1541"/>
                  </a:lnTo>
                  <a:lnTo>
                    <a:pt x="555" y="1659"/>
                  </a:lnTo>
                  <a:lnTo>
                    <a:pt x="566" y="1781"/>
                  </a:lnTo>
                  <a:lnTo>
                    <a:pt x="4" y="1778"/>
                  </a:lnTo>
                  <a:lnTo>
                    <a:pt x="1151" y="2577"/>
                  </a:lnTo>
                  <a:lnTo>
                    <a:pt x="2315" y="1778"/>
                  </a:lnTo>
                  <a:lnTo>
                    <a:pt x="1812" y="1782"/>
                  </a:lnTo>
                  <a:lnTo>
                    <a:pt x="1807" y="1635"/>
                  </a:lnTo>
                  <a:lnTo>
                    <a:pt x="1790" y="1491"/>
                  </a:lnTo>
                  <a:lnTo>
                    <a:pt x="1763" y="1349"/>
                  </a:lnTo>
                  <a:lnTo>
                    <a:pt x="1726" y="1211"/>
                  </a:lnTo>
                  <a:lnTo>
                    <a:pt x="1679" y="1078"/>
                  </a:lnTo>
                  <a:lnTo>
                    <a:pt x="1622" y="949"/>
                  </a:lnTo>
                  <a:lnTo>
                    <a:pt x="1559" y="826"/>
                  </a:lnTo>
                  <a:lnTo>
                    <a:pt x="1486" y="707"/>
                  </a:lnTo>
                  <a:lnTo>
                    <a:pt x="1404" y="593"/>
                  </a:lnTo>
                  <a:lnTo>
                    <a:pt x="1315" y="487"/>
                  </a:lnTo>
                  <a:lnTo>
                    <a:pt x="1219" y="386"/>
                  </a:lnTo>
                  <a:lnTo>
                    <a:pt x="1116" y="294"/>
                  </a:lnTo>
                  <a:lnTo>
                    <a:pt x="1007" y="208"/>
                  </a:lnTo>
                  <a:lnTo>
                    <a:pt x="891" y="131"/>
                  </a:lnTo>
                  <a:lnTo>
                    <a:pt x="770" y="60"/>
                  </a:lnTo>
                  <a:lnTo>
                    <a:pt x="644" y="0"/>
                  </a:lnTo>
                  <a:lnTo>
                    <a:pt x="560" y="187"/>
                  </a:lnTo>
                  <a:lnTo>
                    <a:pt x="649" y="235"/>
                  </a:lnTo>
                  <a:lnTo>
                    <a:pt x="493" y="559"/>
                  </a:lnTo>
                  <a:lnTo>
                    <a:pt x="380" y="515"/>
                  </a:lnTo>
                  <a:lnTo>
                    <a:pt x="410" y="440"/>
                  </a:lnTo>
                  <a:lnTo>
                    <a:pt x="291" y="391"/>
                  </a:lnTo>
                  <a:lnTo>
                    <a:pt x="241" y="508"/>
                  </a:lnTo>
                  <a:lnTo>
                    <a:pt x="333" y="551"/>
                  </a:lnTo>
                  <a:lnTo>
                    <a:pt x="249" y="743"/>
                  </a:lnTo>
                  <a:lnTo>
                    <a:pt x="321" y="769"/>
                  </a:lnTo>
                  <a:lnTo>
                    <a:pt x="249" y="953"/>
                  </a:lnTo>
                  <a:close/>
                </a:path>
              </a:pathLst>
            </a:custGeom>
            <a:gradFill rotWithShape="0">
              <a:gsLst>
                <a:gs pos="0">
                  <a:srgbClr val="010180">
                    <a:gamma/>
                    <a:tint val="9020"/>
                    <a:invGamma/>
                  </a:srgbClr>
                </a:gs>
                <a:gs pos="100000">
                  <a:srgbClr val="0101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575"/>
            <p:cNvSpPr>
              <a:spLocks/>
            </p:cNvSpPr>
            <p:nvPr/>
          </p:nvSpPr>
          <p:spPr bwMode="auto">
            <a:xfrm>
              <a:off x="3740" y="1742"/>
              <a:ext cx="47" cy="47"/>
            </a:xfrm>
            <a:custGeom>
              <a:avLst/>
              <a:gdLst/>
              <a:ahLst/>
              <a:cxnLst>
                <a:cxn ang="0">
                  <a:pos x="142" y="24"/>
                </a:cxn>
                <a:cxn ang="0">
                  <a:pos x="24" y="0"/>
                </a:cxn>
                <a:cxn ang="0">
                  <a:pos x="0" y="117"/>
                </a:cxn>
                <a:cxn ang="0">
                  <a:pos x="117" y="141"/>
                </a:cxn>
                <a:cxn ang="0">
                  <a:pos x="142" y="24"/>
                </a:cxn>
              </a:cxnLst>
              <a:rect l="0" t="0" r="r" b="b"/>
              <a:pathLst>
                <a:path w="142" h="141">
                  <a:moveTo>
                    <a:pt x="142" y="24"/>
                  </a:moveTo>
                  <a:lnTo>
                    <a:pt x="24" y="0"/>
                  </a:lnTo>
                  <a:lnTo>
                    <a:pt x="0" y="117"/>
                  </a:lnTo>
                  <a:lnTo>
                    <a:pt x="117" y="141"/>
                  </a:lnTo>
                  <a:lnTo>
                    <a:pt x="142" y="24"/>
                  </a:lnTo>
                  <a:close/>
                </a:path>
              </a:pathLst>
            </a:custGeom>
            <a:gradFill rotWithShape="0">
              <a:gsLst>
                <a:gs pos="0">
                  <a:srgbClr val="010180">
                    <a:gamma/>
                    <a:tint val="9020"/>
                    <a:invGamma/>
                  </a:srgbClr>
                </a:gs>
                <a:gs pos="100000">
                  <a:srgbClr val="0101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576"/>
            <p:cNvSpPr>
              <a:spLocks/>
            </p:cNvSpPr>
            <p:nvPr/>
          </p:nvSpPr>
          <p:spPr bwMode="auto">
            <a:xfrm>
              <a:off x="3861" y="1594"/>
              <a:ext cx="53" cy="52"/>
            </a:xfrm>
            <a:custGeom>
              <a:avLst/>
              <a:gdLst/>
              <a:ahLst/>
              <a:cxnLst>
                <a:cxn ang="0">
                  <a:pos x="159" y="49"/>
                </a:cxn>
                <a:cxn ang="0">
                  <a:pos x="51" y="0"/>
                </a:cxn>
                <a:cxn ang="0">
                  <a:pos x="0" y="106"/>
                </a:cxn>
                <a:cxn ang="0">
                  <a:pos x="108" y="156"/>
                </a:cxn>
                <a:cxn ang="0">
                  <a:pos x="159" y="49"/>
                </a:cxn>
              </a:cxnLst>
              <a:rect l="0" t="0" r="r" b="b"/>
              <a:pathLst>
                <a:path w="159" h="156">
                  <a:moveTo>
                    <a:pt x="159" y="49"/>
                  </a:moveTo>
                  <a:lnTo>
                    <a:pt x="51" y="0"/>
                  </a:lnTo>
                  <a:lnTo>
                    <a:pt x="0" y="106"/>
                  </a:lnTo>
                  <a:lnTo>
                    <a:pt x="108" y="156"/>
                  </a:lnTo>
                  <a:lnTo>
                    <a:pt x="159" y="49"/>
                  </a:lnTo>
                  <a:close/>
                </a:path>
              </a:pathLst>
            </a:custGeom>
            <a:gradFill rotWithShape="0">
              <a:gsLst>
                <a:gs pos="0">
                  <a:srgbClr val="010180">
                    <a:gamma/>
                    <a:tint val="9020"/>
                    <a:invGamma/>
                  </a:srgbClr>
                </a:gs>
                <a:gs pos="100000">
                  <a:srgbClr val="0101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577"/>
            <p:cNvSpPr>
              <a:spLocks/>
            </p:cNvSpPr>
            <p:nvPr/>
          </p:nvSpPr>
          <p:spPr bwMode="auto">
            <a:xfrm>
              <a:off x="3745" y="1835"/>
              <a:ext cx="28" cy="28"/>
            </a:xfrm>
            <a:custGeom>
              <a:avLst/>
              <a:gdLst/>
              <a:ahLst/>
              <a:cxnLst>
                <a:cxn ang="0">
                  <a:pos x="85" y="9"/>
                </a:cxn>
                <a:cxn ang="0">
                  <a:pos x="8" y="0"/>
                </a:cxn>
                <a:cxn ang="0">
                  <a:pos x="0" y="74"/>
                </a:cxn>
                <a:cxn ang="0">
                  <a:pos x="77" y="84"/>
                </a:cxn>
                <a:cxn ang="0">
                  <a:pos x="85" y="9"/>
                </a:cxn>
              </a:cxnLst>
              <a:rect l="0" t="0" r="r" b="b"/>
              <a:pathLst>
                <a:path w="85" h="84">
                  <a:moveTo>
                    <a:pt x="85" y="9"/>
                  </a:moveTo>
                  <a:lnTo>
                    <a:pt x="8" y="0"/>
                  </a:lnTo>
                  <a:lnTo>
                    <a:pt x="0" y="74"/>
                  </a:lnTo>
                  <a:lnTo>
                    <a:pt x="77" y="84"/>
                  </a:lnTo>
                  <a:lnTo>
                    <a:pt x="85" y="9"/>
                  </a:lnTo>
                  <a:close/>
                </a:path>
              </a:pathLst>
            </a:custGeom>
            <a:gradFill rotWithShape="0">
              <a:gsLst>
                <a:gs pos="0">
                  <a:srgbClr val="010180">
                    <a:gamma/>
                    <a:tint val="9020"/>
                    <a:invGamma/>
                  </a:srgbClr>
                </a:gs>
                <a:gs pos="100000">
                  <a:srgbClr val="0101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578"/>
            <p:cNvSpPr>
              <a:spLocks/>
            </p:cNvSpPr>
            <p:nvPr/>
          </p:nvSpPr>
          <p:spPr bwMode="auto">
            <a:xfrm>
              <a:off x="3737" y="1646"/>
              <a:ext cx="28" cy="28"/>
            </a:xfrm>
            <a:custGeom>
              <a:avLst/>
              <a:gdLst/>
              <a:ahLst/>
              <a:cxnLst>
                <a:cxn ang="0">
                  <a:pos x="85" y="10"/>
                </a:cxn>
                <a:cxn ang="0">
                  <a:pos x="8" y="0"/>
                </a:cxn>
                <a:cxn ang="0">
                  <a:pos x="0" y="75"/>
                </a:cxn>
                <a:cxn ang="0">
                  <a:pos x="77" y="84"/>
                </a:cxn>
                <a:cxn ang="0">
                  <a:pos x="85" y="10"/>
                </a:cxn>
              </a:cxnLst>
              <a:rect l="0" t="0" r="r" b="b"/>
              <a:pathLst>
                <a:path w="85" h="84">
                  <a:moveTo>
                    <a:pt x="85" y="10"/>
                  </a:moveTo>
                  <a:lnTo>
                    <a:pt x="8" y="0"/>
                  </a:lnTo>
                  <a:lnTo>
                    <a:pt x="0" y="75"/>
                  </a:lnTo>
                  <a:lnTo>
                    <a:pt x="77" y="84"/>
                  </a:lnTo>
                  <a:lnTo>
                    <a:pt x="85" y="10"/>
                  </a:lnTo>
                  <a:close/>
                </a:path>
              </a:pathLst>
            </a:custGeom>
            <a:gradFill rotWithShape="0">
              <a:gsLst>
                <a:gs pos="0">
                  <a:srgbClr val="010180">
                    <a:gamma/>
                    <a:tint val="9020"/>
                    <a:invGamma/>
                  </a:srgbClr>
                </a:gs>
                <a:gs pos="100000">
                  <a:srgbClr val="0101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579"/>
            <p:cNvSpPr>
              <a:spLocks/>
            </p:cNvSpPr>
            <p:nvPr/>
          </p:nvSpPr>
          <p:spPr bwMode="auto">
            <a:xfrm>
              <a:off x="3795" y="1652"/>
              <a:ext cx="47" cy="47"/>
            </a:xfrm>
            <a:custGeom>
              <a:avLst/>
              <a:gdLst/>
              <a:ahLst/>
              <a:cxnLst>
                <a:cxn ang="0">
                  <a:pos x="141" y="38"/>
                </a:cxn>
                <a:cxn ang="0">
                  <a:pos x="37" y="0"/>
                </a:cxn>
                <a:cxn ang="0">
                  <a:pos x="0" y="101"/>
                </a:cxn>
                <a:cxn ang="0">
                  <a:pos x="103" y="140"/>
                </a:cxn>
                <a:cxn ang="0">
                  <a:pos x="141" y="38"/>
                </a:cxn>
              </a:cxnLst>
              <a:rect l="0" t="0" r="r" b="b"/>
              <a:pathLst>
                <a:path w="141" h="140">
                  <a:moveTo>
                    <a:pt x="141" y="38"/>
                  </a:moveTo>
                  <a:lnTo>
                    <a:pt x="37" y="0"/>
                  </a:lnTo>
                  <a:lnTo>
                    <a:pt x="0" y="101"/>
                  </a:lnTo>
                  <a:lnTo>
                    <a:pt x="103" y="140"/>
                  </a:lnTo>
                  <a:lnTo>
                    <a:pt x="141" y="38"/>
                  </a:lnTo>
                  <a:close/>
                </a:path>
              </a:pathLst>
            </a:custGeom>
            <a:gradFill rotWithShape="0">
              <a:gsLst>
                <a:gs pos="0">
                  <a:srgbClr val="010180">
                    <a:gamma/>
                    <a:tint val="9020"/>
                    <a:invGamma/>
                  </a:srgbClr>
                </a:gs>
                <a:gs pos="100000">
                  <a:srgbClr val="0101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580"/>
            <p:cNvSpPr>
              <a:spLocks/>
            </p:cNvSpPr>
            <p:nvPr/>
          </p:nvSpPr>
          <p:spPr bwMode="auto">
            <a:xfrm>
              <a:off x="3709" y="1903"/>
              <a:ext cx="35" cy="34"/>
            </a:xfrm>
            <a:custGeom>
              <a:avLst/>
              <a:gdLst/>
              <a:ahLst/>
              <a:cxnLst>
                <a:cxn ang="0">
                  <a:pos x="104" y="12"/>
                </a:cxn>
                <a:cxn ang="0">
                  <a:pos x="12" y="0"/>
                </a:cxn>
                <a:cxn ang="0">
                  <a:pos x="0" y="90"/>
                </a:cxn>
                <a:cxn ang="0">
                  <a:pos x="92" y="103"/>
                </a:cxn>
                <a:cxn ang="0">
                  <a:pos x="104" y="12"/>
                </a:cxn>
              </a:cxnLst>
              <a:rect l="0" t="0" r="r" b="b"/>
              <a:pathLst>
                <a:path w="104" h="103">
                  <a:moveTo>
                    <a:pt x="104" y="12"/>
                  </a:moveTo>
                  <a:lnTo>
                    <a:pt x="12" y="0"/>
                  </a:lnTo>
                  <a:lnTo>
                    <a:pt x="0" y="90"/>
                  </a:lnTo>
                  <a:lnTo>
                    <a:pt x="92" y="103"/>
                  </a:lnTo>
                  <a:lnTo>
                    <a:pt x="104" y="12"/>
                  </a:lnTo>
                  <a:close/>
                </a:path>
              </a:pathLst>
            </a:custGeom>
            <a:gradFill rotWithShape="0">
              <a:gsLst>
                <a:gs pos="0">
                  <a:srgbClr val="010180">
                    <a:gamma/>
                    <a:tint val="9020"/>
                    <a:invGamma/>
                  </a:srgbClr>
                </a:gs>
                <a:gs pos="100000">
                  <a:srgbClr val="0101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581"/>
            <p:cNvSpPr>
              <a:spLocks/>
            </p:cNvSpPr>
            <p:nvPr/>
          </p:nvSpPr>
          <p:spPr bwMode="auto">
            <a:xfrm>
              <a:off x="3803" y="1577"/>
              <a:ext cx="22" cy="21"/>
            </a:xfrm>
            <a:custGeom>
              <a:avLst/>
              <a:gdLst/>
              <a:ahLst/>
              <a:cxnLst>
                <a:cxn ang="0">
                  <a:pos x="64" y="10"/>
                </a:cxn>
                <a:cxn ang="0">
                  <a:pos x="10" y="0"/>
                </a:cxn>
                <a:cxn ang="0">
                  <a:pos x="0" y="53"/>
                </a:cxn>
                <a:cxn ang="0">
                  <a:pos x="54" y="63"/>
                </a:cxn>
                <a:cxn ang="0">
                  <a:pos x="64" y="10"/>
                </a:cxn>
              </a:cxnLst>
              <a:rect l="0" t="0" r="r" b="b"/>
              <a:pathLst>
                <a:path w="64" h="63">
                  <a:moveTo>
                    <a:pt x="64" y="10"/>
                  </a:moveTo>
                  <a:lnTo>
                    <a:pt x="10" y="0"/>
                  </a:lnTo>
                  <a:lnTo>
                    <a:pt x="0" y="53"/>
                  </a:lnTo>
                  <a:lnTo>
                    <a:pt x="54" y="63"/>
                  </a:lnTo>
                  <a:lnTo>
                    <a:pt x="64" y="10"/>
                  </a:lnTo>
                  <a:close/>
                </a:path>
              </a:pathLst>
            </a:custGeom>
            <a:gradFill rotWithShape="0">
              <a:gsLst>
                <a:gs pos="0">
                  <a:srgbClr val="010180">
                    <a:gamma/>
                    <a:tint val="9020"/>
                    <a:invGamma/>
                  </a:srgbClr>
                </a:gs>
                <a:gs pos="100000">
                  <a:srgbClr val="0101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582"/>
            <p:cNvSpPr>
              <a:spLocks/>
            </p:cNvSpPr>
            <p:nvPr/>
          </p:nvSpPr>
          <p:spPr bwMode="auto">
            <a:xfrm>
              <a:off x="3848" y="1660"/>
              <a:ext cx="78" cy="114"/>
            </a:xfrm>
            <a:custGeom>
              <a:avLst/>
              <a:gdLst/>
              <a:ahLst/>
              <a:cxnLst>
                <a:cxn ang="0">
                  <a:pos x="98" y="202"/>
                </a:cxn>
                <a:cxn ang="0">
                  <a:pos x="0" y="164"/>
                </a:cxn>
                <a:cxn ang="0">
                  <a:pos x="66" y="0"/>
                </a:cxn>
                <a:cxn ang="0">
                  <a:pos x="230" y="65"/>
                </a:cxn>
                <a:cxn ang="0">
                  <a:pos x="175" y="198"/>
                </a:cxn>
                <a:cxn ang="0">
                  <a:pos x="234" y="220"/>
                </a:cxn>
                <a:cxn ang="0">
                  <a:pos x="186" y="342"/>
                </a:cxn>
                <a:cxn ang="0">
                  <a:pos x="62" y="293"/>
                </a:cxn>
                <a:cxn ang="0">
                  <a:pos x="98" y="202"/>
                </a:cxn>
              </a:cxnLst>
              <a:rect l="0" t="0" r="r" b="b"/>
              <a:pathLst>
                <a:path w="234" h="342">
                  <a:moveTo>
                    <a:pt x="98" y="202"/>
                  </a:moveTo>
                  <a:lnTo>
                    <a:pt x="0" y="164"/>
                  </a:lnTo>
                  <a:lnTo>
                    <a:pt x="66" y="0"/>
                  </a:lnTo>
                  <a:lnTo>
                    <a:pt x="230" y="65"/>
                  </a:lnTo>
                  <a:lnTo>
                    <a:pt x="175" y="198"/>
                  </a:lnTo>
                  <a:lnTo>
                    <a:pt x="234" y="220"/>
                  </a:lnTo>
                  <a:lnTo>
                    <a:pt x="186" y="342"/>
                  </a:lnTo>
                  <a:lnTo>
                    <a:pt x="62" y="293"/>
                  </a:lnTo>
                  <a:lnTo>
                    <a:pt x="98" y="202"/>
                  </a:lnTo>
                  <a:close/>
                </a:path>
              </a:pathLst>
            </a:custGeom>
            <a:gradFill rotWithShape="0">
              <a:gsLst>
                <a:gs pos="0">
                  <a:srgbClr val="010180">
                    <a:gamma/>
                    <a:tint val="9020"/>
                    <a:invGamma/>
                  </a:srgbClr>
                </a:gs>
                <a:gs pos="100000">
                  <a:srgbClr val="0101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583"/>
            <p:cNvSpPr>
              <a:spLocks/>
            </p:cNvSpPr>
            <p:nvPr/>
          </p:nvSpPr>
          <p:spPr bwMode="auto">
            <a:xfrm>
              <a:off x="3767" y="1855"/>
              <a:ext cx="61" cy="62"/>
            </a:xfrm>
            <a:custGeom>
              <a:avLst/>
              <a:gdLst/>
              <a:ahLst/>
              <a:cxnLst>
                <a:cxn ang="0">
                  <a:pos x="183" y="54"/>
                </a:cxn>
                <a:cxn ang="0">
                  <a:pos x="54" y="0"/>
                </a:cxn>
                <a:cxn ang="0">
                  <a:pos x="0" y="128"/>
                </a:cxn>
                <a:cxn ang="0">
                  <a:pos x="131" y="184"/>
                </a:cxn>
                <a:cxn ang="0">
                  <a:pos x="183" y="54"/>
                </a:cxn>
              </a:cxnLst>
              <a:rect l="0" t="0" r="r" b="b"/>
              <a:pathLst>
                <a:path w="183" h="184">
                  <a:moveTo>
                    <a:pt x="183" y="54"/>
                  </a:moveTo>
                  <a:lnTo>
                    <a:pt x="54" y="0"/>
                  </a:lnTo>
                  <a:lnTo>
                    <a:pt x="0" y="128"/>
                  </a:lnTo>
                  <a:lnTo>
                    <a:pt x="131" y="184"/>
                  </a:lnTo>
                  <a:lnTo>
                    <a:pt x="183" y="54"/>
                  </a:lnTo>
                  <a:close/>
                </a:path>
              </a:pathLst>
            </a:custGeom>
            <a:gradFill rotWithShape="0">
              <a:gsLst>
                <a:gs pos="0">
                  <a:srgbClr val="010180">
                    <a:gamma/>
                    <a:tint val="9020"/>
                    <a:invGamma/>
                  </a:srgbClr>
                </a:gs>
                <a:gs pos="100000">
                  <a:srgbClr val="0101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990600" y="4343400"/>
            <a:ext cx="167640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 smtClean="0"/>
              <a:t>Initial requirements for domain models</a:t>
            </a:r>
          </a:p>
        </p:txBody>
      </p:sp>
      <p:sp>
        <p:nvSpPr>
          <p:cNvPr id="23" name="TextBox 22"/>
          <p:cNvSpPr txBox="1"/>
          <p:nvPr/>
        </p:nvSpPr>
        <p:spPr>
          <a:xfrm rot="18501982">
            <a:off x="3161932" y="3875197"/>
            <a:ext cx="1415740" cy="9755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Identify concrete syntax</a:t>
            </a:r>
          </a:p>
        </p:txBody>
      </p:sp>
      <p:sp>
        <p:nvSpPr>
          <p:cNvPr id="24" name="TextBox 23"/>
          <p:cNvSpPr txBox="1"/>
          <p:nvPr/>
        </p:nvSpPr>
        <p:spPr>
          <a:xfrm rot="2417250">
            <a:off x="4688587" y="3702907"/>
            <a:ext cx="1676400" cy="9755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Identify abstract syntax</a:t>
            </a:r>
          </a:p>
        </p:txBody>
      </p:sp>
      <p:sp>
        <p:nvSpPr>
          <p:cNvPr id="25" name="TextBox 24"/>
          <p:cNvSpPr txBox="1"/>
          <p:nvPr/>
        </p:nvSpPr>
        <p:spPr>
          <a:xfrm rot="18514232">
            <a:off x="4658647" y="5348486"/>
            <a:ext cx="1676400" cy="9755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Specify associated semantics</a:t>
            </a:r>
          </a:p>
        </p:txBody>
      </p:sp>
      <p:sp>
        <p:nvSpPr>
          <p:cNvPr id="26" name="TextBox 25"/>
          <p:cNvSpPr txBox="1"/>
          <p:nvPr/>
        </p:nvSpPr>
        <p:spPr>
          <a:xfrm rot="2594329">
            <a:off x="2849771" y="5440696"/>
            <a:ext cx="1676400" cy="9755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Evaluate and feedback</a:t>
            </a:r>
          </a:p>
        </p:txBody>
      </p:sp>
      <p:grpSp>
        <p:nvGrpSpPr>
          <p:cNvPr id="27" name="Group 573"/>
          <p:cNvGrpSpPr>
            <a:grpSpLocks/>
          </p:cNvGrpSpPr>
          <p:nvPr/>
        </p:nvGrpSpPr>
        <p:grpSpPr bwMode="auto">
          <a:xfrm rot="14331359" flipH="1">
            <a:off x="6250589" y="5220057"/>
            <a:ext cx="1277937" cy="1438275"/>
            <a:chOff x="3709" y="1577"/>
            <a:chExt cx="805" cy="906"/>
          </a:xfrm>
        </p:grpSpPr>
        <p:sp>
          <p:nvSpPr>
            <p:cNvPr id="28" name="Freeform 574"/>
            <p:cNvSpPr>
              <a:spLocks/>
            </p:cNvSpPr>
            <p:nvPr/>
          </p:nvSpPr>
          <p:spPr bwMode="auto">
            <a:xfrm>
              <a:off x="3742" y="1624"/>
              <a:ext cx="772" cy="859"/>
            </a:xfrm>
            <a:custGeom>
              <a:avLst/>
              <a:gdLst/>
              <a:ahLst/>
              <a:cxnLst>
                <a:cxn ang="0">
                  <a:pos x="249" y="953"/>
                </a:cxn>
                <a:cxn ang="0">
                  <a:pos x="90" y="903"/>
                </a:cxn>
                <a:cxn ang="0">
                  <a:pos x="73" y="983"/>
                </a:cxn>
                <a:cxn ang="0">
                  <a:pos x="22" y="977"/>
                </a:cxn>
                <a:cxn ang="0">
                  <a:pos x="0" y="1095"/>
                </a:cxn>
                <a:cxn ang="0">
                  <a:pos x="115" y="1127"/>
                </a:cxn>
                <a:cxn ang="0">
                  <a:pos x="223" y="1181"/>
                </a:cxn>
                <a:cxn ang="0">
                  <a:pos x="318" y="1251"/>
                </a:cxn>
                <a:cxn ang="0">
                  <a:pos x="402" y="1336"/>
                </a:cxn>
                <a:cxn ang="0">
                  <a:pos x="471" y="1432"/>
                </a:cxn>
                <a:cxn ang="0">
                  <a:pos x="522" y="1541"/>
                </a:cxn>
                <a:cxn ang="0">
                  <a:pos x="555" y="1659"/>
                </a:cxn>
                <a:cxn ang="0">
                  <a:pos x="566" y="1781"/>
                </a:cxn>
                <a:cxn ang="0">
                  <a:pos x="4" y="1778"/>
                </a:cxn>
                <a:cxn ang="0">
                  <a:pos x="1151" y="2577"/>
                </a:cxn>
                <a:cxn ang="0">
                  <a:pos x="2315" y="1778"/>
                </a:cxn>
                <a:cxn ang="0">
                  <a:pos x="1812" y="1782"/>
                </a:cxn>
                <a:cxn ang="0">
                  <a:pos x="1807" y="1635"/>
                </a:cxn>
                <a:cxn ang="0">
                  <a:pos x="1790" y="1491"/>
                </a:cxn>
                <a:cxn ang="0">
                  <a:pos x="1763" y="1349"/>
                </a:cxn>
                <a:cxn ang="0">
                  <a:pos x="1726" y="1211"/>
                </a:cxn>
                <a:cxn ang="0">
                  <a:pos x="1679" y="1078"/>
                </a:cxn>
                <a:cxn ang="0">
                  <a:pos x="1622" y="949"/>
                </a:cxn>
                <a:cxn ang="0">
                  <a:pos x="1559" y="826"/>
                </a:cxn>
                <a:cxn ang="0">
                  <a:pos x="1486" y="707"/>
                </a:cxn>
                <a:cxn ang="0">
                  <a:pos x="1404" y="593"/>
                </a:cxn>
                <a:cxn ang="0">
                  <a:pos x="1315" y="487"/>
                </a:cxn>
                <a:cxn ang="0">
                  <a:pos x="1219" y="386"/>
                </a:cxn>
                <a:cxn ang="0">
                  <a:pos x="1116" y="294"/>
                </a:cxn>
                <a:cxn ang="0">
                  <a:pos x="1007" y="208"/>
                </a:cxn>
                <a:cxn ang="0">
                  <a:pos x="891" y="131"/>
                </a:cxn>
                <a:cxn ang="0">
                  <a:pos x="770" y="60"/>
                </a:cxn>
                <a:cxn ang="0">
                  <a:pos x="644" y="0"/>
                </a:cxn>
                <a:cxn ang="0">
                  <a:pos x="560" y="187"/>
                </a:cxn>
                <a:cxn ang="0">
                  <a:pos x="649" y="235"/>
                </a:cxn>
                <a:cxn ang="0">
                  <a:pos x="493" y="559"/>
                </a:cxn>
                <a:cxn ang="0">
                  <a:pos x="380" y="515"/>
                </a:cxn>
                <a:cxn ang="0">
                  <a:pos x="410" y="440"/>
                </a:cxn>
                <a:cxn ang="0">
                  <a:pos x="291" y="391"/>
                </a:cxn>
                <a:cxn ang="0">
                  <a:pos x="241" y="508"/>
                </a:cxn>
                <a:cxn ang="0">
                  <a:pos x="333" y="551"/>
                </a:cxn>
                <a:cxn ang="0">
                  <a:pos x="249" y="743"/>
                </a:cxn>
                <a:cxn ang="0">
                  <a:pos x="321" y="769"/>
                </a:cxn>
                <a:cxn ang="0">
                  <a:pos x="249" y="953"/>
                </a:cxn>
              </a:cxnLst>
              <a:rect l="0" t="0" r="r" b="b"/>
              <a:pathLst>
                <a:path w="2315" h="2577">
                  <a:moveTo>
                    <a:pt x="249" y="953"/>
                  </a:moveTo>
                  <a:lnTo>
                    <a:pt x="90" y="903"/>
                  </a:lnTo>
                  <a:lnTo>
                    <a:pt x="73" y="983"/>
                  </a:lnTo>
                  <a:lnTo>
                    <a:pt x="22" y="977"/>
                  </a:lnTo>
                  <a:lnTo>
                    <a:pt x="0" y="1095"/>
                  </a:lnTo>
                  <a:lnTo>
                    <a:pt x="115" y="1127"/>
                  </a:lnTo>
                  <a:lnTo>
                    <a:pt x="223" y="1181"/>
                  </a:lnTo>
                  <a:lnTo>
                    <a:pt x="318" y="1251"/>
                  </a:lnTo>
                  <a:lnTo>
                    <a:pt x="402" y="1336"/>
                  </a:lnTo>
                  <a:lnTo>
                    <a:pt x="471" y="1432"/>
                  </a:lnTo>
                  <a:lnTo>
                    <a:pt x="522" y="1541"/>
                  </a:lnTo>
                  <a:lnTo>
                    <a:pt x="555" y="1659"/>
                  </a:lnTo>
                  <a:lnTo>
                    <a:pt x="566" y="1781"/>
                  </a:lnTo>
                  <a:lnTo>
                    <a:pt x="4" y="1778"/>
                  </a:lnTo>
                  <a:lnTo>
                    <a:pt x="1151" y="2577"/>
                  </a:lnTo>
                  <a:lnTo>
                    <a:pt x="2315" y="1778"/>
                  </a:lnTo>
                  <a:lnTo>
                    <a:pt x="1812" y="1782"/>
                  </a:lnTo>
                  <a:lnTo>
                    <a:pt x="1807" y="1635"/>
                  </a:lnTo>
                  <a:lnTo>
                    <a:pt x="1790" y="1491"/>
                  </a:lnTo>
                  <a:lnTo>
                    <a:pt x="1763" y="1349"/>
                  </a:lnTo>
                  <a:lnTo>
                    <a:pt x="1726" y="1211"/>
                  </a:lnTo>
                  <a:lnTo>
                    <a:pt x="1679" y="1078"/>
                  </a:lnTo>
                  <a:lnTo>
                    <a:pt x="1622" y="949"/>
                  </a:lnTo>
                  <a:lnTo>
                    <a:pt x="1559" y="826"/>
                  </a:lnTo>
                  <a:lnTo>
                    <a:pt x="1486" y="707"/>
                  </a:lnTo>
                  <a:lnTo>
                    <a:pt x="1404" y="593"/>
                  </a:lnTo>
                  <a:lnTo>
                    <a:pt x="1315" y="487"/>
                  </a:lnTo>
                  <a:lnTo>
                    <a:pt x="1219" y="386"/>
                  </a:lnTo>
                  <a:lnTo>
                    <a:pt x="1116" y="294"/>
                  </a:lnTo>
                  <a:lnTo>
                    <a:pt x="1007" y="208"/>
                  </a:lnTo>
                  <a:lnTo>
                    <a:pt x="891" y="131"/>
                  </a:lnTo>
                  <a:lnTo>
                    <a:pt x="770" y="60"/>
                  </a:lnTo>
                  <a:lnTo>
                    <a:pt x="644" y="0"/>
                  </a:lnTo>
                  <a:lnTo>
                    <a:pt x="560" y="187"/>
                  </a:lnTo>
                  <a:lnTo>
                    <a:pt x="649" y="235"/>
                  </a:lnTo>
                  <a:lnTo>
                    <a:pt x="493" y="559"/>
                  </a:lnTo>
                  <a:lnTo>
                    <a:pt x="380" y="515"/>
                  </a:lnTo>
                  <a:lnTo>
                    <a:pt x="410" y="440"/>
                  </a:lnTo>
                  <a:lnTo>
                    <a:pt x="291" y="391"/>
                  </a:lnTo>
                  <a:lnTo>
                    <a:pt x="241" y="508"/>
                  </a:lnTo>
                  <a:lnTo>
                    <a:pt x="333" y="551"/>
                  </a:lnTo>
                  <a:lnTo>
                    <a:pt x="249" y="743"/>
                  </a:lnTo>
                  <a:lnTo>
                    <a:pt x="321" y="769"/>
                  </a:lnTo>
                  <a:lnTo>
                    <a:pt x="249" y="953"/>
                  </a:lnTo>
                  <a:close/>
                </a:path>
              </a:pathLst>
            </a:custGeom>
            <a:gradFill rotWithShape="0">
              <a:gsLst>
                <a:gs pos="0">
                  <a:srgbClr val="010180">
                    <a:gamma/>
                    <a:tint val="9020"/>
                    <a:invGamma/>
                  </a:srgbClr>
                </a:gs>
                <a:gs pos="100000">
                  <a:srgbClr val="0101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575"/>
            <p:cNvSpPr>
              <a:spLocks/>
            </p:cNvSpPr>
            <p:nvPr/>
          </p:nvSpPr>
          <p:spPr bwMode="auto">
            <a:xfrm>
              <a:off x="3740" y="1742"/>
              <a:ext cx="47" cy="47"/>
            </a:xfrm>
            <a:custGeom>
              <a:avLst/>
              <a:gdLst/>
              <a:ahLst/>
              <a:cxnLst>
                <a:cxn ang="0">
                  <a:pos x="142" y="24"/>
                </a:cxn>
                <a:cxn ang="0">
                  <a:pos x="24" y="0"/>
                </a:cxn>
                <a:cxn ang="0">
                  <a:pos x="0" y="117"/>
                </a:cxn>
                <a:cxn ang="0">
                  <a:pos x="117" y="141"/>
                </a:cxn>
                <a:cxn ang="0">
                  <a:pos x="142" y="24"/>
                </a:cxn>
              </a:cxnLst>
              <a:rect l="0" t="0" r="r" b="b"/>
              <a:pathLst>
                <a:path w="142" h="141">
                  <a:moveTo>
                    <a:pt x="142" y="24"/>
                  </a:moveTo>
                  <a:lnTo>
                    <a:pt x="24" y="0"/>
                  </a:lnTo>
                  <a:lnTo>
                    <a:pt x="0" y="117"/>
                  </a:lnTo>
                  <a:lnTo>
                    <a:pt x="117" y="141"/>
                  </a:lnTo>
                  <a:lnTo>
                    <a:pt x="142" y="24"/>
                  </a:lnTo>
                  <a:close/>
                </a:path>
              </a:pathLst>
            </a:custGeom>
            <a:gradFill rotWithShape="0">
              <a:gsLst>
                <a:gs pos="0">
                  <a:srgbClr val="010180">
                    <a:gamma/>
                    <a:tint val="9020"/>
                    <a:invGamma/>
                  </a:srgbClr>
                </a:gs>
                <a:gs pos="100000">
                  <a:srgbClr val="0101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576"/>
            <p:cNvSpPr>
              <a:spLocks/>
            </p:cNvSpPr>
            <p:nvPr/>
          </p:nvSpPr>
          <p:spPr bwMode="auto">
            <a:xfrm>
              <a:off x="3861" y="1594"/>
              <a:ext cx="53" cy="52"/>
            </a:xfrm>
            <a:custGeom>
              <a:avLst/>
              <a:gdLst/>
              <a:ahLst/>
              <a:cxnLst>
                <a:cxn ang="0">
                  <a:pos x="159" y="49"/>
                </a:cxn>
                <a:cxn ang="0">
                  <a:pos x="51" y="0"/>
                </a:cxn>
                <a:cxn ang="0">
                  <a:pos x="0" y="106"/>
                </a:cxn>
                <a:cxn ang="0">
                  <a:pos x="108" y="156"/>
                </a:cxn>
                <a:cxn ang="0">
                  <a:pos x="159" y="49"/>
                </a:cxn>
              </a:cxnLst>
              <a:rect l="0" t="0" r="r" b="b"/>
              <a:pathLst>
                <a:path w="159" h="156">
                  <a:moveTo>
                    <a:pt x="159" y="49"/>
                  </a:moveTo>
                  <a:lnTo>
                    <a:pt x="51" y="0"/>
                  </a:lnTo>
                  <a:lnTo>
                    <a:pt x="0" y="106"/>
                  </a:lnTo>
                  <a:lnTo>
                    <a:pt x="108" y="156"/>
                  </a:lnTo>
                  <a:lnTo>
                    <a:pt x="159" y="49"/>
                  </a:lnTo>
                  <a:close/>
                </a:path>
              </a:pathLst>
            </a:custGeom>
            <a:gradFill rotWithShape="0">
              <a:gsLst>
                <a:gs pos="0">
                  <a:srgbClr val="010180">
                    <a:gamma/>
                    <a:tint val="9020"/>
                    <a:invGamma/>
                  </a:srgbClr>
                </a:gs>
                <a:gs pos="100000">
                  <a:srgbClr val="0101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577"/>
            <p:cNvSpPr>
              <a:spLocks/>
            </p:cNvSpPr>
            <p:nvPr/>
          </p:nvSpPr>
          <p:spPr bwMode="auto">
            <a:xfrm>
              <a:off x="3745" y="1835"/>
              <a:ext cx="28" cy="28"/>
            </a:xfrm>
            <a:custGeom>
              <a:avLst/>
              <a:gdLst/>
              <a:ahLst/>
              <a:cxnLst>
                <a:cxn ang="0">
                  <a:pos x="85" y="9"/>
                </a:cxn>
                <a:cxn ang="0">
                  <a:pos x="8" y="0"/>
                </a:cxn>
                <a:cxn ang="0">
                  <a:pos x="0" y="74"/>
                </a:cxn>
                <a:cxn ang="0">
                  <a:pos x="77" y="84"/>
                </a:cxn>
                <a:cxn ang="0">
                  <a:pos x="85" y="9"/>
                </a:cxn>
              </a:cxnLst>
              <a:rect l="0" t="0" r="r" b="b"/>
              <a:pathLst>
                <a:path w="85" h="84">
                  <a:moveTo>
                    <a:pt x="85" y="9"/>
                  </a:moveTo>
                  <a:lnTo>
                    <a:pt x="8" y="0"/>
                  </a:lnTo>
                  <a:lnTo>
                    <a:pt x="0" y="74"/>
                  </a:lnTo>
                  <a:lnTo>
                    <a:pt x="77" y="84"/>
                  </a:lnTo>
                  <a:lnTo>
                    <a:pt x="85" y="9"/>
                  </a:lnTo>
                  <a:close/>
                </a:path>
              </a:pathLst>
            </a:custGeom>
            <a:gradFill rotWithShape="0">
              <a:gsLst>
                <a:gs pos="0">
                  <a:srgbClr val="010180">
                    <a:gamma/>
                    <a:tint val="9020"/>
                    <a:invGamma/>
                  </a:srgbClr>
                </a:gs>
                <a:gs pos="100000">
                  <a:srgbClr val="0101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578"/>
            <p:cNvSpPr>
              <a:spLocks/>
            </p:cNvSpPr>
            <p:nvPr/>
          </p:nvSpPr>
          <p:spPr bwMode="auto">
            <a:xfrm>
              <a:off x="3737" y="1646"/>
              <a:ext cx="28" cy="28"/>
            </a:xfrm>
            <a:custGeom>
              <a:avLst/>
              <a:gdLst/>
              <a:ahLst/>
              <a:cxnLst>
                <a:cxn ang="0">
                  <a:pos x="85" y="10"/>
                </a:cxn>
                <a:cxn ang="0">
                  <a:pos x="8" y="0"/>
                </a:cxn>
                <a:cxn ang="0">
                  <a:pos x="0" y="75"/>
                </a:cxn>
                <a:cxn ang="0">
                  <a:pos x="77" y="84"/>
                </a:cxn>
                <a:cxn ang="0">
                  <a:pos x="85" y="10"/>
                </a:cxn>
              </a:cxnLst>
              <a:rect l="0" t="0" r="r" b="b"/>
              <a:pathLst>
                <a:path w="85" h="84">
                  <a:moveTo>
                    <a:pt x="85" y="10"/>
                  </a:moveTo>
                  <a:lnTo>
                    <a:pt x="8" y="0"/>
                  </a:lnTo>
                  <a:lnTo>
                    <a:pt x="0" y="75"/>
                  </a:lnTo>
                  <a:lnTo>
                    <a:pt x="77" y="84"/>
                  </a:lnTo>
                  <a:lnTo>
                    <a:pt x="85" y="10"/>
                  </a:lnTo>
                  <a:close/>
                </a:path>
              </a:pathLst>
            </a:custGeom>
            <a:gradFill rotWithShape="0">
              <a:gsLst>
                <a:gs pos="0">
                  <a:srgbClr val="010180">
                    <a:gamma/>
                    <a:tint val="9020"/>
                    <a:invGamma/>
                  </a:srgbClr>
                </a:gs>
                <a:gs pos="100000">
                  <a:srgbClr val="0101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579"/>
            <p:cNvSpPr>
              <a:spLocks/>
            </p:cNvSpPr>
            <p:nvPr/>
          </p:nvSpPr>
          <p:spPr bwMode="auto">
            <a:xfrm>
              <a:off x="3795" y="1652"/>
              <a:ext cx="47" cy="47"/>
            </a:xfrm>
            <a:custGeom>
              <a:avLst/>
              <a:gdLst/>
              <a:ahLst/>
              <a:cxnLst>
                <a:cxn ang="0">
                  <a:pos x="141" y="38"/>
                </a:cxn>
                <a:cxn ang="0">
                  <a:pos x="37" y="0"/>
                </a:cxn>
                <a:cxn ang="0">
                  <a:pos x="0" y="101"/>
                </a:cxn>
                <a:cxn ang="0">
                  <a:pos x="103" y="140"/>
                </a:cxn>
                <a:cxn ang="0">
                  <a:pos x="141" y="38"/>
                </a:cxn>
              </a:cxnLst>
              <a:rect l="0" t="0" r="r" b="b"/>
              <a:pathLst>
                <a:path w="141" h="140">
                  <a:moveTo>
                    <a:pt x="141" y="38"/>
                  </a:moveTo>
                  <a:lnTo>
                    <a:pt x="37" y="0"/>
                  </a:lnTo>
                  <a:lnTo>
                    <a:pt x="0" y="101"/>
                  </a:lnTo>
                  <a:lnTo>
                    <a:pt x="103" y="140"/>
                  </a:lnTo>
                  <a:lnTo>
                    <a:pt x="141" y="38"/>
                  </a:lnTo>
                  <a:close/>
                </a:path>
              </a:pathLst>
            </a:custGeom>
            <a:gradFill rotWithShape="0">
              <a:gsLst>
                <a:gs pos="0">
                  <a:srgbClr val="010180">
                    <a:gamma/>
                    <a:tint val="9020"/>
                    <a:invGamma/>
                  </a:srgbClr>
                </a:gs>
                <a:gs pos="100000">
                  <a:srgbClr val="0101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580"/>
            <p:cNvSpPr>
              <a:spLocks/>
            </p:cNvSpPr>
            <p:nvPr/>
          </p:nvSpPr>
          <p:spPr bwMode="auto">
            <a:xfrm>
              <a:off x="3709" y="1903"/>
              <a:ext cx="35" cy="34"/>
            </a:xfrm>
            <a:custGeom>
              <a:avLst/>
              <a:gdLst/>
              <a:ahLst/>
              <a:cxnLst>
                <a:cxn ang="0">
                  <a:pos x="104" y="12"/>
                </a:cxn>
                <a:cxn ang="0">
                  <a:pos x="12" y="0"/>
                </a:cxn>
                <a:cxn ang="0">
                  <a:pos x="0" y="90"/>
                </a:cxn>
                <a:cxn ang="0">
                  <a:pos x="92" y="103"/>
                </a:cxn>
                <a:cxn ang="0">
                  <a:pos x="104" y="12"/>
                </a:cxn>
              </a:cxnLst>
              <a:rect l="0" t="0" r="r" b="b"/>
              <a:pathLst>
                <a:path w="104" h="103">
                  <a:moveTo>
                    <a:pt x="104" y="12"/>
                  </a:moveTo>
                  <a:lnTo>
                    <a:pt x="12" y="0"/>
                  </a:lnTo>
                  <a:lnTo>
                    <a:pt x="0" y="90"/>
                  </a:lnTo>
                  <a:lnTo>
                    <a:pt x="92" y="103"/>
                  </a:lnTo>
                  <a:lnTo>
                    <a:pt x="104" y="12"/>
                  </a:lnTo>
                  <a:close/>
                </a:path>
              </a:pathLst>
            </a:custGeom>
            <a:gradFill rotWithShape="0">
              <a:gsLst>
                <a:gs pos="0">
                  <a:srgbClr val="010180">
                    <a:gamma/>
                    <a:tint val="9020"/>
                    <a:invGamma/>
                  </a:srgbClr>
                </a:gs>
                <a:gs pos="100000">
                  <a:srgbClr val="0101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581"/>
            <p:cNvSpPr>
              <a:spLocks/>
            </p:cNvSpPr>
            <p:nvPr/>
          </p:nvSpPr>
          <p:spPr bwMode="auto">
            <a:xfrm>
              <a:off x="3803" y="1577"/>
              <a:ext cx="22" cy="21"/>
            </a:xfrm>
            <a:custGeom>
              <a:avLst/>
              <a:gdLst/>
              <a:ahLst/>
              <a:cxnLst>
                <a:cxn ang="0">
                  <a:pos x="64" y="10"/>
                </a:cxn>
                <a:cxn ang="0">
                  <a:pos x="10" y="0"/>
                </a:cxn>
                <a:cxn ang="0">
                  <a:pos x="0" y="53"/>
                </a:cxn>
                <a:cxn ang="0">
                  <a:pos x="54" y="63"/>
                </a:cxn>
                <a:cxn ang="0">
                  <a:pos x="64" y="10"/>
                </a:cxn>
              </a:cxnLst>
              <a:rect l="0" t="0" r="r" b="b"/>
              <a:pathLst>
                <a:path w="64" h="63">
                  <a:moveTo>
                    <a:pt x="64" y="10"/>
                  </a:moveTo>
                  <a:lnTo>
                    <a:pt x="10" y="0"/>
                  </a:lnTo>
                  <a:lnTo>
                    <a:pt x="0" y="53"/>
                  </a:lnTo>
                  <a:lnTo>
                    <a:pt x="54" y="63"/>
                  </a:lnTo>
                  <a:lnTo>
                    <a:pt x="64" y="10"/>
                  </a:lnTo>
                  <a:close/>
                </a:path>
              </a:pathLst>
            </a:custGeom>
            <a:gradFill rotWithShape="0">
              <a:gsLst>
                <a:gs pos="0">
                  <a:srgbClr val="010180">
                    <a:gamma/>
                    <a:tint val="9020"/>
                    <a:invGamma/>
                  </a:srgbClr>
                </a:gs>
                <a:gs pos="100000">
                  <a:srgbClr val="0101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582"/>
            <p:cNvSpPr>
              <a:spLocks/>
            </p:cNvSpPr>
            <p:nvPr/>
          </p:nvSpPr>
          <p:spPr bwMode="auto">
            <a:xfrm>
              <a:off x="3848" y="1660"/>
              <a:ext cx="78" cy="114"/>
            </a:xfrm>
            <a:custGeom>
              <a:avLst/>
              <a:gdLst/>
              <a:ahLst/>
              <a:cxnLst>
                <a:cxn ang="0">
                  <a:pos x="98" y="202"/>
                </a:cxn>
                <a:cxn ang="0">
                  <a:pos x="0" y="164"/>
                </a:cxn>
                <a:cxn ang="0">
                  <a:pos x="66" y="0"/>
                </a:cxn>
                <a:cxn ang="0">
                  <a:pos x="230" y="65"/>
                </a:cxn>
                <a:cxn ang="0">
                  <a:pos x="175" y="198"/>
                </a:cxn>
                <a:cxn ang="0">
                  <a:pos x="234" y="220"/>
                </a:cxn>
                <a:cxn ang="0">
                  <a:pos x="186" y="342"/>
                </a:cxn>
                <a:cxn ang="0">
                  <a:pos x="62" y="293"/>
                </a:cxn>
                <a:cxn ang="0">
                  <a:pos x="98" y="202"/>
                </a:cxn>
              </a:cxnLst>
              <a:rect l="0" t="0" r="r" b="b"/>
              <a:pathLst>
                <a:path w="234" h="342">
                  <a:moveTo>
                    <a:pt x="98" y="202"/>
                  </a:moveTo>
                  <a:lnTo>
                    <a:pt x="0" y="164"/>
                  </a:lnTo>
                  <a:lnTo>
                    <a:pt x="66" y="0"/>
                  </a:lnTo>
                  <a:lnTo>
                    <a:pt x="230" y="65"/>
                  </a:lnTo>
                  <a:lnTo>
                    <a:pt x="175" y="198"/>
                  </a:lnTo>
                  <a:lnTo>
                    <a:pt x="234" y="220"/>
                  </a:lnTo>
                  <a:lnTo>
                    <a:pt x="186" y="342"/>
                  </a:lnTo>
                  <a:lnTo>
                    <a:pt x="62" y="293"/>
                  </a:lnTo>
                  <a:lnTo>
                    <a:pt x="98" y="202"/>
                  </a:lnTo>
                  <a:close/>
                </a:path>
              </a:pathLst>
            </a:custGeom>
            <a:gradFill rotWithShape="0">
              <a:gsLst>
                <a:gs pos="0">
                  <a:srgbClr val="010180">
                    <a:gamma/>
                    <a:tint val="9020"/>
                    <a:invGamma/>
                  </a:srgbClr>
                </a:gs>
                <a:gs pos="100000">
                  <a:srgbClr val="0101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583"/>
            <p:cNvSpPr>
              <a:spLocks/>
            </p:cNvSpPr>
            <p:nvPr/>
          </p:nvSpPr>
          <p:spPr bwMode="auto">
            <a:xfrm>
              <a:off x="3767" y="1855"/>
              <a:ext cx="61" cy="62"/>
            </a:xfrm>
            <a:custGeom>
              <a:avLst/>
              <a:gdLst/>
              <a:ahLst/>
              <a:cxnLst>
                <a:cxn ang="0">
                  <a:pos x="183" y="54"/>
                </a:cxn>
                <a:cxn ang="0">
                  <a:pos x="54" y="0"/>
                </a:cxn>
                <a:cxn ang="0">
                  <a:pos x="0" y="128"/>
                </a:cxn>
                <a:cxn ang="0">
                  <a:pos x="131" y="184"/>
                </a:cxn>
                <a:cxn ang="0">
                  <a:pos x="183" y="54"/>
                </a:cxn>
              </a:cxnLst>
              <a:rect l="0" t="0" r="r" b="b"/>
              <a:pathLst>
                <a:path w="183" h="184">
                  <a:moveTo>
                    <a:pt x="183" y="54"/>
                  </a:moveTo>
                  <a:lnTo>
                    <a:pt x="54" y="0"/>
                  </a:lnTo>
                  <a:lnTo>
                    <a:pt x="0" y="128"/>
                  </a:lnTo>
                  <a:lnTo>
                    <a:pt x="131" y="184"/>
                  </a:lnTo>
                  <a:lnTo>
                    <a:pt x="183" y="54"/>
                  </a:lnTo>
                  <a:close/>
                </a:path>
              </a:pathLst>
            </a:custGeom>
            <a:gradFill rotWithShape="0">
              <a:gsLst>
                <a:gs pos="0">
                  <a:srgbClr val="010180">
                    <a:gamma/>
                    <a:tint val="9020"/>
                    <a:invGamma/>
                  </a:srgbClr>
                </a:gs>
                <a:gs pos="100000">
                  <a:srgbClr val="0101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7543800" y="5638800"/>
            <a:ext cx="1219200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 smtClean="0"/>
              <a:t>DSML for a domain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4|14.2|19.5|4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2.4|11.8|7.8|7.8"/>
</p:tagLst>
</file>

<file path=ppt/theme/theme1.xml><?xml version="1.0" encoding="utf-8"?>
<a:theme xmlns:a="http://schemas.openxmlformats.org/drawingml/2006/main" name="orangeLine">
  <a:themeElements>
    <a:clrScheme name="Median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>
          <a:defRPr sz="1200" dirty="0" smtClean="0"/>
        </a:defPPr>
      </a:lstStyle>
    </a:txDef>
  </a:objectDefaults>
  <a:extraClrSchemeLst>
    <a:extraClrScheme>
      <a:clrScheme name="Median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OrangeBlueLine</Template>
  <TotalTime>7616</TotalTime>
  <Words>2241</Words>
  <Application>Microsoft Office PowerPoint</Application>
  <PresentationFormat>On-screen Show (4:3)</PresentationFormat>
  <Paragraphs>323</Paragraphs>
  <Slides>33</Slides>
  <Notes>15</Notes>
  <HiddenSlides>6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orangeLine</vt:lpstr>
      <vt:lpstr>Visio</vt:lpstr>
      <vt:lpstr>Creating Visual DSMLs from End-User Demonstration</vt:lpstr>
      <vt:lpstr>End-User and Domain Expert Sketching</vt:lpstr>
      <vt:lpstr>DSML Example: Printer Configuration Report</vt:lpstr>
      <vt:lpstr>DSML Example: Printer Configuration Report (cont.)</vt:lpstr>
      <vt:lpstr>DSML Example: Printer Configuration Report (cont.)</vt:lpstr>
      <vt:lpstr>Research Goal</vt:lpstr>
      <vt:lpstr>DSML Development Challenge 1</vt:lpstr>
      <vt:lpstr>DSML Development Challenge 2</vt:lpstr>
      <vt:lpstr>DSML Development Challenge 3</vt:lpstr>
      <vt:lpstr>DSML Development Challenge 4</vt:lpstr>
      <vt:lpstr> Proposed Resolution of the Challenges</vt:lpstr>
      <vt:lpstr>Modeling Language Creation By Demonstration Process</vt:lpstr>
      <vt:lpstr>MLCBD Process: Concrete Syntax Identification</vt:lpstr>
      <vt:lpstr>Demonstrated models and Concrete Syntax</vt:lpstr>
      <vt:lpstr>MLCBD Process: Model Transformation</vt:lpstr>
      <vt:lpstr>MLCBD Process: Model Transformation</vt:lpstr>
      <vt:lpstr>MLCBD Process: Model Transformation (cont.)</vt:lpstr>
      <vt:lpstr>MLCBD Process: Model Transformation (cont.)</vt:lpstr>
      <vt:lpstr>MLCBD Process: Abstract Syntax Inference</vt:lpstr>
      <vt:lpstr>Metamodel Inference from demonstrated examples</vt:lpstr>
      <vt:lpstr>Metamodel Inference Using Metamodel Design Patterns</vt:lpstr>
      <vt:lpstr>Metamodel Inference Using Metamodel Design Patterns</vt:lpstr>
      <vt:lpstr>Metamodel Inference Using Design Patterns (cont.)</vt:lpstr>
      <vt:lpstr>Static Semantics Inference</vt:lpstr>
      <vt:lpstr>Examples of Constraints</vt:lpstr>
      <vt:lpstr>Screenshots of Relationship Constraints</vt:lpstr>
      <vt:lpstr>Screenshots of Relationship Constraints (cont.)</vt:lpstr>
      <vt:lpstr>Future Work</vt:lpstr>
      <vt:lpstr>Discussion and Future Evaluation Needs</vt:lpstr>
      <vt:lpstr>Summary</vt:lpstr>
      <vt:lpstr>Demonstration</vt:lpstr>
      <vt:lpstr>Shameless Plug</vt:lpstr>
      <vt:lpstr>Thank you for your attention</vt:lpstr>
    </vt:vector>
  </TitlesOfParts>
  <Company>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Ontology Support for Abstraction Layer Modularization</dc:title>
  <dc:creator>hCho</dc:creator>
  <cp:lastModifiedBy>gray</cp:lastModifiedBy>
  <cp:revision>635</cp:revision>
  <dcterms:created xsi:type="dcterms:W3CDTF">2010-08-19T18:03:39Z</dcterms:created>
  <dcterms:modified xsi:type="dcterms:W3CDTF">2012-06-02T13:20:36Z</dcterms:modified>
</cp:coreProperties>
</file>