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69" r:id="rId5"/>
    <p:sldId id="259" r:id="rId6"/>
    <p:sldId id="260" r:id="rId7"/>
    <p:sldId id="261" r:id="rId8"/>
    <p:sldId id="272" r:id="rId9"/>
    <p:sldId id="273" r:id="rId10"/>
    <p:sldId id="274" r:id="rId11"/>
    <p:sldId id="275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6" r:id="rId20"/>
    <p:sldId id="271" r:id="rId2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0"/>
    <a:srgbClr val="1B6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7" d="100"/>
          <a:sy n="87" d="100"/>
        </p:scale>
        <p:origin x="-1253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0CE447A-DD22-4383-8A1F-59ABA061BCAB}" type="datetime1">
              <a:rPr lang="fr-FR"/>
              <a:pPr/>
              <a:t>23/05/2011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4035374-69A1-49AC-9878-CE8574F4E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E8F563B-74A6-4251-BF89-3DB3AAB6A6AF}" type="datetime1">
              <a:rPr lang="fr-FR"/>
              <a:pPr/>
              <a:t>23/05/2011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smtClean="0"/>
              <a:t>Cliquez pour modifier les styles du texte du masque</a:t>
            </a:r>
          </a:p>
          <a:p>
            <a:pPr lvl="1"/>
            <a:r>
              <a:rPr lang="es-ES_tradnl" smtClean="0"/>
              <a:t>Deuxième niveau</a:t>
            </a:r>
          </a:p>
          <a:p>
            <a:pPr lvl="2"/>
            <a:r>
              <a:rPr lang="es-ES_tradnl" smtClean="0"/>
              <a:t>Troisième niveau</a:t>
            </a:r>
          </a:p>
          <a:p>
            <a:pPr lvl="3"/>
            <a:r>
              <a:rPr lang="es-ES_tradnl" smtClean="0"/>
              <a:t>Quatrième niveau</a:t>
            </a:r>
          </a:p>
          <a:p>
            <a:pPr lvl="4"/>
            <a:r>
              <a:rPr lang="es-ES_tradnl" smtClean="0"/>
              <a:t>Cinquième niveau</a:t>
            </a:r>
            <a:endParaRPr lang="en-US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38A075B-9449-4D12-BBAF-AD38F65E2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A075B-9449-4D12-BBAF-AD38F65E2C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AtlanMod-blu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0663" y="230188"/>
            <a:ext cx="18399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Image 9" descr="logo-EM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0813" y="228600"/>
            <a:ext cx="163353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0" descr="Logo_INRIA-RennesBretagn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5013" y="287338"/>
            <a:ext cx="1808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115616" y="3532906"/>
            <a:ext cx="7776864" cy="1752600"/>
          </a:xfrm>
          <a:noFill/>
        </p:spPr>
        <p:txBody>
          <a:bodyPr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accent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115616" y="1685314"/>
            <a:ext cx="7776864" cy="1470025"/>
          </a:xfrm>
          <a:noFill/>
        </p:spPr>
        <p:txBody>
          <a:bodyPr>
            <a:normAutofit/>
          </a:bodyPr>
          <a:lstStyle>
            <a:lvl1pPr>
              <a:defRPr sz="3200">
                <a:solidFill>
                  <a:srgbClr val="003870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11" name="Espace réservé du pied de page 27"/>
          <p:cNvSpPr>
            <a:spLocks noGrp="1"/>
          </p:cNvSpPr>
          <p:nvPr>
            <p:ph type="ftr" sz="quarter" idx="12"/>
          </p:nvPr>
        </p:nvSpPr>
        <p:spPr>
          <a:xfrm>
            <a:off x="3722688" y="6353175"/>
            <a:ext cx="2968625" cy="365125"/>
          </a:xfrm>
        </p:spPr>
        <p:txBody>
          <a:bodyPr/>
          <a:lstStyle>
            <a:lvl1pPr>
              <a:defRPr b="0"/>
            </a:lvl1pPr>
          </a:lstStyle>
          <a:p>
            <a:r>
              <a:rPr lang="fr-FR" dirty="0" smtClean="0"/>
              <a:t>© </a:t>
            </a:r>
            <a:r>
              <a:rPr lang="fr-FR" dirty="0" err="1" smtClean="0"/>
              <a:t>AtlanMod</a:t>
            </a:r>
            <a:r>
              <a:rPr lang="fr-FR" dirty="0" smtClean="0"/>
              <a:t>  |  atlanmod-contact@mines-nantes.fr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bg>
      <p:bgPr>
        <a:blipFill dpi="0" rotWithShape="1">
          <a:blip r:embed="rId2">
            <a:lum/>
          </a:blip>
          <a:srcRect/>
          <a:stretch>
            <a:fillRect l="8000" t="32000" r="8000" b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147763"/>
          </a:xfrm>
          <a:prstGeom prst="rect">
            <a:avLst/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72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690" y="1288473"/>
            <a:ext cx="8884228" cy="483769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Espace réservé du numéro de diapositive 13"/>
          <p:cNvSpPr>
            <a:spLocks noGrp="1"/>
          </p:cNvSpPr>
          <p:nvPr>
            <p:ph type="sldNum" sz="quarter" idx="11"/>
          </p:nvPr>
        </p:nvSpPr>
        <p:spPr>
          <a:xfrm>
            <a:off x="8080605" y="6482962"/>
            <a:ext cx="1049337" cy="365125"/>
          </a:xfrm>
        </p:spPr>
        <p:txBody>
          <a:bodyPr/>
          <a:lstStyle>
            <a:lvl1pPr>
              <a:defRPr/>
            </a:lvl1pPr>
          </a:lstStyle>
          <a:p>
            <a:fld id="{36C1CBF9-67BD-4F54-9649-33780A105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" name="Espace réservé du numéro de diapositive 13"/>
          <p:cNvSpPr>
            <a:spLocks noGrp="1"/>
          </p:cNvSpPr>
          <p:nvPr>
            <p:ph type="sldNum" sz="quarter" idx="11"/>
          </p:nvPr>
        </p:nvSpPr>
        <p:spPr>
          <a:xfrm>
            <a:off x="8080605" y="6482962"/>
            <a:ext cx="1049337" cy="365125"/>
          </a:xfrm>
        </p:spPr>
        <p:txBody>
          <a:bodyPr/>
          <a:lstStyle>
            <a:lvl1pPr>
              <a:defRPr/>
            </a:lvl1pPr>
          </a:lstStyle>
          <a:p>
            <a:fld id="{36C1CBF9-67BD-4F54-9649-33780A105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1147763"/>
          </a:xfrm>
          <a:prstGeom prst="rect">
            <a:avLst/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4472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8" name="Espace réservé du numéro de diapositive 13"/>
          <p:cNvSpPr>
            <a:spLocks noGrp="1"/>
          </p:cNvSpPr>
          <p:nvPr>
            <p:ph type="sldNum" sz="quarter" idx="11"/>
          </p:nvPr>
        </p:nvSpPr>
        <p:spPr>
          <a:xfrm>
            <a:off x="8080605" y="6482962"/>
            <a:ext cx="1049337" cy="365125"/>
          </a:xfrm>
        </p:spPr>
        <p:txBody>
          <a:bodyPr/>
          <a:lstStyle>
            <a:lvl1pPr>
              <a:defRPr/>
            </a:lvl1pPr>
          </a:lstStyle>
          <a:p>
            <a:fld id="{36C1CBF9-67BD-4F54-9649-33780A105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err="1" smtClean="0"/>
              <a:t>Cliquez</a:t>
            </a:r>
            <a:r>
              <a:rPr lang="es-ES_tradnl" dirty="0" smtClean="0"/>
              <a:t> et </a:t>
            </a:r>
            <a:r>
              <a:rPr lang="es-ES_tradnl" dirty="0" err="1" smtClean="0"/>
              <a:t>modifiez</a:t>
            </a:r>
            <a:r>
              <a:rPr lang="es-ES_tradnl" dirty="0" smtClean="0"/>
              <a:t> le </a:t>
            </a:r>
            <a:r>
              <a:rPr lang="es-ES_tradnl" dirty="0" err="1" smtClean="0"/>
              <a:t>titre</a:t>
            </a:r>
            <a:endParaRPr lang="en-US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err="1" smtClean="0"/>
              <a:t>Cliquez</a:t>
            </a:r>
            <a:r>
              <a:rPr lang="es-ES_tradnl" dirty="0" smtClean="0"/>
              <a:t> </a:t>
            </a:r>
            <a:r>
              <a:rPr lang="es-ES_tradnl" dirty="0" err="1" smtClean="0"/>
              <a:t>pour</a:t>
            </a:r>
            <a:r>
              <a:rPr lang="es-ES_tradnl" dirty="0" smtClean="0"/>
              <a:t> </a:t>
            </a:r>
            <a:r>
              <a:rPr lang="es-ES_tradnl" dirty="0" err="1" smtClean="0"/>
              <a:t>modifier</a:t>
            </a:r>
            <a:r>
              <a:rPr lang="es-ES_tradnl" dirty="0" smtClean="0"/>
              <a:t> les </a:t>
            </a:r>
            <a:r>
              <a:rPr lang="es-ES_tradnl" dirty="0" err="1" smtClean="0"/>
              <a:t>styles</a:t>
            </a:r>
            <a:r>
              <a:rPr lang="es-ES_tradnl" dirty="0" smtClean="0"/>
              <a:t> du </a:t>
            </a:r>
            <a:r>
              <a:rPr lang="es-ES_tradnl" dirty="0" err="1" smtClean="0"/>
              <a:t>texte</a:t>
            </a:r>
            <a:r>
              <a:rPr lang="es-ES_tradnl" dirty="0" smtClean="0"/>
              <a:t> du masque</a:t>
            </a:r>
          </a:p>
          <a:p>
            <a:pPr lvl="1"/>
            <a:r>
              <a:rPr lang="es-ES_tradnl" dirty="0" err="1" smtClean="0"/>
              <a:t>Deuxième</a:t>
            </a:r>
            <a:r>
              <a:rPr lang="es-ES_tradnl" dirty="0" smtClean="0"/>
              <a:t> </a:t>
            </a:r>
            <a:r>
              <a:rPr lang="es-ES_tradnl" dirty="0" err="1" smtClean="0"/>
              <a:t>niveau</a:t>
            </a:r>
            <a:endParaRPr lang="es-ES_tradnl" dirty="0" smtClean="0"/>
          </a:p>
          <a:p>
            <a:pPr lvl="2"/>
            <a:r>
              <a:rPr lang="es-ES_tradnl" dirty="0" err="1" smtClean="0"/>
              <a:t>Troisième</a:t>
            </a:r>
            <a:r>
              <a:rPr lang="es-ES_tradnl" dirty="0" smtClean="0"/>
              <a:t> </a:t>
            </a:r>
            <a:r>
              <a:rPr lang="es-ES_tradnl" dirty="0" err="1" smtClean="0"/>
              <a:t>niveau</a:t>
            </a:r>
            <a:endParaRPr lang="es-ES_tradnl" dirty="0" smtClean="0"/>
          </a:p>
          <a:p>
            <a:pPr lvl="3"/>
            <a:r>
              <a:rPr lang="es-ES_tradnl" dirty="0" err="1" smtClean="0"/>
              <a:t>Quatrième</a:t>
            </a:r>
            <a:r>
              <a:rPr lang="es-ES_tradnl" dirty="0" smtClean="0"/>
              <a:t> </a:t>
            </a:r>
            <a:r>
              <a:rPr lang="es-ES_tradnl" dirty="0" err="1" smtClean="0"/>
              <a:t>niveau</a:t>
            </a:r>
            <a:endParaRPr lang="es-ES_tradnl" dirty="0" smtClean="0"/>
          </a:p>
          <a:p>
            <a:pPr lvl="4"/>
            <a:r>
              <a:rPr lang="es-ES_tradnl" dirty="0" err="1" smtClean="0"/>
              <a:t>Cinquième</a:t>
            </a:r>
            <a:r>
              <a:rPr lang="es-ES_tradnl" dirty="0" smtClean="0"/>
              <a:t> </a:t>
            </a:r>
            <a:r>
              <a:rPr lang="es-ES_tradnl" dirty="0" err="1" smtClean="0"/>
              <a:t>niveau</a:t>
            </a: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985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000" b="1">
                <a:solidFill>
                  <a:srgbClr val="404040"/>
                </a:solidFill>
                <a:latin typeface="Calibri" charset="0"/>
              </a:defRPr>
            </a:lvl1pPr>
          </a:lstStyle>
          <a:p>
            <a:fld id="{6A5E0442-FF12-4373-B59C-006EBCBC8559}" type="datetime1">
              <a:rPr lang="fr-FR"/>
              <a:pPr/>
              <a:t>23/05/2011</a:t>
            </a:fld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37463" y="6356350"/>
            <a:ext cx="10493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CA3B47B-DC6B-47D0-BCC8-0D49B1ADBC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24213" y="6353175"/>
            <a:ext cx="2970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000" b="0">
                <a:solidFill>
                  <a:schemeClr val="bg1">
                    <a:lumMod val="65000"/>
                  </a:schemeClr>
                </a:solidFill>
                <a:latin typeface="Calibri" charset="0"/>
              </a:defRPr>
            </a:lvl1pPr>
          </a:lstStyle>
          <a:p>
            <a:r>
              <a:rPr lang="fr-FR" dirty="0" smtClean="0"/>
              <a:t>© </a:t>
            </a:r>
            <a:r>
              <a:rPr lang="fr-FR" dirty="0" err="1" smtClean="0"/>
              <a:t>AtlanMod</a:t>
            </a:r>
            <a:r>
              <a:rPr lang="fr-FR" dirty="0" smtClean="0"/>
              <a:t>  |  atlanmod-contact@mines-nantes.fr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3" r:id="rId3"/>
    <p:sldLayoutId id="2147483744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just" defTabSz="457200" rtl="0" eaLnBrk="1" fontAlgn="base" hangingPunct="1">
        <a:spcBef>
          <a:spcPct val="20000"/>
        </a:spcBef>
        <a:spcAft>
          <a:spcPct val="0"/>
        </a:spcAft>
        <a:buClr>
          <a:srgbClr val="558ED5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just" defTabSz="457200" rtl="0" eaLnBrk="1" fontAlgn="base" hangingPunct="1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just" defTabSz="457200" rtl="0" eaLnBrk="1" fontAlgn="base" hangingPunct="1">
        <a:spcBef>
          <a:spcPct val="20000"/>
        </a:spcBef>
        <a:spcAft>
          <a:spcPct val="0"/>
        </a:spcAft>
        <a:buClr>
          <a:srgbClr val="558ED5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just" defTabSz="457200" rtl="0" eaLnBrk="1" fontAlgn="base" hangingPunct="1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just" defTabSz="457200" rtl="0" eaLnBrk="1" fontAlgn="base" hangingPunct="1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ftwareclones.org/rcf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3870"/>
                </a:solidFill>
              </a:rPr>
              <a:t>Robert </a:t>
            </a:r>
            <a:r>
              <a:rPr lang="en-US" sz="2000" dirty="0" err="1" smtClean="0">
                <a:solidFill>
                  <a:srgbClr val="003870"/>
                </a:solidFill>
              </a:rPr>
              <a:t>Tairas</a:t>
            </a:r>
            <a:r>
              <a:rPr lang="en-US" sz="2000" dirty="0" smtClean="0">
                <a:solidFill>
                  <a:srgbClr val="003870"/>
                </a:solidFill>
              </a:rPr>
              <a:t> (INRIA &amp; EMN)</a:t>
            </a:r>
          </a:p>
          <a:p>
            <a:r>
              <a:rPr lang="en-US" sz="2000" dirty="0" err="1" smtClean="0">
                <a:solidFill>
                  <a:srgbClr val="003870"/>
                </a:solidFill>
              </a:rPr>
              <a:t>Ferosh</a:t>
            </a:r>
            <a:r>
              <a:rPr lang="en-US" sz="2000" dirty="0" smtClean="0">
                <a:solidFill>
                  <a:srgbClr val="003870"/>
                </a:solidFill>
              </a:rPr>
              <a:t> Jacob (University of Alabama)</a:t>
            </a:r>
          </a:p>
          <a:p>
            <a:r>
              <a:rPr lang="en-US" sz="2000" dirty="0" smtClean="0">
                <a:solidFill>
                  <a:srgbClr val="003870"/>
                </a:solidFill>
              </a:rPr>
              <a:t>Jeff Gray (University of Alabama)</a:t>
            </a:r>
          </a:p>
          <a:p>
            <a:endParaRPr lang="en-US" dirty="0" smtClean="0"/>
          </a:p>
          <a:p>
            <a:r>
              <a:rPr lang="en-US" sz="1600" dirty="0" smtClean="0">
                <a:solidFill>
                  <a:srgbClr val="003870"/>
                </a:solidFill>
              </a:rPr>
              <a:t>International Workshop on Software Clones (IWSC) – May 23, 2011</a:t>
            </a:r>
            <a:endParaRPr lang="en-US" sz="1600" dirty="0">
              <a:solidFill>
                <a:srgbClr val="00387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 lIns="0" tIns="0" rIns="0">
            <a:noAutofit/>
          </a:bodyPr>
          <a:lstStyle/>
          <a:p>
            <a:r>
              <a:rPr lang="en-US" sz="4800" dirty="0" smtClean="0"/>
              <a:t>Representing Clones in a Localized Manner</a:t>
            </a:r>
            <a:endParaRPr lang="en-US" sz="48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© </a:t>
            </a:r>
            <a:r>
              <a:rPr lang="fr-FR" dirty="0" err="1" smtClean="0"/>
              <a:t>AtlanMod</a:t>
            </a:r>
            <a:r>
              <a:rPr lang="fr-FR" dirty="0" smtClean="0"/>
              <a:t> | atlanmod-contact@mines-nantes.fr</a:t>
            </a:r>
            <a:endParaRPr lang="fr-FR" dirty="0"/>
          </a:p>
        </p:txBody>
      </p:sp>
      <p:pic>
        <p:nvPicPr>
          <p:cNvPr id="8" name="Image 7" descr="nsf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609" y="5589510"/>
            <a:ext cx="604365" cy="6080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333923" y="5708847"/>
            <a:ext cx="207555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00" dirty="0">
                <a:solidFill>
                  <a:srgbClr val="003870"/>
                </a:solidFill>
                <a:latin typeface="+mn-lt"/>
              </a:rPr>
              <a:t>This material is based upon work supported by the </a:t>
            </a:r>
            <a:r>
              <a:rPr lang="en-US" sz="800" dirty="0" smtClean="0">
                <a:solidFill>
                  <a:srgbClr val="003870"/>
                </a:solidFill>
                <a:latin typeface="+mn-lt"/>
              </a:rPr>
              <a:t>National Science </a:t>
            </a:r>
            <a:r>
              <a:rPr lang="en-US" sz="800" dirty="0">
                <a:solidFill>
                  <a:srgbClr val="003870"/>
                </a:solidFill>
                <a:latin typeface="+mn-lt"/>
              </a:rPr>
              <a:t>Foundation under Grant No. </a:t>
            </a:r>
            <a:r>
              <a:rPr lang="en-US" sz="800" dirty="0" smtClean="0">
                <a:solidFill>
                  <a:srgbClr val="003870"/>
                </a:solidFill>
                <a:latin typeface="+mn-lt"/>
              </a:rPr>
              <a:t>CCF-0702764</a:t>
            </a:r>
            <a:endParaRPr lang="en-US" sz="800" dirty="0">
              <a:solidFill>
                <a:srgbClr val="003870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44" y="5491974"/>
            <a:ext cx="2577787" cy="1065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50" name="Picture 18" descr="centralized_greyarea_diff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030445"/>
            <a:ext cx="4791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Levels in Representation</a:t>
            </a:r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Statement 3</a:t>
            </a:r>
            <a:r>
              <a:rPr lang="en-US" dirty="0" smtClean="0"/>
              <a:t> in </a:t>
            </a:r>
            <a:r>
              <a:rPr lang="en-US" i="1" dirty="0" smtClean="0"/>
              <a:t>Clone 1</a:t>
            </a:r>
          </a:p>
          <a:p>
            <a:pPr lvl="1"/>
            <a:r>
              <a:rPr lang="en-US" dirty="0" smtClean="0"/>
              <a:t>Parameterized identical and non-identical nodes with </a:t>
            </a:r>
            <a:r>
              <a:rPr lang="en-US" i="1" dirty="0" smtClean="0"/>
              <a:t>Statement 4</a:t>
            </a:r>
            <a:r>
              <a:rPr lang="en-US" dirty="0" smtClean="0"/>
              <a:t> in </a:t>
            </a:r>
            <a:r>
              <a:rPr lang="en-US" i="1" dirty="0" smtClean="0"/>
              <a:t>Clone 2</a:t>
            </a:r>
          </a:p>
        </p:txBody>
      </p:sp>
      <p:sp>
        <p:nvSpPr>
          <p:cNvPr id="44036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3112FDAE-1D0C-4DDB-BB0F-A5948BEBFC0C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pic>
        <p:nvPicPr>
          <p:cNvPr id="44037" name="Picture 3" descr="centralized_greyare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1563" y="3121695"/>
            <a:ext cx="4791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740702" y="3611380"/>
            <a:ext cx="152400" cy="152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046" name="Curved Connector 246"/>
          <p:cNvCxnSpPr>
            <a:cxnSpLocks noChangeShapeType="1"/>
            <a:stCxn id="21" idx="1"/>
            <a:endCxn id="44038" idx="2"/>
          </p:cNvCxnSpPr>
          <p:nvPr/>
        </p:nvCxnSpPr>
        <p:spPr bwMode="auto">
          <a:xfrm rot="10800000">
            <a:off x="2740702" y="3687581"/>
            <a:ext cx="1588" cy="1922179"/>
          </a:xfrm>
          <a:prstGeom prst="curvedConnector3">
            <a:avLst>
              <a:gd name="adj1" fmla="val 14395466"/>
            </a:avLst>
          </a:prstGeom>
          <a:noFill/>
          <a:ln w="25400" algn="ctr">
            <a:solidFill>
              <a:srgbClr val="C00000"/>
            </a:solidFill>
            <a:round/>
            <a:headEnd type="triangle" w="lg" len="med"/>
            <a:tailEnd type="triangle" w="lg" len="med"/>
          </a:ln>
        </p:spPr>
      </p:cxnSp>
      <p:sp>
        <p:nvSpPr>
          <p:cNvPr id="19" name="TextBox 23"/>
          <p:cNvSpPr txBox="1"/>
          <p:nvPr/>
        </p:nvSpPr>
        <p:spPr bwMode="auto">
          <a:xfrm>
            <a:off x="6550025" y="6126162"/>
            <a:ext cx="582613" cy="1936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 2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740702" y="5523875"/>
            <a:ext cx="662065" cy="171767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224073" y="3611380"/>
            <a:ext cx="152400" cy="152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" name="Curved Connector 246"/>
          <p:cNvCxnSpPr>
            <a:cxnSpLocks noChangeShapeType="1"/>
            <a:stCxn id="17" idx="3"/>
            <a:endCxn id="15" idx="6"/>
          </p:cNvCxnSpPr>
          <p:nvPr/>
        </p:nvCxnSpPr>
        <p:spPr bwMode="auto">
          <a:xfrm flipV="1">
            <a:off x="4831829" y="3687580"/>
            <a:ext cx="544644" cy="1914684"/>
          </a:xfrm>
          <a:prstGeom prst="curvedConnector3">
            <a:avLst>
              <a:gd name="adj1" fmla="val 141972"/>
            </a:avLst>
          </a:prstGeom>
          <a:noFill/>
          <a:ln w="25400" algn="ctr">
            <a:solidFill>
              <a:srgbClr val="C00000"/>
            </a:solidFill>
            <a:round/>
            <a:headEnd type="triangle" w="lg" len="med"/>
            <a:tailEnd type="triangle" w="lg" len="med"/>
          </a:ln>
        </p:spPr>
      </p:cxnSp>
      <p:sp>
        <p:nvSpPr>
          <p:cNvPr id="17" name="Rectangle à coins arrondis 16"/>
          <p:cNvSpPr/>
          <p:nvPr/>
        </p:nvSpPr>
        <p:spPr>
          <a:xfrm>
            <a:off x="4169764" y="5516380"/>
            <a:ext cx="662065" cy="171767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50" name="Picture 18" descr="centralized_greyarea_diff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030445"/>
            <a:ext cx="4791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Levels in Representation</a:t>
            </a:r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Statement 4</a:t>
            </a:r>
            <a:r>
              <a:rPr lang="en-US" dirty="0" smtClean="0"/>
              <a:t> in </a:t>
            </a:r>
            <a:r>
              <a:rPr lang="en-US" i="1" dirty="0" smtClean="0"/>
              <a:t>Clone 1</a:t>
            </a:r>
          </a:p>
          <a:p>
            <a:pPr lvl="1"/>
            <a:r>
              <a:rPr lang="en-US" dirty="0" smtClean="0"/>
              <a:t>Non-matching nodes with </a:t>
            </a:r>
            <a:r>
              <a:rPr lang="en-US" i="1" dirty="0" smtClean="0"/>
              <a:t>Statement 5</a:t>
            </a:r>
            <a:r>
              <a:rPr lang="en-US" dirty="0" smtClean="0"/>
              <a:t> in </a:t>
            </a:r>
            <a:r>
              <a:rPr lang="en-US" i="1" dirty="0" smtClean="0"/>
              <a:t>Clone 2</a:t>
            </a:r>
          </a:p>
        </p:txBody>
      </p:sp>
      <p:sp>
        <p:nvSpPr>
          <p:cNvPr id="44036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3112FDAE-1D0C-4DDB-BB0F-A5948BEBFC0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pic>
        <p:nvPicPr>
          <p:cNvPr id="44037" name="Picture 3" descr="centralized_greyare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1563" y="3121695"/>
            <a:ext cx="4791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362200" y="3763780"/>
            <a:ext cx="152400" cy="152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046" name="Curved Connector 246"/>
          <p:cNvCxnSpPr>
            <a:cxnSpLocks noChangeShapeType="1"/>
            <a:stCxn id="21" idx="1"/>
            <a:endCxn id="44038" idx="2"/>
          </p:cNvCxnSpPr>
          <p:nvPr/>
        </p:nvCxnSpPr>
        <p:spPr bwMode="auto">
          <a:xfrm rot="10800000" flipH="1">
            <a:off x="2362198" y="3839980"/>
            <a:ext cx="1" cy="2167760"/>
          </a:xfrm>
          <a:prstGeom prst="curvedConnector3">
            <a:avLst>
              <a:gd name="adj1" fmla="val -22860000000"/>
            </a:avLst>
          </a:prstGeom>
          <a:noFill/>
          <a:ln w="25400" algn="ctr">
            <a:solidFill>
              <a:srgbClr val="C00000"/>
            </a:solidFill>
            <a:round/>
            <a:headEnd type="triangle" w="lg" len="med"/>
            <a:tailEnd type="triangle" w="lg" len="med"/>
          </a:ln>
        </p:spPr>
      </p:cxnSp>
      <p:sp>
        <p:nvSpPr>
          <p:cNvPr id="19" name="TextBox 23"/>
          <p:cNvSpPr txBox="1"/>
          <p:nvPr/>
        </p:nvSpPr>
        <p:spPr bwMode="auto">
          <a:xfrm>
            <a:off x="6550025" y="6126162"/>
            <a:ext cx="582613" cy="1936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 2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362199" y="5695642"/>
            <a:ext cx="4563257" cy="624195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Representations</a:t>
            </a:r>
          </a:p>
        </p:txBody>
      </p:sp>
      <p:sp>
        <p:nvSpPr>
          <p:cNvPr id="45059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Sub-groups of clones</a:t>
            </a:r>
          </a:p>
          <a:p>
            <a:pPr lvl="1"/>
            <a:r>
              <a:rPr lang="en-US" dirty="0" smtClean="0"/>
              <a:t>Tighter similarities: </a:t>
            </a:r>
            <a:r>
              <a:rPr lang="en-US" i="1" dirty="0" smtClean="0"/>
              <a:t>Clones 1</a:t>
            </a:r>
            <a:r>
              <a:rPr lang="en-US" dirty="0" smtClean="0"/>
              <a:t> and </a:t>
            </a:r>
            <a:r>
              <a:rPr lang="en-US" i="1" dirty="0" smtClean="0"/>
              <a:t>4</a:t>
            </a:r>
            <a:r>
              <a:rPr lang="en-US" dirty="0" smtClean="0"/>
              <a:t> vs. </a:t>
            </a:r>
            <a:r>
              <a:rPr lang="en-US" i="1" dirty="0" smtClean="0"/>
              <a:t>Clones 2</a:t>
            </a:r>
            <a:r>
              <a:rPr lang="en-US" dirty="0" smtClean="0"/>
              <a:t> and </a:t>
            </a:r>
            <a:r>
              <a:rPr lang="en-US" i="1" dirty="0" smtClean="0"/>
              <a:t>3</a:t>
            </a:r>
          </a:p>
        </p:txBody>
      </p:sp>
      <p:sp>
        <p:nvSpPr>
          <p:cNvPr id="45060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BD061E6A-36D5-4BCB-B81A-50EA0D45A724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pic>
        <p:nvPicPr>
          <p:cNvPr id="44038" name="Picture 4" descr="centralized_gray_diff_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468380"/>
            <a:ext cx="4048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Rectangle 18"/>
          <p:cNvSpPr/>
          <p:nvPr/>
        </p:nvSpPr>
        <p:spPr bwMode="auto">
          <a:xfrm>
            <a:off x="498475" y="4144780"/>
            <a:ext cx="3700463" cy="919163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91440" bIns="91440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for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i = 0; i &lt; params.length; i++)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(CONTAINS_KEY.equals(params[i].getType()))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    contains.addElement(params[i].getValue());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}</a:t>
            </a:r>
            <a:endParaRPr lang="en-US" sz="900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3606435" y="3943620"/>
            <a:ext cx="582613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 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41875" y="5515130"/>
            <a:ext cx="3768725" cy="919163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91440" bIns="91440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for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i = 0; i &lt; params.length; i++)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(COMMENTS_KEY.equals(params[i].getType()))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    comments.addElement(params[i].getValue());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}</a:t>
            </a:r>
            <a:endParaRPr lang="en-US" sz="900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8029575" y="5321455"/>
            <a:ext cx="581025" cy="1936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 4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841875" y="4144780"/>
            <a:ext cx="3562350" cy="1071563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91440" bIns="91440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for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b="1" dirty="0" err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= 0;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&lt;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params.length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;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++)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PREFIX_KEY.equals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params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[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].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getName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()))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prefix =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params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[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].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getValue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break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7821612" y="3950399"/>
            <a:ext cx="582613" cy="1936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98475" y="5515130"/>
            <a:ext cx="3906838" cy="1071563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91440" bIns="91440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for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i = 0; i &lt; params.length; i++)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 (LINE_BREAKS_KEY.equals(params[i].getName()))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    userDefinedLineBreaks = params[i].getValue();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US" sz="900" b="1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break</a:t>
            </a:r>
            <a:r>
              <a:rPr lang="en-US" sz="900">
                <a:latin typeface="Lucida Console" pitchFamily="49" charset="0"/>
                <a:cs typeface="Courier New" pitchFamily="49" charset="0"/>
              </a:rPr>
              <a:t>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>
                <a:latin typeface="Lucida Console" pitchFamily="49" charset="0"/>
                <a:cs typeface="Courier New" pitchFamily="49" charset="0"/>
              </a:rPr>
              <a:t>}</a:t>
            </a:r>
            <a:endParaRPr lang="en-US" sz="900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3822701" y="5321455"/>
            <a:ext cx="582612" cy="1936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0" y="4472"/>
            <a:ext cx="9129942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Clone Properties Based on Visualizations</a:t>
            </a:r>
          </a:p>
        </p:txBody>
      </p:sp>
      <p:sp>
        <p:nvSpPr>
          <p:cNvPr id="4608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5FECC4-270C-4DD4-BD01-D0FFE300AF3A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pic>
        <p:nvPicPr>
          <p:cNvPr id="5" name="Picture 4" descr="instance_little_diff_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03488"/>
            <a:ext cx="3048000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38199" y="5095875"/>
            <a:ext cx="3048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algn="ctr">
              <a:buFont typeface="Wingdings" pitchFamily="2" charset="2"/>
              <a:buNone/>
              <a:defRPr/>
            </a:pPr>
            <a:r>
              <a:rPr lang="en-US" dirty="0" smtClean="0">
                <a:latin typeface="+mn-lt"/>
              </a:rPr>
              <a:t>Quick summary of clone differences in large clones</a:t>
            </a:r>
            <a:endParaRPr lang="en-US" baseline="30000" dirty="0">
              <a:latin typeface="+mn-lt"/>
            </a:endParaRPr>
          </a:p>
        </p:txBody>
      </p:sp>
      <p:pic>
        <p:nvPicPr>
          <p:cNvPr id="7" name="Picture 6" descr="instance_close_similarities_smal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167313" y="1295400"/>
            <a:ext cx="3049587" cy="18954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900613" y="3276600"/>
            <a:ext cx="358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lvl="1" algn="l">
              <a:buFont typeface="Wingdings" pitchFamily="2" charset="2"/>
              <a:buNone/>
              <a:defRPr/>
            </a:pPr>
            <a:r>
              <a:rPr lang="en-US" dirty="0">
                <a:latin typeface="+mn-lt"/>
              </a:rPr>
              <a:t>Quick summary of neighboring clones</a:t>
            </a:r>
            <a:endParaRPr lang="en-US" baseline="30000" dirty="0">
              <a:latin typeface="+mn-lt"/>
            </a:endParaRPr>
          </a:p>
        </p:txBody>
      </p:sp>
      <p:pic>
        <p:nvPicPr>
          <p:cNvPr id="6" name="Picture 3" descr="instance_sub_grou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67313" y="3886200"/>
            <a:ext cx="304958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0291" y="6303963"/>
            <a:ext cx="27932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lvl="1" algn="l">
              <a:buFont typeface="Wingdings" pitchFamily="2" charset="2"/>
              <a:buNone/>
              <a:defRPr/>
            </a:pPr>
            <a:r>
              <a:rPr lang="en-US" dirty="0">
                <a:latin typeface="+mn-lt"/>
              </a:rPr>
              <a:t>Identifying </a:t>
            </a:r>
            <a:r>
              <a:rPr lang="en-US" dirty="0" smtClean="0">
                <a:latin typeface="+mn-lt"/>
              </a:rPr>
              <a:t>an “oddball” clone</a:t>
            </a:r>
            <a:endParaRPr lang="en-US" baseline="30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4472"/>
            <a:ext cx="912994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Evaluation: Fully Representing Clones</a:t>
            </a:r>
          </a:p>
        </p:txBody>
      </p:sp>
      <p:sp>
        <p:nvSpPr>
          <p:cNvPr id="4710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Considers the number of clone groups (i.e., #CG) that can be appropriately represented</a:t>
            </a:r>
          </a:p>
          <a:p>
            <a:pPr lvl="1"/>
            <a:r>
              <a:rPr lang="en-US" smtClean="0"/>
              <a:t>Evaluated on multiple open source Java projects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EA34B675-CE3B-496E-BB6E-4B066D387C1E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2925995"/>
          <a:ext cx="8229291" cy="3708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83633"/>
                <a:gridCol w="659464"/>
                <a:gridCol w="1327305"/>
                <a:gridCol w="1327305"/>
                <a:gridCol w="1504279"/>
                <a:gridCol w="13273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#CG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Exact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Param</a:t>
                      </a:r>
                      <a:r>
                        <a:rPr lang="en-US" dirty="0" smtClean="0"/>
                        <a:t>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StmtDiff</a:t>
                      </a:r>
                      <a:r>
                        <a:rPr lang="en-US" dirty="0" smtClean="0"/>
                        <a:t>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Mixed (%)</a:t>
                      </a:r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Apache Ant 1.6.5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429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61 (14%)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152 (35%)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131 (31%)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85 (20%)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/>
                        <a:t>ArgoUML</a:t>
                      </a:r>
                      <a:r>
                        <a:rPr lang="en-US" sz="1800" kern="1200" baseline="0" dirty="0" smtClean="0"/>
                        <a:t> 0.26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650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61 (9%)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214 (33%)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124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251 (39%)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kern="1200" baseline="0" dirty="0" smtClean="0"/>
                        <a:t>Jakarta-JMeter 2.3.2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377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77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158 (42%)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71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71 (19%)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baseline="0" dirty="0" smtClean="0"/>
                        <a:t>JBoss AOP 2.1.5 </a:t>
                      </a:r>
                      <a:endParaRPr lang="sv-SE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159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51 (32%)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81 (51%)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14 (9%)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13 (8%)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/>
                        <a:t>JFreeChart</a:t>
                      </a:r>
                      <a:r>
                        <a:rPr lang="en-US" sz="1800" kern="1200" baseline="0" dirty="0" smtClean="0"/>
                        <a:t> 1.0.10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847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151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415 (49%)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168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113 (13%)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JRuby 1.4.0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318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113 (36%)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70 (22%)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63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72 (23%)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kern="1200" baseline="0" dirty="0" smtClean="0"/>
                        <a:t>EMF 2.4.1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285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54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136 (48%)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52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42 (15%)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/>
                        <a:t>JEdit</a:t>
                      </a:r>
                      <a:r>
                        <a:rPr lang="en-US" sz="1800" kern="1200" baseline="0" dirty="0" smtClean="0"/>
                        <a:t> 4.2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345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91 (26%)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120 (35%)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88 (26%)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46 (13%)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Squirrel-SQL 3.0.3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428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78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164 (38%)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70 (16%)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116 (27%) </a:t>
                      </a:r>
                      <a:endParaRPr lang="en-US" dirty="0"/>
                    </a:p>
                  </a:txBody>
                  <a:tcPr marL="88487" marR="8848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0" y="4472"/>
            <a:ext cx="912994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Evaluation: Fully Representing Clones</a:t>
            </a:r>
          </a:p>
        </p:txBody>
      </p:sp>
      <p:sp>
        <p:nvSpPr>
          <p:cNvPr id="481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Exact</a:t>
            </a:r>
            <a:r>
              <a:rPr lang="en-US" dirty="0" smtClean="0"/>
              <a:t> </a:t>
            </a:r>
            <a:r>
              <a:rPr lang="en-US" dirty="0" smtClean="0">
                <a:sym typeface="Wingdings 3" pitchFamily="18" charset="2"/>
              </a:rPr>
              <a:t></a:t>
            </a:r>
            <a:r>
              <a:rPr lang="en-US" dirty="0" smtClean="0"/>
              <a:t> Clones that match each other exactly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AAD2DF69-68BC-460F-891F-2143A9607B87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2925995"/>
          <a:ext cx="8229291" cy="3708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06118"/>
                <a:gridCol w="636979"/>
                <a:gridCol w="1327305"/>
                <a:gridCol w="1327305"/>
                <a:gridCol w="1504279"/>
                <a:gridCol w="13273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#CG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Exact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Param</a:t>
                      </a:r>
                      <a:r>
                        <a:rPr lang="en-US" dirty="0" smtClean="0"/>
                        <a:t>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StmtDiff</a:t>
                      </a:r>
                      <a:r>
                        <a:rPr lang="en-US" dirty="0" smtClean="0"/>
                        <a:t>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Mixed (%)</a:t>
                      </a:r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Apache Ant 1.6.5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429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61 (14%)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152 (35%)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131 (31%)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85 (20%)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/>
                        <a:t>ArgoUML</a:t>
                      </a:r>
                      <a:r>
                        <a:rPr lang="en-US" sz="1800" kern="1200" baseline="0" dirty="0" smtClean="0"/>
                        <a:t> 0.26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650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61 (9%)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214 (33%)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124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251 (39%)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kern="1200" baseline="0" dirty="0" smtClean="0"/>
                        <a:t>Jakarta-JMeter 2.3.2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377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77 (20%)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158 (42%)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71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71 (19%)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baseline="0" dirty="0" smtClean="0"/>
                        <a:t>JBoss AOP 2.1.5 </a:t>
                      </a:r>
                      <a:endParaRPr lang="sv-SE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159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51 (32%)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81 (51%)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14 (9%)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13 (8%)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/>
                        <a:t>JFreeChart</a:t>
                      </a:r>
                      <a:r>
                        <a:rPr lang="en-US" sz="1800" kern="1200" baseline="0" dirty="0" smtClean="0"/>
                        <a:t> 1.0.10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847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151 (18%)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415 (49%)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168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113 (13%)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JRuby 1.4.0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318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113 (36%)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70 (22%)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63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72 (23%)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kern="1200" baseline="0" dirty="0" smtClean="0"/>
                        <a:t>EMF 2.4.1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285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54 (19%)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136 (48%)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52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42 (15%)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/>
                        <a:t>JEdit</a:t>
                      </a:r>
                      <a:r>
                        <a:rPr lang="en-US" sz="1800" kern="1200" baseline="0" dirty="0" smtClean="0"/>
                        <a:t> 4.2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345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91 (26%)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120 (35%)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88 (26%)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46 (13%)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Squirrel-SQL 3.0.3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428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78 (18%)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164 (38%)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70 (16%)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116 (27%) </a:t>
                      </a:r>
                      <a:endParaRPr lang="en-US" dirty="0"/>
                    </a:p>
                  </a:txBody>
                  <a:tcPr marL="88487" marR="8848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4472"/>
            <a:ext cx="912994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Evaluation: Fully Representing Clones</a:t>
            </a:r>
          </a:p>
        </p:txBody>
      </p:sp>
      <p:sp>
        <p:nvSpPr>
          <p:cNvPr id="491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Param</a:t>
            </a:r>
            <a:r>
              <a:rPr lang="en-US" dirty="0" smtClean="0"/>
              <a:t> </a:t>
            </a:r>
            <a:r>
              <a:rPr lang="en-US" dirty="0" smtClean="0">
                <a:sym typeface="Wingdings 3" pitchFamily="18" charset="2"/>
              </a:rPr>
              <a:t></a:t>
            </a:r>
            <a:r>
              <a:rPr lang="en-US" dirty="0" smtClean="0"/>
              <a:t> Groups with parameterized differences</a:t>
            </a:r>
          </a:p>
          <a:p>
            <a:pPr lvl="1"/>
            <a:r>
              <a:rPr lang="en-US" dirty="0" smtClean="0"/>
              <a:t>Majority of the cases except </a:t>
            </a:r>
            <a:r>
              <a:rPr lang="en-US" dirty="0" err="1" smtClean="0"/>
              <a:t>ArgoUML</a:t>
            </a:r>
            <a:r>
              <a:rPr lang="en-US" dirty="0" smtClean="0"/>
              <a:t> and </a:t>
            </a:r>
            <a:r>
              <a:rPr lang="en-US" dirty="0" err="1" smtClean="0"/>
              <a:t>JRuby</a:t>
            </a:r>
            <a:endParaRPr lang="en-US" dirty="0" smtClean="0"/>
          </a:p>
          <a:p>
            <a:pPr lvl="1"/>
            <a:r>
              <a:rPr lang="en-US" dirty="0" smtClean="0"/>
              <a:t>Four cases almost half of the instances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14556D25-9D56-4BC8-B8B8-C274D3A1212B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2925995"/>
          <a:ext cx="8229291" cy="3708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83633"/>
                <a:gridCol w="659464"/>
                <a:gridCol w="1327305"/>
                <a:gridCol w="1327305"/>
                <a:gridCol w="1504279"/>
                <a:gridCol w="13273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#CG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Exact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Param</a:t>
                      </a:r>
                      <a:r>
                        <a:rPr lang="en-US" dirty="0" smtClean="0"/>
                        <a:t>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StmtDiff</a:t>
                      </a:r>
                      <a:r>
                        <a:rPr lang="en-US" dirty="0" smtClean="0"/>
                        <a:t>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Mixed (%)</a:t>
                      </a:r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Apache Ant 1.6.5 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429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(14%)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152 (35%)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 (31%)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 (20%)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ArgoUML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0.26 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650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(9%)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214 (33%)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 (39%)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Jakarta-JMeter 2.3.2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377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 (42%)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(19%)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JBoss AOP 2.1.5 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(32%)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(51%)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(9%)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(8%)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JFreeChart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1.0.10 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847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151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415 (49%)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 (13%)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JRuby 1.4.0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318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 (36%)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 (22%)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(23%)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EMF 2.4.1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 (48%)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 (15%)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JEdit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4.2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345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(26%)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 (35%)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 (26%)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 (13%)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Squirrel-SQL 3.0.3 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428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 (38%)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 (16%)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 (27%) </a:t>
                      </a:r>
                      <a:endParaRPr lang="en-US" dirty="0"/>
                    </a:p>
                  </a:txBody>
                  <a:tcPr marL="88487" marR="8848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4472"/>
            <a:ext cx="912994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Evaluation: Fully Representing Clones</a:t>
            </a:r>
          </a:p>
        </p:txBody>
      </p:sp>
      <p:sp>
        <p:nvSpPr>
          <p:cNvPr id="5017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StmtDiff</a:t>
            </a:r>
            <a:r>
              <a:rPr lang="en-US" dirty="0" smtClean="0"/>
              <a:t> </a:t>
            </a:r>
            <a:r>
              <a:rPr lang="en-US" dirty="0" smtClean="0">
                <a:sym typeface="Wingdings 3" pitchFamily="18" charset="2"/>
              </a:rPr>
              <a:t></a:t>
            </a:r>
            <a:r>
              <a:rPr lang="en-US" dirty="0" smtClean="0"/>
              <a:t> Groups with statement differences</a:t>
            </a:r>
          </a:p>
          <a:p>
            <a:r>
              <a:rPr lang="en-US" i="1" dirty="0" smtClean="0"/>
              <a:t>Mixed</a:t>
            </a:r>
            <a:r>
              <a:rPr lang="en-US" dirty="0" smtClean="0"/>
              <a:t> </a:t>
            </a:r>
            <a:r>
              <a:rPr lang="en-US" dirty="0" smtClean="0">
                <a:sym typeface="Wingdings 3" pitchFamily="18" charset="2"/>
              </a:rPr>
              <a:t></a:t>
            </a:r>
            <a:r>
              <a:rPr lang="en-US" dirty="0" smtClean="0"/>
              <a:t> Groups containing both </a:t>
            </a:r>
            <a:r>
              <a:rPr lang="en-US" i="1" dirty="0" err="1" smtClean="0"/>
              <a:t>Param</a:t>
            </a:r>
            <a:r>
              <a:rPr lang="en-US" dirty="0" smtClean="0"/>
              <a:t> and </a:t>
            </a:r>
            <a:r>
              <a:rPr lang="en-US" i="1" dirty="0" err="1" smtClean="0"/>
              <a:t>StmtDiff</a:t>
            </a:r>
            <a:endParaRPr lang="en-US" i="1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499E800D-573D-4E13-8EBA-4A9F8230FEDE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2925995"/>
          <a:ext cx="8229291" cy="3708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83633"/>
                <a:gridCol w="659464"/>
                <a:gridCol w="1327305"/>
                <a:gridCol w="1327305"/>
                <a:gridCol w="1504279"/>
                <a:gridCol w="13273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#CG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Exact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Param</a:t>
                      </a:r>
                      <a:r>
                        <a:rPr lang="en-US" dirty="0" smtClean="0"/>
                        <a:t>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StmtDiff</a:t>
                      </a:r>
                      <a:r>
                        <a:rPr lang="en-US" dirty="0" smtClean="0"/>
                        <a:t> (%)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Mixed (%)</a:t>
                      </a:r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Apache Ant 1.6.5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429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61 (14%)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152 (35%)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131 (31%)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85 (20%)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/>
                        <a:t>ArgoUML</a:t>
                      </a:r>
                      <a:r>
                        <a:rPr lang="en-US" sz="1800" kern="1200" baseline="0" dirty="0" smtClean="0"/>
                        <a:t> 0.26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650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61 (9%)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214 (33%)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124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251 (39%) </a:t>
                      </a:r>
                      <a:endParaRPr lang="en-US" dirty="0"/>
                    </a:p>
                  </a:txBody>
                  <a:tcPr marL="88487" marR="8848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kern="1200" baseline="0" dirty="0" smtClean="0"/>
                        <a:t>Jakarta-JMeter 2.3.2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377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77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158 (42%)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71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kern="1200" baseline="0" dirty="0" smtClean="0"/>
                        <a:t>71 (19%)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baseline="0" dirty="0" smtClean="0"/>
                        <a:t>JBoss AOP 2.1.5 </a:t>
                      </a:r>
                      <a:endParaRPr lang="sv-SE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159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51 (32%)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81 (51%)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14 (9%)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kern="1200" baseline="0" dirty="0" smtClean="0"/>
                        <a:t>13 (8%)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/>
                        <a:t>JFreeChart</a:t>
                      </a:r>
                      <a:r>
                        <a:rPr lang="en-US" sz="1800" kern="1200" baseline="0" dirty="0" smtClean="0"/>
                        <a:t> 1.0.10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847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151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415 (49%)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168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113 (13%)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JRuby 1.4.0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318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113 (36%)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70 (22%)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63 (20%)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baseline="0" dirty="0" smtClean="0"/>
                        <a:t>72 (23%)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kern="1200" baseline="0" dirty="0" smtClean="0"/>
                        <a:t>EMF 2.4.1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285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54 (19%)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136 (48%)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52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kern="1200" baseline="0" dirty="0" smtClean="0"/>
                        <a:t>42 (15%)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/>
                        <a:t>JEdit</a:t>
                      </a:r>
                      <a:r>
                        <a:rPr lang="en-US" sz="1800" kern="1200" baseline="0" dirty="0" smtClean="0"/>
                        <a:t> 4.2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345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91 (26%)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120 (35%)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88 (26%)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46 (13%) </a:t>
                      </a:r>
                      <a:endParaRPr lang="en-US" dirty="0"/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Squirrel-SQL 3.0.3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428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78 (18%)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164 (38%)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70 (16%) </a:t>
                      </a:r>
                      <a:endParaRPr lang="en-US" dirty="0"/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/>
                        <a:t>116 (27%) </a:t>
                      </a:r>
                      <a:endParaRPr lang="en-US" dirty="0"/>
                    </a:p>
                  </a:txBody>
                  <a:tcPr marL="88487" marR="8848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Clone group representation localized on just one clone instance directly in the source editor</a:t>
            </a:r>
          </a:p>
          <a:p>
            <a:pPr lvl="1"/>
            <a:r>
              <a:rPr lang="en-US" dirty="0" smtClean="0"/>
              <a:t>Provides a quick summary of the clone properties</a:t>
            </a:r>
          </a:p>
          <a:p>
            <a:pPr lvl="1"/>
            <a:r>
              <a:rPr lang="en-US" dirty="0" smtClean="0"/>
              <a:t>No need to open every occurrence of each clone</a:t>
            </a:r>
          </a:p>
          <a:p>
            <a:pPr lvl="1"/>
            <a:r>
              <a:rPr lang="en-US" dirty="0" smtClean="0"/>
              <a:t>Evaluated artifacts show that &gt; 50% of groups are fully represented</a:t>
            </a:r>
          </a:p>
          <a:p>
            <a:pPr lvl="2"/>
            <a:r>
              <a:rPr lang="en-US" dirty="0" smtClean="0"/>
              <a:t>Remaining groups with non-supported parameterized elements still identified appropriately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Recognize more parameterized elements to reduce the number of non-matched statements</a:t>
            </a:r>
          </a:p>
          <a:p>
            <a:pPr lvl="1"/>
            <a:r>
              <a:rPr lang="en-US" dirty="0" smtClean="0"/>
              <a:t>Determine the extent that the representation can be utilized without becoming just cluttered and less useful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1CBF9-67BD-4F54-9649-33780A105EC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Need Emerging from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" y="1288473"/>
            <a:ext cx="8884228" cy="54903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clone detection and analysis tools present results in a proprietary format</a:t>
            </a:r>
          </a:p>
          <a:p>
            <a:r>
              <a:rPr lang="en-US" dirty="0" smtClean="0"/>
              <a:t>This makes it very challenging to chain tools together and to build new functionality</a:t>
            </a:r>
          </a:p>
          <a:p>
            <a:r>
              <a:rPr lang="en-US" dirty="0" smtClean="0"/>
              <a:t>A strong need is a common standard format for representing results of clone tools</a:t>
            </a:r>
          </a:p>
          <a:p>
            <a:endParaRPr lang="en-US" dirty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i="1" dirty="0" smtClean="0"/>
              <a:t>Why is it that such a standard is not emerging as a widespread need for this community?</a:t>
            </a:r>
          </a:p>
          <a:p>
            <a:pPr lvl="1"/>
            <a:r>
              <a:rPr lang="en-US" i="1" dirty="0" smtClean="0"/>
              <a:t>What is needed to get tool providers to consider efforts like the Rich Clone Format (RCF)?</a:t>
            </a:r>
          </a:p>
          <a:p>
            <a:pPr lvl="2"/>
            <a:r>
              <a:rPr lang="en-US" dirty="0">
                <a:hlinkClick r:id="rId2"/>
              </a:rPr>
              <a:t>http://www.softwareclones.org/rcf.php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1CBF9-67BD-4F54-9649-33780A105E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Clone Comprehension</a:t>
            </a:r>
          </a:p>
        </p:txBody>
      </p:sp>
      <p:sp>
        <p:nvSpPr>
          <p:cNvPr id="39939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Clones in a group can be scattered</a:t>
            </a:r>
          </a:p>
          <a:p>
            <a:pPr lvl="1"/>
            <a:r>
              <a:rPr lang="en-US" dirty="0" smtClean="0"/>
              <a:t>Within a large source file or in several files</a:t>
            </a:r>
          </a:p>
          <a:p>
            <a:pPr lvl="1"/>
            <a:r>
              <a:rPr lang="en-US" dirty="0" smtClean="0"/>
              <a:t>A programmer must view clones in each location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6EE1207-F592-4EA5-9D1B-1E3057D2A9E1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131010" y="2904838"/>
            <a:ext cx="838200" cy="3162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sz="8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121610" y="2904838"/>
            <a:ext cx="8382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sz="800"/>
          </a:p>
        </p:txBody>
      </p:sp>
      <p:sp>
        <p:nvSpPr>
          <p:cNvPr id="12" name="Rectangle 72"/>
          <p:cNvSpPr>
            <a:spLocks noChangeArrowheads="1"/>
          </p:cNvSpPr>
          <p:nvPr/>
        </p:nvSpPr>
        <p:spPr bwMode="auto">
          <a:xfrm>
            <a:off x="6655010" y="5852825"/>
            <a:ext cx="685800" cy="442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73"/>
          <p:cNvSpPr>
            <a:spLocks noChangeShapeType="1"/>
          </p:cNvSpPr>
          <p:nvPr/>
        </p:nvSpPr>
        <p:spPr bwMode="auto">
          <a:xfrm>
            <a:off x="6731210" y="5914738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74"/>
          <p:cNvSpPr>
            <a:spLocks noChangeShapeType="1"/>
          </p:cNvSpPr>
          <p:nvPr/>
        </p:nvSpPr>
        <p:spPr bwMode="auto">
          <a:xfrm>
            <a:off x="6731210" y="5990938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75"/>
          <p:cNvSpPr>
            <a:spLocks noChangeShapeType="1"/>
          </p:cNvSpPr>
          <p:nvPr/>
        </p:nvSpPr>
        <p:spPr bwMode="auto">
          <a:xfrm>
            <a:off x="6731210" y="6067138"/>
            <a:ext cx="533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76"/>
          <p:cNvSpPr>
            <a:spLocks noChangeShapeType="1"/>
          </p:cNvSpPr>
          <p:nvPr/>
        </p:nvSpPr>
        <p:spPr bwMode="auto">
          <a:xfrm>
            <a:off x="6731210" y="6143338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77"/>
          <p:cNvSpPr>
            <a:spLocks noChangeShapeType="1"/>
          </p:cNvSpPr>
          <p:nvPr/>
        </p:nvSpPr>
        <p:spPr bwMode="auto">
          <a:xfrm>
            <a:off x="6731210" y="6219538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40"/>
          <p:cNvSpPr>
            <a:spLocks noChangeShapeType="1"/>
          </p:cNvSpPr>
          <p:nvPr/>
        </p:nvSpPr>
        <p:spPr bwMode="auto">
          <a:xfrm>
            <a:off x="5283410" y="55718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" name="Line 41"/>
          <p:cNvSpPr>
            <a:spLocks noChangeShapeType="1"/>
          </p:cNvSpPr>
          <p:nvPr/>
        </p:nvSpPr>
        <p:spPr bwMode="auto">
          <a:xfrm>
            <a:off x="5283410" y="54956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Line 42"/>
          <p:cNvSpPr>
            <a:spLocks noChangeShapeType="1"/>
          </p:cNvSpPr>
          <p:nvPr/>
        </p:nvSpPr>
        <p:spPr bwMode="auto">
          <a:xfrm>
            <a:off x="5283410" y="54194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Line 43"/>
          <p:cNvSpPr>
            <a:spLocks noChangeShapeType="1"/>
          </p:cNvSpPr>
          <p:nvPr/>
        </p:nvSpPr>
        <p:spPr bwMode="auto">
          <a:xfrm>
            <a:off x="5283410" y="59528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Line 44"/>
          <p:cNvSpPr>
            <a:spLocks noChangeShapeType="1"/>
          </p:cNvSpPr>
          <p:nvPr/>
        </p:nvSpPr>
        <p:spPr bwMode="auto">
          <a:xfrm>
            <a:off x="5283410" y="58766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Line 45"/>
          <p:cNvSpPr>
            <a:spLocks noChangeShapeType="1"/>
          </p:cNvSpPr>
          <p:nvPr/>
        </p:nvSpPr>
        <p:spPr bwMode="auto">
          <a:xfrm>
            <a:off x="5283410" y="58004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>
            <a:off x="5283410" y="57242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5283410" y="56480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Line 48"/>
          <p:cNvSpPr>
            <a:spLocks noChangeShapeType="1"/>
          </p:cNvSpPr>
          <p:nvPr/>
        </p:nvSpPr>
        <p:spPr bwMode="auto">
          <a:xfrm>
            <a:off x="5283410" y="44288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5283410" y="43526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" name="Line 50"/>
          <p:cNvSpPr>
            <a:spLocks noChangeShapeType="1"/>
          </p:cNvSpPr>
          <p:nvPr/>
        </p:nvSpPr>
        <p:spPr bwMode="auto">
          <a:xfrm>
            <a:off x="5283410" y="42764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Line 51"/>
          <p:cNvSpPr>
            <a:spLocks noChangeShapeType="1"/>
          </p:cNvSpPr>
          <p:nvPr/>
        </p:nvSpPr>
        <p:spPr bwMode="auto">
          <a:xfrm>
            <a:off x="5283410" y="42002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Line 52"/>
          <p:cNvSpPr>
            <a:spLocks noChangeShapeType="1"/>
          </p:cNvSpPr>
          <p:nvPr/>
        </p:nvSpPr>
        <p:spPr bwMode="auto">
          <a:xfrm>
            <a:off x="5283410" y="41240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" name="Line 53"/>
          <p:cNvSpPr>
            <a:spLocks noChangeShapeType="1"/>
          </p:cNvSpPr>
          <p:nvPr/>
        </p:nvSpPr>
        <p:spPr bwMode="auto">
          <a:xfrm>
            <a:off x="5283410" y="40478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6" name="Line 54"/>
          <p:cNvSpPr>
            <a:spLocks noChangeShapeType="1"/>
          </p:cNvSpPr>
          <p:nvPr/>
        </p:nvSpPr>
        <p:spPr bwMode="auto">
          <a:xfrm>
            <a:off x="5283410" y="39716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" name="Line 55"/>
          <p:cNvSpPr>
            <a:spLocks noChangeShapeType="1"/>
          </p:cNvSpPr>
          <p:nvPr/>
        </p:nvSpPr>
        <p:spPr bwMode="auto">
          <a:xfrm>
            <a:off x="5283410" y="38954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>
            <a:off x="5283410" y="38192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5283410" y="37430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" name="Line 58"/>
          <p:cNvSpPr>
            <a:spLocks noChangeShapeType="1"/>
          </p:cNvSpPr>
          <p:nvPr/>
        </p:nvSpPr>
        <p:spPr bwMode="auto">
          <a:xfrm>
            <a:off x="5283410" y="36668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" name="Line 59"/>
          <p:cNvSpPr>
            <a:spLocks noChangeShapeType="1"/>
          </p:cNvSpPr>
          <p:nvPr/>
        </p:nvSpPr>
        <p:spPr bwMode="auto">
          <a:xfrm>
            <a:off x="5283410" y="35906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" name="Line 60"/>
          <p:cNvSpPr>
            <a:spLocks noChangeShapeType="1"/>
          </p:cNvSpPr>
          <p:nvPr/>
        </p:nvSpPr>
        <p:spPr bwMode="auto">
          <a:xfrm>
            <a:off x="5283410" y="35144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" name="Line 61"/>
          <p:cNvSpPr>
            <a:spLocks noChangeShapeType="1"/>
          </p:cNvSpPr>
          <p:nvPr/>
        </p:nvSpPr>
        <p:spPr bwMode="auto">
          <a:xfrm>
            <a:off x="5283410" y="34382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Line 62"/>
          <p:cNvSpPr>
            <a:spLocks noChangeShapeType="1"/>
          </p:cNvSpPr>
          <p:nvPr/>
        </p:nvSpPr>
        <p:spPr bwMode="auto">
          <a:xfrm>
            <a:off x="5283410" y="33620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5283410" y="32858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" name="Line 64"/>
          <p:cNvSpPr>
            <a:spLocks noChangeShapeType="1"/>
          </p:cNvSpPr>
          <p:nvPr/>
        </p:nvSpPr>
        <p:spPr bwMode="auto">
          <a:xfrm>
            <a:off x="5283410" y="32096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" name="Line 65"/>
          <p:cNvSpPr>
            <a:spLocks noChangeShapeType="1"/>
          </p:cNvSpPr>
          <p:nvPr/>
        </p:nvSpPr>
        <p:spPr bwMode="auto">
          <a:xfrm>
            <a:off x="5283410" y="31334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" name="Line 66"/>
          <p:cNvSpPr>
            <a:spLocks noChangeShapeType="1"/>
          </p:cNvSpPr>
          <p:nvPr/>
        </p:nvSpPr>
        <p:spPr bwMode="auto">
          <a:xfrm>
            <a:off x="5283410" y="30572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Line 67"/>
          <p:cNvSpPr>
            <a:spLocks noChangeShapeType="1"/>
          </p:cNvSpPr>
          <p:nvPr/>
        </p:nvSpPr>
        <p:spPr bwMode="auto">
          <a:xfrm>
            <a:off x="5283410" y="48098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" name="Line 68"/>
          <p:cNvSpPr>
            <a:spLocks noChangeShapeType="1"/>
          </p:cNvSpPr>
          <p:nvPr/>
        </p:nvSpPr>
        <p:spPr bwMode="auto">
          <a:xfrm>
            <a:off x="5283410" y="47336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" name="Line 69"/>
          <p:cNvSpPr>
            <a:spLocks noChangeShapeType="1"/>
          </p:cNvSpPr>
          <p:nvPr/>
        </p:nvSpPr>
        <p:spPr bwMode="auto">
          <a:xfrm>
            <a:off x="5283410" y="46574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" name="Line 70"/>
          <p:cNvSpPr>
            <a:spLocks noChangeShapeType="1"/>
          </p:cNvSpPr>
          <p:nvPr/>
        </p:nvSpPr>
        <p:spPr bwMode="auto">
          <a:xfrm>
            <a:off x="5283410" y="45812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" name="Line 71"/>
          <p:cNvSpPr>
            <a:spLocks noChangeShapeType="1"/>
          </p:cNvSpPr>
          <p:nvPr/>
        </p:nvSpPr>
        <p:spPr bwMode="auto">
          <a:xfrm>
            <a:off x="5283410" y="45050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" name="Line 78"/>
          <p:cNvSpPr>
            <a:spLocks noChangeShapeType="1"/>
          </p:cNvSpPr>
          <p:nvPr/>
        </p:nvSpPr>
        <p:spPr bwMode="auto">
          <a:xfrm>
            <a:off x="5283410" y="4962238"/>
            <a:ext cx="4572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79"/>
          <p:cNvSpPr>
            <a:spLocks noChangeShapeType="1"/>
          </p:cNvSpPr>
          <p:nvPr/>
        </p:nvSpPr>
        <p:spPr bwMode="auto">
          <a:xfrm>
            <a:off x="5283410" y="5038438"/>
            <a:ext cx="2286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80"/>
          <p:cNvSpPr>
            <a:spLocks noChangeShapeType="1"/>
          </p:cNvSpPr>
          <p:nvPr/>
        </p:nvSpPr>
        <p:spPr bwMode="auto">
          <a:xfrm>
            <a:off x="5283410" y="5114638"/>
            <a:ext cx="5334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81"/>
          <p:cNvSpPr>
            <a:spLocks noChangeShapeType="1"/>
          </p:cNvSpPr>
          <p:nvPr/>
        </p:nvSpPr>
        <p:spPr bwMode="auto">
          <a:xfrm>
            <a:off x="5283410" y="5190838"/>
            <a:ext cx="381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82"/>
          <p:cNvSpPr>
            <a:spLocks noChangeShapeType="1"/>
          </p:cNvSpPr>
          <p:nvPr/>
        </p:nvSpPr>
        <p:spPr bwMode="auto">
          <a:xfrm>
            <a:off x="5283410" y="5267038"/>
            <a:ext cx="3048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28"/>
          <p:cNvSpPr>
            <a:spLocks noChangeShapeType="1"/>
          </p:cNvSpPr>
          <p:nvPr/>
        </p:nvSpPr>
        <p:spPr bwMode="auto">
          <a:xfrm>
            <a:off x="6274010" y="34382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6274010" y="33620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>
            <a:off x="6274010" y="32858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" name="Line 31"/>
          <p:cNvSpPr>
            <a:spLocks noChangeShapeType="1"/>
          </p:cNvSpPr>
          <p:nvPr/>
        </p:nvSpPr>
        <p:spPr bwMode="auto">
          <a:xfrm>
            <a:off x="6274010" y="32096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" name="Line 32"/>
          <p:cNvSpPr>
            <a:spLocks noChangeShapeType="1"/>
          </p:cNvSpPr>
          <p:nvPr/>
        </p:nvSpPr>
        <p:spPr bwMode="auto">
          <a:xfrm>
            <a:off x="6274010" y="31334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>
            <a:off x="6274010" y="30572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" name="Line 34"/>
          <p:cNvSpPr>
            <a:spLocks noChangeShapeType="1"/>
          </p:cNvSpPr>
          <p:nvPr/>
        </p:nvSpPr>
        <p:spPr bwMode="auto">
          <a:xfrm>
            <a:off x="6274010" y="44288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" name="Line 35"/>
          <p:cNvSpPr>
            <a:spLocks noChangeShapeType="1"/>
          </p:cNvSpPr>
          <p:nvPr/>
        </p:nvSpPr>
        <p:spPr bwMode="auto">
          <a:xfrm>
            <a:off x="6274010" y="43526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" name="Line 36"/>
          <p:cNvSpPr>
            <a:spLocks noChangeShapeType="1"/>
          </p:cNvSpPr>
          <p:nvPr/>
        </p:nvSpPr>
        <p:spPr bwMode="auto">
          <a:xfrm>
            <a:off x="6274010" y="42764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8" name="Line 37"/>
          <p:cNvSpPr>
            <a:spLocks noChangeShapeType="1"/>
          </p:cNvSpPr>
          <p:nvPr/>
        </p:nvSpPr>
        <p:spPr bwMode="auto">
          <a:xfrm>
            <a:off x="6274010" y="42002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9" name="Line 38"/>
          <p:cNvSpPr>
            <a:spLocks noChangeShapeType="1"/>
          </p:cNvSpPr>
          <p:nvPr/>
        </p:nvSpPr>
        <p:spPr bwMode="auto">
          <a:xfrm>
            <a:off x="6274010" y="41240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6274010" y="40478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" name="Line 83"/>
          <p:cNvSpPr>
            <a:spLocks noChangeShapeType="1"/>
          </p:cNvSpPr>
          <p:nvPr/>
        </p:nvSpPr>
        <p:spPr bwMode="auto">
          <a:xfrm>
            <a:off x="6274010" y="3590638"/>
            <a:ext cx="4572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84"/>
          <p:cNvSpPr>
            <a:spLocks noChangeShapeType="1"/>
          </p:cNvSpPr>
          <p:nvPr/>
        </p:nvSpPr>
        <p:spPr bwMode="auto">
          <a:xfrm>
            <a:off x="6274010" y="3666838"/>
            <a:ext cx="2286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85"/>
          <p:cNvSpPr>
            <a:spLocks noChangeShapeType="1"/>
          </p:cNvSpPr>
          <p:nvPr/>
        </p:nvSpPr>
        <p:spPr bwMode="auto">
          <a:xfrm>
            <a:off x="6274010" y="3743038"/>
            <a:ext cx="5334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86"/>
          <p:cNvSpPr>
            <a:spLocks noChangeShapeType="1"/>
          </p:cNvSpPr>
          <p:nvPr/>
        </p:nvSpPr>
        <p:spPr bwMode="auto">
          <a:xfrm>
            <a:off x="6274010" y="3819238"/>
            <a:ext cx="381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87"/>
          <p:cNvSpPr>
            <a:spLocks noChangeShapeType="1"/>
          </p:cNvSpPr>
          <p:nvPr/>
        </p:nvSpPr>
        <p:spPr bwMode="auto">
          <a:xfrm>
            <a:off x="6274010" y="3895438"/>
            <a:ext cx="3048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7112210" y="2904838"/>
            <a:ext cx="8382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sz="800"/>
          </a:p>
        </p:txBody>
      </p:sp>
      <p:sp>
        <p:nvSpPr>
          <p:cNvPr id="77" name="Line 9"/>
          <p:cNvSpPr>
            <a:spLocks noChangeShapeType="1"/>
          </p:cNvSpPr>
          <p:nvPr/>
        </p:nvSpPr>
        <p:spPr bwMode="auto">
          <a:xfrm>
            <a:off x="7264610" y="44288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8" name="Line 10"/>
          <p:cNvSpPr>
            <a:spLocks noChangeShapeType="1"/>
          </p:cNvSpPr>
          <p:nvPr/>
        </p:nvSpPr>
        <p:spPr bwMode="auto">
          <a:xfrm>
            <a:off x="7264610" y="43526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" name="Line 11"/>
          <p:cNvSpPr>
            <a:spLocks noChangeShapeType="1"/>
          </p:cNvSpPr>
          <p:nvPr/>
        </p:nvSpPr>
        <p:spPr bwMode="auto">
          <a:xfrm>
            <a:off x="7264610" y="42764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0" name="Line 12"/>
          <p:cNvSpPr>
            <a:spLocks noChangeShapeType="1"/>
          </p:cNvSpPr>
          <p:nvPr/>
        </p:nvSpPr>
        <p:spPr bwMode="auto">
          <a:xfrm>
            <a:off x="7264610" y="42002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" name="Line 13"/>
          <p:cNvSpPr>
            <a:spLocks noChangeShapeType="1"/>
          </p:cNvSpPr>
          <p:nvPr/>
        </p:nvSpPr>
        <p:spPr bwMode="auto">
          <a:xfrm>
            <a:off x="7264610" y="41240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" name="Line 14"/>
          <p:cNvSpPr>
            <a:spLocks noChangeShapeType="1"/>
          </p:cNvSpPr>
          <p:nvPr/>
        </p:nvSpPr>
        <p:spPr bwMode="auto">
          <a:xfrm>
            <a:off x="7264610" y="40478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>
            <a:off x="7264610" y="39716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4" name="Line 16"/>
          <p:cNvSpPr>
            <a:spLocks noChangeShapeType="1"/>
          </p:cNvSpPr>
          <p:nvPr/>
        </p:nvSpPr>
        <p:spPr bwMode="auto">
          <a:xfrm>
            <a:off x="7264610" y="38954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5" name="Line 17"/>
          <p:cNvSpPr>
            <a:spLocks noChangeShapeType="1"/>
          </p:cNvSpPr>
          <p:nvPr/>
        </p:nvSpPr>
        <p:spPr bwMode="auto">
          <a:xfrm>
            <a:off x="7264610" y="38192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" name="Line 18"/>
          <p:cNvSpPr>
            <a:spLocks noChangeShapeType="1"/>
          </p:cNvSpPr>
          <p:nvPr/>
        </p:nvSpPr>
        <p:spPr bwMode="auto">
          <a:xfrm>
            <a:off x="7264610" y="37430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7" name="Line 19"/>
          <p:cNvSpPr>
            <a:spLocks noChangeShapeType="1"/>
          </p:cNvSpPr>
          <p:nvPr/>
        </p:nvSpPr>
        <p:spPr bwMode="auto">
          <a:xfrm>
            <a:off x="7264610" y="36668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7264610" y="35906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9" name="Line 21"/>
          <p:cNvSpPr>
            <a:spLocks noChangeShapeType="1"/>
          </p:cNvSpPr>
          <p:nvPr/>
        </p:nvSpPr>
        <p:spPr bwMode="auto">
          <a:xfrm>
            <a:off x="7264610" y="35144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" name="Line 22"/>
          <p:cNvSpPr>
            <a:spLocks noChangeShapeType="1"/>
          </p:cNvSpPr>
          <p:nvPr/>
        </p:nvSpPr>
        <p:spPr bwMode="auto">
          <a:xfrm>
            <a:off x="7264610" y="34382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" name="Line 23"/>
          <p:cNvSpPr>
            <a:spLocks noChangeShapeType="1"/>
          </p:cNvSpPr>
          <p:nvPr/>
        </p:nvSpPr>
        <p:spPr bwMode="auto">
          <a:xfrm>
            <a:off x="7264610" y="33620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Line 24"/>
          <p:cNvSpPr>
            <a:spLocks noChangeShapeType="1"/>
          </p:cNvSpPr>
          <p:nvPr/>
        </p:nvSpPr>
        <p:spPr bwMode="auto">
          <a:xfrm>
            <a:off x="7264610" y="32858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3" name="Line 25"/>
          <p:cNvSpPr>
            <a:spLocks noChangeShapeType="1"/>
          </p:cNvSpPr>
          <p:nvPr/>
        </p:nvSpPr>
        <p:spPr bwMode="auto">
          <a:xfrm>
            <a:off x="7264610" y="32096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" name="Line 26"/>
          <p:cNvSpPr>
            <a:spLocks noChangeShapeType="1"/>
          </p:cNvSpPr>
          <p:nvPr/>
        </p:nvSpPr>
        <p:spPr bwMode="auto">
          <a:xfrm>
            <a:off x="7264610" y="31334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5" name="Line 27"/>
          <p:cNvSpPr>
            <a:spLocks noChangeShapeType="1"/>
          </p:cNvSpPr>
          <p:nvPr/>
        </p:nvSpPr>
        <p:spPr bwMode="auto">
          <a:xfrm>
            <a:off x="7264610" y="30572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" name="Line 88"/>
          <p:cNvSpPr>
            <a:spLocks noChangeShapeType="1"/>
          </p:cNvSpPr>
          <p:nvPr/>
        </p:nvSpPr>
        <p:spPr bwMode="auto">
          <a:xfrm>
            <a:off x="7264610" y="4581238"/>
            <a:ext cx="4572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Line 89"/>
          <p:cNvSpPr>
            <a:spLocks noChangeShapeType="1"/>
          </p:cNvSpPr>
          <p:nvPr/>
        </p:nvSpPr>
        <p:spPr bwMode="auto">
          <a:xfrm>
            <a:off x="7264610" y="4657438"/>
            <a:ext cx="2286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Line 90"/>
          <p:cNvSpPr>
            <a:spLocks noChangeShapeType="1"/>
          </p:cNvSpPr>
          <p:nvPr/>
        </p:nvSpPr>
        <p:spPr bwMode="auto">
          <a:xfrm>
            <a:off x="7264610" y="4733638"/>
            <a:ext cx="5334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Line 91"/>
          <p:cNvSpPr>
            <a:spLocks noChangeShapeType="1"/>
          </p:cNvSpPr>
          <p:nvPr/>
        </p:nvSpPr>
        <p:spPr bwMode="auto">
          <a:xfrm>
            <a:off x="7264610" y="4809838"/>
            <a:ext cx="381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Line 92"/>
          <p:cNvSpPr>
            <a:spLocks noChangeShapeType="1"/>
          </p:cNvSpPr>
          <p:nvPr/>
        </p:nvSpPr>
        <p:spPr bwMode="auto">
          <a:xfrm>
            <a:off x="7264610" y="4886038"/>
            <a:ext cx="3048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Rectangle 95"/>
          <p:cNvSpPr>
            <a:spLocks noChangeArrowheads="1"/>
          </p:cNvSpPr>
          <p:nvPr/>
        </p:nvSpPr>
        <p:spPr bwMode="auto">
          <a:xfrm>
            <a:off x="5207210" y="4900325"/>
            <a:ext cx="685800" cy="442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" name="Line 96"/>
          <p:cNvSpPr>
            <a:spLocks noChangeShapeType="1"/>
          </p:cNvSpPr>
          <p:nvPr/>
        </p:nvSpPr>
        <p:spPr bwMode="auto">
          <a:xfrm>
            <a:off x="5283410" y="4962238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97"/>
          <p:cNvSpPr>
            <a:spLocks noChangeShapeType="1"/>
          </p:cNvSpPr>
          <p:nvPr/>
        </p:nvSpPr>
        <p:spPr bwMode="auto">
          <a:xfrm>
            <a:off x="5283410" y="5038438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Line 98"/>
          <p:cNvSpPr>
            <a:spLocks noChangeShapeType="1"/>
          </p:cNvSpPr>
          <p:nvPr/>
        </p:nvSpPr>
        <p:spPr bwMode="auto">
          <a:xfrm>
            <a:off x="5283410" y="5114638"/>
            <a:ext cx="533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Line 99"/>
          <p:cNvSpPr>
            <a:spLocks noChangeShapeType="1"/>
          </p:cNvSpPr>
          <p:nvPr/>
        </p:nvSpPr>
        <p:spPr bwMode="auto">
          <a:xfrm>
            <a:off x="5283410" y="5190838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100"/>
          <p:cNvSpPr>
            <a:spLocks noChangeShapeType="1"/>
          </p:cNvSpPr>
          <p:nvPr/>
        </p:nvSpPr>
        <p:spPr bwMode="auto">
          <a:xfrm>
            <a:off x="5283410" y="5267038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Rectangle 104"/>
          <p:cNvSpPr>
            <a:spLocks noChangeArrowheads="1"/>
          </p:cNvSpPr>
          <p:nvPr/>
        </p:nvSpPr>
        <p:spPr bwMode="auto">
          <a:xfrm>
            <a:off x="6197810" y="3528725"/>
            <a:ext cx="685800" cy="442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" name="Line 105"/>
          <p:cNvSpPr>
            <a:spLocks noChangeShapeType="1"/>
          </p:cNvSpPr>
          <p:nvPr/>
        </p:nvSpPr>
        <p:spPr bwMode="auto">
          <a:xfrm>
            <a:off x="6274010" y="3590638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Line 106"/>
          <p:cNvSpPr>
            <a:spLocks noChangeShapeType="1"/>
          </p:cNvSpPr>
          <p:nvPr/>
        </p:nvSpPr>
        <p:spPr bwMode="auto">
          <a:xfrm>
            <a:off x="6274010" y="3666838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Line 107"/>
          <p:cNvSpPr>
            <a:spLocks noChangeShapeType="1"/>
          </p:cNvSpPr>
          <p:nvPr/>
        </p:nvSpPr>
        <p:spPr bwMode="auto">
          <a:xfrm>
            <a:off x="6274010" y="3743038"/>
            <a:ext cx="533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Line 108"/>
          <p:cNvSpPr>
            <a:spLocks noChangeShapeType="1"/>
          </p:cNvSpPr>
          <p:nvPr/>
        </p:nvSpPr>
        <p:spPr bwMode="auto">
          <a:xfrm>
            <a:off x="6274010" y="3819238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Line 109"/>
          <p:cNvSpPr>
            <a:spLocks noChangeShapeType="1"/>
          </p:cNvSpPr>
          <p:nvPr/>
        </p:nvSpPr>
        <p:spPr bwMode="auto">
          <a:xfrm>
            <a:off x="6274010" y="3895438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Rectangle 113"/>
          <p:cNvSpPr>
            <a:spLocks noChangeArrowheads="1"/>
          </p:cNvSpPr>
          <p:nvPr/>
        </p:nvSpPr>
        <p:spPr bwMode="auto">
          <a:xfrm>
            <a:off x="7188410" y="4519325"/>
            <a:ext cx="685800" cy="442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" name="Line 114"/>
          <p:cNvSpPr>
            <a:spLocks noChangeShapeType="1"/>
          </p:cNvSpPr>
          <p:nvPr/>
        </p:nvSpPr>
        <p:spPr bwMode="auto">
          <a:xfrm>
            <a:off x="7264610" y="4581238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115"/>
          <p:cNvSpPr>
            <a:spLocks noChangeShapeType="1"/>
          </p:cNvSpPr>
          <p:nvPr/>
        </p:nvSpPr>
        <p:spPr bwMode="auto">
          <a:xfrm>
            <a:off x="7264610" y="4657438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116"/>
          <p:cNvSpPr>
            <a:spLocks noChangeShapeType="1"/>
          </p:cNvSpPr>
          <p:nvPr/>
        </p:nvSpPr>
        <p:spPr bwMode="auto">
          <a:xfrm>
            <a:off x="7264610" y="4733638"/>
            <a:ext cx="533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117"/>
          <p:cNvSpPr>
            <a:spLocks noChangeShapeType="1"/>
          </p:cNvSpPr>
          <p:nvPr/>
        </p:nvSpPr>
        <p:spPr bwMode="auto">
          <a:xfrm>
            <a:off x="7264610" y="4809838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Line 118"/>
          <p:cNvSpPr>
            <a:spLocks noChangeShapeType="1"/>
          </p:cNvSpPr>
          <p:nvPr/>
        </p:nvSpPr>
        <p:spPr bwMode="auto">
          <a:xfrm>
            <a:off x="7264610" y="4886038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6504198" y="6343363"/>
            <a:ext cx="987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Cloned Code</a:t>
            </a:r>
          </a:p>
        </p:txBody>
      </p:sp>
      <p:cxnSp>
        <p:nvCxnSpPr>
          <p:cNvPr id="120" name="Shape 128"/>
          <p:cNvCxnSpPr>
            <a:cxnSpLocks noChangeShapeType="1"/>
            <a:stCxn id="12" idx="0"/>
            <a:endCxn id="113" idx="2"/>
          </p:cNvCxnSpPr>
          <p:nvPr/>
        </p:nvCxnSpPr>
        <p:spPr bwMode="auto">
          <a:xfrm rot="5400000" flipH="1" flipV="1">
            <a:off x="6819316" y="5140832"/>
            <a:ext cx="890587" cy="533400"/>
          </a:xfrm>
          <a:prstGeom prst="straightConnector1">
            <a:avLst/>
          </a:prstGeom>
          <a:noFill/>
          <a:ln w="25400" algn="ctr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</p:spPr>
      </p:cxnSp>
      <p:cxnSp>
        <p:nvCxnSpPr>
          <p:cNvPr id="121" name="Shape 128"/>
          <p:cNvCxnSpPr>
            <a:cxnSpLocks noChangeShapeType="1"/>
            <a:endCxn id="107" idx="2"/>
          </p:cNvCxnSpPr>
          <p:nvPr/>
        </p:nvCxnSpPr>
        <p:spPr bwMode="auto">
          <a:xfrm rot="16200000" flipV="1">
            <a:off x="5828716" y="4683632"/>
            <a:ext cx="1881187" cy="457200"/>
          </a:xfrm>
          <a:prstGeom prst="straightConnector1">
            <a:avLst/>
          </a:prstGeom>
          <a:noFill/>
          <a:ln w="25400" algn="ctr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</p:spPr>
      </p:cxnSp>
      <p:cxnSp>
        <p:nvCxnSpPr>
          <p:cNvPr id="122" name="Shape 128"/>
          <p:cNvCxnSpPr>
            <a:cxnSpLocks noChangeShapeType="1"/>
            <a:stCxn id="12" idx="0"/>
            <a:endCxn id="101" idx="2"/>
          </p:cNvCxnSpPr>
          <p:nvPr/>
        </p:nvCxnSpPr>
        <p:spPr bwMode="auto">
          <a:xfrm rot="16200000" flipV="1">
            <a:off x="6019216" y="4874132"/>
            <a:ext cx="509587" cy="1447800"/>
          </a:xfrm>
          <a:prstGeom prst="straightConnector1">
            <a:avLst/>
          </a:prstGeom>
          <a:noFill/>
          <a:ln w="25400" algn="ctr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</p:spPr>
      </p:cxnSp>
      <p:sp>
        <p:nvSpPr>
          <p:cNvPr id="123" name="Rectangle 4"/>
          <p:cNvSpPr>
            <a:spLocks noChangeArrowheads="1"/>
          </p:cNvSpPr>
          <p:nvPr/>
        </p:nvSpPr>
        <p:spPr bwMode="auto">
          <a:xfrm>
            <a:off x="1157990" y="2942937"/>
            <a:ext cx="838200" cy="3692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sz="800"/>
          </a:p>
        </p:txBody>
      </p:sp>
      <p:sp>
        <p:nvSpPr>
          <p:cNvPr id="124" name="Line 40"/>
          <p:cNvSpPr>
            <a:spLocks noChangeShapeType="1"/>
          </p:cNvSpPr>
          <p:nvPr/>
        </p:nvSpPr>
        <p:spPr bwMode="auto">
          <a:xfrm>
            <a:off x="1310390" y="56099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5" name="Line 41"/>
          <p:cNvSpPr>
            <a:spLocks noChangeShapeType="1"/>
          </p:cNvSpPr>
          <p:nvPr/>
        </p:nvSpPr>
        <p:spPr bwMode="auto">
          <a:xfrm>
            <a:off x="1310390" y="55337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/>
        </p:nvSpPr>
        <p:spPr bwMode="auto">
          <a:xfrm>
            <a:off x="1310390" y="54575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/>
        </p:nvSpPr>
        <p:spPr bwMode="auto">
          <a:xfrm>
            <a:off x="1310390" y="6013423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8" name="Line 44"/>
          <p:cNvSpPr>
            <a:spLocks noChangeShapeType="1"/>
          </p:cNvSpPr>
          <p:nvPr/>
        </p:nvSpPr>
        <p:spPr bwMode="auto">
          <a:xfrm>
            <a:off x="1310390" y="59147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/>
        </p:nvSpPr>
        <p:spPr bwMode="auto">
          <a:xfrm>
            <a:off x="1310390" y="58385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" name="Line 46"/>
          <p:cNvSpPr>
            <a:spLocks noChangeShapeType="1"/>
          </p:cNvSpPr>
          <p:nvPr/>
        </p:nvSpPr>
        <p:spPr bwMode="auto">
          <a:xfrm>
            <a:off x="1310390" y="57623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" name="Line 47"/>
          <p:cNvSpPr>
            <a:spLocks noChangeShapeType="1"/>
          </p:cNvSpPr>
          <p:nvPr/>
        </p:nvSpPr>
        <p:spPr bwMode="auto">
          <a:xfrm>
            <a:off x="1310390" y="56861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2" name="Line 48"/>
          <p:cNvSpPr>
            <a:spLocks noChangeShapeType="1"/>
          </p:cNvSpPr>
          <p:nvPr/>
        </p:nvSpPr>
        <p:spPr bwMode="auto">
          <a:xfrm>
            <a:off x="1310390" y="44669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" name="Line 49"/>
          <p:cNvSpPr>
            <a:spLocks noChangeShapeType="1"/>
          </p:cNvSpPr>
          <p:nvPr/>
        </p:nvSpPr>
        <p:spPr bwMode="auto">
          <a:xfrm>
            <a:off x="1310390" y="43907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4" name="Line 50"/>
          <p:cNvSpPr>
            <a:spLocks noChangeShapeType="1"/>
          </p:cNvSpPr>
          <p:nvPr/>
        </p:nvSpPr>
        <p:spPr bwMode="auto">
          <a:xfrm>
            <a:off x="1310390" y="43145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5" name="Line 51"/>
          <p:cNvSpPr>
            <a:spLocks noChangeShapeType="1"/>
          </p:cNvSpPr>
          <p:nvPr/>
        </p:nvSpPr>
        <p:spPr bwMode="auto">
          <a:xfrm>
            <a:off x="1310390" y="42383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6" name="Line 52"/>
          <p:cNvSpPr>
            <a:spLocks noChangeShapeType="1"/>
          </p:cNvSpPr>
          <p:nvPr/>
        </p:nvSpPr>
        <p:spPr bwMode="auto">
          <a:xfrm>
            <a:off x="1310390" y="41621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7" name="Line 53"/>
          <p:cNvSpPr>
            <a:spLocks noChangeShapeType="1"/>
          </p:cNvSpPr>
          <p:nvPr/>
        </p:nvSpPr>
        <p:spPr bwMode="auto">
          <a:xfrm>
            <a:off x="1310390" y="40859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8" name="Line 54"/>
          <p:cNvSpPr>
            <a:spLocks noChangeShapeType="1"/>
          </p:cNvSpPr>
          <p:nvPr/>
        </p:nvSpPr>
        <p:spPr bwMode="auto">
          <a:xfrm>
            <a:off x="1310390" y="40097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9" name="Line 55"/>
          <p:cNvSpPr>
            <a:spLocks noChangeShapeType="1"/>
          </p:cNvSpPr>
          <p:nvPr/>
        </p:nvSpPr>
        <p:spPr bwMode="auto">
          <a:xfrm>
            <a:off x="1310390" y="39335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0" name="Line 56"/>
          <p:cNvSpPr>
            <a:spLocks noChangeShapeType="1"/>
          </p:cNvSpPr>
          <p:nvPr/>
        </p:nvSpPr>
        <p:spPr bwMode="auto">
          <a:xfrm>
            <a:off x="1310390" y="38573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" name="Line 57"/>
          <p:cNvSpPr>
            <a:spLocks noChangeShapeType="1"/>
          </p:cNvSpPr>
          <p:nvPr/>
        </p:nvSpPr>
        <p:spPr bwMode="auto">
          <a:xfrm>
            <a:off x="1310390" y="37811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2" name="Line 58"/>
          <p:cNvSpPr>
            <a:spLocks noChangeShapeType="1"/>
          </p:cNvSpPr>
          <p:nvPr/>
        </p:nvSpPr>
        <p:spPr bwMode="auto">
          <a:xfrm>
            <a:off x="1310390" y="3704938"/>
            <a:ext cx="3048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9" name="Line 65"/>
          <p:cNvSpPr>
            <a:spLocks noChangeShapeType="1"/>
          </p:cNvSpPr>
          <p:nvPr/>
        </p:nvSpPr>
        <p:spPr bwMode="auto">
          <a:xfrm>
            <a:off x="1310390" y="31715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0" name="Line 66"/>
          <p:cNvSpPr>
            <a:spLocks noChangeShapeType="1"/>
          </p:cNvSpPr>
          <p:nvPr/>
        </p:nvSpPr>
        <p:spPr bwMode="auto">
          <a:xfrm>
            <a:off x="1310390" y="3095338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1" name="Line 67"/>
          <p:cNvSpPr>
            <a:spLocks noChangeShapeType="1"/>
          </p:cNvSpPr>
          <p:nvPr/>
        </p:nvSpPr>
        <p:spPr bwMode="auto">
          <a:xfrm>
            <a:off x="1310390" y="48479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2" name="Line 68"/>
          <p:cNvSpPr>
            <a:spLocks noChangeShapeType="1"/>
          </p:cNvSpPr>
          <p:nvPr/>
        </p:nvSpPr>
        <p:spPr bwMode="auto">
          <a:xfrm>
            <a:off x="1310390" y="4771738"/>
            <a:ext cx="533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" name="Line 69"/>
          <p:cNvSpPr>
            <a:spLocks noChangeShapeType="1"/>
          </p:cNvSpPr>
          <p:nvPr/>
        </p:nvSpPr>
        <p:spPr bwMode="auto">
          <a:xfrm>
            <a:off x="1310390" y="4695538"/>
            <a:ext cx="381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4" name="Line 70"/>
          <p:cNvSpPr>
            <a:spLocks noChangeShapeType="1"/>
          </p:cNvSpPr>
          <p:nvPr/>
        </p:nvSpPr>
        <p:spPr bwMode="auto">
          <a:xfrm>
            <a:off x="1310390" y="4619338"/>
            <a:ext cx="1524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5" name="Line 71"/>
          <p:cNvSpPr>
            <a:spLocks noChangeShapeType="1"/>
          </p:cNvSpPr>
          <p:nvPr/>
        </p:nvSpPr>
        <p:spPr bwMode="auto">
          <a:xfrm>
            <a:off x="1310390" y="4543138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6" name="Line 78"/>
          <p:cNvSpPr>
            <a:spLocks noChangeShapeType="1"/>
          </p:cNvSpPr>
          <p:nvPr/>
        </p:nvSpPr>
        <p:spPr bwMode="auto">
          <a:xfrm>
            <a:off x="1310390" y="5000338"/>
            <a:ext cx="4572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79"/>
          <p:cNvSpPr>
            <a:spLocks noChangeShapeType="1"/>
          </p:cNvSpPr>
          <p:nvPr/>
        </p:nvSpPr>
        <p:spPr bwMode="auto">
          <a:xfrm>
            <a:off x="1310390" y="5076538"/>
            <a:ext cx="2286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Line 80"/>
          <p:cNvSpPr>
            <a:spLocks noChangeShapeType="1"/>
          </p:cNvSpPr>
          <p:nvPr/>
        </p:nvSpPr>
        <p:spPr bwMode="auto">
          <a:xfrm>
            <a:off x="1310390" y="5152738"/>
            <a:ext cx="5334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" name="Line 81"/>
          <p:cNvSpPr>
            <a:spLocks noChangeShapeType="1"/>
          </p:cNvSpPr>
          <p:nvPr/>
        </p:nvSpPr>
        <p:spPr bwMode="auto">
          <a:xfrm>
            <a:off x="1310390" y="5228938"/>
            <a:ext cx="381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" name="Line 82"/>
          <p:cNvSpPr>
            <a:spLocks noChangeShapeType="1"/>
          </p:cNvSpPr>
          <p:nvPr/>
        </p:nvSpPr>
        <p:spPr bwMode="auto">
          <a:xfrm>
            <a:off x="1310390" y="5305138"/>
            <a:ext cx="3048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" name="Rectangle 95"/>
          <p:cNvSpPr>
            <a:spLocks noChangeArrowheads="1"/>
          </p:cNvSpPr>
          <p:nvPr/>
        </p:nvSpPr>
        <p:spPr bwMode="auto">
          <a:xfrm>
            <a:off x="1234190" y="4938425"/>
            <a:ext cx="685800" cy="442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2" name="Line 96"/>
          <p:cNvSpPr>
            <a:spLocks noChangeShapeType="1"/>
          </p:cNvSpPr>
          <p:nvPr/>
        </p:nvSpPr>
        <p:spPr bwMode="auto">
          <a:xfrm>
            <a:off x="1310390" y="5000338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Line 97"/>
          <p:cNvSpPr>
            <a:spLocks noChangeShapeType="1"/>
          </p:cNvSpPr>
          <p:nvPr/>
        </p:nvSpPr>
        <p:spPr bwMode="auto">
          <a:xfrm>
            <a:off x="1310390" y="5076538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" name="Line 98"/>
          <p:cNvSpPr>
            <a:spLocks noChangeShapeType="1"/>
          </p:cNvSpPr>
          <p:nvPr/>
        </p:nvSpPr>
        <p:spPr bwMode="auto">
          <a:xfrm>
            <a:off x="1310390" y="5152738"/>
            <a:ext cx="533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Line 99"/>
          <p:cNvSpPr>
            <a:spLocks noChangeShapeType="1"/>
          </p:cNvSpPr>
          <p:nvPr/>
        </p:nvSpPr>
        <p:spPr bwMode="auto">
          <a:xfrm>
            <a:off x="1310390" y="5228938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" name="Line 100"/>
          <p:cNvSpPr>
            <a:spLocks noChangeShapeType="1"/>
          </p:cNvSpPr>
          <p:nvPr/>
        </p:nvSpPr>
        <p:spPr bwMode="auto">
          <a:xfrm>
            <a:off x="1310390" y="5305138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Line 78"/>
          <p:cNvSpPr>
            <a:spLocks noChangeShapeType="1"/>
          </p:cNvSpPr>
          <p:nvPr/>
        </p:nvSpPr>
        <p:spPr bwMode="auto">
          <a:xfrm>
            <a:off x="1312890" y="6052138"/>
            <a:ext cx="4572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" name="Line 79"/>
          <p:cNvSpPr>
            <a:spLocks noChangeShapeType="1"/>
          </p:cNvSpPr>
          <p:nvPr/>
        </p:nvSpPr>
        <p:spPr bwMode="auto">
          <a:xfrm>
            <a:off x="1312890" y="6128338"/>
            <a:ext cx="2286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80"/>
          <p:cNvSpPr>
            <a:spLocks noChangeShapeType="1"/>
          </p:cNvSpPr>
          <p:nvPr/>
        </p:nvSpPr>
        <p:spPr bwMode="auto">
          <a:xfrm>
            <a:off x="1312890" y="6204538"/>
            <a:ext cx="5334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Line 81"/>
          <p:cNvSpPr>
            <a:spLocks noChangeShapeType="1"/>
          </p:cNvSpPr>
          <p:nvPr/>
        </p:nvSpPr>
        <p:spPr bwMode="auto">
          <a:xfrm>
            <a:off x="1312890" y="6280738"/>
            <a:ext cx="381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Line 82"/>
          <p:cNvSpPr>
            <a:spLocks noChangeShapeType="1"/>
          </p:cNvSpPr>
          <p:nvPr/>
        </p:nvSpPr>
        <p:spPr bwMode="auto">
          <a:xfrm>
            <a:off x="1312890" y="6356938"/>
            <a:ext cx="3048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Rectangle 95"/>
          <p:cNvSpPr>
            <a:spLocks noChangeArrowheads="1"/>
          </p:cNvSpPr>
          <p:nvPr/>
        </p:nvSpPr>
        <p:spPr bwMode="auto">
          <a:xfrm>
            <a:off x="1236690" y="5990225"/>
            <a:ext cx="685800" cy="442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3" name="Line 96"/>
          <p:cNvSpPr>
            <a:spLocks noChangeShapeType="1"/>
          </p:cNvSpPr>
          <p:nvPr/>
        </p:nvSpPr>
        <p:spPr bwMode="auto">
          <a:xfrm>
            <a:off x="1312890" y="6052138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" name="Line 97"/>
          <p:cNvSpPr>
            <a:spLocks noChangeShapeType="1"/>
          </p:cNvSpPr>
          <p:nvPr/>
        </p:nvSpPr>
        <p:spPr bwMode="auto">
          <a:xfrm>
            <a:off x="1312890" y="6128338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" name="Line 98"/>
          <p:cNvSpPr>
            <a:spLocks noChangeShapeType="1"/>
          </p:cNvSpPr>
          <p:nvPr/>
        </p:nvSpPr>
        <p:spPr bwMode="auto">
          <a:xfrm>
            <a:off x="1312890" y="6204538"/>
            <a:ext cx="533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Line 99"/>
          <p:cNvSpPr>
            <a:spLocks noChangeShapeType="1"/>
          </p:cNvSpPr>
          <p:nvPr/>
        </p:nvSpPr>
        <p:spPr bwMode="auto">
          <a:xfrm>
            <a:off x="1312890" y="6280738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7" name="Line 100"/>
          <p:cNvSpPr>
            <a:spLocks noChangeShapeType="1"/>
          </p:cNvSpPr>
          <p:nvPr/>
        </p:nvSpPr>
        <p:spPr bwMode="auto">
          <a:xfrm>
            <a:off x="1312890" y="6356938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" name="Line 45"/>
          <p:cNvSpPr>
            <a:spLocks noChangeShapeType="1"/>
          </p:cNvSpPr>
          <p:nvPr/>
        </p:nvSpPr>
        <p:spPr bwMode="auto">
          <a:xfrm>
            <a:off x="1320385" y="6508093"/>
            <a:ext cx="2286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0" name="Line 78"/>
          <p:cNvSpPr>
            <a:spLocks noChangeShapeType="1"/>
          </p:cNvSpPr>
          <p:nvPr/>
        </p:nvSpPr>
        <p:spPr bwMode="auto">
          <a:xfrm>
            <a:off x="1312890" y="3285838"/>
            <a:ext cx="4572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Line 79"/>
          <p:cNvSpPr>
            <a:spLocks noChangeShapeType="1"/>
          </p:cNvSpPr>
          <p:nvPr/>
        </p:nvSpPr>
        <p:spPr bwMode="auto">
          <a:xfrm>
            <a:off x="1312890" y="3362038"/>
            <a:ext cx="2286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" name="Line 80"/>
          <p:cNvSpPr>
            <a:spLocks noChangeShapeType="1"/>
          </p:cNvSpPr>
          <p:nvPr/>
        </p:nvSpPr>
        <p:spPr bwMode="auto">
          <a:xfrm>
            <a:off x="1312890" y="3438238"/>
            <a:ext cx="5334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" name="Line 81"/>
          <p:cNvSpPr>
            <a:spLocks noChangeShapeType="1"/>
          </p:cNvSpPr>
          <p:nvPr/>
        </p:nvSpPr>
        <p:spPr bwMode="auto">
          <a:xfrm>
            <a:off x="1312890" y="3514438"/>
            <a:ext cx="381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" name="Line 82"/>
          <p:cNvSpPr>
            <a:spLocks noChangeShapeType="1"/>
          </p:cNvSpPr>
          <p:nvPr/>
        </p:nvSpPr>
        <p:spPr bwMode="auto">
          <a:xfrm>
            <a:off x="1312890" y="3590638"/>
            <a:ext cx="3048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" name="Rectangle 95"/>
          <p:cNvSpPr>
            <a:spLocks noChangeArrowheads="1"/>
          </p:cNvSpPr>
          <p:nvPr/>
        </p:nvSpPr>
        <p:spPr bwMode="auto">
          <a:xfrm>
            <a:off x="1236690" y="3223925"/>
            <a:ext cx="685800" cy="442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6" name="Line 96"/>
          <p:cNvSpPr>
            <a:spLocks noChangeShapeType="1"/>
          </p:cNvSpPr>
          <p:nvPr/>
        </p:nvSpPr>
        <p:spPr bwMode="auto">
          <a:xfrm>
            <a:off x="1312890" y="3285838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Line 97"/>
          <p:cNvSpPr>
            <a:spLocks noChangeShapeType="1"/>
          </p:cNvSpPr>
          <p:nvPr/>
        </p:nvSpPr>
        <p:spPr bwMode="auto">
          <a:xfrm>
            <a:off x="1312890" y="3362038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" name="Line 98"/>
          <p:cNvSpPr>
            <a:spLocks noChangeShapeType="1"/>
          </p:cNvSpPr>
          <p:nvPr/>
        </p:nvSpPr>
        <p:spPr bwMode="auto">
          <a:xfrm>
            <a:off x="1312890" y="3438238"/>
            <a:ext cx="533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Line 99"/>
          <p:cNvSpPr>
            <a:spLocks noChangeShapeType="1"/>
          </p:cNvSpPr>
          <p:nvPr/>
        </p:nvSpPr>
        <p:spPr bwMode="auto">
          <a:xfrm>
            <a:off x="1312890" y="3514438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Line 100"/>
          <p:cNvSpPr>
            <a:spLocks noChangeShapeType="1"/>
          </p:cNvSpPr>
          <p:nvPr/>
        </p:nvSpPr>
        <p:spPr bwMode="auto">
          <a:xfrm>
            <a:off x="1312890" y="3590638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" name="Rectangle 72"/>
          <p:cNvSpPr>
            <a:spLocks noChangeArrowheads="1"/>
          </p:cNvSpPr>
          <p:nvPr/>
        </p:nvSpPr>
        <p:spPr bwMode="auto">
          <a:xfrm>
            <a:off x="3048338" y="4484400"/>
            <a:ext cx="685800" cy="442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2" name="Line 73"/>
          <p:cNvSpPr>
            <a:spLocks noChangeShapeType="1"/>
          </p:cNvSpPr>
          <p:nvPr/>
        </p:nvSpPr>
        <p:spPr bwMode="auto">
          <a:xfrm>
            <a:off x="3124538" y="4546313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3124538" y="4622513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" name="Line 75"/>
          <p:cNvSpPr>
            <a:spLocks noChangeShapeType="1"/>
          </p:cNvSpPr>
          <p:nvPr/>
        </p:nvSpPr>
        <p:spPr bwMode="auto">
          <a:xfrm>
            <a:off x="3124538" y="4698713"/>
            <a:ext cx="533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" name="Line 76"/>
          <p:cNvSpPr>
            <a:spLocks noChangeShapeType="1"/>
          </p:cNvSpPr>
          <p:nvPr/>
        </p:nvSpPr>
        <p:spPr bwMode="auto">
          <a:xfrm>
            <a:off x="3124538" y="4774913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" name="Line 77"/>
          <p:cNvSpPr>
            <a:spLocks noChangeShapeType="1"/>
          </p:cNvSpPr>
          <p:nvPr/>
        </p:nvSpPr>
        <p:spPr bwMode="auto">
          <a:xfrm>
            <a:off x="3124538" y="4851113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Text Box 8"/>
          <p:cNvSpPr txBox="1">
            <a:spLocks noChangeArrowheads="1"/>
          </p:cNvSpPr>
          <p:nvPr/>
        </p:nvSpPr>
        <p:spPr bwMode="auto">
          <a:xfrm>
            <a:off x="2897526" y="4974938"/>
            <a:ext cx="987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Cloned Code</a:t>
            </a:r>
          </a:p>
        </p:txBody>
      </p:sp>
      <p:cxnSp>
        <p:nvCxnSpPr>
          <p:cNvPr id="198" name="Shape 128"/>
          <p:cNvCxnSpPr>
            <a:cxnSpLocks noChangeShapeType="1"/>
            <a:stCxn id="191" idx="1"/>
            <a:endCxn id="185" idx="3"/>
          </p:cNvCxnSpPr>
          <p:nvPr/>
        </p:nvCxnSpPr>
        <p:spPr bwMode="auto">
          <a:xfrm rot="10800000">
            <a:off x="1922490" y="3445383"/>
            <a:ext cx="1125848" cy="1260475"/>
          </a:xfrm>
          <a:prstGeom prst="straightConnector1">
            <a:avLst/>
          </a:prstGeom>
          <a:noFill/>
          <a:ln w="25400" algn="ctr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</p:spPr>
      </p:cxnSp>
      <p:cxnSp>
        <p:nvCxnSpPr>
          <p:cNvPr id="201" name="Shape 128"/>
          <p:cNvCxnSpPr>
            <a:cxnSpLocks noChangeShapeType="1"/>
            <a:stCxn id="191" idx="1"/>
            <a:endCxn id="161" idx="3"/>
          </p:cNvCxnSpPr>
          <p:nvPr/>
        </p:nvCxnSpPr>
        <p:spPr bwMode="auto">
          <a:xfrm rot="10800000" flipV="1">
            <a:off x="1919990" y="4705856"/>
            <a:ext cx="1128348" cy="454025"/>
          </a:xfrm>
          <a:prstGeom prst="straightConnector1">
            <a:avLst/>
          </a:prstGeom>
          <a:noFill/>
          <a:ln w="25400" algn="ctr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</p:spPr>
      </p:cxnSp>
      <p:cxnSp>
        <p:nvCxnSpPr>
          <p:cNvPr id="204" name="Shape 128"/>
          <p:cNvCxnSpPr>
            <a:cxnSpLocks noChangeShapeType="1"/>
            <a:stCxn id="191" idx="1"/>
            <a:endCxn id="172" idx="3"/>
          </p:cNvCxnSpPr>
          <p:nvPr/>
        </p:nvCxnSpPr>
        <p:spPr bwMode="auto">
          <a:xfrm rot="10800000" flipV="1">
            <a:off x="1922490" y="4705856"/>
            <a:ext cx="1125848" cy="1505825"/>
          </a:xfrm>
          <a:prstGeom prst="straightConnector1">
            <a:avLst/>
          </a:prstGeom>
          <a:noFill/>
          <a:ln w="25400" algn="ctr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Personal:</a:t>
            </a:r>
          </a:p>
          <a:p>
            <a:pPr lvl="1"/>
            <a:r>
              <a:rPr lang="en-US" sz="2400" dirty="0" smtClean="0"/>
              <a:t>http://www.emn.fr/z-info/atlanmod/index.php/User:Tairas</a:t>
            </a:r>
            <a:endParaRPr lang="es-ES" dirty="0" smtClean="0"/>
          </a:p>
          <a:p>
            <a:r>
              <a:rPr lang="es-ES" dirty="0" err="1" smtClean="0"/>
              <a:t>Code</a:t>
            </a:r>
            <a:r>
              <a:rPr lang="es-ES" dirty="0" smtClean="0"/>
              <a:t> Clones </a:t>
            </a:r>
            <a:r>
              <a:rPr lang="es-ES" dirty="0" err="1" smtClean="0"/>
              <a:t>Literature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http://www.cis.uab.edu/tairasr/clones/literature</a:t>
            </a:r>
          </a:p>
          <a:p>
            <a:r>
              <a:rPr lang="es-ES" dirty="0" err="1" smtClean="0"/>
              <a:t>Code</a:t>
            </a:r>
            <a:r>
              <a:rPr lang="es-ES" dirty="0" smtClean="0"/>
              <a:t> Clones </a:t>
            </a:r>
            <a:r>
              <a:rPr lang="es-ES" dirty="0" err="1" smtClean="0"/>
              <a:t>Literature</a:t>
            </a:r>
            <a:r>
              <a:rPr lang="es-ES" dirty="0" smtClean="0"/>
              <a:t> (RSS </a:t>
            </a:r>
            <a:r>
              <a:rPr lang="es-ES" dirty="0" err="1" smtClean="0"/>
              <a:t>Feed</a:t>
            </a:r>
            <a:r>
              <a:rPr lang="es-ES" dirty="0" smtClean="0"/>
              <a:t>):</a:t>
            </a:r>
          </a:p>
          <a:p>
            <a:pPr lvl="1"/>
            <a:r>
              <a:rPr lang="es-ES" sz="2400" dirty="0" smtClean="0"/>
              <a:t>http://www.cis.uab.edu/tairasr/clones/literature/clones.xml</a:t>
            </a:r>
            <a:endParaRPr lang="es-E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1CBF9-67BD-4F54-9649-33780A105EC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within Source Editor</a:t>
            </a:r>
          </a:p>
        </p:txBody>
      </p:sp>
      <p:sp>
        <p:nvSpPr>
          <p:cNvPr id="389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refactoring </a:t>
            </a:r>
            <a:r>
              <a:rPr lang="en-US" dirty="0" smtClean="0"/>
              <a:t>perspective:</a:t>
            </a:r>
            <a:endParaRPr lang="en-US" dirty="0" smtClean="0"/>
          </a:p>
          <a:p>
            <a:pPr lvl="1"/>
            <a:r>
              <a:rPr lang="en-US" dirty="0" smtClean="0"/>
              <a:t>Eclipse refactoring requires multiple dialog boxes</a:t>
            </a:r>
          </a:p>
          <a:p>
            <a:pPr lvl="1"/>
            <a:r>
              <a:rPr lang="en-US" dirty="0" smtClean="0"/>
              <a:t>Separation between editor and refactoring tasks</a:t>
            </a:r>
          </a:p>
          <a:p>
            <a:pPr lvl="1"/>
            <a:r>
              <a:rPr lang="en-US" dirty="0" smtClean="0"/>
              <a:t>A solution: visualize refactoring changes directly in the source editor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B0603B55-D113-4970-8D15-660F255579F4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pic>
        <p:nvPicPr>
          <p:cNvPr id="39941" name="Picture 4" descr="refactorpr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3466" y="4021162"/>
            <a:ext cx="4827065" cy="27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964898" y="3744163"/>
            <a:ext cx="28256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algn="r">
              <a:buFont typeface="Wingdings" pitchFamily="2" charset="2"/>
              <a:buNone/>
              <a:defRPr/>
            </a:pPr>
            <a:r>
              <a:rPr lang="en-US" dirty="0">
                <a:latin typeface="+mn-lt"/>
              </a:rPr>
              <a:t>Screen shot of </a:t>
            </a:r>
            <a:r>
              <a:rPr lang="en-US" dirty="0" err="1">
                <a:latin typeface="+mn-lt"/>
              </a:rPr>
              <a:t>Refactor</a:t>
            </a:r>
            <a:r>
              <a:rPr lang="en-US" dirty="0">
                <a:latin typeface="+mn-lt"/>
              </a:rPr>
              <a:t>! Pro</a:t>
            </a:r>
            <a:r>
              <a:rPr lang="en-US" baseline="30000" dirty="0">
                <a:latin typeface="+mn-lt"/>
              </a:rPr>
              <a:t>†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363070" y="6537325"/>
            <a:ext cx="1262525" cy="261610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algn="r">
              <a:buFont typeface="Wingdings" pitchFamily="2" charset="2"/>
              <a:buNone/>
              <a:defRPr/>
            </a:pPr>
            <a:r>
              <a:rPr lang="en-US" sz="1100" baseline="30000" dirty="0">
                <a:solidFill>
                  <a:schemeClr val="bg1">
                    <a:lumMod val="65000"/>
                  </a:schemeClr>
                </a:solidFill>
              </a:rPr>
              <a:t>†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Refactor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! Pro,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Localized Clone Representation</a:t>
            </a:r>
          </a:p>
        </p:txBody>
      </p:sp>
      <p:sp>
        <p:nvSpPr>
          <p:cNvPr id="39939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 a clone group in a localized manner directly in the source editor</a:t>
            </a:r>
          </a:p>
          <a:p>
            <a:pPr lvl="1"/>
            <a:r>
              <a:rPr lang="en-US" dirty="0" smtClean="0"/>
              <a:t>Parameterized differences visualized in representation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6EE1207-F592-4EA5-9D1B-1E3057D2A9E1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 bwMode="auto">
          <a:xfrm>
            <a:off x="302300" y="2877668"/>
            <a:ext cx="3492500" cy="1679575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91440" bIns="91440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(!delete(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file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String message = 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"Unable to delete file "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+ </a:t>
            </a:r>
            <a:r>
              <a:rPr lang="en-US" sz="900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file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.getAbsolutePath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failonerror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throw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new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BuildException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(message);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else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log(message, 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quiet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?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Project.</a:t>
            </a:r>
            <a:r>
              <a:rPr lang="en-US" sz="900" i="1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MSG_VERBOSE</a:t>
            </a:r>
            <a:endParaRPr lang="en-US" sz="900" i="1" dirty="0">
              <a:solidFill>
                <a:srgbClr val="0000C6"/>
              </a:solidFill>
              <a:latin typeface="Lucida Console" pitchFamily="49" charset="0"/>
              <a:cs typeface="Courier New" pitchFamily="49" charset="0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    :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Project.</a:t>
            </a:r>
            <a:r>
              <a:rPr lang="en-US" sz="900" i="1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MSG_WARN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22213" y="2885163"/>
            <a:ext cx="3492500" cy="1679575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91440" bIns="91440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(!delete(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String message = 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"Unable to delete file "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+ </a:t>
            </a:r>
            <a:r>
              <a:rPr lang="en-US" sz="900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.getAbsolutePath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failonerror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throw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new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BuildException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(message);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else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log(message, 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quiet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?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Project.</a:t>
            </a:r>
            <a:r>
              <a:rPr lang="en-US" sz="900" i="1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MSG_VERBOSE</a:t>
            </a:r>
            <a:endParaRPr lang="en-US" sz="900" i="1" dirty="0">
              <a:solidFill>
                <a:srgbClr val="0000C6"/>
              </a:solidFill>
              <a:latin typeface="Lucida Console" pitchFamily="49" charset="0"/>
              <a:cs typeface="Courier New" pitchFamily="49" charset="0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    :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Project.</a:t>
            </a:r>
            <a:r>
              <a:rPr lang="en-US" sz="900" i="1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MSG_WARN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2300" y="4795838"/>
            <a:ext cx="3492500" cy="168116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91440" bIns="91440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(!delete(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String message = 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"Unable to delete file "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+ </a:t>
            </a:r>
            <a:r>
              <a:rPr lang="en-US" sz="900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.getAbsolutePath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failonerror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throw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new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BuildException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(message);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else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log(message, 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quiet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?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Project.</a:t>
            </a:r>
            <a:r>
              <a:rPr lang="en-US" sz="900" i="1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MSG_VERBOSE</a:t>
            </a:r>
            <a:endParaRPr lang="en-US" sz="900" i="1" dirty="0">
              <a:solidFill>
                <a:srgbClr val="0000C6"/>
              </a:solidFill>
              <a:latin typeface="Lucida Console" pitchFamily="49" charset="0"/>
              <a:cs typeface="Courier New" pitchFamily="49" charset="0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    :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Project.</a:t>
            </a:r>
            <a:r>
              <a:rPr lang="en-US" sz="900" i="1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MSG_WARN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184100" y="4795838"/>
            <a:ext cx="3630613" cy="168116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91440" bIns="91440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(!delete(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dir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String message = 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"Unable to delete directory "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+ </a:t>
            </a:r>
            <a:r>
              <a:rPr lang="en-US" sz="900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dir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.getAbsolutePath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if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(</a:t>
            </a:r>
            <a:r>
              <a:rPr lang="en-US" sz="900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failonerror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throw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new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BuildException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(message);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 </a:t>
            </a:r>
            <a:r>
              <a:rPr lang="en-US" sz="900" b="1" dirty="0">
                <a:solidFill>
                  <a:srgbClr val="7B0052"/>
                </a:solidFill>
                <a:latin typeface="Lucida Console" pitchFamily="49" charset="0"/>
                <a:cs typeface="Courier New" pitchFamily="49" charset="0"/>
              </a:rPr>
              <a:t>else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{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log(message, </a:t>
            </a:r>
            <a:r>
              <a:rPr lang="en-US" sz="900" dirty="0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quiet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 ?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Project.</a:t>
            </a:r>
            <a:r>
              <a:rPr lang="en-US" sz="900" i="1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MSG_VERBOSE</a:t>
            </a:r>
            <a:endParaRPr lang="en-US" sz="900" i="1" dirty="0">
              <a:solidFill>
                <a:srgbClr val="0000C6"/>
              </a:solidFill>
              <a:latin typeface="Lucida Console" pitchFamily="49" charset="0"/>
              <a:cs typeface="Courier New" pitchFamily="49" charset="0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        : </a:t>
            </a:r>
            <a:r>
              <a:rPr lang="en-US" sz="900" dirty="0" err="1">
                <a:latin typeface="Lucida Console" pitchFamily="49" charset="0"/>
                <a:cs typeface="Courier New" pitchFamily="49" charset="0"/>
              </a:rPr>
              <a:t>Project.</a:t>
            </a:r>
            <a:r>
              <a:rPr lang="en-US" sz="900" i="1" dirty="0" err="1">
                <a:solidFill>
                  <a:srgbClr val="0000C6"/>
                </a:solidFill>
                <a:latin typeface="Lucida Console" pitchFamily="49" charset="0"/>
                <a:cs typeface="Courier New" pitchFamily="49" charset="0"/>
              </a:rPr>
              <a:t>MSG_WARN</a:t>
            </a:r>
            <a:r>
              <a:rPr lang="en-US" sz="900" dirty="0"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900" dirty="0"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2300" y="2885162"/>
            <a:ext cx="8512413" cy="3591838"/>
            <a:chOff x="302300" y="3117655"/>
            <a:chExt cx="8512922" cy="3592021"/>
          </a:xfrm>
        </p:grpSpPr>
        <p:pic>
          <p:nvPicPr>
            <p:cNvPr id="16" name="Picture 3" descr="centralized_variables_fix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1306" y="3429721"/>
              <a:ext cx="4715147" cy="2465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39947" name="Straight Arrow Connector 17"/>
            <p:cNvCxnSpPr>
              <a:cxnSpLocks noChangeShapeType="1"/>
              <a:stCxn id="10" idx="1"/>
              <a:endCxn id="16" idx="1"/>
            </p:cNvCxnSpPr>
            <p:nvPr/>
          </p:nvCxnSpPr>
          <p:spPr bwMode="auto">
            <a:xfrm rot="10800000" flipH="1" flipV="1">
              <a:off x="302300" y="3949990"/>
              <a:ext cx="1678999" cy="712499"/>
            </a:xfrm>
            <a:prstGeom prst="curvedConnector3">
              <a:avLst>
                <a:gd name="adj1" fmla="val -13616"/>
              </a:avLst>
            </a:prstGeom>
            <a:noFill/>
            <a:ln w="25400" algn="ctr">
              <a:solidFill>
                <a:srgbClr val="C00000"/>
              </a:solidFill>
              <a:round/>
              <a:headEnd/>
              <a:tailEnd type="triangle" w="lg" len="med"/>
            </a:ln>
          </p:spPr>
        </p:cxnSp>
        <p:cxnSp>
          <p:nvCxnSpPr>
            <p:cNvPr id="39948" name="Straight Arrow Connector 17"/>
            <p:cNvCxnSpPr>
              <a:cxnSpLocks noChangeShapeType="1"/>
              <a:stCxn id="12" idx="2"/>
              <a:endCxn id="16" idx="2"/>
            </p:cNvCxnSpPr>
            <p:nvPr/>
          </p:nvCxnSpPr>
          <p:spPr bwMode="auto">
            <a:xfrm rot="5400000" flipH="1" flipV="1">
              <a:off x="2786549" y="5157351"/>
              <a:ext cx="814428" cy="2290222"/>
            </a:xfrm>
            <a:prstGeom prst="curvedConnector3">
              <a:avLst>
                <a:gd name="adj1" fmla="val -28070"/>
              </a:avLst>
            </a:prstGeom>
            <a:noFill/>
            <a:ln w="25400" algn="ctr">
              <a:solidFill>
                <a:srgbClr val="C00000"/>
              </a:solidFill>
              <a:round/>
              <a:headEnd/>
              <a:tailEnd type="triangle" w="lg" len="med"/>
            </a:ln>
          </p:spPr>
        </p:cxnSp>
        <p:cxnSp>
          <p:nvCxnSpPr>
            <p:cNvPr id="39949" name="Straight Arrow Connector 17"/>
            <p:cNvCxnSpPr>
              <a:cxnSpLocks noChangeShapeType="1"/>
              <a:stCxn id="11" idx="0"/>
              <a:endCxn id="16" idx="0"/>
            </p:cNvCxnSpPr>
            <p:nvPr/>
          </p:nvCxnSpPr>
          <p:spPr bwMode="auto">
            <a:xfrm rot="16200000" flipH="1" flipV="1">
              <a:off x="5547835" y="1908700"/>
              <a:ext cx="312078" cy="2729988"/>
            </a:xfrm>
            <a:prstGeom prst="curvedConnector3">
              <a:avLst>
                <a:gd name="adj1" fmla="val -73255"/>
              </a:avLst>
            </a:prstGeom>
            <a:noFill/>
            <a:ln w="25400" algn="ctr">
              <a:solidFill>
                <a:srgbClr val="C00000"/>
              </a:solidFill>
              <a:round/>
              <a:headEnd/>
              <a:tailEnd type="triangle" w="lg" len="med"/>
            </a:ln>
          </p:spPr>
        </p:cxnSp>
        <p:cxnSp>
          <p:nvCxnSpPr>
            <p:cNvPr id="39950" name="Straight Arrow Connector 17"/>
            <p:cNvCxnSpPr>
              <a:cxnSpLocks noChangeShapeType="1"/>
              <a:stCxn id="13" idx="3"/>
              <a:endCxn id="16" idx="3"/>
            </p:cNvCxnSpPr>
            <p:nvPr/>
          </p:nvCxnSpPr>
          <p:spPr bwMode="auto">
            <a:xfrm flipH="1" flipV="1">
              <a:off x="6696457" y="4662491"/>
              <a:ext cx="2118765" cy="1206561"/>
            </a:xfrm>
            <a:prstGeom prst="curvedConnector3">
              <a:avLst>
                <a:gd name="adj1" fmla="val -10790"/>
              </a:avLst>
            </a:prstGeom>
            <a:noFill/>
            <a:ln w="25400" algn="ctr">
              <a:solidFill>
                <a:srgbClr val="C00000"/>
              </a:solidFill>
              <a:round/>
              <a:headEnd/>
              <a:tailEnd type="triangl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0" y="4472"/>
            <a:ext cx="9129942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Displaying Clones in a Localized Manner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FA9FE16C-9DC7-4FF8-8F4F-24D02EEA8988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0661" name="AutoShape 7"/>
          <p:cNvSpPr>
            <a:spLocks noChangeArrowheads="1"/>
          </p:cNvSpPr>
          <p:nvPr/>
        </p:nvSpPr>
        <p:spPr bwMode="auto">
          <a:xfrm>
            <a:off x="911225" y="3153240"/>
            <a:ext cx="1262063" cy="504825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288" tIns="18288" rIns="18288" bIns="18288"/>
          <a:lstStyle/>
          <a:p>
            <a:pPr algn="ctr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n-US" sz="1400" dirty="0">
                <a:latin typeface="Franklin Gothic Medium" pitchFamily="34" charset="0"/>
              </a:rPr>
              <a:t>Original Source Code</a:t>
            </a:r>
            <a:endParaRPr lang="en-US" sz="4400" dirty="0">
              <a:latin typeface="Franklin Gothic Medium" pitchFamily="34" charset="0"/>
            </a:endParaRP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5199063" y="3153240"/>
            <a:ext cx="3030537" cy="504825"/>
            <a:chOff x="5199063" y="2838450"/>
            <a:chExt cx="3030537" cy="504825"/>
          </a:xfrm>
        </p:grpSpPr>
        <p:sp>
          <p:nvSpPr>
            <p:cNvPr id="59" name="AutoShape 12"/>
            <p:cNvSpPr>
              <a:spLocks noChangeArrowheads="1"/>
            </p:cNvSpPr>
            <p:nvPr/>
          </p:nvSpPr>
          <p:spPr bwMode="auto">
            <a:xfrm>
              <a:off x="5451475" y="2838450"/>
              <a:ext cx="1260475" cy="504825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4" tIns="9144" rIns="9144" bIns="9144" anchor="ctr"/>
            <a:lstStyle/>
            <a:p>
              <a:pPr algn="ctr">
                <a:spcAft>
                  <a:spcPts val="1000"/>
                </a:spcAft>
                <a:buFont typeface="Wingdings" pitchFamily="2" charset="2"/>
                <a:buNone/>
                <a:defRPr/>
              </a:pPr>
              <a:r>
                <a:rPr lang="en-US" sz="1400" dirty="0">
                  <a:latin typeface="Franklin Gothic Medium" pitchFamily="34" charset="0"/>
                </a:rPr>
                <a:t>User Selects a Clone Group</a:t>
              </a:r>
              <a:endParaRPr lang="en-US" sz="4400" dirty="0">
                <a:latin typeface="Franklin Gothic Medium" pitchFamily="34" charset="0"/>
              </a:endParaRPr>
            </a:p>
          </p:txBody>
        </p:sp>
        <p:cxnSp>
          <p:nvCxnSpPr>
            <p:cNvPr id="60" name="AutoShape 14"/>
            <p:cNvCxnSpPr>
              <a:cxnSpLocks noChangeShapeType="1"/>
              <a:stCxn id="61488" idx="3"/>
              <a:endCxn id="59" idx="1"/>
            </p:cNvCxnSpPr>
            <p:nvPr/>
          </p:nvCxnSpPr>
          <p:spPr bwMode="auto">
            <a:xfrm>
              <a:off x="5199063" y="3090863"/>
              <a:ext cx="252412" cy="1588"/>
            </a:xfrm>
            <a:prstGeom prst="straightConnector1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sm"/>
            </a:ln>
          </p:spPr>
        </p:cxnSp>
        <p:sp>
          <p:nvSpPr>
            <p:cNvPr id="63" name="AutoShape 9"/>
            <p:cNvSpPr>
              <a:spLocks noChangeArrowheads="1"/>
            </p:cNvSpPr>
            <p:nvPr/>
          </p:nvSpPr>
          <p:spPr bwMode="auto">
            <a:xfrm>
              <a:off x="6969125" y="2838450"/>
              <a:ext cx="1260475" cy="504825"/>
            </a:xfrm>
            <a:prstGeom prst="flowChartPunchedCard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8288" tIns="18288" rIns="18288" bIns="18288"/>
            <a:lstStyle/>
            <a:p>
              <a:pPr algn="ctr">
                <a:spcAft>
                  <a:spcPts val="1000"/>
                </a:spcAft>
                <a:buFont typeface="Wingdings" pitchFamily="2" charset="2"/>
                <a:buNone/>
                <a:defRPr/>
              </a:pPr>
              <a:r>
                <a:rPr lang="en-US" sz="1400" dirty="0">
                  <a:latin typeface="Franklin Gothic Medium" pitchFamily="34" charset="0"/>
                </a:rPr>
                <a:t>Clone Group</a:t>
              </a:r>
              <a:endParaRPr lang="en-US" sz="4400" dirty="0">
                <a:latin typeface="Franklin Gothic Medium" pitchFamily="34" charset="0"/>
              </a:endParaRPr>
            </a:p>
          </p:txBody>
        </p:sp>
        <p:cxnSp>
          <p:nvCxnSpPr>
            <p:cNvPr id="64" name="AutoShape 14"/>
            <p:cNvCxnSpPr>
              <a:cxnSpLocks noChangeShapeType="1"/>
              <a:stCxn id="59" idx="3"/>
              <a:endCxn id="63" idx="1"/>
            </p:cNvCxnSpPr>
            <p:nvPr/>
          </p:nvCxnSpPr>
          <p:spPr bwMode="auto">
            <a:xfrm>
              <a:off x="6711950" y="3090863"/>
              <a:ext cx="257175" cy="1587"/>
            </a:xfrm>
            <a:prstGeom prst="straightConnector1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sm"/>
            </a:ln>
          </p:spPr>
        </p:cxnSp>
      </p:grp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1590675" y="3665559"/>
            <a:ext cx="6008689" cy="1221231"/>
            <a:chOff x="1590675" y="3350769"/>
            <a:chExt cx="6008689" cy="1221231"/>
          </a:xfrm>
        </p:grpSpPr>
        <p:sp>
          <p:nvSpPr>
            <p:cNvPr id="70697" name="AutoShape 12"/>
            <p:cNvSpPr>
              <a:spLocks noChangeArrowheads="1"/>
            </p:cNvSpPr>
            <p:nvPr/>
          </p:nvSpPr>
          <p:spPr bwMode="auto">
            <a:xfrm>
              <a:off x="1590675" y="4067175"/>
              <a:ext cx="1260475" cy="504825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4" tIns="9144" rIns="9144" bIns="9144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lang="en-US" sz="1400" dirty="0">
                  <a:latin typeface="Franklin Gothic Medium" pitchFamily="34" charset="0"/>
                </a:rPr>
                <a:t>Generate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lang="en-US" sz="1400" dirty="0">
                  <a:latin typeface="Franklin Gothic Medium" pitchFamily="34" charset="0"/>
                </a:rPr>
                <a:t>Suffix Tree</a:t>
              </a:r>
              <a:endParaRPr lang="en-US" sz="4400" dirty="0">
                <a:latin typeface="Franklin Gothic Medium" pitchFamily="34" charset="0"/>
              </a:endParaRPr>
            </a:p>
          </p:txBody>
        </p:sp>
        <p:sp>
          <p:nvSpPr>
            <p:cNvPr id="61467" name="AutoShape 11"/>
            <p:cNvSpPr>
              <a:spLocks noChangeArrowheads="1"/>
            </p:cNvSpPr>
            <p:nvPr/>
          </p:nvSpPr>
          <p:spPr bwMode="auto">
            <a:xfrm>
              <a:off x="3103563" y="4067175"/>
              <a:ext cx="1262062" cy="504825"/>
            </a:xfrm>
            <a:prstGeom prst="flowChartPunchedCard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8288" tIns="0" rIns="18288" bIns="18288"/>
            <a:lstStyle/>
            <a:p>
              <a:pPr algn="ctr"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lang="en-US" sz="1400" dirty="0">
                  <a:latin typeface="Franklin Gothic Medium" pitchFamily="34" charset="0"/>
                </a:rPr>
                <a:t>Clone Differences</a:t>
              </a:r>
              <a:endParaRPr lang="en-US" sz="4400" dirty="0">
                <a:latin typeface="Franklin Gothic Medium" pitchFamily="34" charset="0"/>
              </a:endParaRPr>
            </a:p>
          </p:txBody>
        </p:sp>
        <p:cxnSp>
          <p:nvCxnSpPr>
            <p:cNvPr id="17455" name="AutoShape 49"/>
            <p:cNvCxnSpPr>
              <a:cxnSpLocks noChangeShapeType="1"/>
              <a:stCxn id="63" idx="2"/>
              <a:endCxn id="70697" idx="0"/>
            </p:cNvCxnSpPr>
            <p:nvPr/>
          </p:nvCxnSpPr>
          <p:spPr bwMode="auto">
            <a:xfrm rot="5400000">
              <a:off x="4551936" y="1019747"/>
              <a:ext cx="716405" cy="5378450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sm"/>
            </a:ln>
          </p:spPr>
        </p:cxnSp>
        <p:cxnSp>
          <p:nvCxnSpPr>
            <p:cNvPr id="69" name="AutoShape 14"/>
            <p:cNvCxnSpPr>
              <a:cxnSpLocks noChangeShapeType="1"/>
              <a:stCxn id="70697" idx="3"/>
              <a:endCxn id="61467" idx="1"/>
            </p:cNvCxnSpPr>
            <p:nvPr/>
          </p:nvCxnSpPr>
          <p:spPr bwMode="auto">
            <a:xfrm>
              <a:off x="2851150" y="4319588"/>
              <a:ext cx="252413" cy="1587"/>
            </a:xfrm>
            <a:prstGeom prst="straightConnector1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sm"/>
            </a:ln>
          </p:spPr>
        </p:cxnSp>
      </p:grp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4365625" y="4381965"/>
            <a:ext cx="3025775" cy="504825"/>
            <a:chOff x="4365625" y="4067175"/>
            <a:chExt cx="3025775" cy="504825"/>
          </a:xfrm>
        </p:grpSpPr>
        <p:sp>
          <p:nvSpPr>
            <p:cNvPr id="61482" name="AutoShape 5"/>
            <p:cNvSpPr>
              <a:spLocks noChangeArrowheads="1"/>
            </p:cNvSpPr>
            <p:nvPr/>
          </p:nvSpPr>
          <p:spPr bwMode="auto">
            <a:xfrm>
              <a:off x="6130925" y="4067175"/>
              <a:ext cx="1260475" cy="504825"/>
            </a:xfrm>
            <a:prstGeom prst="flowChartPunchedCard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8288" tIns="0" rIns="18288" bIns="18288"/>
            <a:lstStyle/>
            <a:p>
              <a:pPr algn="ctr">
                <a:spcAft>
                  <a:spcPts val="1000"/>
                </a:spcAft>
                <a:buFont typeface="Wingdings" pitchFamily="2" charset="2"/>
                <a:buNone/>
                <a:defRPr/>
              </a:pPr>
              <a:r>
                <a:rPr lang="en-US" sz="1400" dirty="0">
                  <a:latin typeface="Franklin Gothic Medium" pitchFamily="34" charset="0"/>
                </a:rPr>
                <a:t>Localized Representation</a:t>
              </a:r>
              <a:endParaRPr lang="en-US" sz="4400" dirty="0">
                <a:latin typeface="Franklin Gothic Medium" pitchFamily="34" charset="0"/>
              </a:endParaRPr>
            </a:p>
          </p:txBody>
        </p:sp>
        <p:cxnSp>
          <p:nvCxnSpPr>
            <p:cNvPr id="17427" name="AutoShape 18"/>
            <p:cNvCxnSpPr>
              <a:cxnSpLocks noChangeShapeType="1"/>
              <a:stCxn id="72" idx="3"/>
              <a:endCxn id="61482" idx="1"/>
            </p:cNvCxnSpPr>
            <p:nvPr/>
          </p:nvCxnSpPr>
          <p:spPr bwMode="auto">
            <a:xfrm>
              <a:off x="5878513" y="4319588"/>
              <a:ext cx="252412" cy="1587"/>
            </a:xfrm>
            <a:prstGeom prst="straightConnector1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sm"/>
            </a:ln>
          </p:spPr>
        </p:cxnSp>
        <p:sp>
          <p:nvSpPr>
            <p:cNvPr id="72" name="AutoShape 12"/>
            <p:cNvSpPr>
              <a:spLocks noChangeArrowheads="1"/>
            </p:cNvSpPr>
            <p:nvPr/>
          </p:nvSpPr>
          <p:spPr bwMode="auto">
            <a:xfrm>
              <a:off x="4618038" y="4067175"/>
              <a:ext cx="1260475" cy="504825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4" tIns="9144" rIns="9144" bIns="9144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lang="en-US" sz="1400" dirty="0">
                  <a:latin typeface="Franklin Gothic Medium" pitchFamily="34" charset="0"/>
                </a:rPr>
                <a:t>Generate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lang="en-US" sz="1400" dirty="0">
                  <a:latin typeface="Franklin Gothic Medium" pitchFamily="34" charset="0"/>
                </a:rPr>
                <a:t>Representation</a:t>
              </a:r>
              <a:endParaRPr lang="en-US" sz="4400" dirty="0">
                <a:latin typeface="Franklin Gothic Medium" pitchFamily="34" charset="0"/>
              </a:endParaRPr>
            </a:p>
          </p:txBody>
        </p:sp>
        <p:cxnSp>
          <p:nvCxnSpPr>
            <p:cNvPr id="73" name="AutoShape 14"/>
            <p:cNvCxnSpPr>
              <a:cxnSpLocks noChangeShapeType="1"/>
              <a:stCxn id="61467" idx="3"/>
              <a:endCxn id="72" idx="1"/>
            </p:cNvCxnSpPr>
            <p:nvPr/>
          </p:nvCxnSpPr>
          <p:spPr bwMode="auto">
            <a:xfrm flipV="1">
              <a:off x="4365625" y="4319588"/>
              <a:ext cx="252413" cy="7495"/>
            </a:xfrm>
            <a:prstGeom prst="straightConnector1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sm"/>
            </a:ln>
          </p:spPr>
        </p:cxn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767419" y="4894284"/>
            <a:ext cx="5609164" cy="1188370"/>
            <a:chOff x="1767419" y="4579494"/>
            <a:chExt cx="5609164" cy="118837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1767419" y="5029200"/>
              <a:ext cx="5609164" cy="7386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91440" rIns="91440" bIns="91440">
              <a:spAutoFit/>
            </a:bodyPr>
            <a:lstStyle/>
            <a:p>
              <a:pPr marL="274320" indent="-274320">
                <a:lnSpc>
                  <a:spcPct val="100000"/>
                </a:lnSpc>
                <a:spcBef>
                  <a:spcPts val="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§"/>
                <a:defRPr/>
              </a:pPr>
              <a:r>
                <a:rPr lang="en-US" dirty="0"/>
                <a:t>Determine differences among the clones</a:t>
              </a:r>
            </a:p>
            <a:p>
              <a:pPr marL="274320" indent="-274320">
                <a:lnSpc>
                  <a:spcPct val="100000"/>
                </a:lnSpc>
                <a:spcBef>
                  <a:spcPts val="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§"/>
                <a:defRPr/>
              </a:pPr>
              <a:r>
                <a:rPr lang="en-US" dirty="0"/>
                <a:t>Differences based on first-level statement comparisons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cxnSp>
          <p:nvCxnSpPr>
            <p:cNvPr id="31" name="Straight Arrow Connector 17"/>
            <p:cNvCxnSpPr>
              <a:cxnSpLocks noChangeShapeType="1"/>
              <a:stCxn id="70697" idx="2"/>
              <a:endCxn id="27" idx="1"/>
            </p:cNvCxnSpPr>
            <p:nvPr/>
          </p:nvCxnSpPr>
          <p:spPr bwMode="auto">
            <a:xfrm rot="5400000">
              <a:off x="1584648" y="4762266"/>
              <a:ext cx="819037" cy="453494"/>
            </a:xfrm>
            <a:prstGeom prst="curvedConnector4">
              <a:avLst>
                <a:gd name="adj1" fmla="val 27453"/>
                <a:gd name="adj2" fmla="val 150409"/>
              </a:avLst>
            </a:prstGeom>
            <a:noFill/>
            <a:ln w="25400" algn="ctr">
              <a:solidFill>
                <a:srgbClr val="C00000"/>
              </a:solidFill>
              <a:prstDash val="sysDash"/>
              <a:round/>
              <a:headEnd/>
              <a:tailEnd type="triangle" w="lg" len="med"/>
            </a:ln>
          </p:spPr>
        </p:cxnSp>
      </p:grpSp>
      <p:grpSp>
        <p:nvGrpSpPr>
          <p:cNvPr id="29" name="Group 33"/>
          <p:cNvGrpSpPr>
            <a:grpSpLocks/>
          </p:cNvGrpSpPr>
          <p:nvPr/>
        </p:nvGrpSpPr>
        <p:grpSpPr bwMode="auto">
          <a:xfrm>
            <a:off x="2854604" y="2378973"/>
            <a:ext cx="3230051" cy="774267"/>
            <a:chOff x="2829560" y="5306200"/>
            <a:chExt cx="3230051" cy="77426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829560" y="5306200"/>
              <a:ext cx="3230051" cy="46166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91440" rIns="91440" bIns="91440">
              <a:spAutoFit/>
            </a:bodyPr>
            <a:lstStyle/>
            <a:p>
              <a:pPr marL="274320" indent="-274320">
                <a:lnSpc>
                  <a:spcPct val="100000"/>
                </a:lnSpc>
                <a:spcBef>
                  <a:spcPts val="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§"/>
                <a:defRPr/>
              </a:pPr>
              <a:r>
                <a:rPr lang="en-US" dirty="0" smtClean="0"/>
                <a:t>Performed by third-party tool</a:t>
              </a:r>
              <a:endParaRPr lang="en-US" dirty="0"/>
            </a:p>
          </p:txBody>
        </p:sp>
        <p:cxnSp>
          <p:nvCxnSpPr>
            <p:cNvPr id="32" name="Straight Arrow Connector 17"/>
            <p:cNvCxnSpPr>
              <a:cxnSpLocks noChangeShapeType="1"/>
              <a:stCxn id="35" idx="0"/>
              <a:endCxn id="30" idx="1"/>
            </p:cNvCxnSpPr>
            <p:nvPr/>
          </p:nvCxnSpPr>
          <p:spPr bwMode="auto">
            <a:xfrm rot="16200000" flipV="1">
              <a:off x="2657717" y="5708876"/>
              <a:ext cx="543434" cy="199747"/>
            </a:xfrm>
            <a:prstGeom prst="curvedConnector4">
              <a:avLst>
                <a:gd name="adj1" fmla="val 28762"/>
                <a:gd name="adj2" fmla="val 429963"/>
              </a:avLst>
            </a:prstGeom>
            <a:noFill/>
            <a:ln w="25400" algn="ctr">
              <a:solidFill>
                <a:srgbClr val="C00000"/>
              </a:solidFill>
              <a:prstDash val="sysDash"/>
              <a:round/>
              <a:headEnd/>
              <a:tailEnd type="triangle" w="lg" len="med"/>
            </a:ln>
          </p:spPr>
        </p:cxnSp>
      </p:grpSp>
      <p:grpSp>
        <p:nvGrpSpPr>
          <p:cNvPr id="39" name="Groupe 38"/>
          <p:cNvGrpSpPr/>
          <p:nvPr/>
        </p:nvGrpSpPr>
        <p:grpSpPr>
          <a:xfrm>
            <a:off x="2173288" y="3153240"/>
            <a:ext cx="3025775" cy="504825"/>
            <a:chOff x="2173288" y="3280655"/>
            <a:chExt cx="3025775" cy="504825"/>
          </a:xfrm>
        </p:grpSpPr>
        <p:grpSp>
          <p:nvGrpSpPr>
            <p:cNvPr id="2" name="Group 77"/>
            <p:cNvGrpSpPr>
              <a:grpSpLocks/>
            </p:cNvGrpSpPr>
            <p:nvPr/>
          </p:nvGrpSpPr>
          <p:grpSpPr bwMode="auto">
            <a:xfrm>
              <a:off x="2173288" y="3280655"/>
              <a:ext cx="3025775" cy="504825"/>
              <a:chOff x="2173288" y="2838450"/>
              <a:chExt cx="3025775" cy="504825"/>
            </a:xfrm>
          </p:grpSpPr>
          <p:sp>
            <p:nvSpPr>
              <p:cNvPr id="61488" name="AutoShape 9"/>
              <p:cNvSpPr>
                <a:spLocks noChangeArrowheads="1"/>
              </p:cNvSpPr>
              <p:nvPr/>
            </p:nvSpPr>
            <p:spPr bwMode="auto">
              <a:xfrm>
                <a:off x="3938588" y="2838450"/>
                <a:ext cx="1260475" cy="504825"/>
              </a:xfrm>
              <a:prstGeom prst="flowChartPunchedCard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8288" tIns="18288" rIns="18288" bIns="18288"/>
              <a:lstStyle/>
              <a:p>
                <a:pPr algn="ctr">
                  <a:spcAft>
                    <a:spcPts val="1000"/>
                  </a:spcAft>
                  <a:buFont typeface="Wingdings" pitchFamily="2" charset="2"/>
                  <a:buNone/>
                  <a:defRPr/>
                </a:pPr>
                <a:r>
                  <a:rPr lang="en-US" sz="1400" dirty="0">
                    <a:latin typeface="Franklin Gothic Medium" pitchFamily="34" charset="0"/>
                  </a:rPr>
                  <a:t>Clone Groups</a:t>
                </a:r>
                <a:endParaRPr lang="en-US" sz="4400" dirty="0">
                  <a:latin typeface="Franklin Gothic Medium" pitchFamily="34" charset="0"/>
                </a:endParaRPr>
              </a:p>
            </p:txBody>
          </p:sp>
          <p:cxnSp>
            <p:nvCxnSpPr>
              <p:cNvPr id="17422" name="AutoShape 13"/>
              <p:cNvCxnSpPr>
                <a:cxnSpLocks noChangeShapeType="1"/>
                <a:stCxn id="70661" idx="3"/>
                <a:endCxn id="35" idx="1"/>
              </p:cNvCxnSpPr>
              <p:nvPr/>
            </p:nvCxnSpPr>
            <p:spPr bwMode="auto">
              <a:xfrm flipV="1">
                <a:off x="2173288" y="3090863"/>
                <a:ext cx="250825" cy="7495"/>
              </a:xfrm>
              <a:prstGeom prst="straightConnector1">
                <a:avLst/>
              </a:prstGeom>
              <a:noFill/>
              <a:ln w="2540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med" len="sm"/>
              </a:ln>
            </p:spPr>
          </p:cxnSp>
          <p:cxnSp>
            <p:nvCxnSpPr>
              <p:cNvPr id="17423" name="AutoShape 14"/>
              <p:cNvCxnSpPr>
                <a:cxnSpLocks noChangeShapeType="1"/>
                <a:stCxn id="35" idx="3"/>
                <a:endCxn id="61488" idx="1"/>
              </p:cNvCxnSpPr>
              <p:nvPr/>
            </p:nvCxnSpPr>
            <p:spPr bwMode="auto">
              <a:xfrm>
                <a:off x="3684588" y="3090863"/>
                <a:ext cx="254000" cy="1588"/>
              </a:xfrm>
              <a:prstGeom prst="straightConnector1">
                <a:avLst/>
              </a:prstGeom>
              <a:noFill/>
              <a:ln w="2540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med" len="sm"/>
              </a:ln>
            </p:spPr>
          </p:cxnSp>
        </p:grp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>
              <a:off x="2424113" y="3280655"/>
              <a:ext cx="1260475" cy="504825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4" tIns="9144" rIns="9144" bIns="9144" anchor="ctr"/>
            <a:lstStyle/>
            <a:p>
              <a:pPr algn="ctr">
                <a:spcAft>
                  <a:spcPts val="1000"/>
                </a:spcAft>
                <a:buFont typeface="Wingdings" pitchFamily="2" charset="2"/>
                <a:buNone/>
                <a:defRPr/>
              </a:pPr>
              <a:r>
                <a:rPr lang="en-US" sz="1400" dirty="0" smtClean="0">
                  <a:latin typeface="Franklin Gothic Medium" pitchFamily="34" charset="0"/>
                </a:rPr>
                <a:t>Clone Detection</a:t>
              </a:r>
              <a:endParaRPr lang="en-US" sz="4400" dirty="0">
                <a:latin typeface="Franklin Gothic Medium" pitchFamily="34" charset="0"/>
              </a:endParaRPr>
            </a:p>
          </p:txBody>
        </p:sp>
      </p:grp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985151" y="1447278"/>
            <a:ext cx="7157665" cy="1705963"/>
            <a:chOff x="1422649" y="5029200"/>
            <a:chExt cx="7157665" cy="1705963"/>
          </a:xfrm>
        </p:grpSpPr>
        <p:sp>
          <p:nvSpPr>
            <p:cNvPr id="41" name="Rectangle 40"/>
            <p:cNvSpPr/>
            <p:nvPr/>
          </p:nvSpPr>
          <p:spPr bwMode="auto">
            <a:xfrm>
              <a:off x="1422649" y="5029200"/>
              <a:ext cx="7157665" cy="7386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91440" rIns="91440" bIns="91440">
              <a:spAutoFit/>
            </a:bodyPr>
            <a:lstStyle/>
            <a:p>
              <a:pPr marL="274320" indent="-274320">
                <a:lnSpc>
                  <a:spcPct val="100000"/>
                </a:lnSpc>
                <a:spcBef>
                  <a:spcPts val="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§"/>
                <a:defRPr/>
              </a:pPr>
              <a:r>
                <a:rPr lang="en-US" dirty="0" smtClean="0"/>
                <a:t>Localized representation is displayed after a user selects a clone group</a:t>
              </a:r>
            </a:p>
            <a:p>
              <a:pPr marL="274320" indent="-274320">
                <a:lnSpc>
                  <a:spcPct val="100000"/>
                </a:lnSpc>
                <a:spcBef>
                  <a:spcPts val="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§"/>
                <a:defRPr/>
              </a:pPr>
              <a:r>
                <a:rPr lang="en-US" dirty="0" smtClean="0"/>
                <a:t>Representation “re-calculated” when a different clone group is selected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cxnSp>
          <p:nvCxnSpPr>
            <p:cNvPr id="42" name="Straight Arrow Connector 17"/>
            <p:cNvCxnSpPr>
              <a:cxnSpLocks noChangeShapeType="1"/>
              <a:stCxn id="59" idx="0"/>
              <a:endCxn id="41" idx="3"/>
            </p:cNvCxnSpPr>
            <p:nvPr/>
          </p:nvCxnSpPr>
          <p:spPr bwMode="auto">
            <a:xfrm rot="5400000" flipH="1" flipV="1">
              <a:off x="6881447" y="5036296"/>
              <a:ext cx="1336630" cy="2061103"/>
            </a:xfrm>
            <a:prstGeom prst="curvedConnector4">
              <a:avLst>
                <a:gd name="adj1" fmla="val 36184"/>
                <a:gd name="adj2" fmla="val 111091"/>
              </a:avLst>
            </a:prstGeom>
            <a:noFill/>
            <a:ln w="25400" algn="ctr">
              <a:solidFill>
                <a:srgbClr val="C00000"/>
              </a:solidFill>
              <a:prstDash val="sysDash"/>
              <a:round/>
              <a:headEnd/>
              <a:tailEnd type="triangl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Detecting Parameterized Elements</a:t>
            </a:r>
          </a:p>
        </p:txBody>
      </p:sp>
      <p:sp>
        <p:nvSpPr>
          <p:cNvPr id="42019" name="Content Placeholder 2"/>
          <p:cNvSpPr>
            <a:spLocks noGrp="1"/>
          </p:cNvSpPr>
          <p:nvPr>
            <p:ph idx="1"/>
          </p:nvPr>
        </p:nvSpPr>
        <p:spPr>
          <a:xfrm>
            <a:off x="124690" y="4504544"/>
            <a:ext cx="8884228" cy="19784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suffix tree</a:t>
            </a:r>
            <a:r>
              <a:rPr lang="en-US" dirty="0" smtClean="0"/>
              <a:t> is generated on the AST nodes representing the statements of a group of clones</a:t>
            </a:r>
          </a:p>
          <a:p>
            <a:r>
              <a:rPr lang="en-US" dirty="0" smtClean="0"/>
              <a:t>Elements in nodes containing </a:t>
            </a:r>
            <a:r>
              <a:rPr lang="en-US" i="1" dirty="0" smtClean="0"/>
              <a:t>allowed</a:t>
            </a:r>
            <a:r>
              <a:rPr lang="en-US" dirty="0" smtClean="0"/>
              <a:t> differences are mapped together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BA4D9C1B-F5E7-44E0-93EF-E7ABF586615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546100" y="1993900"/>
            <a:ext cx="831850" cy="3746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Stmt1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362200" y="1993900"/>
            <a:ext cx="339725" cy="3683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$</a:t>
            </a:r>
          </a:p>
        </p:txBody>
      </p:sp>
      <p:sp>
        <p:nvSpPr>
          <p:cNvPr id="8" name="Left Bracket 7"/>
          <p:cNvSpPr/>
          <p:nvPr/>
        </p:nvSpPr>
        <p:spPr bwMode="auto">
          <a:xfrm rot="5400000">
            <a:off x="1359694" y="965994"/>
            <a:ext cx="100012" cy="1752600"/>
          </a:xfrm>
          <a:prstGeom prst="leftBracket">
            <a:avLst>
              <a:gd name="adj" fmla="val 5833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7575" eaLnBrk="0" hangingPunct="0">
              <a:defRPr/>
            </a:pPr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319" name="Text Box 813"/>
          <p:cNvSpPr txBox="1">
            <a:spLocks noChangeArrowheads="1"/>
          </p:cNvSpPr>
          <p:nvPr/>
        </p:nvSpPr>
        <p:spPr bwMode="auto">
          <a:xfrm>
            <a:off x="577850" y="1447800"/>
            <a:ext cx="1665288" cy="433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marL="273050" indent="-273050" defTabSz="917575">
              <a:buFont typeface="Wingdings" pitchFamily="2" charset="2"/>
              <a:buNone/>
              <a:defRPr/>
            </a:pPr>
            <a:r>
              <a:rPr lang="en-US" dirty="0">
                <a:latin typeface="+mn-lt"/>
              </a:rPr>
              <a:t>Clone 1</a:t>
            </a:r>
          </a:p>
        </p:txBody>
      </p:sp>
      <p:sp>
        <p:nvSpPr>
          <p:cNvPr id="41992" name="Oval 268"/>
          <p:cNvSpPr>
            <a:spLocks noChangeArrowheads="1"/>
          </p:cNvSpPr>
          <p:nvPr/>
        </p:nvSpPr>
        <p:spPr bwMode="auto">
          <a:xfrm>
            <a:off x="7589838" y="2851150"/>
            <a:ext cx="100012" cy="101600"/>
          </a:xfrm>
          <a:prstGeom prst="ellipse">
            <a:avLst/>
          </a:prstGeom>
          <a:solidFill>
            <a:schemeClr val="tx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917575" eaLnBrk="0" hangingPunct="0"/>
            <a:endParaRPr lang="en-US"/>
          </a:p>
        </p:txBody>
      </p:sp>
      <p:sp>
        <p:nvSpPr>
          <p:cNvPr id="41993" name="Oval 269"/>
          <p:cNvSpPr>
            <a:spLocks noChangeArrowheads="1"/>
          </p:cNvSpPr>
          <p:nvPr/>
        </p:nvSpPr>
        <p:spPr bwMode="auto">
          <a:xfrm>
            <a:off x="7337425" y="3254375"/>
            <a:ext cx="100013" cy="101600"/>
          </a:xfrm>
          <a:prstGeom prst="ellipse">
            <a:avLst/>
          </a:prstGeom>
          <a:solidFill>
            <a:schemeClr val="tx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917575" eaLnBrk="0" hangingPunct="0"/>
            <a:endParaRPr lang="en-US"/>
          </a:p>
        </p:txBody>
      </p:sp>
      <p:sp>
        <p:nvSpPr>
          <p:cNvPr id="41994" name="Oval 271"/>
          <p:cNvSpPr>
            <a:spLocks noChangeArrowheads="1"/>
          </p:cNvSpPr>
          <p:nvPr/>
        </p:nvSpPr>
        <p:spPr bwMode="auto">
          <a:xfrm>
            <a:off x="7842250" y="3254375"/>
            <a:ext cx="100013" cy="101600"/>
          </a:xfrm>
          <a:prstGeom prst="ellipse">
            <a:avLst/>
          </a:prstGeom>
          <a:solidFill>
            <a:schemeClr val="tx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917575" eaLnBrk="0" hangingPunct="0"/>
            <a:endParaRPr lang="en-US"/>
          </a:p>
        </p:txBody>
      </p:sp>
      <p:cxnSp>
        <p:nvCxnSpPr>
          <p:cNvPr id="41995" name="Straight Connector 275"/>
          <p:cNvCxnSpPr>
            <a:cxnSpLocks noChangeShapeType="1"/>
            <a:stCxn id="42015" idx="1"/>
            <a:endCxn id="41992" idx="5"/>
          </p:cNvCxnSpPr>
          <p:nvPr/>
        </p:nvCxnSpPr>
        <p:spPr bwMode="auto">
          <a:xfrm rot="16200000" flipH="1">
            <a:off x="6645275" y="1906588"/>
            <a:ext cx="1030287" cy="10302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276"/>
          <p:cNvCxnSpPr>
            <a:cxnSpLocks noChangeShapeType="1"/>
            <a:stCxn id="41993" idx="3"/>
            <a:endCxn id="41992" idx="7"/>
          </p:cNvCxnSpPr>
          <p:nvPr/>
        </p:nvCxnSpPr>
        <p:spPr bwMode="auto">
          <a:xfrm rot="5400000" flipH="1" flipV="1">
            <a:off x="7275513" y="2941638"/>
            <a:ext cx="476250" cy="3238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7" name="Straight Connector 281"/>
          <p:cNvCxnSpPr>
            <a:cxnSpLocks noChangeShapeType="1"/>
            <a:stCxn id="41994" idx="5"/>
            <a:endCxn id="41992" idx="1"/>
          </p:cNvCxnSpPr>
          <p:nvPr/>
        </p:nvCxnSpPr>
        <p:spPr bwMode="auto">
          <a:xfrm rot="5400000" flipH="1">
            <a:off x="7527925" y="2941638"/>
            <a:ext cx="476250" cy="3238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Rounded Rectangle 15"/>
          <p:cNvSpPr/>
          <p:nvPr/>
        </p:nvSpPr>
        <p:spPr bwMode="auto">
          <a:xfrm>
            <a:off x="7208838" y="3406775"/>
            <a:ext cx="339725" cy="3683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$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7726363" y="3406775"/>
            <a:ext cx="339725" cy="3683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#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7023100" y="1876425"/>
            <a:ext cx="833438" cy="3746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Stmt1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447800" y="1993900"/>
            <a:ext cx="831850" cy="3746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Stmt2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2819400" y="1993900"/>
            <a:ext cx="831850" cy="3746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Stmt1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4611688" y="1993900"/>
            <a:ext cx="341312" cy="3683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#</a:t>
            </a:r>
          </a:p>
        </p:txBody>
      </p:sp>
      <p:sp>
        <p:nvSpPr>
          <p:cNvPr id="22" name="Left Bracket 21"/>
          <p:cNvSpPr/>
          <p:nvPr/>
        </p:nvSpPr>
        <p:spPr bwMode="auto">
          <a:xfrm rot="5400000">
            <a:off x="3645694" y="965994"/>
            <a:ext cx="100012" cy="1752600"/>
          </a:xfrm>
          <a:prstGeom prst="leftBracket">
            <a:avLst>
              <a:gd name="adj" fmla="val 5833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7575" eaLnBrk="0" hangingPunct="0">
              <a:defRPr/>
            </a:pPr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333" name="Text Box 813"/>
          <p:cNvSpPr txBox="1">
            <a:spLocks noChangeArrowheads="1"/>
          </p:cNvSpPr>
          <p:nvPr/>
        </p:nvSpPr>
        <p:spPr bwMode="auto">
          <a:xfrm>
            <a:off x="2863850" y="1447800"/>
            <a:ext cx="1665288" cy="433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marL="273050" indent="-273050" defTabSz="917575">
              <a:buFont typeface="Wingdings" pitchFamily="2" charset="2"/>
              <a:buNone/>
              <a:defRPr/>
            </a:pPr>
            <a:r>
              <a:rPr lang="en-US">
                <a:latin typeface="+mn-lt"/>
              </a:rPr>
              <a:t>Clone 2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3706813" y="1993900"/>
            <a:ext cx="831850" cy="3746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Stmt2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7480300" y="2305050"/>
            <a:ext cx="833438" cy="374650"/>
          </a:xfrm>
          <a:prstGeom prst="roundRect">
            <a:avLst/>
          </a:prstGeom>
          <a:gradFill>
            <a:gsLst>
              <a:gs pos="50000">
                <a:schemeClr val="accent2">
                  <a:lumMod val="40000"/>
                  <a:lumOff val="6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Stmt2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6781800" y="3103563"/>
            <a:ext cx="100013" cy="1016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7575" eaLnBrk="0" hangingPunct="0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6075363" y="3355975"/>
            <a:ext cx="100012" cy="1016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7575" eaLnBrk="0" hangingPunct="0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5772150" y="2800350"/>
            <a:ext cx="101600" cy="1016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7575" eaLnBrk="0" hangingPunct="0">
              <a:defRPr/>
            </a:pPr>
            <a:endParaRPr lang="en-US"/>
          </a:p>
        </p:txBody>
      </p:sp>
      <p:cxnSp>
        <p:nvCxnSpPr>
          <p:cNvPr id="29" name="Straight Connector 28"/>
          <p:cNvCxnSpPr>
            <a:stCxn id="42015" idx="7"/>
            <a:endCxn id="28" idx="3"/>
          </p:cNvCxnSpPr>
          <p:nvPr/>
        </p:nvCxnSpPr>
        <p:spPr bwMode="auto">
          <a:xfrm rot="16200000" flipH="1" flipV="1">
            <a:off x="5761038" y="1931988"/>
            <a:ext cx="981075" cy="930275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42015" idx="0"/>
            <a:endCxn id="26" idx="4"/>
          </p:cNvCxnSpPr>
          <p:nvPr/>
        </p:nvCxnSpPr>
        <p:spPr bwMode="auto">
          <a:xfrm rot="16200000" flipH="1">
            <a:off x="6099968" y="2472532"/>
            <a:ext cx="1312863" cy="15240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42015" idx="0"/>
            <a:endCxn id="27" idx="0"/>
          </p:cNvCxnSpPr>
          <p:nvPr/>
        </p:nvCxnSpPr>
        <p:spPr bwMode="auto">
          <a:xfrm rot="16200000" flipH="1" flipV="1">
            <a:off x="5671344" y="2347119"/>
            <a:ext cx="1463675" cy="55403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6276975" y="1489075"/>
            <a:ext cx="2271713" cy="2473325"/>
          </a:xfrm>
          <a:prstGeom prst="ellipse">
            <a:avLst/>
          </a:prstGeom>
          <a:noFill/>
          <a:ln w="254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917575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2015" name="Oval 267"/>
          <p:cNvSpPr>
            <a:spLocks noChangeArrowheads="1"/>
          </p:cNvSpPr>
          <p:nvPr/>
        </p:nvSpPr>
        <p:spPr bwMode="auto">
          <a:xfrm>
            <a:off x="6629400" y="1892300"/>
            <a:ext cx="101600" cy="100013"/>
          </a:xfrm>
          <a:prstGeom prst="ellipse">
            <a:avLst/>
          </a:prstGeom>
          <a:solidFill>
            <a:schemeClr val="tx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917575" eaLnBrk="0" hangingPunct="0"/>
            <a:endParaRPr lang="en-US"/>
          </a:p>
        </p:txBody>
      </p:sp>
      <p:sp>
        <p:nvSpPr>
          <p:cNvPr id="13344" name="Text Box 813"/>
          <p:cNvSpPr txBox="1">
            <a:spLocks noChangeArrowheads="1"/>
          </p:cNvSpPr>
          <p:nvPr/>
        </p:nvSpPr>
        <p:spPr bwMode="auto">
          <a:xfrm>
            <a:off x="5513388" y="1166813"/>
            <a:ext cx="1160462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marL="273050" indent="-273050" defTabSz="917575">
              <a:buFont typeface="Wingdings" pitchFamily="2" charset="2"/>
              <a:buNone/>
              <a:defRPr/>
            </a:pPr>
            <a:r>
              <a:rPr lang="en-US" dirty="0">
                <a:latin typeface="+mn-lt"/>
              </a:rPr>
              <a:t>Excerpt of</a:t>
            </a:r>
          </a:p>
          <a:p>
            <a:pPr marL="273050" indent="-273050" defTabSz="917575">
              <a:buFont typeface="Wingdings" pitchFamily="2" charset="2"/>
              <a:buNone/>
              <a:defRPr/>
            </a:pPr>
            <a:r>
              <a:rPr lang="en-US" dirty="0">
                <a:latin typeface="+mn-lt"/>
              </a:rPr>
              <a:t>suffix tree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3549650" y="3836988"/>
            <a:ext cx="1435100" cy="4079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7575" eaLnBrk="0" hangingPunc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  <a:cs typeface="Arial" pitchFamily="34" charset="0"/>
              </a:rPr>
              <a:t>file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→ </a:t>
            </a:r>
            <a:r>
              <a:rPr lang="en-US" sz="1600" dirty="0">
                <a:solidFill>
                  <a:schemeClr val="tx1"/>
                </a:solidFill>
                <a:latin typeface="Lucida Console" pitchFamily="49" charset="0"/>
                <a:cs typeface="Arial" pitchFamily="34" charset="0"/>
              </a:rPr>
              <a:t>dir</a:t>
            </a:r>
            <a:endParaRPr lang="en-US" dirty="0">
              <a:solidFill>
                <a:schemeClr val="tx1"/>
              </a:solidFill>
              <a:latin typeface="Lucida Console" pitchFamily="49" charset="0"/>
              <a:cs typeface="Arial" pitchFamily="34" charset="0"/>
            </a:endParaRPr>
          </a:p>
        </p:txBody>
      </p:sp>
      <p:cxnSp>
        <p:nvCxnSpPr>
          <p:cNvPr id="42018" name="Curved Connector 246"/>
          <p:cNvCxnSpPr>
            <a:cxnSpLocks noChangeShapeType="1"/>
            <a:stCxn id="25" idx="1"/>
            <a:endCxn id="35" idx="3"/>
          </p:cNvCxnSpPr>
          <p:nvPr/>
        </p:nvCxnSpPr>
        <p:spPr bwMode="auto">
          <a:xfrm rot="10800000" flipV="1">
            <a:off x="4984750" y="2492375"/>
            <a:ext cx="2495550" cy="1549400"/>
          </a:xfrm>
          <a:prstGeom prst="curvedConnector3">
            <a:avLst>
              <a:gd name="adj1" fmla="val 50000"/>
            </a:avLst>
          </a:prstGeom>
          <a:noFill/>
          <a:ln w="25400" algn="ctr">
            <a:solidFill>
              <a:srgbClr val="C00000"/>
            </a:solidFill>
            <a:round/>
            <a:headEnd/>
            <a:tailEnd type="triangle" w="lg" len="med"/>
          </a:ln>
        </p:spPr>
      </p:cxnSp>
      <p:cxnSp>
        <p:nvCxnSpPr>
          <p:cNvPr id="40996" name="Curved Connector 246"/>
          <p:cNvCxnSpPr>
            <a:cxnSpLocks noChangeShapeType="1"/>
            <a:stCxn id="42022" idx="0"/>
            <a:endCxn id="19" idx="2"/>
          </p:cNvCxnSpPr>
          <p:nvPr/>
        </p:nvCxnSpPr>
        <p:spPr bwMode="auto">
          <a:xfrm rot="5400000" flipH="1" flipV="1">
            <a:off x="1375569" y="2407444"/>
            <a:ext cx="527050" cy="449262"/>
          </a:xfrm>
          <a:prstGeom prst="straightConnector1">
            <a:avLst/>
          </a:prstGeom>
          <a:noFill/>
          <a:ln w="25400" algn="ctr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</p:spPr>
      </p:cxnSp>
      <p:cxnSp>
        <p:nvCxnSpPr>
          <p:cNvPr id="40997" name="Curved Connector 246"/>
          <p:cNvCxnSpPr>
            <a:cxnSpLocks noChangeShapeType="1"/>
            <a:stCxn id="42023" idx="0"/>
            <a:endCxn id="24" idx="2"/>
          </p:cNvCxnSpPr>
          <p:nvPr/>
        </p:nvCxnSpPr>
        <p:spPr bwMode="auto">
          <a:xfrm rot="16200000" flipV="1">
            <a:off x="3894138" y="2597150"/>
            <a:ext cx="527050" cy="69850"/>
          </a:xfrm>
          <a:prstGeom prst="straightConnector1">
            <a:avLst/>
          </a:prstGeom>
          <a:noFill/>
          <a:ln w="25400" algn="ctr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</p:spPr>
      </p:cxnSp>
      <p:sp>
        <p:nvSpPr>
          <p:cNvPr id="42022" name="TextBox 35"/>
          <p:cNvSpPr txBox="1">
            <a:spLocks noChangeArrowheads="1"/>
          </p:cNvSpPr>
          <p:nvPr/>
        </p:nvSpPr>
        <p:spPr bwMode="auto">
          <a:xfrm>
            <a:off x="139700" y="2895600"/>
            <a:ext cx="2547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 dirty="0" err="1">
                <a:latin typeface="Lucida Console" pitchFamily="49" charset="0"/>
              </a:rPr>
              <a:t>file.getAbsolutePath</a:t>
            </a:r>
            <a:r>
              <a:rPr lang="en-US" sz="1400" dirty="0">
                <a:latin typeface="Lucida Console" pitchFamily="49" charset="0"/>
              </a:rPr>
              <a:t>()</a:t>
            </a:r>
          </a:p>
        </p:txBody>
      </p:sp>
      <p:sp>
        <p:nvSpPr>
          <p:cNvPr id="42023" name="TextBox 36"/>
          <p:cNvSpPr txBox="1">
            <a:spLocks noChangeArrowheads="1"/>
          </p:cNvSpPr>
          <p:nvPr/>
        </p:nvSpPr>
        <p:spPr bwMode="auto">
          <a:xfrm>
            <a:off x="2971800" y="2895600"/>
            <a:ext cx="24399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dir.getAbsolutePath()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66888" y="3733800"/>
            <a:ext cx="1641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  <a:defRPr/>
            </a:pPr>
            <a:r>
              <a:rPr lang="en-US" sz="1600" dirty="0">
                <a:latin typeface="+mn-lt"/>
              </a:rPr>
              <a:t>Parameterized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1600" dirty="0">
                <a:latin typeface="+mn-lt"/>
              </a:rPr>
              <a:t>elements mapped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Similarity Levels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idx="1"/>
          </p:nvPr>
        </p:nvSpPr>
        <p:spPr>
          <a:xfrm>
            <a:off x="124690" y="2585801"/>
            <a:ext cx="8884228" cy="401708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Comparing two statements of two clones</a:t>
            </a:r>
          </a:p>
          <a:p>
            <a:pPr lvl="1"/>
            <a:r>
              <a:rPr lang="en-US" dirty="0" smtClean="0"/>
              <a:t>Level 1: Corresponding nodes match each other exactly</a:t>
            </a:r>
          </a:p>
          <a:p>
            <a:pPr lvl="1"/>
            <a:r>
              <a:rPr lang="en-US" dirty="0" smtClean="0"/>
              <a:t>Level 2: Corresponding nodes are identical, but can contain allowed parameterized differences</a:t>
            </a:r>
          </a:p>
          <a:p>
            <a:pPr lvl="2"/>
            <a:r>
              <a:rPr lang="en-US" dirty="0" smtClean="0"/>
              <a:t>i.e., </a:t>
            </a:r>
            <a:r>
              <a:rPr lang="en-US" sz="1900" dirty="0" err="1" smtClean="0">
                <a:latin typeface="Lucida Console" pitchFamily="49" charset="0"/>
              </a:rPr>
              <a:t>MethodInvocation</a:t>
            </a:r>
            <a:r>
              <a:rPr lang="en-US" dirty="0" smtClean="0"/>
              <a:t>, </a:t>
            </a:r>
            <a:r>
              <a:rPr lang="en-US" sz="1900" dirty="0" err="1" smtClean="0">
                <a:latin typeface="Lucida Console" pitchFamily="49" charset="0"/>
              </a:rPr>
              <a:t>NumberLiteral</a:t>
            </a:r>
            <a:r>
              <a:rPr lang="en-US" dirty="0" smtClean="0"/>
              <a:t>, </a:t>
            </a:r>
            <a:r>
              <a:rPr lang="en-US" sz="1900" dirty="0" err="1" smtClean="0">
                <a:latin typeface="Lucida Console" pitchFamily="49" charset="0"/>
              </a:rPr>
              <a:t>QualifiedName</a:t>
            </a:r>
            <a:r>
              <a:rPr lang="en-US" dirty="0" smtClean="0"/>
              <a:t>, </a:t>
            </a:r>
            <a:r>
              <a:rPr lang="en-US" sz="1900" dirty="0" err="1" smtClean="0">
                <a:latin typeface="Lucida Console" pitchFamily="49" charset="0"/>
              </a:rPr>
              <a:t>SimpleName</a:t>
            </a:r>
            <a:r>
              <a:rPr lang="en-US" dirty="0" smtClean="0"/>
              <a:t>, or </a:t>
            </a:r>
            <a:r>
              <a:rPr lang="en-US" sz="1900" dirty="0" err="1" smtClean="0">
                <a:latin typeface="Lucida Console" pitchFamily="49" charset="0"/>
              </a:rPr>
              <a:t>StringLiteral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Level 3: Corresponding nodes are </a:t>
            </a:r>
            <a:r>
              <a:rPr lang="en-US" i="1" dirty="0" smtClean="0"/>
              <a:t>not</a:t>
            </a:r>
            <a:r>
              <a:rPr lang="en-US" dirty="0" smtClean="0"/>
              <a:t> identical, but both correspond to types from the Level 2 comparison</a:t>
            </a:r>
          </a:p>
          <a:p>
            <a:pPr lvl="2"/>
            <a:r>
              <a:rPr lang="en-US" dirty="0" smtClean="0"/>
              <a:t>e.g., a </a:t>
            </a:r>
            <a:r>
              <a:rPr lang="en-US" sz="1900" dirty="0" err="1" smtClean="0">
                <a:latin typeface="Lucida Console" pitchFamily="49" charset="0"/>
              </a:rPr>
              <a:t>MethodInvocation</a:t>
            </a:r>
            <a:r>
              <a:rPr lang="en-US" dirty="0" smtClean="0"/>
              <a:t> is matched with a </a:t>
            </a:r>
            <a:r>
              <a:rPr lang="en-US" sz="1900" dirty="0" err="1" smtClean="0">
                <a:latin typeface="Lucida Console" pitchFamily="49" charset="0"/>
              </a:rPr>
              <a:t>SimpleName</a:t>
            </a:r>
            <a:r>
              <a:rPr lang="en-US" dirty="0" smtClean="0"/>
              <a:t>.</a:t>
            </a:r>
          </a:p>
        </p:txBody>
      </p:sp>
      <p:sp>
        <p:nvSpPr>
          <p:cNvPr id="43012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47DC6EFB-316E-4391-B90A-0BB92A41CA24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pic>
        <p:nvPicPr>
          <p:cNvPr id="43013" name="Picture 3" descr="centralized_filteri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7238" y="1346615"/>
            <a:ext cx="50895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Levels in Representation</a:t>
            </a:r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Statement 1</a:t>
            </a:r>
            <a:r>
              <a:rPr lang="en-US" dirty="0" smtClean="0"/>
              <a:t> in </a:t>
            </a:r>
            <a:r>
              <a:rPr lang="en-US" i="1" dirty="0" smtClean="0"/>
              <a:t>Clone 1</a:t>
            </a:r>
          </a:p>
          <a:p>
            <a:pPr lvl="1"/>
            <a:r>
              <a:rPr lang="en-US" dirty="0" smtClean="0"/>
              <a:t>Exact matching nodes with </a:t>
            </a:r>
            <a:r>
              <a:rPr lang="en-US" i="1" dirty="0" smtClean="0"/>
              <a:t>Statement 1</a:t>
            </a:r>
            <a:r>
              <a:rPr lang="en-US" dirty="0" smtClean="0"/>
              <a:t> in </a:t>
            </a:r>
            <a:r>
              <a:rPr lang="en-US" i="1" dirty="0" smtClean="0"/>
              <a:t>Clone 2</a:t>
            </a:r>
          </a:p>
        </p:txBody>
      </p:sp>
      <p:sp>
        <p:nvSpPr>
          <p:cNvPr id="44036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3112FDAE-1D0C-4DDB-BB0F-A5948BEBFC0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pic>
        <p:nvPicPr>
          <p:cNvPr id="44037" name="Picture 3" descr="centralized_greyare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1563" y="3121695"/>
            <a:ext cx="4791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341563" y="3121695"/>
            <a:ext cx="152400" cy="152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046" name="Curved Connector 246"/>
          <p:cNvCxnSpPr>
            <a:cxnSpLocks noChangeShapeType="1"/>
            <a:stCxn id="21" idx="1"/>
            <a:endCxn id="44038" idx="2"/>
          </p:cNvCxnSpPr>
          <p:nvPr/>
        </p:nvCxnSpPr>
        <p:spPr bwMode="auto">
          <a:xfrm rot="10800000">
            <a:off x="2341563" y="3197896"/>
            <a:ext cx="1588" cy="1933111"/>
          </a:xfrm>
          <a:prstGeom prst="curvedConnector3">
            <a:avLst>
              <a:gd name="adj1" fmla="val 14395466"/>
            </a:avLst>
          </a:prstGeom>
          <a:noFill/>
          <a:ln w="25400" algn="ctr">
            <a:solidFill>
              <a:srgbClr val="C00000"/>
            </a:solidFill>
            <a:round/>
            <a:headEnd type="triangle" w="lg" len="med"/>
            <a:tailEnd type="triangle" w="lg" len="med"/>
          </a:ln>
        </p:spPr>
      </p:cxnSp>
      <p:pic>
        <p:nvPicPr>
          <p:cNvPr id="44050" name="Picture 18" descr="centralized_greyarea_diff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5030445"/>
            <a:ext cx="4791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23"/>
          <p:cNvSpPr txBox="1"/>
          <p:nvPr/>
        </p:nvSpPr>
        <p:spPr bwMode="auto">
          <a:xfrm>
            <a:off x="6550025" y="6126162"/>
            <a:ext cx="582613" cy="1936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 2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341563" y="5030445"/>
            <a:ext cx="3482116" cy="201122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Levels in Representation</a:t>
            </a:r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Statement 2</a:t>
            </a:r>
            <a:r>
              <a:rPr lang="en-US" dirty="0" smtClean="0"/>
              <a:t> in </a:t>
            </a:r>
            <a:r>
              <a:rPr lang="en-US" i="1" dirty="0" smtClean="0"/>
              <a:t>Clone 1</a:t>
            </a:r>
          </a:p>
          <a:p>
            <a:pPr lvl="1"/>
            <a:r>
              <a:rPr lang="en-US" dirty="0" smtClean="0"/>
              <a:t>Non-matching nodes with </a:t>
            </a:r>
            <a:r>
              <a:rPr lang="en-US" i="1" dirty="0" smtClean="0"/>
              <a:t>Statements 2 </a:t>
            </a:r>
            <a:r>
              <a:rPr lang="en-US" dirty="0" smtClean="0"/>
              <a:t>and</a:t>
            </a:r>
            <a:r>
              <a:rPr lang="en-US" i="1" dirty="0" smtClean="0"/>
              <a:t> 3</a:t>
            </a:r>
            <a:r>
              <a:rPr lang="en-US" dirty="0" smtClean="0"/>
              <a:t> in </a:t>
            </a:r>
            <a:r>
              <a:rPr lang="en-US" i="1" dirty="0" smtClean="0"/>
              <a:t>Clone 2</a:t>
            </a:r>
          </a:p>
        </p:txBody>
      </p:sp>
      <p:sp>
        <p:nvSpPr>
          <p:cNvPr id="44036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3112FDAE-1D0C-4DDB-BB0F-A5948BEBFC0C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pic>
        <p:nvPicPr>
          <p:cNvPr id="44037" name="Picture 3" descr="centralized_greyare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1563" y="3121695"/>
            <a:ext cx="4791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341563" y="3279090"/>
            <a:ext cx="152400" cy="152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046" name="Curved Connector 246"/>
          <p:cNvCxnSpPr>
            <a:cxnSpLocks noChangeShapeType="1"/>
            <a:stCxn id="21" idx="1"/>
            <a:endCxn id="44038" idx="2"/>
          </p:cNvCxnSpPr>
          <p:nvPr/>
        </p:nvCxnSpPr>
        <p:spPr bwMode="auto">
          <a:xfrm rot="10800000" flipH="1">
            <a:off x="2341561" y="3355290"/>
            <a:ext cx="1" cy="2011810"/>
          </a:xfrm>
          <a:prstGeom prst="curvedConnector3">
            <a:avLst>
              <a:gd name="adj1" fmla="val -22860000000"/>
            </a:avLst>
          </a:prstGeom>
          <a:noFill/>
          <a:ln w="25400" algn="ctr">
            <a:solidFill>
              <a:srgbClr val="C00000"/>
            </a:solidFill>
            <a:round/>
            <a:headEnd type="triangle" w="lg" len="med"/>
            <a:tailEnd type="triangle" w="lg" len="med"/>
          </a:ln>
        </p:spPr>
      </p:cxnSp>
      <p:pic>
        <p:nvPicPr>
          <p:cNvPr id="44050" name="Picture 18" descr="centralized_greyarea_diff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5030445"/>
            <a:ext cx="4791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23"/>
          <p:cNvSpPr txBox="1"/>
          <p:nvPr/>
        </p:nvSpPr>
        <p:spPr bwMode="auto">
          <a:xfrm>
            <a:off x="6550025" y="6126162"/>
            <a:ext cx="582613" cy="1936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n-lt"/>
              </a:rPr>
              <a:t>Clone 2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341562" y="5195334"/>
            <a:ext cx="4791075" cy="343531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nMo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AtlanMod-template</Template>
  <TotalTime>1000</TotalTime>
  <Words>1841</Words>
  <Application>Microsoft Office PowerPoint</Application>
  <PresentationFormat>On-screen Show (4:3)</PresentationFormat>
  <Paragraphs>456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AtlanMod-template</vt:lpstr>
      <vt:lpstr>Representing Clones in a Localized Manner</vt:lpstr>
      <vt:lpstr>Problem: Clone Comprehension</vt:lpstr>
      <vt:lpstr>Representation within Source Editor</vt:lpstr>
      <vt:lpstr>Localized Clone Representation</vt:lpstr>
      <vt:lpstr>Displaying Clones in a Localized Manner</vt:lpstr>
      <vt:lpstr>Detecting Parameterized Elements</vt:lpstr>
      <vt:lpstr>Statement Similarity Levels</vt:lpstr>
      <vt:lpstr>Similarity Levels in Representation</vt:lpstr>
      <vt:lpstr>Similarity Levels in Representation</vt:lpstr>
      <vt:lpstr>Similarity Levels in Representation</vt:lpstr>
      <vt:lpstr>Similarity Levels in Representation</vt:lpstr>
      <vt:lpstr>Example Representations</vt:lpstr>
      <vt:lpstr>Clone Properties Based on Visualizations</vt:lpstr>
      <vt:lpstr>Evaluation: Fully Representing Clones</vt:lpstr>
      <vt:lpstr>Evaluation: Fully Representing Clones</vt:lpstr>
      <vt:lpstr>Evaluation: Fully Representing Clones</vt:lpstr>
      <vt:lpstr>Evaluation: Fully Representing Clones</vt:lpstr>
      <vt:lpstr>Summary</vt:lpstr>
      <vt:lpstr>Key Need Emerging from this Work</vt:lpstr>
      <vt:lpstr>Thank You</vt:lpstr>
    </vt:vector>
  </TitlesOfParts>
  <Company>IRISA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Clones in a Localized Manner</dc:title>
  <dc:creator>Robert Tairas</dc:creator>
  <cp:lastModifiedBy>gray</cp:lastModifiedBy>
  <cp:revision>55</cp:revision>
  <dcterms:created xsi:type="dcterms:W3CDTF">2011-05-02T08:59:43Z</dcterms:created>
  <dcterms:modified xsi:type="dcterms:W3CDTF">2011-05-23T16:53:34Z</dcterms:modified>
</cp:coreProperties>
</file>