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2"/>
  </p:notesMasterIdLst>
  <p:handoutMasterIdLst>
    <p:handoutMasterId r:id="rId73"/>
  </p:handoutMasterIdLst>
  <p:sldIdLst>
    <p:sldId id="340" r:id="rId3"/>
    <p:sldId id="566" r:id="rId4"/>
    <p:sldId id="363" r:id="rId5"/>
    <p:sldId id="547" r:id="rId6"/>
    <p:sldId id="567" r:id="rId7"/>
    <p:sldId id="549" r:id="rId8"/>
    <p:sldId id="550" r:id="rId9"/>
    <p:sldId id="553" r:id="rId10"/>
    <p:sldId id="554" r:id="rId11"/>
    <p:sldId id="556" r:id="rId12"/>
    <p:sldId id="557" r:id="rId13"/>
    <p:sldId id="537" r:id="rId14"/>
    <p:sldId id="441" r:id="rId15"/>
    <p:sldId id="444" r:id="rId16"/>
    <p:sldId id="452" r:id="rId17"/>
    <p:sldId id="461" r:id="rId18"/>
    <p:sldId id="456" r:id="rId19"/>
    <p:sldId id="469" r:id="rId20"/>
    <p:sldId id="538" r:id="rId21"/>
    <p:sldId id="349" r:id="rId22"/>
    <p:sldId id="321" r:id="rId23"/>
    <p:sldId id="392" r:id="rId24"/>
    <p:sldId id="429" r:id="rId25"/>
    <p:sldId id="568" r:id="rId26"/>
    <p:sldId id="499" r:id="rId27"/>
    <p:sldId id="498" r:id="rId28"/>
    <p:sldId id="488" r:id="rId29"/>
    <p:sldId id="418" r:id="rId30"/>
    <p:sldId id="419" r:id="rId31"/>
    <p:sldId id="521" r:id="rId32"/>
    <p:sldId id="489" r:id="rId33"/>
    <p:sldId id="522" r:id="rId34"/>
    <p:sldId id="470" r:id="rId35"/>
    <p:sldId id="541" r:id="rId36"/>
    <p:sldId id="377" r:id="rId37"/>
    <p:sldId id="501" r:id="rId38"/>
    <p:sldId id="471" r:id="rId39"/>
    <p:sldId id="502" r:id="rId40"/>
    <p:sldId id="504" r:id="rId41"/>
    <p:sldId id="397" r:id="rId42"/>
    <p:sldId id="512" r:id="rId43"/>
    <p:sldId id="513" r:id="rId44"/>
    <p:sldId id="563" r:id="rId45"/>
    <p:sldId id="445" r:id="rId46"/>
    <p:sldId id="514" r:id="rId47"/>
    <p:sldId id="515" r:id="rId48"/>
    <p:sldId id="516" r:id="rId49"/>
    <p:sldId id="558" r:id="rId50"/>
    <p:sldId id="517" r:id="rId51"/>
    <p:sldId id="518" r:id="rId52"/>
    <p:sldId id="565" r:id="rId53"/>
    <p:sldId id="519" r:id="rId54"/>
    <p:sldId id="520" r:id="rId55"/>
    <p:sldId id="561" r:id="rId56"/>
    <p:sldId id="559" r:id="rId57"/>
    <p:sldId id="575" r:id="rId58"/>
    <p:sldId id="564" r:id="rId59"/>
    <p:sldId id="497" r:id="rId60"/>
    <p:sldId id="332" r:id="rId61"/>
    <p:sldId id="282" r:id="rId62"/>
    <p:sldId id="536" r:id="rId63"/>
    <p:sldId id="543" r:id="rId64"/>
    <p:sldId id="545" r:id="rId65"/>
    <p:sldId id="546" r:id="rId66"/>
    <p:sldId id="562" r:id="rId67"/>
    <p:sldId id="569" r:id="rId68"/>
    <p:sldId id="570" r:id="rId69"/>
    <p:sldId id="571" r:id="rId70"/>
    <p:sldId id="555" r:id="rId71"/>
  </p:sldIdLst>
  <p:sldSz cx="9144000" cy="6858000" type="screen4x3"/>
  <p:notesSz cx="7059613" cy="9344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990000"/>
    <a:srgbClr val="CC99FF"/>
    <a:srgbClr val="FF9900"/>
    <a:srgbClr val="FFFF00"/>
    <a:srgbClr val="FF00FF"/>
    <a:srgbClr val="808080"/>
    <a:srgbClr val="545454"/>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98" autoAdjust="0"/>
    <p:restoredTop sz="90116" autoAdjust="0"/>
  </p:normalViewPr>
  <p:slideViewPr>
    <p:cSldViewPr>
      <p:cViewPr>
        <p:scale>
          <a:sx n="70" d="100"/>
          <a:sy n="70" d="100"/>
        </p:scale>
        <p:origin x="-3066" y="-774"/>
      </p:cViewPr>
      <p:guideLst>
        <p:guide orient="horz" pos="2160"/>
        <p:guide pos="2880"/>
      </p:guideLst>
    </p:cSldViewPr>
  </p:slideViewPr>
  <p:outlineViewPr>
    <p:cViewPr>
      <p:scale>
        <a:sx n="33" d="100"/>
        <a:sy n="33" d="100"/>
      </p:scale>
      <p:origin x="0" y="24246"/>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 Id="rId5" Type="http://schemas.openxmlformats.org/officeDocument/2006/relationships/image" Target="../media/image82.png"/><Relationship Id="rId4" Type="http://schemas.openxmlformats.org/officeDocument/2006/relationships/image" Target="../media/image81.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 Id="rId5" Type="http://schemas.openxmlformats.org/officeDocument/2006/relationships/image" Target="../media/image82.png"/><Relationship Id="rId4" Type="http://schemas.openxmlformats.org/officeDocument/2006/relationships/image" Target="../media/image8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png"/><Relationship Id="rId5" Type="http://schemas.openxmlformats.org/officeDocument/2006/relationships/image" Target="../media/image52.emf"/><Relationship Id="rId4"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3.emf"/><Relationship Id="rId1" Type="http://schemas.openxmlformats.org/officeDocument/2006/relationships/image" Target="../media/image62.emf"/><Relationship Id="rId4"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45.png"/><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8913" y="0"/>
            <a:ext cx="3059112" cy="466725"/>
          </a:xfrm>
          <a:prstGeom prst="rect">
            <a:avLst/>
          </a:prstGeom>
        </p:spPr>
        <p:txBody>
          <a:bodyPr vert="horz" lIns="91440" tIns="45720" rIns="91440" bIns="45720" rtlCol="0"/>
          <a:lstStyle>
            <a:lvl1pPr algn="r">
              <a:defRPr sz="1200"/>
            </a:lvl1pPr>
          </a:lstStyle>
          <a:p>
            <a:fld id="{EBB37E63-04D9-4341-A738-7656471EEF21}" type="datetimeFigureOut">
              <a:rPr lang="en-US" smtClean="0"/>
              <a:t>3/5/2013</a:t>
            </a:fld>
            <a:endParaRPr lang="en-US"/>
          </a:p>
        </p:txBody>
      </p:sp>
      <p:sp>
        <p:nvSpPr>
          <p:cNvPr id="4" name="Footer Placeholder 3"/>
          <p:cNvSpPr>
            <a:spLocks noGrp="1"/>
          </p:cNvSpPr>
          <p:nvPr>
            <p:ph type="ftr" sz="quarter" idx="2"/>
          </p:nvPr>
        </p:nvSpPr>
        <p:spPr>
          <a:xfrm>
            <a:off x="0" y="8875713"/>
            <a:ext cx="30591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8913" y="8875713"/>
            <a:ext cx="3059112" cy="466725"/>
          </a:xfrm>
          <a:prstGeom prst="rect">
            <a:avLst/>
          </a:prstGeom>
        </p:spPr>
        <p:txBody>
          <a:bodyPr vert="horz" lIns="91440" tIns="45720" rIns="91440" bIns="45720" rtlCol="0" anchor="b"/>
          <a:lstStyle>
            <a:lvl1pPr algn="r">
              <a:defRPr sz="1200"/>
            </a:lvl1pPr>
          </a:lstStyle>
          <a:p>
            <a:fld id="{E8DA547A-ACBD-472E-B026-9C7468C629EE}" type="slidenum">
              <a:rPr lang="en-US" smtClean="0"/>
              <a:t>‹#›</a:t>
            </a:fld>
            <a:endParaRPr lang="en-US"/>
          </a:p>
        </p:txBody>
      </p:sp>
    </p:spTree>
    <p:extLst>
      <p:ext uri="{BB962C8B-B14F-4D97-AF65-F5344CB8AC3E}">
        <p14:creationId xmlns:p14="http://schemas.microsoft.com/office/powerpoint/2010/main" val="83708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9644" cy="467280"/>
          </a:xfrm>
          <a:prstGeom prst="rect">
            <a:avLst/>
          </a:prstGeom>
        </p:spPr>
        <p:txBody>
          <a:bodyPr vert="horz" lIns="93580" tIns="46790" rIns="93580" bIns="46790" rtlCol="0"/>
          <a:lstStyle>
            <a:lvl1pPr algn="l">
              <a:defRPr sz="1200"/>
            </a:lvl1pPr>
          </a:lstStyle>
          <a:p>
            <a:pPr>
              <a:defRPr/>
            </a:pPr>
            <a:endParaRPr lang="en-US" dirty="0"/>
          </a:p>
        </p:txBody>
      </p:sp>
      <p:sp>
        <p:nvSpPr>
          <p:cNvPr id="3" name="Date Placeholder 2"/>
          <p:cNvSpPr>
            <a:spLocks noGrp="1"/>
          </p:cNvSpPr>
          <p:nvPr>
            <p:ph type="dt" idx="1"/>
          </p:nvPr>
        </p:nvSpPr>
        <p:spPr>
          <a:xfrm>
            <a:off x="3998380" y="1"/>
            <a:ext cx="3059643" cy="467280"/>
          </a:xfrm>
          <a:prstGeom prst="rect">
            <a:avLst/>
          </a:prstGeom>
        </p:spPr>
        <p:txBody>
          <a:bodyPr vert="horz" lIns="93580" tIns="46790" rIns="93580" bIns="46790" rtlCol="0"/>
          <a:lstStyle>
            <a:lvl1pPr algn="r">
              <a:defRPr sz="1200"/>
            </a:lvl1pPr>
          </a:lstStyle>
          <a:p>
            <a:pPr>
              <a:defRPr/>
            </a:pPr>
            <a:fld id="{78E8113B-D6C2-4FB8-8F84-7FF658140838}" type="datetimeFigureOut">
              <a:rPr lang="en-US"/>
              <a:pPr>
                <a:defRPr/>
              </a:pPr>
              <a:t>3/5/2013</a:t>
            </a:fld>
            <a:endParaRPr lang="en-US" dirty="0"/>
          </a:p>
        </p:txBody>
      </p:sp>
      <p:sp>
        <p:nvSpPr>
          <p:cNvPr id="4" name="Slide Image Placeholder 3"/>
          <p:cNvSpPr>
            <a:spLocks noGrp="1" noRot="1" noChangeAspect="1"/>
          </p:cNvSpPr>
          <p:nvPr>
            <p:ph type="sldImg" idx="2"/>
          </p:nvPr>
        </p:nvSpPr>
        <p:spPr>
          <a:xfrm>
            <a:off x="1195388" y="701675"/>
            <a:ext cx="4670425" cy="3503613"/>
          </a:xfrm>
          <a:prstGeom prst="rect">
            <a:avLst/>
          </a:prstGeom>
          <a:noFill/>
          <a:ln w="12700">
            <a:solidFill>
              <a:prstClr val="black"/>
            </a:solidFill>
          </a:ln>
        </p:spPr>
        <p:txBody>
          <a:bodyPr vert="horz" lIns="93580" tIns="46790" rIns="93580" bIns="46790" rtlCol="0" anchor="ctr"/>
          <a:lstStyle/>
          <a:p>
            <a:pPr lvl="0"/>
            <a:endParaRPr lang="en-US" noProof="0" dirty="0" smtClean="0"/>
          </a:p>
        </p:txBody>
      </p:sp>
      <p:sp>
        <p:nvSpPr>
          <p:cNvPr id="5" name="Notes Placeholder 4"/>
          <p:cNvSpPr>
            <a:spLocks noGrp="1"/>
          </p:cNvSpPr>
          <p:nvPr>
            <p:ph type="body" sz="quarter" idx="3"/>
          </p:nvPr>
        </p:nvSpPr>
        <p:spPr>
          <a:xfrm>
            <a:off x="706439" y="4439168"/>
            <a:ext cx="5646736" cy="4203937"/>
          </a:xfrm>
          <a:prstGeom prst="rect">
            <a:avLst/>
          </a:prstGeom>
        </p:spPr>
        <p:txBody>
          <a:bodyPr vert="horz" lIns="93580" tIns="46790" rIns="93580" bIns="467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5155"/>
            <a:ext cx="3059644" cy="467280"/>
          </a:xfrm>
          <a:prstGeom prst="rect">
            <a:avLst/>
          </a:prstGeom>
        </p:spPr>
        <p:txBody>
          <a:bodyPr vert="horz" lIns="93580" tIns="46790" rIns="93580" bIns="4679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98380" y="8875155"/>
            <a:ext cx="3059643" cy="467280"/>
          </a:xfrm>
          <a:prstGeom prst="rect">
            <a:avLst/>
          </a:prstGeom>
        </p:spPr>
        <p:txBody>
          <a:bodyPr vert="horz" lIns="93580" tIns="46790" rIns="93580" bIns="46790" rtlCol="0" anchor="b"/>
          <a:lstStyle>
            <a:lvl1pPr algn="r">
              <a:defRPr sz="1200"/>
            </a:lvl1pPr>
          </a:lstStyle>
          <a:p>
            <a:pPr>
              <a:defRPr/>
            </a:pPr>
            <a:fld id="{3C1B6138-6BCF-483A-B488-97B4722BDC3C}" type="slidenum">
              <a:rPr lang="en-US"/>
              <a:pPr>
                <a:defRPr/>
              </a:pPr>
              <a:t>‹#›</a:t>
            </a:fld>
            <a:endParaRPr lang="en-US" dirty="0"/>
          </a:p>
        </p:txBody>
      </p:sp>
    </p:spTree>
    <p:extLst>
      <p:ext uri="{BB962C8B-B14F-4D97-AF65-F5344CB8AC3E}">
        <p14:creationId xmlns:p14="http://schemas.microsoft.com/office/powerpoint/2010/main" val="3525656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 really appreciate what you have done for me.</a:t>
            </a:r>
            <a:endParaRPr lang="en-US" dirty="0" smtClean="0"/>
          </a:p>
        </p:txBody>
      </p:sp>
      <p:sp>
        <p:nvSpPr>
          <p:cNvPr id="4" name="Slide Number Placeholder 3"/>
          <p:cNvSpPr>
            <a:spLocks noGrp="1"/>
          </p:cNvSpPr>
          <p:nvPr>
            <p:ph type="sldNum" sz="quarter" idx="10"/>
          </p:nvPr>
        </p:nvSpPr>
        <p:spPr/>
        <p:txBody>
          <a:bodyPr/>
          <a:lstStyle/>
          <a:p>
            <a:fld id="{D29686F8-904E-4705-BE0F-D97FCFC868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r>
              <a:rPr lang="en-US" sz="1200" b="0" i="0" u="none" strike="noStrike" kern="1200" dirty="0" smtClean="0">
                <a:solidFill>
                  <a:schemeClr val="tx1"/>
                </a:solidFill>
                <a:latin typeface="+mn-lt"/>
                <a:ea typeface="+mn-ea"/>
                <a:cs typeface="+mn-cs"/>
              </a:rPr>
              <a:t>Step : A signal that</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shows zero for negative and one for positive</a:t>
            </a:r>
          </a:p>
          <a:p>
            <a:pPr rtl="0" eaLnBrk="1" fontAlgn="ctr" latinLnBrk="0" hangingPunct="1"/>
            <a:r>
              <a:rPr lang="en-US" sz="1200" b="0" i="0" u="none" strike="noStrike" kern="1200" dirty="0" smtClean="0">
                <a:solidFill>
                  <a:schemeClr val="tx1"/>
                </a:solidFill>
                <a:latin typeface="+mn-lt"/>
                <a:ea typeface="+mn-ea"/>
                <a:cs typeface="+mn-cs"/>
              </a:rPr>
              <a:t>Gain:  Amplifies</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an input signal by a given factor.</a:t>
            </a:r>
          </a:p>
          <a:p>
            <a:pPr rtl="0" eaLnBrk="1" fontAlgn="ctr" latinLnBrk="0" hangingPunct="1"/>
            <a:r>
              <a:rPr lang="en-US" sz="1200" b="0" i="0" u="none" strike="noStrike" kern="1200" dirty="0" smtClean="0">
                <a:solidFill>
                  <a:schemeClr val="tx1"/>
                </a:solidFill>
                <a:latin typeface="+mn-lt"/>
                <a:ea typeface="+mn-ea"/>
                <a:cs typeface="+mn-cs"/>
              </a:rPr>
              <a:t>Scope : A sink block used to display a signal much like an oscilloscope</a:t>
            </a:r>
          </a:p>
          <a:p>
            <a:pPr rtl="0" eaLnBrk="1" fontAlgn="ctr" latinLnBrk="0" hangingPunct="1"/>
            <a:r>
              <a:rPr lang="en-US" sz="1200" b="0" i="0" u="none" strike="noStrike" kern="1200" dirty="0" smtClean="0">
                <a:solidFill>
                  <a:schemeClr val="tx1"/>
                </a:solidFill>
                <a:latin typeface="+mn-lt"/>
                <a:ea typeface="+mn-ea"/>
                <a:cs typeface="+mn-cs"/>
              </a:rPr>
              <a:t>Adder : Generates a signal by adding two input signals</a:t>
            </a:r>
          </a:p>
          <a:p>
            <a:pPr rtl="0" eaLnBrk="1" fontAlgn="ctr" latinLnBrk="0" hangingPunct="1"/>
            <a:r>
              <a:rPr lang="en-US" sz="1200" b="0" i="0" u="none" strike="noStrike" kern="1200" dirty="0" smtClean="0">
                <a:solidFill>
                  <a:schemeClr val="tx1"/>
                </a:solidFill>
                <a:latin typeface="+mn-lt"/>
                <a:ea typeface="+mn-ea"/>
                <a:cs typeface="+mn-cs"/>
              </a:rPr>
              <a:t>Transfer Fcn : Modifies its input signal and produces a new signal as output</a:t>
            </a:r>
          </a:p>
          <a:p>
            <a:pPr rtl="0" eaLnBrk="1" fontAlgn="ctr" latinLnBrk="0" hangingPunct="1"/>
            <a:r>
              <a:rPr lang="en-US" sz="1200" b="0" i="0" u="none" strike="noStrike" kern="1200" dirty="0" smtClean="0">
                <a:solidFill>
                  <a:schemeClr val="tx1"/>
                </a:solidFill>
                <a:latin typeface="+mn-lt"/>
                <a:ea typeface="+mn-ea"/>
                <a:cs typeface="+mn-cs"/>
              </a:rPr>
              <a:t>Link : Flow of signals</a:t>
            </a:r>
          </a:p>
          <a:p>
            <a:endParaRPr lang="en-US" b="0"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Adjacency</a:t>
            </a:r>
            <a:r>
              <a:rPr lang="en-US" b="0" baseline="0" dirty="0" smtClean="0"/>
              <a:t> matrix and cardinality matrix will be used to</a:t>
            </a:r>
            <a:endParaRPr lang="en-US" b="0"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28</a:t>
            </a:fld>
            <a:endParaRPr lang="en-US" dirty="0"/>
          </a:p>
        </p:txBody>
      </p:sp>
    </p:spTree>
    <p:extLst>
      <p:ext uri="{BB962C8B-B14F-4D97-AF65-F5344CB8AC3E}">
        <p14:creationId xmlns:p14="http://schemas.microsoft.com/office/powerpoint/2010/main" val="114065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dirty="0" smtClean="0"/>
              <a:t>Get the value of first index in</a:t>
            </a:r>
            <a:r>
              <a:rPr lang="en-US" baseline="0" dirty="0" smtClean="0"/>
              <a:t> row-column representation</a:t>
            </a:r>
            <a:r>
              <a:rPr lang="en-US" dirty="0" smtClean="0"/>
              <a:t> </a:t>
            </a:r>
          </a:p>
          <a:p>
            <a:pPr marL="228600" indent="-228600">
              <a:buAutoNum type="arabicPeriod"/>
            </a:pPr>
            <a:r>
              <a:rPr lang="en-US" dirty="0" smtClean="0"/>
              <a:t>Check the tree whether</a:t>
            </a:r>
            <a:r>
              <a:rPr lang="en-US" baseline="0" dirty="0" smtClean="0"/>
              <a:t> the branch labeled with value</a:t>
            </a:r>
          </a:p>
          <a:p>
            <a:pPr marL="228600" indent="-228600">
              <a:buAutoNum type="arabicPeriod"/>
            </a:pPr>
            <a:r>
              <a:rPr lang="en-US" baseline="0" dirty="0" smtClean="0"/>
              <a:t>If there is no branch, create a new branch and label with the row-column representation</a:t>
            </a:r>
          </a:p>
          <a:p>
            <a:pPr marL="228600" indent="-228600">
              <a:buAutoNum type="arabicPeriod"/>
            </a:pPr>
            <a:r>
              <a:rPr lang="en-US" baseline="0" dirty="0" smtClean="0"/>
              <a:t>If there is branch, check there is next available value in row-column representation</a:t>
            </a:r>
          </a:p>
          <a:p>
            <a:pPr marL="228600" indent="-228600">
              <a:buAutoNum type="arabicPeriod"/>
            </a:pPr>
            <a:r>
              <a:rPr lang="en-US" baseline="0" dirty="0" smtClean="0"/>
              <a:t>If there is no next available value, check there is next available row-column representation</a:t>
            </a:r>
          </a:p>
          <a:p>
            <a:pPr marL="228600" indent="-228600">
              <a:buAutoNum type="arabicPeriod"/>
            </a:pPr>
            <a:r>
              <a:rPr lang="en-US" baseline="0" dirty="0" smtClean="0"/>
              <a:t>If there is next available row-column representation, get next row-column representation and move next node in decision tree</a:t>
            </a:r>
          </a:p>
          <a:p>
            <a:pPr marL="228600" indent="-228600">
              <a:buAutoNum type="arabicPeriod"/>
            </a:pPr>
            <a:r>
              <a:rPr lang="en-US" baseline="0" dirty="0" smtClean="0"/>
              <a:t>If there is no next available row-column representation, exit decision tree creation routine</a:t>
            </a:r>
          </a:p>
          <a:p>
            <a:pPr marL="228600" indent="-228600">
              <a:buAutoNum type="arabicPeriod"/>
            </a:pPr>
            <a:r>
              <a:rPr lang="en-US" baseline="0" dirty="0" smtClean="0"/>
              <a:t>If there is next available value, get the next value in row-column representation</a:t>
            </a:r>
          </a:p>
          <a:p>
            <a:pPr marL="228600" indent="-228600">
              <a:buAutoNum type="arabicPeriod"/>
            </a:pPr>
            <a:r>
              <a:rPr lang="en-US" baseline="0" dirty="0" smtClean="0"/>
              <a:t>Continue step 2 and 6.</a:t>
            </a:r>
          </a:p>
          <a:p>
            <a:pPr marL="228600" indent="-228600">
              <a:buAutoNum type="arabicPeriod"/>
            </a:pPr>
            <a:endParaRPr lang="en-US" baseline="0" dirty="0" smtClean="0"/>
          </a:p>
          <a:p>
            <a:pPr marL="228600" indent="-228600">
              <a:buNone/>
            </a:pPr>
            <a:r>
              <a:rPr lang="en-US" dirty="0" smtClean="0"/>
              <a:t>With the dependency</a:t>
            </a:r>
            <a:r>
              <a:rPr lang="en-US" baseline="0" dirty="0" smtClean="0"/>
              <a:t> table in </a:t>
            </a:r>
            <a:r>
              <a:rPr lang="en-US" dirty="0" smtClean="0"/>
              <a:t>above</a:t>
            </a:r>
          </a:p>
          <a:p>
            <a:pPr marL="228600" indent="-228600">
              <a:buNone/>
            </a:pPr>
            <a:r>
              <a:rPr lang="en-US" dirty="0" smtClean="0"/>
              <a:t>Branch</a:t>
            </a:r>
            <a:r>
              <a:rPr lang="en-US" baseline="0" dirty="0" smtClean="0"/>
              <a:t> labeled 0 is created.</a:t>
            </a:r>
          </a:p>
          <a:p>
            <a:pPr marL="228600" indent="-228600">
              <a:buNone/>
            </a:pPr>
            <a:r>
              <a:rPr lang="en-US" baseline="0" dirty="0" smtClean="0"/>
              <a:t>Get the second row-column representation (1,0,0), create another branch under branch labeled 0.</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baseline="0" dirty="0" smtClean="0"/>
              <a:t>Get the third row-column representation (1,1,0,0,0), create another branch under branch labeled (1,0,0).</a:t>
            </a:r>
          </a:p>
          <a:p>
            <a:pPr marL="228600" indent="-228600">
              <a:buNone/>
            </a:pPr>
            <a:endParaRPr lang="en-US" dirty="0" smtClean="0"/>
          </a:p>
          <a:p>
            <a:pPr marL="228600" indent="-228600">
              <a:buNone/>
            </a:pPr>
            <a:r>
              <a:rPr lang="en-US" dirty="0" smtClean="0"/>
              <a:t>With the dependency</a:t>
            </a:r>
            <a:r>
              <a:rPr lang="en-US" baseline="0" dirty="0" smtClean="0"/>
              <a:t> table in </a:t>
            </a:r>
            <a:r>
              <a:rPr lang="en-US" dirty="0" smtClean="0"/>
              <a:t>bottom </a:t>
            </a:r>
          </a:p>
          <a:p>
            <a:pPr marL="0" indent="0">
              <a:buNone/>
            </a:pPr>
            <a:r>
              <a:rPr lang="en-US" dirty="0" smtClean="0"/>
              <a:t>Get</a:t>
            </a:r>
            <a:r>
              <a:rPr lang="en-US" baseline="0" dirty="0" smtClean="0"/>
              <a:t> the first row-column representation, do nothing and move next node because branch labeled 0 and no next item available.</a:t>
            </a:r>
          </a:p>
          <a:p>
            <a:pPr marL="0" indent="0">
              <a:buNone/>
            </a:pPr>
            <a:r>
              <a:rPr lang="en-US" baseline="0" dirty="0" smtClean="0"/>
              <a:t>Get the second row-column representation, get the second value of row-column representation because there is a branch starting with the first value</a:t>
            </a:r>
          </a:p>
          <a:p>
            <a:pPr marL="0" indent="0">
              <a:buNone/>
            </a:pPr>
            <a:r>
              <a:rPr lang="en-US" baseline="0" dirty="0" smtClean="0"/>
              <a:t>Create a new branch because there is no branch matched.</a:t>
            </a:r>
          </a:p>
          <a:p>
            <a:pPr marL="0" indent="0">
              <a:buNone/>
            </a:pPr>
            <a:r>
              <a:rPr lang="en-US" baseline="0" dirty="0" smtClean="0"/>
              <a:t>Get the third row-column representation, and create a new branch. </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41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Complexity is measured</a:t>
            </a:r>
            <a:r>
              <a:rPr lang="en-US" baseline="0" dirty="0" smtClean="0"/>
              <a:t> by the amount of knowledge and the number of operations to develop a DSML using the approach</a:t>
            </a:r>
          </a:p>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56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59</a:t>
            </a:fld>
            <a:endParaRPr lang="en-US" dirty="0"/>
          </a:p>
        </p:txBody>
      </p:sp>
    </p:spTree>
    <p:extLst>
      <p:ext uri="{BB962C8B-B14F-4D97-AF65-F5344CB8AC3E}">
        <p14:creationId xmlns:p14="http://schemas.microsoft.com/office/powerpoint/2010/main" val="12081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108AA8-ABE9-43EC-8F0A-880B5A8306B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108AA8-ABE9-43EC-8F0A-880B5A8306BB}" type="slidenum">
              <a:rPr lang="en-US" smtClean="0"/>
              <a:pPr/>
              <a:t>66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of Metamodeling</a:t>
            </a:r>
            <a:r>
              <a:rPr lang="en-US" baseline="0" dirty="0" smtClean="0"/>
              <a:t> elements of MLCBD 10</a:t>
            </a:r>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68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 phone application testing</a:t>
            </a:r>
          </a:p>
          <a:p>
            <a:r>
              <a:rPr lang="en-US" dirty="0" smtClean="0"/>
              <a:t>Cell Designer:</a:t>
            </a:r>
            <a:r>
              <a:rPr lang="en-US" baseline="0" dirty="0" smtClean="0"/>
              <a:t> DSML for </a:t>
            </a:r>
            <a:r>
              <a:rPr lang="en-US" sz="1200" kern="1200" baseline="0" dirty="0" smtClean="0">
                <a:solidFill>
                  <a:schemeClr val="tx1"/>
                </a:solidFill>
                <a:latin typeface="+mn-lt"/>
                <a:ea typeface="+mn-ea"/>
                <a:cs typeface="+mn-cs"/>
              </a:rPr>
              <a:t>Biochemical Networks</a:t>
            </a:r>
          </a:p>
          <a:p>
            <a:r>
              <a:rPr lang="en-US" sz="1200" kern="1200" baseline="0" dirty="0" smtClean="0">
                <a:solidFill>
                  <a:schemeClr val="tx1"/>
                </a:solidFill>
                <a:latin typeface="+mn-lt"/>
                <a:ea typeface="+mn-ea"/>
                <a:cs typeface="+mn-cs"/>
              </a:rPr>
              <a:t>Synoptic: On-board real-time sw design</a:t>
            </a:r>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First of all, a whiteboard is visual. And it’s BIG. You can see at a glance how things are going.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A whiteboard is also flexible.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It’s fast and efficient to change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It’s also more tactile.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It’s also novel. When a team starts doing agile – and they create great visibility using the whiteboard – it’s remarkable how many people want to come and look.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Important information can be highlighted easily by putting it on the whiteboard.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And last but not least, the unstructured nature of the whiteboard allows it to be personalized by the team. The team can express itself through the things it puts on its whiteboard. It starts to show the character of the team, and therefore helps to create a visible sense of team spirit.</a:t>
            </a:r>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address</a:t>
            </a:r>
            <a:r>
              <a:rPr lang="en-US" baseline="0" dirty="0" smtClean="0"/>
              <a:t> DSML development challenges, the research aims</a:t>
            </a:r>
            <a:endParaRPr lang="en-US" dirty="0"/>
          </a:p>
        </p:txBody>
      </p:sp>
      <p:sp>
        <p:nvSpPr>
          <p:cNvPr id="4" name="Slide Number Placeholder 3"/>
          <p:cNvSpPr>
            <a:spLocks noGrp="1"/>
          </p:cNvSpPr>
          <p:nvPr>
            <p:ph type="sldNum" sz="quarter" idx="10"/>
          </p:nvPr>
        </p:nvSpPr>
        <p:spPr/>
        <p:txBody>
          <a:bodyPr/>
          <a:lstStyle/>
          <a:p>
            <a:pPr>
              <a:defRPr/>
            </a:pPr>
            <a:fld id="{3C1B6138-6BCF-483A-B488-97B4722BDC3C}"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lang="en-US" sz="2000" dirty="0">
                <a:solidFill>
                  <a:schemeClr val="tx1"/>
                </a:solidFill>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22"/>
          <p:cNvSpPr>
            <a:spLocks noGrp="1"/>
          </p:cNvSpPr>
          <p:nvPr>
            <p:ph type="sldNum" sz="quarter" idx="10"/>
          </p:nvPr>
        </p:nvSpPr>
        <p:spPr/>
        <p:txBody>
          <a:bodyPr/>
          <a:lstStyle>
            <a:lvl1pPr>
              <a:defRPr/>
            </a:lvl1pPr>
          </a:lstStyle>
          <a:p>
            <a:pPr>
              <a:defRPr/>
            </a:pPr>
            <a:fld id="{B451109C-DA23-4C30-9D6F-97CDC2DD44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35A6FFD1-8DC3-47C2-B6EE-F29F42DB83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397F48B4-65E2-4503-984E-507F89C35AF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7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49728457-FB54-4C6C-BC68-B53EF833A3B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7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5675" y="1600200"/>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5675" y="3938588"/>
            <a:ext cx="4000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0"/>
          </p:nvPr>
        </p:nvSpPr>
        <p:spPr/>
        <p:txBody>
          <a:bodyPr/>
          <a:lstStyle>
            <a:lvl1pPr>
              <a:defRPr/>
            </a:lvl1pPr>
          </a:lstStyle>
          <a:p>
            <a:pPr>
              <a:defRPr/>
            </a:pPr>
            <a:fld id="{33CD3740-023D-4115-9541-B3799D41693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lang="en-US" sz="2000" dirty="0">
                <a:solidFill>
                  <a:schemeClr val="tx1"/>
                </a:solidFill>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22"/>
          <p:cNvSpPr>
            <a:spLocks noGrp="1"/>
          </p:cNvSpPr>
          <p:nvPr>
            <p:ph type="sldNum" sz="quarter" idx="10"/>
          </p:nvPr>
        </p:nvSpPr>
        <p:spPr/>
        <p:txBody>
          <a:bodyPr/>
          <a:lstStyle>
            <a:lvl1pPr>
              <a:defRPr/>
            </a:lvl1pPr>
          </a:lstStyle>
          <a:p>
            <a:pPr>
              <a:defRPr/>
            </a:pPr>
            <a:fld id="{B451109C-DA23-4C30-9D6F-97CDC2DD44D3}"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2"/>
          <p:cNvSpPr>
            <a:spLocks noGrp="1"/>
          </p:cNvSpPr>
          <p:nvPr>
            <p:ph type="sldNum" sz="quarter" idx="10"/>
          </p:nvPr>
        </p:nvSpPr>
        <p:spPr/>
        <p:txBody>
          <a:bodyPr/>
          <a:lstStyle>
            <a:lvl1pPr>
              <a:defRPr/>
            </a:lvl1pPr>
          </a:lstStyle>
          <a:p>
            <a:pPr>
              <a:defRPr/>
            </a:pPr>
            <a:fld id="{99607AA8-05CE-472E-87FC-202000571F1F}"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2"/>
          <p:cNvSpPr>
            <a:spLocks noGrp="1"/>
          </p:cNvSpPr>
          <p:nvPr>
            <p:ph type="sldNum" sz="quarter" idx="10"/>
          </p:nvPr>
        </p:nvSpPr>
        <p:spPr/>
        <p:txBody>
          <a:bodyPr/>
          <a:lstStyle>
            <a:lvl1pPr>
              <a:defRPr/>
            </a:lvl1pPr>
          </a:lstStyle>
          <a:p>
            <a:pPr>
              <a:defRPr/>
            </a:pPr>
            <a:fld id="{840F81C5-F8D0-44BA-AB9A-345BDEC550CC}"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8A9719CD-B255-427E-B3A1-0EE8646C527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2"/>
          <p:cNvSpPr>
            <a:spLocks noGrp="1"/>
          </p:cNvSpPr>
          <p:nvPr>
            <p:ph type="sldNum" sz="quarter" idx="10"/>
          </p:nvPr>
        </p:nvSpPr>
        <p:spPr/>
        <p:txBody>
          <a:bodyPr/>
          <a:lstStyle>
            <a:lvl1pPr>
              <a:defRPr/>
            </a:lvl1pPr>
          </a:lstStyle>
          <a:p>
            <a:pPr>
              <a:defRPr/>
            </a:pPr>
            <a:fld id="{C658C338-81F2-4D0A-84C7-CD405129604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pPr>
              <a:defRPr/>
            </a:pPr>
            <a:fld id="{9AB0C5F0-5D23-4143-8C63-786F1CE14B2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2"/>
          <p:cNvSpPr>
            <a:spLocks noGrp="1"/>
          </p:cNvSpPr>
          <p:nvPr>
            <p:ph type="sldNum" sz="quarter" idx="10"/>
          </p:nvPr>
        </p:nvSpPr>
        <p:spPr/>
        <p:txBody>
          <a:bodyPr/>
          <a:lstStyle>
            <a:lvl1pPr>
              <a:defRPr/>
            </a:lvl1pPr>
          </a:lstStyle>
          <a:p>
            <a:pPr>
              <a:defRPr/>
            </a:pPr>
            <a:fld id="{99607AA8-05CE-472E-87FC-202000571F1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pPr>
              <a:defRPr/>
            </a:pPr>
            <a:fld id="{97FB9A0A-A85E-4F0D-881F-7E2AEE59763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2"/>
          <p:cNvSpPr>
            <a:spLocks noGrp="1"/>
          </p:cNvSpPr>
          <p:nvPr>
            <p:ph type="sldNum" sz="quarter" idx="10"/>
          </p:nvPr>
        </p:nvSpPr>
        <p:spPr/>
        <p:txBody>
          <a:bodyPr/>
          <a:lstStyle>
            <a:lvl1pPr>
              <a:defRPr/>
            </a:lvl1pPr>
          </a:lstStyle>
          <a:p>
            <a:pPr>
              <a:defRPr/>
            </a:pPr>
            <a:fld id="{C4407F02-E8F6-4D89-A5EC-D2BDCC8C80B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2"/>
          <p:cNvSpPr>
            <a:spLocks noGrp="1"/>
          </p:cNvSpPr>
          <p:nvPr>
            <p:ph type="sldNum" sz="quarter" idx="10"/>
          </p:nvPr>
        </p:nvSpPr>
        <p:spPr/>
        <p:txBody>
          <a:bodyPr/>
          <a:lstStyle>
            <a:lvl1pPr>
              <a:defRPr/>
            </a:lvl1pPr>
          </a:lstStyle>
          <a:p>
            <a:pPr>
              <a:defRPr/>
            </a:pPr>
            <a:fld id="{0F065467-9551-4FAF-8322-D957413CEA73}"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35A6FFD1-8DC3-47C2-B6EE-F29F42DB83E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397F48B4-65E2-4503-984E-507F89C35AF7}"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7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49728457-FB54-4C6C-BC68-B53EF833A3BC}"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775" y="1600200"/>
            <a:ext cx="4000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5675" y="1600200"/>
            <a:ext cx="4000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5675" y="3938588"/>
            <a:ext cx="4000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0"/>
          </p:nvPr>
        </p:nvSpPr>
        <p:spPr/>
        <p:txBody>
          <a:bodyPr/>
          <a:lstStyle>
            <a:lvl1pPr>
              <a:defRPr/>
            </a:lvl1pPr>
          </a:lstStyle>
          <a:p>
            <a:pPr>
              <a:defRPr/>
            </a:pPr>
            <a:fld id="{33CD3740-023D-4115-9541-B3799D41693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2"/>
          <p:cNvSpPr>
            <a:spLocks noGrp="1"/>
          </p:cNvSpPr>
          <p:nvPr>
            <p:ph type="sldNum" sz="quarter" idx="10"/>
          </p:nvPr>
        </p:nvSpPr>
        <p:spPr/>
        <p:txBody>
          <a:bodyPr/>
          <a:lstStyle>
            <a:lvl1pPr>
              <a:defRPr/>
            </a:lvl1pPr>
          </a:lstStyle>
          <a:p>
            <a:pPr>
              <a:defRPr/>
            </a:pPr>
            <a:fld id="{840F81C5-F8D0-44BA-AB9A-345BDEC550C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8A9719CD-B255-427E-B3A1-0EE8646C52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2"/>
          <p:cNvSpPr>
            <a:spLocks noGrp="1"/>
          </p:cNvSpPr>
          <p:nvPr>
            <p:ph type="sldNum" sz="quarter" idx="10"/>
          </p:nvPr>
        </p:nvSpPr>
        <p:spPr/>
        <p:txBody>
          <a:bodyPr/>
          <a:lstStyle>
            <a:lvl1pPr>
              <a:defRPr/>
            </a:lvl1pPr>
          </a:lstStyle>
          <a:p>
            <a:pPr>
              <a:defRPr/>
            </a:pPr>
            <a:fld id="{C658C338-81F2-4D0A-84C7-CD405129604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p:txBody>
          <a:bodyPr/>
          <a:lstStyle>
            <a:lvl1pPr>
              <a:defRPr/>
            </a:lvl1pPr>
          </a:lstStyle>
          <a:p>
            <a:pPr>
              <a:defRPr/>
            </a:pPr>
            <a:fld id="{9AB0C5F0-5D23-4143-8C63-786F1CE14B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pPr>
              <a:defRPr/>
            </a:pPr>
            <a:fld id="{97FB9A0A-A85E-4F0D-881F-7E2AEE5976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2"/>
          <p:cNvSpPr>
            <a:spLocks noGrp="1"/>
          </p:cNvSpPr>
          <p:nvPr>
            <p:ph type="sldNum" sz="quarter" idx="10"/>
          </p:nvPr>
        </p:nvSpPr>
        <p:spPr/>
        <p:txBody>
          <a:bodyPr/>
          <a:lstStyle>
            <a:lvl1pPr>
              <a:defRPr/>
            </a:lvl1pPr>
          </a:lstStyle>
          <a:p>
            <a:pPr>
              <a:defRPr/>
            </a:pPr>
            <a:fld id="{C4407F02-E8F6-4D89-A5EC-D2BDCC8C80B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2"/>
          <p:cNvSpPr>
            <a:spLocks noGrp="1"/>
          </p:cNvSpPr>
          <p:nvPr>
            <p:ph type="sldNum" sz="quarter" idx="10"/>
          </p:nvPr>
        </p:nvSpPr>
        <p:spPr/>
        <p:txBody>
          <a:bodyPr/>
          <a:lstStyle>
            <a:lvl1pPr>
              <a:defRPr/>
            </a:lvl1pPr>
          </a:lstStyle>
          <a:p>
            <a:pPr>
              <a:defRPr/>
            </a:pPr>
            <a:fld id="{0F065467-9551-4FAF-8322-D957413CEA7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bwMode="white">
          <a:xfrm>
            <a:off x="0" y="976313"/>
            <a:ext cx="9144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0" y="1020763"/>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9" name="Rectangle 8"/>
          <p:cNvSpPr/>
          <p:nvPr/>
        </p:nvSpPr>
        <p:spPr>
          <a:xfrm>
            <a:off x="590550" y="1020763"/>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23" name="Slide Number Placeholder 22"/>
          <p:cNvSpPr>
            <a:spLocks noGrp="1"/>
          </p:cNvSpPr>
          <p:nvPr>
            <p:ph type="sldNum" sz="quarter" idx="4"/>
          </p:nvPr>
        </p:nvSpPr>
        <p:spPr>
          <a:xfrm>
            <a:off x="0" y="1012825"/>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itchFamily="34" charset="0"/>
              </a:defRPr>
            </a:lvl1pPr>
          </a:lstStyle>
          <a:p>
            <a:pPr>
              <a:defRPr/>
            </a:pPr>
            <a:fld id="{8F211CCA-190E-4678-B233-78CB39F603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w Cen MT" pitchFamily="34" charset="0"/>
        </a:defRPr>
      </a:lvl2pPr>
      <a:lvl3pPr algn="l" rtl="0" eaLnBrk="0" fontAlgn="base" hangingPunct="0">
        <a:spcBef>
          <a:spcPct val="0"/>
        </a:spcBef>
        <a:spcAft>
          <a:spcPct val="0"/>
        </a:spcAft>
        <a:defRPr sz="2800">
          <a:solidFill>
            <a:schemeClr val="tx1"/>
          </a:solidFill>
          <a:latin typeface="Tw Cen MT" pitchFamily="34" charset="0"/>
        </a:defRPr>
      </a:lvl3pPr>
      <a:lvl4pPr algn="l" rtl="0" eaLnBrk="0" fontAlgn="base" hangingPunct="0">
        <a:spcBef>
          <a:spcPct val="0"/>
        </a:spcBef>
        <a:spcAft>
          <a:spcPct val="0"/>
        </a:spcAft>
        <a:defRPr sz="2800">
          <a:solidFill>
            <a:schemeClr val="tx1"/>
          </a:solidFill>
          <a:latin typeface="Tw Cen MT" pitchFamily="34" charset="0"/>
        </a:defRPr>
      </a:lvl4pPr>
      <a:lvl5pPr algn="l" rtl="0" eaLnBrk="0" fontAlgn="base" hangingPunct="0">
        <a:spcBef>
          <a:spcPct val="0"/>
        </a:spcBef>
        <a:spcAft>
          <a:spcPct val="0"/>
        </a:spcAft>
        <a:defRPr sz="2800">
          <a:solidFill>
            <a:schemeClr val="tx1"/>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pitchFamily="2" charset="2"/>
        <a:buChar char="Ø"/>
        <a:defRPr sz="24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a:solidFill>
            <a:schemeClr val="tx1"/>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1600">
          <a:solidFill>
            <a:schemeClr val="tx1"/>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200">
          <a:solidFill>
            <a:schemeClr val="tx1"/>
          </a:solidFill>
          <a:latin typeface="+mn-lt"/>
        </a:defRPr>
      </a:lvl5pPr>
      <a:lvl6pPr marL="22860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6pPr>
      <a:lvl7pPr marL="27432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7pPr>
      <a:lvl8pPr marL="32004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8pPr>
      <a:lvl9pPr marL="36576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976313"/>
            <a:ext cx="9144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0" y="1020763"/>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9" name="Rectangle 8"/>
          <p:cNvSpPr/>
          <p:nvPr/>
        </p:nvSpPr>
        <p:spPr>
          <a:xfrm>
            <a:off x="590550" y="1020763"/>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23" name="Slide Number Placeholder 22"/>
          <p:cNvSpPr>
            <a:spLocks noGrp="1"/>
          </p:cNvSpPr>
          <p:nvPr>
            <p:ph type="sldNum" sz="quarter" idx="4"/>
          </p:nvPr>
        </p:nvSpPr>
        <p:spPr>
          <a:xfrm>
            <a:off x="0" y="1012825"/>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itchFamily="34" charset="0"/>
                <a:cs typeface="Arial" charset="0"/>
              </a:defRPr>
            </a:lvl1pPr>
          </a:lstStyle>
          <a:p>
            <a:pPr>
              <a:defRPr/>
            </a:pPr>
            <a:fld id="{8F211CCA-190E-4678-B233-78CB39F6039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Tw Cen MT" pitchFamily="34" charset="0"/>
        </a:defRPr>
      </a:lvl2pPr>
      <a:lvl3pPr algn="l" rtl="0" eaLnBrk="1" fontAlgn="base" hangingPunct="1">
        <a:spcBef>
          <a:spcPct val="0"/>
        </a:spcBef>
        <a:spcAft>
          <a:spcPct val="0"/>
        </a:spcAft>
        <a:defRPr sz="2800">
          <a:solidFill>
            <a:schemeClr val="tx1"/>
          </a:solidFill>
          <a:latin typeface="Tw Cen MT" pitchFamily="34" charset="0"/>
        </a:defRPr>
      </a:lvl3pPr>
      <a:lvl4pPr algn="l" rtl="0" eaLnBrk="1" fontAlgn="base" hangingPunct="1">
        <a:spcBef>
          <a:spcPct val="0"/>
        </a:spcBef>
        <a:spcAft>
          <a:spcPct val="0"/>
        </a:spcAft>
        <a:defRPr sz="2800">
          <a:solidFill>
            <a:schemeClr val="tx1"/>
          </a:solidFill>
          <a:latin typeface="Tw Cen MT" pitchFamily="34" charset="0"/>
        </a:defRPr>
      </a:lvl4pPr>
      <a:lvl5pPr algn="l" rtl="0" eaLnBrk="1" fontAlgn="base" hangingPunct="1">
        <a:spcBef>
          <a:spcPct val="0"/>
        </a:spcBef>
        <a:spcAft>
          <a:spcPct val="0"/>
        </a:spcAft>
        <a:defRPr sz="2800">
          <a:solidFill>
            <a:schemeClr val="tx1"/>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4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pitchFamily="2" charset="2"/>
        <a:buChar char="Ø"/>
        <a:defRPr sz="2000">
          <a:solidFill>
            <a:schemeClr val="tx1"/>
          </a:solidFill>
          <a:latin typeface="+mn-lt"/>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1600">
          <a:solidFill>
            <a:schemeClr val="tx1"/>
          </a:solidFill>
          <a:latin typeface="+mn-lt"/>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1200">
          <a:solidFill>
            <a:schemeClr val="tx1"/>
          </a:solidFill>
          <a:latin typeface="+mn-lt"/>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1200">
          <a:solidFill>
            <a:schemeClr val="tx1"/>
          </a:solidFill>
          <a:latin typeface="+mn-lt"/>
        </a:defRPr>
      </a:lvl5pPr>
      <a:lvl6pPr marL="22860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6pPr>
      <a:lvl7pPr marL="27432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7pPr>
      <a:lvl8pPr marL="32004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8pPr>
      <a:lvl9pPr marL="36576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6.bin"/><Relationship Id="rId18" Type="http://schemas.openxmlformats.org/officeDocument/2006/relationships/image" Target="../media/image33.emf"/><Relationship Id="rId3" Type="http://schemas.openxmlformats.org/officeDocument/2006/relationships/slideLayout" Target="../slideLayouts/slideLayout19.xml"/><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0.emf"/><Relationship Id="rId17" Type="http://schemas.openxmlformats.org/officeDocument/2006/relationships/oleObject" Target="../embeddings/oleObject8.bin"/><Relationship Id="rId2" Type="http://schemas.openxmlformats.org/officeDocument/2006/relationships/tags" Target="../tags/tag4.xml"/><Relationship Id="rId16" Type="http://schemas.openxmlformats.org/officeDocument/2006/relationships/image" Target="../media/image32.emf"/><Relationship Id="rId20" Type="http://schemas.openxmlformats.org/officeDocument/2006/relationships/image" Target="../media/image34.emf"/><Relationship Id="rId1" Type="http://schemas.openxmlformats.org/officeDocument/2006/relationships/vmlDrawing" Target="../drawings/vmlDrawing2.vml"/><Relationship Id="rId6" Type="http://schemas.openxmlformats.org/officeDocument/2006/relationships/image" Target="../media/image27.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9.emf"/><Relationship Id="rId19" Type="http://schemas.openxmlformats.org/officeDocument/2006/relationships/oleObject" Target="../embeddings/oleObject9.bin"/><Relationship Id="rId4" Type="http://schemas.openxmlformats.org/officeDocument/2006/relationships/notesSlide" Target="../notesSlides/notesSlide11.xml"/><Relationship Id="rId9" Type="http://schemas.openxmlformats.org/officeDocument/2006/relationships/oleObject" Target="../embeddings/oleObject4.bin"/><Relationship Id="rId14" Type="http://schemas.openxmlformats.org/officeDocument/2006/relationships/image" Target="../media/image31.emf"/><Relationship Id="rId22"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gif"/><Relationship Id="rId7" Type="http://schemas.openxmlformats.org/officeDocument/2006/relationships/image" Target="../media/image40.png"/><Relationship Id="rId2" Type="http://schemas.openxmlformats.org/officeDocument/2006/relationships/slideLayout" Target="../slideLayouts/slideLayout20.xml"/><Relationship Id="rId1" Type="http://schemas.openxmlformats.org/officeDocument/2006/relationships/tags" Target="../tags/tag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emf"/><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gif"/><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44.png"/><Relationship Id="rId4" Type="http://schemas.openxmlformats.org/officeDocument/2006/relationships/oleObject" Target="../embeddings/oleObject12.bin"/><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0.emf"/><Relationship Id="rId3" Type="http://schemas.openxmlformats.org/officeDocument/2006/relationships/image" Target="../media/image53.png"/><Relationship Id="rId7" Type="http://schemas.openxmlformats.org/officeDocument/2006/relationships/oleObject" Target="../embeddings/oleObject14.bin"/><Relationship Id="rId12" Type="http://schemas.openxmlformats.org/officeDocument/2006/relationships/oleObject" Target="../embeddings/oleObject16.bin"/><Relationship Id="rId17" Type="http://schemas.openxmlformats.org/officeDocument/2006/relationships/image" Target="../media/image52.emf"/><Relationship Id="rId2" Type="http://schemas.openxmlformats.org/officeDocument/2006/relationships/slideLayout" Target="../slideLayouts/slideLayout15.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56.png"/><Relationship Id="rId11" Type="http://schemas.openxmlformats.org/officeDocument/2006/relationships/image" Target="../media/image49.emf"/><Relationship Id="rId5" Type="http://schemas.openxmlformats.org/officeDocument/2006/relationships/image" Target="../media/image55.png"/><Relationship Id="rId15" Type="http://schemas.openxmlformats.org/officeDocument/2006/relationships/image" Target="../media/image51.emf"/><Relationship Id="rId10" Type="http://schemas.openxmlformats.org/officeDocument/2006/relationships/oleObject" Target="../embeddings/oleObject15.bin"/><Relationship Id="rId4" Type="http://schemas.openxmlformats.org/officeDocument/2006/relationships/image" Target="../media/image54.png"/><Relationship Id="rId9" Type="http://schemas.openxmlformats.org/officeDocument/2006/relationships/image" Target="../media/image57.png"/><Relationship Id="rId1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slideLayout" Target="../slideLayouts/slideLayout15.xml"/><Relationship Id="rId7" Type="http://schemas.openxmlformats.org/officeDocument/2006/relationships/image" Target="../media/image56.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20.bin"/><Relationship Id="rId7" Type="http://schemas.openxmlformats.org/officeDocument/2006/relationships/image" Target="../media/image61.png"/><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59.emf"/><Relationship Id="rId5" Type="http://schemas.openxmlformats.org/officeDocument/2006/relationships/oleObject" Target="../embeddings/oleObject21.bin"/><Relationship Id="rId4" Type="http://schemas.openxmlformats.org/officeDocument/2006/relationships/image" Target="../media/image58.emf"/><Relationship Id="rId9" Type="http://schemas.openxmlformats.org/officeDocument/2006/relationships/image" Target="../media/image60.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64.emf"/><Relationship Id="rId3" Type="http://schemas.openxmlformats.org/officeDocument/2006/relationships/oleObject" Target="../embeddings/oleObject23.bin"/><Relationship Id="rId7" Type="http://schemas.openxmlformats.org/officeDocument/2006/relationships/image" Target="../media/image65.png"/><Relationship Id="rId12" Type="http://schemas.openxmlformats.org/officeDocument/2006/relationships/oleObject" Target="../embeddings/oleObject26.bin"/><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image" Target="../media/image63.emf"/><Relationship Id="rId11" Type="http://schemas.openxmlformats.org/officeDocument/2006/relationships/image" Target="../media/image47.png"/><Relationship Id="rId5" Type="http://schemas.openxmlformats.org/officeDocument/2006/relationships/oleObject" Target="../embeddings/oleObject24.bin"/><Relationship Id="rId10" Type="http://schemas.openxmlformats.org/officeDocument/2006/relationships/image" Target="../media/image46.png"/><Relationship Id="rId4" Type="http://schemas.openxmlformats.org/officeDocument/2006/relationships/image" Target="../media/image62.emf"/><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4.xml"/><Relationship Id="rId7" Type="http://schemas.openxmlformats.org/officeDocument/2006/relationships/image" Target="../media/image45.png"/><Relationship Id="rId2" Type="http://schemas.openxmlformats.org/officeDocument/2006/relationships/slideLayout" Target="../slideLayouts/slideLayout19.xml"/><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66.emf"/><Relationship Id="rId5" Type="http://schemas.openxmlformats.org/officeDocument/2006/relationships/image" Target="../media/image44.png"/><Relationship Id="rId10" Type="http://schemas.openxmlformats.org/officeDocument/2006/relationships/oleObject" Target="../embeddings/oleObject29.bin"/><Relationship Id="rId4" Type="http://schemas.openxmlformats.org/officeDocument/2006/relationships/oleObject" Target="../embeddings/oleObject27.bin"/><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9.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74.emf"/><Relationship Id="rId3" Type="http://schemas.openxmlformats.org/officeDocument/2006/relationships/notesSlide" Target="../notesSlides/notesSlide16.xml"/><Relationship Id="rId7" Type="http://schemas.openxmlformats.org/officeDocument/2006/relationships/image" Target="../media/image71.emf"/><Relationship Id="rId12" Type="http://schemas.openxmlformats.org/officeDocument/2006/relationships/oleObject" Target="../embeddings/oleObject34.bin"/><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image" Target="../media/image73.emf"/><Relationship Id="rId5" Type="http://schemas.openxmlformats.org/officeDocument/2006/relationships/image" Target="../media/image70.emf"/><Relationship Id="rId15" Type="http://schemas.openxmlformats.org/officeDocument/2006/relationships/image" Target="../media/image75.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72.emf"/><Relationship Id="rId14"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gif"/><Relationship Id="rId7" Type="http://schemas.openxmlformats.org/officeDocument/2006/relationships/image" Target="../media/image40.png"/><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76.png"/><Relationship Id="rId4" Type="http://schemas.openxmlformats.org/officeDocument/2006/relationships/image" Target="../media/image37.jpe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9.xml"/><Relationship Id="rId1" Type="http://schemas.openxmlformats.org/officeDocument/2006/relationships/vmlDrawing" Target="../drawings/vmlDrawing11.vml"/><Relationship Id="rId4" Type="http://schemas.openxmlformats.org/officeDocument/2006/relationships/image" Target="../media/image7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oleObject" Target="../embeddings/oleObject41.bin"/><Relationship Id="rId3" Type="http://schemas.openxmlformats.org/officeDocument/2006/relationships/slideLayout" Target="../slideLayouts/slideLayout19.xml"/><Relationship Id="rId7" Type="http://schemas.openxmlformats.org/officeDocument/2006/relationships/oleObject" Target="../embeddings/oleObject38.bin"/><Relationship Id="rId12" Type="http://schemas.openxmlformats.org/officeDocument/2006/relationships/image" Target="../media/image81.png"/><Relationship Id="rId2" Type="http://schemas.openxmlformats.org/officeDocument/2006/relationships/tags" Target="../tags/tag8.xml"/><Relationship Id="rId1" Type="http://schemas.openxmlformats.org/officeDocument/2006/relationships/vmlDrawing" Target="../drawings/vmlDrawing12.vml"/><Relationship Id="rId6" Type="http://schemas.openxmlformats.org/officeDocument/2006/relationships/image" Target="../media/image78.png"/><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oleObject" Target="../embeddings/oleObject39.bin"/><Relationship Id="rId14"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oleObject" Target="../embeddings/oleObject46.bin"/><Relationship Id="rId3" Type="http://schemas.openxmlformats.org/officeDocument/2006/relationships/slideLayout" Target="../slideLayouts/slideLayout15.xml"/><Relationship Id="rId7" Type="http://schemas.openxmlformats.org/officeDocument/2006/relationships/oleObject" Target="../embeddings/oleObject43.bin"/><Relationship Id="rId12" Type="http://schemas.openxmlformats.org/officeDocument/2006/relationships/image" Target="../media/image81.png"/><Relationship Id="rId2" Type="http://schemas.openxmlformats.org/officeDocument/2006/relationships/tags" Target="../tags/tag9.xml"/><Relationship Id="rId1" Type="http://schemas.openxmlformats.org/officeDocument/2006/relationships/vmlDrawing" Target="../drawings/vmlDrawing13.vml"/><Relationship Id="rId6" Type="http://schemas.openxmlformats.org/officeDocument/2006/relationships/image" Target="../media/image78.png"/><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oleObject" Target="../embeddings/oleObject44.bin"/><Relationship Id="rId1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slideLayout" Target="../slideLayouts/slideLayout15.xml"/><Relationship Id="rId7" Type="http://schemas.openxmlformats.org/officeDocument/2006/relationships/oleObject" Target="../embeddings/oleObject48.bin"/><Relationship Id="rId2" Type="http://schemas.openxmlformats.org/officeDocument/2006/relationships/tags" Target="../tags/tag10.xml"/><Relationship Id="rId1" Type="http://schemas.openxmlformats.org/officeDocument/2006/relationships/vmlDrawing" Target="../drawings/vmlDrawing14.vml"/><Relationship Id="rId6" Type="http://schemas.openxmlformats.org/officeDocument/2006/relationships/image" Target="../media/image84.emf"/><Relationship Id="rId5" Type="http://schemas.openxmlformats.org/officeDocument/2006/relationships/oleObject" Target="../embeddings/oleObject47.bin"/><Relationship Id="rId4"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9.xml"/><Relationship Id="rId1" Type="http://schemas.openxmlformats.org/officeDocument/2006/relationships/vmlDrawing" Target="../drawings/vmlDrawing15.vml"/><Relationship Id="rId4" Type="http://schemas.openxmlformats.org/officeDocument/2006/relationships/image" Target="../media/image8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9.xml"/><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9.xml"/><Relationship Id="rId5" Type="http://schemas.openxmlformats.org/officeDocument/2006/relationships/image" Target="../media/image104.png"/><Relationship Id="rId4" Type="http://schemas.openxmlformats.org/officeDocument/2006/relationships/image" Target="../media/image10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5.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gif"/><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08.png"/><Relationship Id="rId4" Type="http://schemas.openxmlformats.org/officeDocument/2006/relationships/image" Target="../media/image17.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16.vml"/><Relationship Id="rId5" Type="http://schemas.openxmlformats.org/officeDocument/2006/relationships/image" Target="../media/image109.emf"/><Relationship Id="rId4" Type="http://schemas.openxmlformats.org/officeDocument/2006/relationships/oleObject" Target="../embeddings/oleObject50.bin"/></Relationships>
</file>

<file path=ppt/slides/_rels/slide6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ctrTitle"/>
          </p:nvPr>
        </p:nvSpPr>
        <p:spPr>
          <a:xfrm>
            <a:off x="0" y="1219200"/>
            <a:ext cx="9144000" cy="1752600"/>
          </a:xfrm>
        </p:spPr>
        <p:txBody>
          <a:bodyPr>
            <a:normAutofit/>
          </a:bodyPr>
          <a:lstStyle/>
          <a:p>
            <a:pPr algn="ctr"/>
            <a:r>
              <a:rPr lang="en-US" sz="3000" b="1" dirty="0" smtClean="0"/>
              <a:t>A DEMONSTRATION-BASED APPROACH FOR </a:t>
            </a:r>
            <a:br>
              <a:rPr lang="en-US" sz="3000" b="1" dirty="0" smtClean="0"/>
            </a:br>
            <a:r>
              <a:rPr lang="en-US" sz="3000" b="1" dirty="0" smtClean="0"/>
              <a:t>DOMAIN-SPECIFIC MODELING LANGUAGE CREATION</a:t>
            </a:r>
          </a:p>
        </p:txBody>
      </p:sp>
      <p:sp>
        <p:nvSpPr>
          <p:cNvPr id="1029" name="Rectangle 4"/>
          <p:cNvSpPr>
            <a:spLocks noGrp="1" noChangeArrowheads="1"/>
          </p:cNvSpPr>
          <p:nvPr>
            <p:ph type="subTitle" idx="1"/>
          </p:nvPr>
        </p:nvSpPr>
        <p:spPr>
          <a:xfrm>
            <a:off x="609600" y="2438400"/>
            <a:ext cx="8229600" cy="2133600"/>
          </a:xfrm>
        </p:spPr>
        <p:txBody>
          <a:bodyPr>
            <a:normAutofit/>
          </a:bodyPr>
          <a:lstStyle/>
          <a:p>
            <a:pPr eaLnBrk="1" hangingPunct="1">
              <a:lnSpc>
                <a:spcPct val="80000"/>
              </a:lnSpc>
            </a:pPr>
            <a:endParaRPr lang="en-US" sz="2400" b="1" dirty="0" smtClean="0">
              <a:solidFill>
                <a:schemeClr val="tx1"/>
              </a:solidFill>
              <a:latin typeface="Times New Roman" pitchFamily="18" charset="0"/>
            </a:endParaRPr>
          </a:p>
          <a:p>
            <a:pPr eaLnBrk="1" hangingPunct="1">
              <a:lnSpc>
                <a:spcPct val="80000"/>
              </a:lnSpc>
            </a:pPr>
            <a:endParaRPr lang="en-US" sz="2000" dirty="0" smtClean="0">
              <a:solidFill>
                <a:schemeClr val="tx1"/>
              </a:solidFill>
              <a:latin typeface="Times New Roman" pitchFamily="18" charset="0"/>
            </a:endParaRPr>
          </a:p>
          <a:p>
            <a:pPr eaLnBrk="1" hangingPunct="1">
              <a:lnSpc>
                <a:spcPct val="80000"/>
              </a:lnSpc>
            </a:pPr>
            <a:endParaRPr lang="en-US" i="1" dirty="0" smtClean="0">
              <a:solidFill>
                <a:schemeClr val="tx1"/>
              </a:solidFill>
            </a:endParaRPr>
          </a:p>
          <a:p>
            <a:pPr eaLnBrk="1" hangingPunct="1">
              <a:lnSpc>
                <a:spcPct val="80000"/>
              </a:lnSpc>
            </a:pPr>
            <a:endParaRPr lang="en-US" sz="2000" u="sng" dirty="0" smtClean="0">
              <a:solidFill>
                <a:schemeClr val="tx1"/>
              </a:solidFill>
            </a:endParaRPr>
          </a:p>
        </p:txBody>
      </p:sp>
      <p:sp>
        <p:nvSpPr>
          <p:cNvPr id="1033" name="Text Box 17"/>
          <p:cNvSpPr txBox="1">
            <a:spLocks noChangeArrowheads="1"/>
          </p:cNvSpPr>
          <p:nvPr/>
        </p:nvSpPr>
        <p:spPr bwMode="auto">
          <a:xfrm>
            <a:off x="3886200" y="4191000"/>
            <a:ext cx="4754828" cy="1421928"/>
          </a:xfrm>
          <a:prstGeom prst="rect">
            <a:avLst/>
          </a:prstGeom>
          <a:noFill/>
          <a:ln w="9525">
            <a:noFill/>
            <a:miter lim="800000"/>
            <a:headEnd/>
            <a:tailEnd/>
          </a:ln>
        </p:spPr>
        <p:txBody>
          <a:bodyPr wrap="square">
            <a:spAutoFit/>
          </a:bodyPr>
          <a:lstStyle/>
          <a:p>
            <a:pPr algn="ctr">
              <a:lnSpc>
                <a:spcPct val="90000"/>
              </a:lnSpc>
            </a:pPr>
            <a:r>
              <a:rPr lang="en-US" sz="2400" dirty="0" smtClean="0">
                <a:solidFill>
                  <a:srgbClr val="600000"/>
                </a:solidFill>
              </a:rPr>
              <a:t>Hyun Cho</a:t>
            </a:r>
          </a:p>
          <a:p>
            <a:pPr algn="ctr">
              <a:lnSpc>
                <a:spcPct val="90000"/>
              </a:lnSpc>
            </a:pPr>
            <a:r>
              <a:rPr lang="en-US" sz="2400" dirty="0" smtClean="0">
                <a:solidFill>
                  <a:srgbClr val="600000"/>
                </a:solidFill>
              </a:rPr>
              <a:t/>
            </a:r>
            <a:br>
              <a:rPr lang="en-US" sz="2400" dirty="0" smtClean="0">
                <a:solidFill>
                  <a:srgbClr val="600000"/>
                </a:solidFill>
              </a:rPr>
            </a:br>
            <a:r>
              <a:rPr lang="en-US" sz="2400" dirty="0" smtClean="0">
                <a:solidFill>
                  <a:srgbClr val="600000"/>
                </a:solidFill>
              </a:rPr>
              <a:t>University of Alabama</a:t>
            </a:r>
          </a:p>
          <a:p>
            <a:pPr algn="ctr">
              <a:lnSpc>
                <a:spcPct val="90000"/>
              </a:lnSpc>
            </a:pPr>
            <a:r>
              <a:rPr lang="en-US" sz="2400" dirty="0" smtClean="0">
                <a:solidFill>
                  <a:srgbClr val="600000"/>
                </a:solidFill>
              </a:rPr>
              <a:t>Department of Computer Science</a:t>
            </a:r>
            <a:endParaRPr lang="en-US" sz="2400" u="sng" dirty="0" smtClean="0">
              <a:solidFill>
                <a:srgbClr val="6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924" y="47017"/>
            <a:ext cx="2303271" cy="95217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868928" cy="1219200"/>
          </a:xfrm>
          <a:prstGeom prst="rect">
            <a:avLst/>
          </a:prstGeom>
        </p:spPr>
      </p:pic>
      <p:pic>
        <p:nvPicPr>
          <p:cNvPr id="7" name="Picture 14" descr="bigNSF"/>
          <p:cNvPicPr>
            <a:picLocks noChangeAspect="1" noChangeArrowheads="1"/>
          </p:cNvPicPr>
          <p:nvPr/>
        </p:nvPicPr>
        <p:blipFill>
          <a:blip r:embed="rId5" cstate="print"/>
          <a:srcRect/>
          <a:stretch>
            <a:fillRect/>
          </a:stretch>
        </p:blipFill>
        <p:spPr bwMode="auto">
          <a:xfrm>
            <a:off x="152400" y="5943600"/>
            <a:ext cx="757238" cy="762000"/>
          </a:xfrm>
          <a:prstGeom prst="rect">
            <a:avLst/>
          </a:prstGeom>
          <a:noFill/>
          <a:ln w="9525">
            <a:noFill/>
            <a:miter lim="800000"/>
            <a:headEnd/>
            <a:tailEnd/>
          </a:ln>
        </p:spPr>
      </p:pic>
      <p:sp>
        <p:nvSpPr>
          <p:cNvPr id="8" name="Rectangle 6"/>
          <p:cNvSpPr>
            <a:spLocks noChangeArrowheads="1"/>
          </p:cNvSpPr>
          <p:nvPr/>
        </p:nvSpPr>
        <p:spPr bwMode="auto">
          <a:xfrm>
            <a:off x="909638" y="6105525"/>
            <a:ext cx="4572000" cy="523875"/>
          </a:xfrm>
          <a:prstGeom prst="rect">
            <a:avLst/>
          </a:prstGeom>
          <a:noFill/>
          <a:ln w="9525">
            <a:noFill/>
            <a:miter lim="800000"/>
            <a:headEnd/>
            <a:tailEnd/>
          </a:ln>
        </p:spPr>
        <p:txBody>
          <a:bodyPr>
            <a:spAutoFit/>
          </a:bodyPr>
          <a:lstStyle/>
          <a:p>
            <a:r>
              <a:rPr lang="en-US" altLang="zh-CN" sz="1400" dirty="0">
                <a:solidFill>
                  <a:prstClr val="black"/>
                </a:solidFill>
                <a:latin typeface="Times New Roman" pitchFamily="18" charset="0"/>
              </a:rPr>
              <a:t/>
            </a:r>
            <a:br>
              <a:rPr lang="en-US" altLang="zh-CN" sz="1400" dirty="0">
                <a:solidFill>
                  <a:prstClr val="black"/>
                </a:solidFill>
                <a:latin typeface="Times New Roman" pitchFamily="18" charset="0"/>
              </a:rPr>
            </a:br>
            <a:r>
              <a:rPr lang="en-US" altLang="zh-CN" sz="1400" dirty="0" smtClean="0">
                <a:solidFill>
                  <a:prstClr val="black"/>
                </a:solidFill>
                <a:latin typeface="Times New Roman" pitchFamily="18" charset="0"/>
              </a:rPr>
              <a:t>This work supported in part by NSF CAREER #1052616.</a:t>
            </a:r>
            <a:r>
              <a:rPr lang="en-US" altLang="zh-CN" sz="1400" dirty="0" smtClean="0">
                <a:solidFill>
                  <a:prstClr val="black"/>
                </a:solidFill>
                <a:latin typeface="Tahoma" pitchFamily="34" charset="0"/>
              </a:rPr>
              <a:t> </a:t>
            </a:r>
            <a:endParaRPr lang="en-US" altLang="zh-CN" sz="1400" dirty="0">
              <a:solidFill>
                <a:prstClr val="black"/>
              </a:solidFill>
              <a:latin typeface="Times New Roman" pitchFamily="18" charset="0"/>
            </a:endParaRPr>
          </a:p>
        </p:txBody>
      </p:sp>
      <p:sp>
        <p:nvSpPr>
          <p:cNvPr id="9" name="Line 7"/>
          <p:cNvSpPr>
            <a:spLocks noChangeShapeType="1"/>
          </p:cNvSpPr>
          <p:nvPr/>
        </p:nvSpPr>
        <p:spPr bwMode="auto">
          <a:xfrm>
            <a:off x="909638" y="6334125"/>
            <a:ext cx="5859463" cy="0"/>
          </a:xfrm>
          <a:prstGeom prst="line">
            <a:avLst/>
          </a:prstGeom>
          <a:noFill/>
          <a:ln w="9525">
            <a:solidFill>
              <a:schemeClr val="tx1"/>
            </a:solidFill>
            <a:round/>
            <a:headEnd/>
            <a:tailEnd/>
          </a:ln>
        </p:spPr>
        <p:txBody>
          <a:bodyPr wrap="none"/>
          <a:lstStyle/>
          <a:p>
            <a:endParaRPr lang="en-US" dirty="0">
              <a:solidFill>
                <a:prstClr val="black"/>
              </a:solidFill>
            </a:endParaRPr>
          </a:p>
        </p:txBody>
      </p:sp>
      <p:sp>
        <p:nvSpPr>
          <p:cNvPr id="10" name="TextBox 9"/>
          <p:cNvSpPr txBox="1"/>
          <p:nvPr/>
        </p:nvSpPr>
        <p:spPr>
          <a:xfrm>
            <a:off x="838200" y="3124200"/>
            <a:ext cx="2819400" cy="2590800"/>
          </a:xfrm>
          <a:prstGeom prst="rect">
            <a:avLst/>
          </a:prstGeom>
          <a:noFill/>
        </p:spPr>
        <p:txBody>
          <a:bodyPr wrap="none" rtlCol="0" anchor="ctr" anchorCtr="0">
            <a:noAutofit/>
          </a:bodyPr>
          <a:lstStyle/>
          <a:p>
            <a:r>
              <a:rPr lang="en-US" sz="2000" b="1" dirty="0" smtClean="0"/>
              <a:t>Committee:</a:t>
            </a:r>
          </a:p>
          <a:p>
            <a:pPr>
              <a:spcAft>
                <a:spcPts val="600"/>
              </a:spcAft>
            </a:pPr>
            <a:r>
              <a:rPr lang="en-US" sz="2000" dirty="0" smtClean="0"/>
              <a:t>   Dr. Jeff Gray (Chair)</a:t>
            </a:r>
          </a:p>
          <a:p>
            <a:pPr>
              <a:spcAft>
                <a:spcPts val="600"/>
              </a:spcAft>
            </a:pPr>
            <a:r>
              <a:rPr lang="en-US" sz="2000" dirty="0" smtClean="0"/>
              <a:t>   Dr. Barrett Bryant</a:t>
            </a:r>
          </a:p>
          <a:p>
            <a:pPr>
              <a:spcAft>
                <a:spcPts val="600"/>
              </a:spcAft>
            </a:pPr>
            <a:r>
              <a:rPr lang="en-US" sz="2000" dirty="0" smtClean="0"/>
              <a:t>   Dr. Jeffrey Carver</a:t>
            </a:r>
          </a:p>
          <a:p>
            <a:pPr>
              <a:spcAft>
                <a:spcPts val="600"/>
              </a:spcAft>
            </a:pPr>
            <a:r>
              <a:rPr lang="en-US" sz="2000" dirty="0" smtClean="0"/>
              <a:t>   Dr. Marjan Mernik</a:t>
            </a:r>
          </a:p>
          <a:p>
            <a:pPr>
              <a:spcAft>
                <a:spcPts val="600"/>
              </a:spcAft>
            </a:pPr>
            <a:r>
              <a:rPr lang="en-US" sz="2000" dirty="0" smtClean="0"/>
              <a:t>   Dr. Randy Smith</a:t>
            </a:r>
          </a:p>
          <a:p>
            <a:pPr>
              <a:spcAft>
                <a:spcPts val="600"/>
              </a:spcAft>
            </a:pPr>
            <a:r>
              <a:rPr lang="en-US" sz="2000" dirty="0" smtClean="0"/>
              <a:t>   Dr. Eugene Syriani</a:t>
            </a:r>
          </a:p>
        </p:txBody>
      </p:sp>
      <p:sp>
        <p:nvSpPr>
          <p:cNvPr id="11" name="Slide Number Placeholder 10"/>
          <p:cNvSpPr>
            <a:spLocks noGrp="1"/>
          </p:cNvSpPr>
          <p:nvPr>
            <p:ph type="sldNum" sz="quarter" idx="10"/>
          </p:nvPr>
        </p:nvSpPr>
        <p:spPr/>
        <p:txBody>
          <a:bodyPr>
            <a:normAutofit fontScale="85000" lnSpcReduction="20000"/>
          </a:bodyPr>
          <a:lstStyle/>
          <a:p>
            <a:pPr>
              <a:defRPr/>
            </a:pPr>
            <a:fld id="{B451109C-DA23-4C30-9D6F-97CDC2DD44D3}" type="slidenum">
              <a:rPr lang="en-US" smtClean="0"/>
              <a:pPr>
                <a:defRPr/>
              </a:pPr>
              <a:t>1</a:t>
            </a:fld>
            <a:endParaRPr lang="en-US" dirty="0"/>
          </a:p>
        </p:txBody>
      </p:sp>
    </p:spTree>
  </p:cSld>
  <p:clrMapOvr>
    <a:masterClrMapping/>
  </p:clrMapOvr>
  <p:transition advTm="288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DSML  Development Challenge (cont.)</a:t>
            </a:r>
          </a:p>
        </p:txBody>
      </p:sp>
      <p:sp>
        <p:nvSpPr>
          <p:cNvPr id="7171" name="Content Placeholder 2"/>
          <p:cNvSpPr>
            <a:spLocks noGrp="1"/>
          </p:cNvSpPr>
          <p:nvPr>
            <p:ph idx="1"/>
          </p:nvPr>
        </p:nvSpPr>
        <p:spPr>
          <a:xfrm>
            <a:off x="612775" y="1295400"/>
            <a:ext cx="8153400" cy="3048000"/>
          </a:xfrm>
        </p:spPr>
        <p:txBody>
          <a:bodyPr>
            <a:normAutofit fontScale="92500"/>
          </a:bodyPr>
          <a:lstStyle/>
          <a:p>
            <a:r>
              <a:rPr lang="en-US" dirty="0" smtClean="0"/>
              <a:t>User Preference for unconstrained environments</a:t>
            </a:r>
          </a:p>
          <a:p>
            <a:pPr lvl="1"/>
            <a:r>
              <a:rPr lang="en-US" dirty="0" smtClean="0"/>
              <a:t>Design with whiteboard, paper (“back of the envelope”), or computer with pen-based input system</a:t>
            </a:r>
          </a:p>
          <a:p>
            <a:pPr lvl="1"/>
            <a:r>
              <a:rPr lang="en-US" dirty="0" smtClean="0"/>
              <a:t>These contexts can process a wide range of </a:t>
            </a:r>
            <a:r>
              <a:rPr lang="en-US" dirty="0" smtClean="0">
                <a:solidFill>
                  <a:srgbClr val="0000CC"/>
                </a:solidFill>
              </a:rPr>
              <a:t>free-form shapes</a:t>
            </a:r>
            <a:r>
              <a:rPr lang="en-US" dirty="0" smtClean="0"/>
              <a:t> for different domains</a:t>
            </a:r>
          </a:p>
          <a:p>
            <a:pPr lvl="1"/>
            <a:r>
              <a:rPr lang="en-US" dirty="0" smtClean="0">
                <a:solidFill>
                  <a:srgbClr val="0000CC"/>
                </a:solidFill>
              </a:rPr>
              <a:t>Easy to access</a:t>
            </a:r>
            <a:r>
              <a:rPr lang="en-US" dirty="0" smtClean="0"/>
              <a:t> and communicate with participants </a:t>
            </a:r>
            <a:r>
              <a:rPr lang="en-US" dirty="0" smtClean="0">
                <a:solidFill>
                  <a:srgbClr val="0000CC"/>
                </a:solidFill>
              </a:rPr>
              <a:t>interactively</a:t>
            </a:r>
          </a:p>
          <a:p>
            <a:pPr lvl="1"/>
            <a:r>
              <a:rPr lang="en-US" dirty="0" smtClean="0"/>
              <a:t>Documents are informal and often </a:t>
            </a:r>
            <a:r>
              <a:rPr lang="en-US" dirty="0" smtClean="0">
                <a:solidFill>
                  <a:srgbClr val="0000CC"/>
                </a:solidFill>
              </a:rPr>
              <a:t>not documented</a:t>
            </a:r>
          </a:p>
        </p:txBody>
      </p:sp>
      <p:sp>
        <p:nvSpPr>
          <p:cNvPr id="4" name="Slide Number Placeholder 3"/>
          <p:cNvSpPr>
            <a:spLocks noGrp="1"/>
          </p:cNvSpPr>
          <p:nvPr>
            <p:ph type="sldNum" sz="quarter" idx="10"/>
          </p:nvPr>
        </p:nvSpPr>
        <p:spPr/>
        <p:txBody>
          <a:bodyPr>
            <a:normAutofit fontScale="85000" lnSpcReduction="20000"/>
          </a:bodyPr>
          <a:lstStyle/>
          <a:p>
            <a:pPr>
              <a:defRPr/>
            </a:pPr>
            <a:fld id="{96316E41-1194-487F-98AC-88AA58B2C2DD}" type="slidenum">
              <a:rPr lang="en-US" smtClean="0"/>
              <a:pPr>
                <a:defRPr/>
              </a:pPr>
              <a:t>10</a:t>
            </a:fld>
            <a:endParaRPr lang="en-US" dirty="0"/>
          </a:p>
        </p:txBody>
      </p:sp>
      <p:pic>
        <p:nvPicPr>
          <p:cNvPr id="7173" name="Picture 2"/>
          <p:cNvPicPr>
            <a:picLocks noChangeAspect="1" noChangeArrowheads="1"/>
          </p:cNvPicPr>
          <p:nvPr/>
        </p:nvPicPr>
        <p:blipFill>
          <a:blip r:embed="rId3" cstate="print"/>
          <a:srcRect/>
          <a:stretch>
            <a:fillRect/>
          </a:stretch>
        </p:blipFill>
        <p:spPr bwMode="auto">
          <a:xfrm>
            <a:off x="1426138" y="4191000"/>
            <a:ext cx="5736662" cy="2057400"/>
          </a:xfrm>
          <a:prstGeom prst="rect">
            <a:avLst/>
          </a:prstGeom>
          <a:noFill/>
          <a:ln w="9525">
            <a:noFill/>
            <a:miter lim="800000"/>
            <a:headEnd/>
            <a:tailEnd/>
          </a:ln>
        </p:spPr>
      </p:pic>
      <p:sp>
        <p:nvSpPr>
          <p:cNvPr id="7174" name="TextBox 5"/>
          <p:cNvSpPr txBox="1">
            <a:spLocks noChangeArrowheads="1"/>
          </p:cNvSpPr>
          <p:nvPr/>
        </p:nvSpPr>
        <p:spPr bwMode="auto">
          <a:xfrm>
            <a:off x="1524000" y="6324600"/>
            <a:ext cx="6172200" cy="304800"/>
          </a:xfrm>
          <a:prstGeom prst="rect">
            <a:avLst/>
          </a:prstGeom>
          <a:noFill/>
          <a:ln w="9525">
            <a:noFill/>
            <a:miter lim="800000"/>
            <a:headEnd/>
            <a:tailEnd/>
          </a:ln>
        </p:spPr>
        <p:txBody>
          <a:bodyPr/>
          <a:lstStyle/>
          <a:p>
            <a:r>
              <a:rPr lang="en-US" sz="800" dirty="0"/>
              <a:t>Figures are excerpted from Chen, Q., Grundy, J.C., and Hosking, J.G. SUMLOW: Early Design-Stage Sketching of UML Diagrams on an E-whiteboard, Software – Practice and Experience, vol. 38 , no. 9, Wiley, July 2008, pp. 961-994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1676400" y="3276600"/>
            <a:ext cx="5334000" cy="3314171"/>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DSML  Development Challenge (cont.)</a:t>
            </a:r>
            <a:endParaRPr lang="en-US" dirty="0"/>
          </a:p>
        </p:txBody>
      </p:sp>
      <p:sp>
        <p:nvSpPr>
          <p:cNvPr id="7" name="Text Placeholder 6"/>
          <p:cNvSpPr>
            <a:spLocks noGrp="1"/>
          </p:cNvSpPr>
          <p:nvPr>
            <p:ph idx="1"/>
          </p:nvPr>
        </p:nvSpPr>
        <p:spPr>
          <a:xfrm>
            <a:off x="612775" y="1295400"/>
            <a:ext cx="8153400" cy="2057400"/>
          </a:xfrm>
        </p:spPr>
        <p:txBody>
          <a:bodyPr/>
          <a:lstStyle/>
          <a:p>
            <a:r>
              <a:rPr lang="en-US" sz="2400" i="0" dirty="0" smtClean="0">
                <a:solidFill>
                  <a:schemeClr val="tx1"/>
                </a:solidFill>
                <a:latin typeface="+mn-lt"/>
                <a:ea typeface="+mn-ea"/>
                <a:cs typeface="+mn-cs"/>
              </a:rPr>
              <a:t>Modeling and Documentation Survey </a:t>
            </a:r>
          </a:p>
          <a:p>
            <a:pPr lvl="1"/>
            <a:r>
              <a:rPr lang="en-US" sz="2000" i="0" dirty="0" smtClean="0">
                <a:solidFill>
                  <a:schemeClr val="tx1"/>
                </a:solidFill>
                <a:latin typeface="+mn-lt"/>
                <a:ea typeface="+mn-ea"/>
                <a:cs typeface="+mn-cs"/>
              </a:rPr>
              <a:t>by Scott Ambler (July 2008)</a:t>
            </a:r>
          </a:p>
          <a:p>
            <a:pPr lvl="1"/>
            <a:r>
              <a:rPr lang="en-US" sz="2000" i="0" dirty="0" smtClean="0">
                <a:solidFill>
                  <a:schemeClr val="tx1"/>
                </a:solidFill>
                <a:latin typeface="+mn-lt"/>
                <a:ea typeface="+mn-ea"/>
                <a:cs typeface="+mn-cs"/>
              </a:rPr>
              <a:t>Message sent out to Dr. Dobb's Journal mailing list and advertised on www.ddj.com</a:t>
            </a:r>
          </a:p>
          <a:p>
            <a:pPr lvl="1"/>
            <a:r>
              <a:rPr lang="en-US" dirty="0" smtClean="0">
                <a:ea typeface="+mn-ea"/>
                <a:cs typeface="+mn-cs"/>
              </a:rPr>
              <a:t>279 respondents</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11</a:t>
            </a:fld>
            <a:endParaRPr lang="en-US" dirty="0"/>
          </a:p>
        </p:txBody>
      </p:sp>
      <p:sp>
        <p:nvSpPr>
          <p:cNvPr id="11" name="TextBox 5"/>
          <p:cNvSpPr txBox="1">
            <a:spLocks noChangeArrowheads="1"/>
          </p:cNvSpPr>
          <p:nvPr/>
        </p:nvSpPr>
        <p:spPr bwMode="auto">
          <a:xfrm>
            <a:off x="4114800" y="6629400"/>
            <a:ext cx="4648200" cy="304800"/>
          </a:xfrm>
          <a:prstGeom prst="rect">
            <a:avLst/>
          </a:prstGeom>
          <a:noFill/>
          <a:ln w="9525">
            <a:noFill/>
            <a:miter lim="800000"/>
            <a:headEnd/>
            <a:tailEnd/>
          </a:ln>
        </p:spPr>
        <p:txBody>
          <a:bodyPr/>
          <a:lstStyle/>
          <a:p>
            <a:r>
              <a:rPr lang="en-US" sz="800" dirty="0" smtClean="0"/>
              <a:t>Figure is </a:t>
            </a:r>
            <a:r>
              <a:rPr lang="en-US" sz="800" dirty="0"/>
              <a:t>excerpted from </a:t>
            </a:r>
            <a:r>
              <a:rPr lang="en-US" sz="800" dirty="0" smtClean="0"/>
              <a:t>http://www.agilemodeling.com/essays/whiteboardModeling.htm</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Research</a:t>
            </a:r>
            <a:endParaRPr lang="en-US" dirty="0"/>
          </a:p>
        </p:txBody>
      </p:sp>
      <p:sp>
        <p:nvSpPr>
          <p:cNvPr id="5" name="Content Placeholder 4"/>
          <p:cNvSpPr>
            <a:spLocks noGrp="1"/>
          </p:cNvSpPr>
          <p:nvPr>
            <p:ph idx="1"/>
          </p:nvPr>
        </p:nvSpPr>
        <p:spPr>
          <a:xfrm>
            <a:off x="612775" y="1295400"/>
            <a:ext cx="8153400" cy="4724400"/>
          </a:xfrm>
        </p:spPr>
        <p:txBody>
          <a:bodyPr/>
          <a:lstStyle/>
          <a:p>
            <a:r>
              <a:rPr lang="en-US" sz="2400" dirty="0" smtClean="0"/>
              <a:t>Allow end-users to create DSMLs</a:t>
            </a:r>
          </a:p>
          <a:p>
            <a:endParaRPr lang="en-US" sz="2400" dirty="0" smtClean="0"/>
          </a:p>
          <a:p>
            <a:r>
              <a:rPr lang="en-US" sz="2400" dirty="0" smtClean="0"/>
              <a:t>Automate several steps of DSML development</a:t>
            </a:r>
          </a:p>
          <a:p>
            <a:endParaRPr lang="en-US" sz="2400" dirty="0" smtClean="0"/>
          </a:p>
          <a:p>
            <a:r>
              <a:rPr lang="en-US" sz="2400" dirty="0" smtClean="0"/>
              <a:t>Support predefined, free-from shapes and/or image files</a:t>
            </a:r>
          </a:p>
          <a:p>
            <a:endParaRPr lang="en-US" sz="2400" dirty="0" smtClean="0"/>
          </a:p>
          <a:p>
            <a:r>
              <a:rPr lang="en-US" sz="2400" dirty="0" smtClean="0"/>
              <a:t>Allow domain expert to verify the created DSML</a:t>
            </a:r>
          </a:p>
          <a:p>
            <a:endParaRPr lang="en-US" sz="2400" dirty="0" smtClean="0"/>
          </a:p>
          <a:p>
            <a:r>
              <a:rPr lang="en-US" sz="2400" dirty="0" smtClean="0"/>
              <a:t>Describe language requirements precisely and concisely</a:t>
            </a:r>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12</a:t>
            </a:fld>
            <a:endParaRPr lang="en-US" dirty="0"/>
          </a:p>
        </p:txBody>
      </p:sp>
      <p:sp>
        <p:nvSpPr>
          <p:cNvPr id="6" name="TextBox 5"/>
          <p:cNvSpPr txBox="1"/>
          <p:nvPr/>
        </p:nvSpPr>
        <p:spPr>
          <a:xfrm>
            <a:off x="2286000" y="2510135"/>
            <a:ext cx="3486595" cy="461665"/>
          </a:xfrm>
          <a:prstGeom prst="rect">
            <a:avLst/>
          </a:prstGeom>
          <a:noFill/>
        </p:spPr>
        <p:txBody>
          <a:bodyPr wrap="none" rtlCol="0">
            <a:spAutoFit/>
          </a:bodyPr>
          <a:lstStyle/>
          <a:p>
            <a:r>
              <a:rPr lang="en-US" sz="2400" dirty="0" smtClean="0">
                <a:solidFill>
                  <a:srgbClr val="FF0000"/>
                </a:solidFill>
                <a:latin typeface="+mn-lt"/>
              </a:rPr>
              <a:t>Intermediate Design Space</a:t>
            </a:r>
            <a:endParaRPr lang="en-US" sz="2400" dirty="0">
              <a:solidFill>
                <a:srgbClr val="FF0000"/>
              </a:solidFill>
              <a:latin typeface="+mn-lt"/>
            </a:endParaRPr>
          </a:p>
        </p:txBody>
      </p:sp>
      <p:sp>
        <p:nvSpPr>
          <p:cNvPr id="7" name="TextBox 6"/>
          <p:cNvSpPr txBox="1"/>
          <p:nvPr/>
        </p:nvSpPr>
        <p:spPr>
          <a:xfrm>
            <a:off x="2286000" y="4419600"/>
            <a:ext cx="3291478" cy="461665"/>
          </a:xfrm>
          <a:prstGeom prst="rect">
            <a:avLst/>
          </a:prstGeom>
          <a:noFill/>
        </p:spPr>
        <p:txBody>
          <a:bodyPr wrap="none" rtlCol="0">
            <a:spAutoFit/>
          </a:bodyPr>
          <a:lstStyle/>
          <a:p>
            <a:r>
              <a:rPr lang="en-US" sz="2400" dirty="0" smtClean="0">
                <a:solidFill>
                  <a:srgbClr val="FF0000"/>
                </a:solidFill>
                <a:latin typeface="+mn-lt"/>
              </a:rPr>
              <a:t>Model Space Exploration</a:t>
            </a:r>
            <a:endParaRPr lang="en-US" sz="2400" dirty="0">
              <a:solidFill>
                <a:srgbClr val="FF0000"/>
              </a:solidFill>
              <a:latin typeface="+mn-lt"/>
            </a:endParaRPr>
          </a:p>
        </p:txBody>
      </p:sp>
      <p:sp>
        <p:nvSpPr>
          <p:cNvPr id="8" name="TextBox 7"/>
          <p:cNvSpPr txBox="1"/>
          <p:nvPr/>
        </p:nvSpPr>
        <p:spPr>
          <a:xfrm>
            <a:off x="2286000" y="3424535"/>
            <a:ext cx="2382832" cy="461665"/>
          </a:xfrm>
          <a:prstGeom prst="rect">
            <a:avLst/>
          </a:prstGeom>
          <a:noFill/>
        </p:spPr>
        <p:txBody>
          <a:bodyPr wrap="none" rtlCol="0">
            <a:spAutoFit/>
          </a:bodyPr>
          <a:lstStyle/>
          <a:p>
            <a:r>
              <a:rPr lang="en-US" sz="2400" dirty="0" smtClean="0">
                <a:solidFill>
                  <a:srgbClr val="FF0000"/>
                </a:solidFill>
                <a:latin typeface="+mn-lt"/>
              </a:rPr>
              <a:t>Flexible Modeling</a:t>
            </a:r>
            <a:endParaRPr lang="en-US" sz="2400" dirty="0">
              <a:solidFill>
                <a:srgbClr val="FF0000"/>
              </a:solidFill>
              <a:latin typeface="+mn-lt"/>
            </a:endParaRPr>
          </a:p>
        </p:txBody>
      </p:sp>
      <p:sp>
        <p:nvSpPr>
          <p:cNvPr id="9" name="TextBox 8"/>
          <p:cNvSpPr txBox="1"/>
          <p:nvPr/>
        </p:nvSpPr>
        <p:spPr>
          <a:xfrm>
            <a:off x="2286000" y="5334000"/>
            <a:ext cx="1696298" cy="461665"/>
          </a:xfrm>
          <a:prstGeom prst="rect">
            <a:avLst/>
          </a:prstGeom>
          <a:noFill/>
        </p:spPr>
        <p:txBody>
          <a:bodyPr wrap="none" rtlCol="0">
            <a:spAutoFit/>
          </a:bodyPr>
          <a:lstStyle/>
          <a:p>
            <a:r>
              <a:rPr lang="en-US" sz="2400" dirty="0" smtClean="0">
                <a:solidFill>
                  <a:srgbClr val="FF0000"/>
                </a:solidFill>
                <a:latin typeface="+mn-lt"/>
              </a:rPr>
              <a:t>Syntax Map</a:t>
            </a:r>
            <a:endParaRPr lang="en-US" sz="2400" dirty="0">
              <a:solidFill>
                <a:srgbClr val="FF0000"/>
              </a:solidFill>
              <a:latin typeface="+mn-lt"/>
            </a:endParaRPr>
          </a:p>
        </p:txBody>
      </p:sp>
      <p:sp>
        <p:nvSpPr>
          <p:cNvPr id="10" name="TextBox 9"/>
          <p:cNvSpPr txBox="1"/>
          <p:nvPr/>
        </p:nvSpPr>
        <p:spPr>
          <a:xfrm>
            <a:off x="914400" y="6019800"/>
            <a:ext cx="7315200" cy="838200"/>
          </a:xfrm>
          <a:prstGeom prst="rect">
            <a:avLst/>
          </a:prstGeom>
          <a:noFill/>
        </p:spPr>
        <p:txBody>
          <a:bodyPr wrap="square" rtlCol="0">
            <a:noAutofit/>
          </a:bodyPr>
          <a:lstStyle/>
          <a:p>
            <a:pPr algn="ctr"/>
            <a:r>
              <a:rPr lang="en-US" sz="2400" b="1" dirty="0" smtClean="0">
                <a:solidFill>
                  <a:srgbClr val="0000CC"/>
                </a:solidFill>
              </a:rPr>
              <a:t>A Demonstration-Based Approach for </a:t>
            </a:r>
            <a:br>
              <a:rPr lang="en-US" sz="2400" b="1" dirty="0" smtClean="0">
                <a:solidFill>
                  <a:srgbClr val="0000CC"/>
                </a:solidFill>
              </a:rPr>
            </a:br>
            <a:r>
              <a:rPr lang="en-US" sz="2400" b="1" dirty="0" smtClean="0">
                <a:solidFill>
                  <a:srgbClr val="0000CC"/>
                </a:solidFill>
              </a:rPr>
              <a:t>Domain-Specific Modeling Language Creation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p:bldP spid="8" grpId="0" uiExpand="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Process</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13</a:t>
            </a:fld>
            <a:endParaRPr lang="en-US" dirty="0"/>
          </a:p>
        </p:txBody>
      </p:sp>
      <p:sp>
        <p:nvSpPr>
          <p:cNvPr id="38" name="Line 8"/>
          <p:cNvSpPr>
            <a:spLocks noChangeShapeType="1"/>
          </p:cNvSpPr>
          <p:nvPr/>
        </p:nvSpPr>
        <p:spPr bwMode="auto">
          <a:xfrm>
            <a:off x="304800" y="2362199"/>
            <a:ext cx="8610600" cy="0"/>
          </a:xfrm>
          <a:prstGeom prst="line">
            <a:avLst/>
          </a:prstGeom>
          <a:noFill/>
          <a:ln w="9525">
            <a:solidFill>
              <a:srgbClr val="3333CC"/>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39" name="Text Box 15"/>
          <p:cNvSpPr txBox="1">
            <a:spLocks noChangeArrowheads="1"/>
          </p:cNvSpPr>
          <p:nvPr/>
        </p:nvSpPr>
        <p:spPr bwMode="auto">
          <a:xfrm>
            <a:off x="533400" y="2362199"/>
            <a:ext cx="1425575" cy="738664"/>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Modeling Requirements of a DSML</a:t>
            </a:r>
            <a:endParaRPr lang="en-US" sz="1400" dirty="0">
              <a:solidFill>
                <a:schemeClr val="tx1"/>
              </a:solidFill>
              <a:latin typeface="Arial" charset="0"/>
            </a:endParaRPr>
          </a:p>
        </p:txBody>
      </p:sp>
      <p:sp>
        <p:nvSpPr>
          <p:cNvPr id="40" name="Line 22"/>
          <p:cNvSpPr>
            <a:spLocks noChangeShapeType="1"/>
          </p:cNvSpPr>
          <p:nvPr/>
        </p:nvSpPr>
        <p:spPr bwMode="auto">
          <a:xfrm flipV="1">
            <a:off x="304800" y="4648199"/>
            <a:ext cx="8610600" cy="0"/>
          </a:xfrm>
          <a:prstGeom prst="line">
            <a:avLst/>
          </a:prstGeom>
          <a:noFill/>
          <a:ln w="57150">
            <a:solidFill>
              <a:srgbClr val="3333CC"/>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44" name="Line 26"/>
          <p:cNvSpPr>
            <a:spLocks noChangeShapeType="1"/>
          </p:cNvSpPr>
          <p:nvPr/>
        </p:nvSpPr>
        <p:spPr bwMode="auto">
          <a:xfrm>
            <a:off x="838200" y="3799700"/>
            <a:ext cx="1676400" cy="0"/>
          </a:xfrm>
          <a:prstGeom prst="line">
            <a:avLst/>
          </a:prstGeom>
          <a:noFill/>
          <a:ln w="38100">
            <a:solidFill>
              <a:srgbClr val="008000"/>
            </a:solidFill>
            <a:prstDash val="sysDot"/>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48" name="Line 28"/>
          <p:cNvSpPr>
            <a:spLocks noChangeShapeType="1"/>
          </p:cNvSpPr>
          <p:nvPr/>
        </p:nvSpPr>
        <p:spPr bwMode="auto">
          <a:xfrm>
            <a:off x="2514600" y="3791764"/>
            <a:ext cx="1371600" cy="14288"/>
          </a:xfrm>
          <a:prstGeom prst="line">
            <a:avLst/>
          </a:prstGeom>
          <a:noFill/>
          <a:ln w="38100">
            <a:solidFill>
              <a:srgbClr val="0080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51" name="Text Box 15"/>
          <p:cNvSpPr txBox="1">
            <a:spLocks noChangeArrowheads="1"/>
          </p:cNvSpPr>
          <p:nvPr/>
        </p:nvSpPr>
        <p:spPr bwMode="auto">
          <a:xfrm>
            <a:off x="609600" y="1828800"/>
            <a:ext cx="1178528" cy="307777"/>
          </a:xfrm>
          <a:prstGeom prst="rect">
            <a:avLst/>
          </a:prstGeom>
          <a:noFill/>
          <a:ln w="9525">
            <a:noFill/>
            <a:miter lim="800000"/>
            <a:headEnd/>
            <a:tailEnd/>
          </a:ln>
        </p:spPr>
        <p:txBody>
          <a:bodyPr wrap="none">
            <a:spAutoFit/>
          </a:bodyPr>
          <a:lstStyle/>
          <a:p>
            <a:r>
              <a:rPr lang="en-US" sz="1400" b="1" dirty="0" smtClean="0">
                <a:solidFill>
                  <a:schemeClr val="tx1"/>
                </a:solidFill>
                <a:latin typeface="Arial" charset="0"/>
              </a:rPr>
              <a:t>Syntax Map</a:t>
            </a:r>
            <a:endParaRPr lang="en-US" sz="1400" b="1" dirty="0">
              <a:solidFill>
                <a:schemeClr val="tx1"/>
              </a:solidFill>
              <a:latin typeface="Arial" charset="0"/>
            </a:endParaRPr>
          </a:p>
        </p:txBody>
      </p:sp>
      <p:sp>
        <p:nvSpPr>
          <p:cNvPr id="53" name="Text Box 15"/>
          <p:cNvSpPr txBox="1">
            <a:spLocks noChangeArrowheads="1"/>
          </p:cNvSpPr>
          <p:nvPr/>
        </p:nvSpPr>
        <p:spPr bwMode="auto">
          <a:xfrm>
            <a:off x="3276600" y="2051049"/>
            <a:ext cx="2472152" cy="307777"/>
          </a:xfrm>
          <a:prstGeom prst="rect">
            <a:avLst/>
          </a:prstGeom>
          <a:noFill/>
          <a:ln w="9525">
            <a:noFill/>
            <a:miter lim="800000"/>
            <a:headEnd/>
            <a:tailEnd/>
          </a:ln>
        </p:spPr>
        <p:txBody>
          <a:bodyPr wrap="none">
            <a:spAutoFit/>
          </a:bodyPr>
          <a:lstStyle/>
          <a:p>
            <a:r>
              <a:rPr lang="en-US" sz="1400" b="1" dirty="0" smtClean="0">
                <a:solidFill>
                  <a:schemeClr val="tx1"/>
                </a:solidFill>
                <a:latin typeface="Arial" charset="0"/>
              </a:rPr>
              <a:t>Intermediate Design Space</a:t>
            </a:r>
            <a:endParaRPr lang="en-US" sz="1400" b="1" dirty="0">
              <a:solidFill>
                <a:schemeClr val="tx1"/>
              </a:solidFill>
              <a:latin typeface="Arial" charset="0"/>
            </a:endParaRPr>
          </a:p>
        </p:txBody>
      </p:sp>
      <p:sp>
        <p:nvSpPr>
          <p:cNvPr id="55" name="Text Box 15"/>
          <p:cNvSpPr txBox="1">
            <a:spLocks noChangeArrowheads="1"/>
          </p:cNvSpPr>
          <p:nvPr/>
        </p:nvSpPr>
        <p:spPr bwMode="auto">
          <a:xfrm>
            <a:off x="6527349" y="2055812"/>
            <a:ext cx="2311851" cy="307777"/>
          </a:xfrm>
          <a:prstGeom prst="rect">
            <a:avLst/>
          </a:prstGeom>
          <a:noFill/>
          <a:ln w="9525">
            <a:noFill/>
            <a:miter lim="800000"/>
            <a:headEnd/>
            <a:tailEnd/>
          </a:ln>
        </p:spPr>
        <p:txBody>
          <a:bodyPr wrap="none">
            <a:spAutoFit/>
          </a:bodyPr>
          <a:lstStyle/>
          <a:p>
            <a:r>
              <a:rPr lang="en-US" sz="1400" b="1" dirty="0" smtClean="0"/>
              <a:t>Model Space Exploration</a:t>
            </a:r>
            <a:endParaRPr lang="en-US" sz="1400" b="1" dirty="0">
              <a:solidFill>
                <a:schemeClr val="tx1"/>
              </a:solidFill>
              <a:latin typeface="Arial" charset="0"/>
            </a:endParaRPr>
          </a:p>
        </p:txBody>
      </p:sp>
      <p:sp>
        <p:nvSpPr>
          <p:cNvPr id="56" name="Text Box 15"/>
          <p:cNvSpPr txBox="1">
            <a:spLocks noChangeArrowheads="1"/>
          </p:cNvSpPr>
          <p:nvPr/>
        </p:nvSpPr>
        <p:spPr bwMode="auto">
          <a:xfrm>
            <a:off x="3429000" y="2362199"/>
            <a:ext cx="990600" cy="738664"/>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Identify </a:t>
            </a:r>
            <a:br>
              <a:rPr lang="en-US" sz="1400" dirty="0" smtClean="0">
                <a:solidFill>
                  <a:schemeClr val="tx1"/>
                </a:solidFill>
                <a:latin typeface="Arial" charset="0"/>
              </a:rPr>
            </a:br>
            <a:r>
              <a:rPr lang="en-US" sz="1400" dirty="0" smtClean="0">
                <a:solidFill>
                  <a:schemeClr val="tx1"/>
                </a:solidFill>
                <a:latin typeface="Arial" charset="0"/>
              </a:rPr>
              <a:t>Concrete Syntax</a:t>
            </a:r>
            <a:endParaRPr lang="en-US" sz="1400" dirty="0">
              <a:solidFill>
                <a:schemeClr val="tx1"/>
              </a:solidFill>
              <a:latin typeface="Arial" charset="0"/>
            </a:endParaRPr>
          </a:p>
        </p:txBody>
      </p:sp>
      <p:sp>
        <p:nvSpPr>
          <p:cNvPr id="57" name="Text Box 15"/>
          <p:cNvSpPr txBox="1">
            <a:spLocks noChangeArrowheads="1"/>
          </p:cNvSpPr>
          <p:nvPr/>
        </p:nvSpPr>
        <p:spPr bwMode="auto">
          <a:xfrm>
            <a:off x="5410200" y="2469921"/>
            <a:ext cx="1152525" cy="523220"/>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Infer Semantics</a:t>
            </a:r>
            <a:endParaRPr lang="en-US" sz="1400" dirty="0">
              <a:solidFill>
                <a:schemeClr val="tx1"/>
              </a:solidFill>
              <a:latin typeface="Arial" charset="0"/>
            </a:endParaRPr>
          </a:p>
        </p:txBody>
      </p:sp>
      <p:sp>
        <p:nvSpPr>
          <p:cNvPr id="58" name="Text Box 15"/>
          <p:cNvSpPr txBox="1">
            <a:spLocks noChangeArrowheads="1"/>
          </p:cNvSpPr>
          <p:nvPr/>
        </p:nvSpPr>
        <p:spPr bwMode="auto">
          <a:xfrm>
            <a:off x="4338638" y="2469921"/>
            <a:ext cx="1147762" cy="523220"/>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Infer Metamodel</a:t>
            </a:r>
            <a:endParaRPr lang="en-US" sz="1400" dirty="0">
              <a:solidFill>
                <a:schemeClr val="tx1"/>
              </a:solidFill>
              <a:latin typeface="Arial" charset="0"/>
            </a:endParaRPr>
          </a:p>
        </p:txBody>
      </p:sp>
      <p:sp>
        <p:nvSpPr>
          <p:cNvPr id="59" name="Text Box 15"/>
          <p:cNvSpPr txBox="1">
            <a:spLocks noChangeArrowheads="1"/>
          </p:cNvSpPr>
          <p:nvPr/>
        </p:nvSpPr>
        <p:spPr bwMode="auto">
          <a:xfrm>
            <a:off x="6511925" y="2469921"/>
            <a:ext cx="1260475" cy="523220"/>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Generate Model Space</a:t>
            </a:r>
            <a:endParaRPr lang="en-US" sz="1400" dirty="0">
              <a:solidFill>
                <a:schemeClr val="tx1"/>
              </a:solidFill>
              <a:latin typeface="Arial" charset="0"/>
            </a:endParaRPr>
          </a:p>
        </p:txBody>
      </p:sp>
      <p:sp>
        <p:nvSpPr>
          <p:cNvPr id="60" name="Text Box 15"/>
          <p:cNvSpPr txBox="1">
            <a:spLocks noChangeArrowheads="1"/>
          </p:cNvSpPr>
          <p:nvPr/>
        </p:nvSpPr>
        <p:spPr bwMode="auto">
          <a:xfrm>
            <a:off x="7772400" y="2469921"/>
            <a:ext cx="1143000" cy="523220"/>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Explore and Cluster</a:t>
            </a:r>
            <a:endParaRPr lang="en-US" sz="1400" dirty="0">
              <a:solidFill>
                <a:schemeClr val="tx1"/>
              </a:solidFill>
              <a:latin typeface="Arial" charset="0"/>
            </a:endParaRPr>
          </a:p>
        </p:txBody>
      </p:sp>
      <p:sp>
        <p:nvSpPr>
          <p:cNvPr id="61" name="Freeform 29"/>
          <p:cNvSpPr>
            <a:spLocks/>
          </p:cNvSpPr>
          <p:nvPr/>
        </p:nvSpPr>
        <p:spPr bwMode="auto">
          <a:xfrm>
            <a:off x="4724400" y="3806051"/>
            <a:ext cx="3586163" cy="381000"/>
          </a:xfrm>
          <a:custGeom>
            <a:avLst/>
            <a:gdLst>
              <a:gd name="T0" fmla="*/ 2147483647 w 1488"/>
              <a:gd name="T1" fmla="*/ 0 h 240"/>
              <a:gd name="T2" fmla="*/ 2147483647 w 1488"/>
              <a:gd name="T3" fmla="*/ 2147483647 h 240"/>
              <a:gd name="T4" fmla="*/ 0 w 1488"/>
              <a:gd name="T5" fmla="*/ 2147483647 h 240"/>
              <a:gd name="T6" fmla="*/ 0 w 1488"/>
              <a:gd name="T7" fmla="*/ 2147483647 h 240"/>
              <a:gd name="T8" fmla="*/ 0 60000 65536"/>
              <a:gd name="T9" fmla="*/ 0 60000 65536"/>
              <a:gd name="T10" fmla="*/ 0 60000 65536"/>
              <a:gd name="T11" fmla="*/ 0 60000 65536"/>
              <a:gd name="T12" fmla="*/ 0 w 1488"/>
              <a:gd name="T13" fmla="*/ 0 h 240"/>
              <a:gd name="T14" fmla="*/ 1488 w 1488"/>
              <a:gd name="T15" fmla="*/ 240 h 240"/>
            </a:gdLst>
            <a:ahLst/>
            <a:cxnLst>
              <a:cxn ang="T8">
                <a:pos x="T0" y="T1"/>
              </a:cxn>
              <a:cxn ang="T9">
                <a:pos x="T2" y="T3"/>
              </a:cxn>
              <a:cxn ang="T10">
                <a:pos x="T4" y="T5"/>
              </a:cxn>
              <a:cxn ang="T11">
                <a:pos x="T6" y="T7"/>
              </a:cxn>
            </a:cxnLst>
            <a:rect l="T12" t="T13" r="T14" b="T15"/>
            <a:pathLst>
              <a:path w="1488" h="240">
                <a:moveTo>
                  <a:pt x="1488" y="0"/>
                </a:moveTo>
                <a:lnTo>
                  <a:pt x="1488" y="240"/>
                </a:lnTo>
                <a:lnTo>
                  <a:pt x="0" y="240"/>
                </a:lnTo>
                <a:lnTo>
                  <a:pt x="0" y="48"/>
                </a:lnTo>
              </a:path>
            </a:pathLst>
          </a:custGeom>
          <a:noFill/>
          <a:ln w="38100" cmpd="sng">
            <a:solidFill>
              <a:srgbClr val="3366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62" name="Line 27"/>
          <p:cNvSpPr>
            <a:spLocks noChangeShapeType="1"/>
          </p:cNvSpPr>
          <p:nvPr/>
        </p:nvSpPr>
        <p:spPr bwMode="auto">
          <a:xfrm flipV="1">
            <a:off x="3886200" y="3799700"/>
            <a:ext cx="914400" cy="1"/>
          </a:xfrm>
          <a:prstGeom prst="line">
            <a:avLst/>
          </a:prstGeom>
          <a:noFill/>
          <a:ln w="38100">
            <a:solidFill>
              <a:srgbClr val="0080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63" name="Line 26"/>
          <p:cNvSpPr>
            <a:spLocks noChangeShapeType="1"/>
          </p:cNvSpPr>
          <p:nvPr/>
        </p:nvSpPr>
        <p:spPr bwMode="auto">
          <a:xfrm flipV="1">
            <a:off x="7086600" y="3799699"/>
            <a:ext cx="1295400" cy="6351"/>
          </a:xfrm>
          <a:prstGeom prst="line">
            <a:avLst/>
          </a:prstGeom>
          <a:noFill/>
          <a:ln w="38100">
            <a:solidFill>
              <a:srgbClr val="0080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64" name="Line 26"/>
          <p:cNvSpPr>
            <a:spLocks noChangeShapeType="1"/>
          </p:cNvSpPr>
          <p:nvPr/>
        </p:nvSpPr>
        <p:spPr bwMode="auto">
          <a:xfrm>
            <a:off x="5715000" y="3798113"/>
            <a:ext cx="1371600" cy="7938"/>
          </a:xfrm>
          <a:prstGeom prst="line">
            <a:avLst/>
          </a:prstGeom>
          <a:noFill/>
          <a:ln w="38100">
            <a:solidFill>
              <a:srgbClr val="0080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65" name="Line 26"/>
          <p:cNvSpPr>
            <a:spLocks noChangeShapeType="1"/>
          </p:cNvSpPr>
          <p:nvPr/>
        </p:nvSpPr>
        <p:spPr bwMode="auto">
          <a:xfrm>
            <a:off x="4724401" y="3799700"/>
            <a:ext cx="990600" cy="0"/>
          </a:xfrm>
          <a:prstGeom prst="line">
            <a:avLst/>
          </a:prstGeom>
          <a:noFill/>
          <a:ln w="38100">
            <a:solidFill>
              <a:srgbClr val="008000"/>
            </a:solidFill>
            <a:round/>
            <a:headEnd type="oval"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
        <p:nvSpPr>
          <p:cNvPr id="66" name="TextBox 93"/>
          <p:cNvSpPr txBox="1">
            <a:spLocks noChangeArrowheads="1"/>
          </p:cNvSpPr>
          <p:nvPr/>
        </p:nvSpPr>
        <p:spPr bwMode="auto">
          <a:xfrm>
            <a:off x="762000" y="4217213"/>
            <a:ext cx="2942537" cy="276999"/>
          </a:xfrm>
          <a:prstGeom prst="rect">
            <a:avLst/>
          </a:prstGeom>
          <a:noFill/>
          <a:ln w="9525">
            <a:noFill/>
            <a:miter lim="800000"/>
            <a:headEnd/>
            <a:tailEnd/>
          </a:ln>
        </p:spPr>
        <p:txBody>
          <a:bodyPr wrap="none">
            <a:spAutoFit/>
          </a:bodyPr>
          <a:lstStyle/>
          <a:p>
            <a:r>
              <a:rPr lang="en-US" sz="1200" dirty="0" smtClean="0">
                <a:solidFill>
                  <a:schemeClr val="tx1"/>
                </a:solidFill>
                <a:latin typeface="Arial" charset="0"/>
              </a:rPr>
              <a:t>Feedback to update DSML requirements</a:t>
            </a:r>
            <a:endParaRPr lang="en-US" sz="1200" dirty="0">
              <a:solidFill>
                <a:schemeClr val="tx1"/>
              </a:solidFill>
              <a:latin typeface="Arial" charset="0"/>
            </a:endParaRPr>
          </a:p>
        </p:txBody>
      </p:sp>
      <p:sp>
        <p:nvSpPr>
          <p:cNvPr id="67" name="TextBox 94"/>
          <p:cNvSpPr txBox="1">
            <a:spLocks noChangeArrowheads="1"/>
          </p:cNvSpPr>
          <p:nvPr/>
        </p:nvSpPr>
        <p:spPr bwMode="auto">
          <a:xfrm>
            <a:off x="4931158" y="4218801"/>
            <a:ext cx="3374642" cy="276999"/>
          </a:xfrm>
          <a:prstGeom prst="rect">
            <a:avLst/>
          </a:prstGeom>
          <a:noFill/>
          <a:ln w="9525">
            <a:noFill/>
            <a:miter lim="800000"/>
            <a:headEnd/>
            <a:tailEnd/>
          </a:ln>
        </p:spPr>
        <p:txBody>
          <a:bodyPr wrap="none">
            <a:spAutoFit/>
          </a:bodyPr>
          <a:lstStyle/>
          <a:p>
            <a:r>
              <a:rPr lang="en-US" sz="1200" dirty="0" smtClean="0">
                <a:solidFill>
                  <a:schemeClr val="tx1"/>
                </a:solidFill>
                <a:latin typeface="Arial" charset="0"/>
              </a:rPr>
              <a:t>Feedback to </a:t>
            </a:r>
            <a:r>
              <a:rPr lang="en-US" sz="1200" dirty="0" smtClean="0"/>
              <a:t>update metamodel and semantics</a:t>
            </a:r>
            <a:endParaRPr lang="en-US" sz="1200" dirty="0">
              <a:solidFill>
                <a:schemeClr val="tx1"/>
              </a:solidFill>
              <a:latin typeface="Arial" charset="0"/>
            </a:endParaRPr>
          </a:p>
        </p:txBody>
      </p:sp>
      <p:sp>
        <p:nvSpPr>
          <p:cNvPr id="68" name="Rectangle 3"/>
          <p:cNvSpPr>
            <a:spLocks noChangeArrowheads="1"/>
          </p:cNvSpPr>
          <p:nvPr/>
        </p:nvSpPr>
        <p:spPr bwMode="auto">
          <a:xfrm>
            <a:off x="304800" y="1524000"/>
            <a:ext cx="8610600" cy="4952999"/>
          </a:xfrm>
          <a:prstGeom prst="rect">
            <a:avLst/>
          </a:prstGeom>
          <a:noFill/>
          <a:ln w="57150">
            <a:solidFill>
              <a:srgbClr val="3333CC"/>
            </a:solidFill>
            <a:miter lim="800000"/>
            <a:headEnd/>
            <a:tailEnd/>
          </a:ln>
          <a:extLst/>
        </p:spPr>
        <p:txBody>
          <a:bodyPr wrap="none" anchor="ctr"/>
          <a:lstStyle/>
          <a:p>
            <a:endParaRPr lang="en-US" sz="1800" dirty="0">
              <a:solidFill>
                <a:schemeClr val="tx1"/>
              </a:solidFill>
            </a:endParaRPr>
          </a:p>
        </p:txBody>
      </p:sp>
      <p:sp>
        <p:nvSpPr>
          <p:cNvPr id="69" name="Line 10"/>
          <p:cNvSpPr>
            <a:spLocks noChangeShapeType="1"/>
          </p:cNvSpPr>
          <p:nvPr/>
        </p:nvSpPr>
        <p:spPr bwMode="auto">
          <a:xfrm>
            <a:off x="2209800" y="1524000"/>
            <a:ext cx="0" cy="4953000"/>
          </a:xfrm>
          <a:prstGeom prst="line">
            <a:avLst/>
          </a:prstGeom>
          <a:noFill/>
          <a:ln w="38100">
            <a:solidFill>
              <a:srgbClr val="B2B2B2"/>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70" name="Line 13"/>
          <p:cNvSpPr>
            <a:spLocks noChangeShapeType="1"/>
          </p:cNvSpPr>
          <p:nvPr/>
        </p:nvSpPr>
        <p:spPr bwMode="auto">
          <a:xfrm flipH="1">
            <a:off x="6396036" y="1981200"/>
            <a:ext cx="4763" cy="4495799"/>
          </a:xfrm>
          <a:prstGeom prst="line">
            <a:avLst/>
          </a:prstGeom>
          <a:noFill/>
          <a:ln w="38100">
            <a:solidFill>
              <a:srgbClr val="B2B2B2"/>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71" name="TextBox 46"/>
          <p:cNvSpPr txBox="1">
            <a:spLocks noChangeArrowheads="1"/>
          </p:cNvSpPr>
          <p:nvPr/>
        </p:nvSpPr>
        <p:spPr bwMode="auto">
          <a:xfrm>
            <a:off x="319089" y="4866382"/>
            <a:ext cx="1890711" cy="1077218"/>
          </a:xfrm>
          <a:prstGeom prst="rect">
            <a:avLst/>
          </a:prstGeom>
          <a:noFill/>
          <a:ln w="9525">
            <a:noFill/>
            <a:miter lim="800000"/>
            <a:headEnd/>
            <a:tailEnd/>
          </a:ln>
        </p:spPr>
        <p:txBody>
          <a:bodyPr wrap="square">
            <a:spAutoFit/>
          </a:bodyPr>
          <a:lstStyle/>
          <a:p>
            <a:pPr marL="115888" indent="-115888">
              <a:buFont typeface="Arial" charset="0"/>
              <a:buChar char="•"/>
            </a:pPr>
            <a:r>
              <a:rPr lang="en-US" sz="1600" dirty="0" smtClean="0">
                <a:solidFill>
                  <a:schemeClr val="tx1"/>
                </a:solidFill>
                <a:latin typeface="Arial" charset="0"/>
              </a:rPr>
              <a:t>Scenario-based</a:t>
            </a:r>
          </a:p>
          <a:p>
            <a:pPr marL="115888" indent="-115888">
              <a:buFont typeface="Arial" charset="0"/>
              <a:buChar char="•"/>
            </a:pPr>
            <a:r>
              <a:rPr lang="en-US" sz="1600" dirty="0" smtClean="0"/>
              <a:t>Graphical requirements modeling</a:t>
            </a:r>
            <a:endParaRPr lang="en-US" sz="1600" dirty="0">
              <a:solidFill>
                <a:schemeClr val="tx1"/>
              </a:solidFill>
              <a:latin typeface="Arial" charset="0"/>
            </a:endParaRPr>
          </a:p>
        </p:txBody>
      </p:sp>
      <p:sp>
        <p:nvSpPr>
          <p:cNvPr id="72" name="TextBox 47"/>
          <p:cNvSpPr txBox="1">
            <a:spLocks noChangeArrowheads="1"/>
          </p:cNvSpPr>
          <p:nvPr/>
        </p:nvSpPr>
        <p:spPr bwMode="auto">
          <a:xfrm>
            <a:off x="2286000" y="4866382"/>
            <a:ext cx="4038600" cy="1323439"/>
          </a:xfrm>
          <a:prstGeom prst="rect">
            <a:avLst/>
          </a:prstGeom>
          <a:noFill/>
          <a:ln w="9525">
            <a:noFill/>
            <a:miter lim="800000"/>
            <a:headEnd/>
            <a:tailEnd/>
          </a:ln>
        </p:spPr>
        <p:txBody>
          <a:bodyPr wrap="square">
            <a:spAutoFit/>
          </a:bodyPr>
          <a:lstStyle/>
          <a:p>
            <a:pPr marL="119063" indent="-119063">
              <a:buFont typeface="Arial" charset="0"/>
              <a:buChar char="•"/>
            </a:pPr>
            <a:r>
              <a:rPr lang="en-US" sz="1600" dirty="0" smtClean="0">
                <a:solidFill>
                  <a:schemeClr val="tx1"/>
                </a:solidFill>
                <a:latin typeface="Arial" charset="0"/>
              </a:rPr>
              <a:t>By-Demonstration technique</a:t>
            </a:r>
          </a:p>
          <a:p>
            <a:pPr marL="119063" indent="-119063">
              <a:buFont typeface="Arial" charset="0"/>
              <a:buChar char="•"/>
            </a:pPr>
            <a:r>
              <a:rPr lang="en-US" sz="1600" dirty="0" smtClean="0"/>
              <a:t>Metamodel design patterns</a:t>
            </a:r>
            <a:endParaRPr lang="en-US" sz="1600" dirty="0" smtClean="0">
              <a:solidFill>
                <a:schemeClr val="tx1"/>
              </a:solidFill>
              <a:latin typeface="Arial" charset="0"/>
            </a:endParaRPr>
          </a:p>
          <a:p>
            <a:pPr marL="119063" indent="-119063">
              <a:buFont typeface="Arial" charset="0"/>
              <a:buChar char="•"/>
            </a:pPr>
            <a:r>
              <a:rPr lang="en-US" sz="1600" dirty="0" smtClean="0">
                <a:solidFill>
                  <a:schemeClr val="tx1"/>
                </a:solidFill>
                <a:latin typeface="Arial" charset="0"/>
              </a:rPr>
              <a:t>Graph and its transformation </a:t>
            </a:r>
            <a:endParaRPr lang="en-US" sz="1600" dirty="0">
              <a:solidFill>
                <a:schemeClr val="tx1"/>
              </a:solidFill>
              <a:latin typeface="Arial" charset="0"/>
            </a:endParaRPr>
          </a:p>
          <a:p>
            <a:pPr marL="119063" indent="-119063">
              <a:buFont typeface="Arial" charset="0"/>
              <a:buChar char="•"/>
            </a:pPr>
            <a:r>
              <a:rPr lang="en-US" sz="1600" dirty="0" smtClean="0">
                <a:solidFill>
                  <a:schemeClr val="tx1"/>
                </a:solidFill>
                <a:latin typeface="Arial" charset="0"/>
              </a:rPr>
              <a:t>Grammatical Inference</a:t>
            </a:r>
            <a:endParaRPr lang="en-US" sz="1600" dirty="0">
              <a:solidFill>
                <a:schemeClr val="tx1"/>
              </a:solidFill>
              <a:latin typeface="Arial" charset="0"/>
            </a:endParaRPr>
          </a:p>
          <a:p>
            <a:pPr marL="119063" indent="-119063">
              <a:buFont typeface="Arial" charset="0"/>
              <a:buChar char="•"/>
            </a:pPr>
            <a:r>
              <a:rPr lang="en-US" sz="1600" dirty="0" smtClean="0">
                <a:solidFill>
                  <a:schemeClr val="tx1"/>
                </a:solidFill>
                <a:latin typeface="Arial" charset="0"/>
              </a:rPr>
              <a:t>Semantics Inference (Static constraints)</a:t>
            </a:r>
            <a:endParaRPr lang="en-US" sz="1600" dirty="0">
              <a:solidFill>
                <a:schemeClr val="tx1"/>
              </a:solidFill>
              <a:latin typeface="Arial" charset="0"/>
            </a:endParaRPr>
          </a:p>
        </p:txBody>
      </p:sp>
      <p:sp>
        <p:nvSpPr>
          <p:cNvPr id="73" name="TextBox 48"/>
          <p:cNvSpPr txBox="1">
            <a:spLocks noChangeArrowheads="1"/>
          </p:cNvSpPr>
          <p:nvPr/>
        </p:nvSpPr>
        <p:spPr bwMode="auto">
          <a:xfrm>
            <a:off x="6570663" y="4866382"/>
            <a:ext cx="2116137" cy="830997"/>
          </a:xfrm>
          <a:prstGeom prst="rect">
            <a:avLst/>
          </a:prstGeom>
          <a:noFill/>
          <a:ln w="9525">
            <a:noFill/>
            <a:miter lim="800000"/>
            <a:headEnd/>
            <a:tailEnd/>
          </a:ln>
        </p:spPr>
        <p:txBody>
          <a:bodyPr>
            <a:spAutoFit/>
          </a:bodyPr>
          <a:lstStyle/>
          <a:p>
            <a:pPr marL="119063" indent="-119063">
              <a:buFont typeface="Arial" charset="0"/>
              <a:buChar char="•"/>
            </a:pPr>
            <a:r>
              <a:rPr lang="en-US" sz="1600" dirty="0" smtClean="0"/>
              <a:t>Graph Traversal </a:t>
            </a:r>
            <a:br>
              <a:rPr lang="en-US" sz="1600" dirty="0" smtClean="0"/>
            </a:br>
            <a:r>
              <a:rPr lang="en-US" sz="1600" dirty="0" smtClean="0"/>
              <a:t>(s-t path finding)</a:t>
            </a:r>
          </a:p>
          <a:p>
            <a:pPr marL="119063" indent="-119063"/>
            <a:endParaRPr lang="en-US" sz="1600" dirty="0">
              <a:solidFill>
                <a:schemeClr val="tx1"/>
              </a:solidFill>
              <a:latin typeface="Arial" charset="0"/>
            </a:endParaRPr>
          </a:p>
        </p:txBody>
      </p:sp>
      <p:sp>
        <p:nvSpPr>
          <p:cNvPr id="74" name="Line 22"/>
          <p:cNvSpPr>
            <a:spLocks noChangeShapeType="1"/>
          </p:cNvSpPr>
          <p:nvPr/>
        </p:nvSpPr>
        <p:spPr bwMode="auto">
          <a:xfrm flipV="1">
            <a:off x="304800" y="3200400"/>
            <a:ext cx="8534400" cy="0"/>
          </a:xfrm>
          <a:prstGeom prst="line">
            <a:avLst/>
          </a:prstGeom>
          <a:noFill/>
          <a:ln w="57150">
            <a:solidFill>
              <a:srgbClr val="3333CC"/>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75" name="Text Box 15"/>
          <p:cNvSpPr txBox="1">
            <a:spLocks noChangeArrowheads="1"/>
          </p:cNvSpPr>
          <p:nvPr/>
        </p:nvSpPr>
        <p:spPr bwMode="auto">
          <a:xfrm>
            <a:off x="2209800" y="2362199"/>
            <a:ext cx="1219200" cy="738664"/>
          </a:xfrm>
          <a:prstGeom prst="rect">
            <a:avLst/>
          </a:prstGeom>
          <a:noFill/>
          <a:ln w="9525">
            <a:noFill/>
            <a:miter lim="800000"/>
            <a:headEnd/>
            <a:tailEnd/>
          </a:ln>
        </p:spPr>
        <p:txBody>
          <a:bodyPr wrap="square">
            <a:spAutoFit/>
          </a:bodyPr>
          <a:lstStyle/>
          <a:p>
            <a:r>
              <a:rPr lang="en-US" sz="1400" dirty="0" smtClean="0">
                <a:solidFill>
                  <a:schemeClr val="tx1"/>
                </a:solidFill>
                <a:latin typeface="Arial" charset="0"/>
              </a:rPr>
              <a:t>Demonstrate domain</a:t>
            </a:r>
            <a:br>
              <a:rPr lang="en-US" sz="1400" dirty="0" smtClean="0">
                <a:solidFill>
                  <a:schemeClr val="tx1"/>
                </a:solidFill>
                <a:latin typeface="Arial" charset="0"/>
              </a:rPr>
            </a:br>
            <a:r>
              <a:rPr lang="en-US" sz="1400" dirty="0" smtClean="0">
                <a:solidFill>
                  <a:schemeClr val="tx1"/>
                </a:solidFill>
                <a:latin typeface="Arial" charset="0"/>
              </a:rPr>
              <a:t>notions</a:t>
            </a:r>
            <a:endParaRPr lang="en-US" sz="1400" dirty="0">
              <a:solidFill>
                <a:schemeClr val="tx1"/>
              </a:solidFill>
              <a:latin typeface="Arial" charset="0"/>
            </a:endParaRPr>
          </a:p>
        </p:txBody>
      </p:sp>
      <p:sp>
        <p:nvSpPr>
          <p:cNvPr id="76" name="Freeform 29"/>
          <p:cNvSpPr>
            <a:spLocks/>
          </p:cNvSpPr>
          <p:nvPr/>
        </p:nvSpPr>
        <p:spPr bwMode="auto">
          <a:xfrm rot="10800000">
            <a:off x="838198" y="3501250"/>
            <a:ext cx="6248401" cy="304801"/>
          </a:xfrm>
          <a:custGeom>
            <a:avLst/>
            <a:gdLst>
              <a:gd name="T0" fmla="*/ 2147483647 w 1488"/>
              <a:gd name="T1" fmla="*/ 0 h 240"/>
              <a:gd name="T2" fmla="*/ 2147483647 w 1488"/>
              <a:gd name="T3" fmla="*/ 2147483647 h 240"/>
              <a:gd name="T4" fmla="*/ 0 w 1488"/>
              <a:gd name="T5" fmla="*/ 2147483647 h 240"/>
              <a:gd name="T6" fmla="*/ 0 w 1488"/>
              <a:gd name="T7" fmla="*/ 2147483647 h 240"/>
              <a:gd name="T8" fmla="*/ 0 60000 65536"/>
              <a:gd name="T9" fmla="*/ 0 60000 65536"/>
              <a:gd name="T10" fmla="*/ 0 60000 65536"/>
              <a:gd name="T11" fmla="*/ 0 60000 65536"/>
              <a:gd name="T12" fmla="*/ 0 w 1488"/>
              <a:gd name="T13" fmla="*/ 0 h 240"/>
              <a:gd name="T14" fmla="*/ 1488 w 1488"/>
              <a:gd name="T15" fmla="*/ 240 h 240"/>
            </a:gdLst>
            <a:ahLst/>
            <a:cxnLst>
              <a:cxn ang="T8">
                <a:pos x="T0" y="T1"/>
              </a:cxn>
              <a:cxn ang="T9">
                <a:pos x="T2" y="T3"/>
              </a:cxn>
              <a:cxn ang="T10">
                <a:pos x="T4" y="T5"/>
              </a:cxn>
              <a:cxn ang="T11">
                <a:pos x="T6" y="T7"/>
              </a:cxn>
            </a:cxnLst>
            <a:rect l="T12" t="T13" r="T14" b="T15"/>
            <a:pathLst>
              <a:path w="1488" h="240">
                <a:moveTo>
                  <a:pt x="1488" y="0"/>
                </a:moveTo>
                <a:lnTo>
                  <a:pt x="1488" y="240"/>
                </a:lnTo>
                <a:lnTo>
                  <a:pt x="0" y="240"/>
                </a:lnTo>
                <a:lnTo>
                  <a:pt x="0" y="48"/>
                </a:lnTo>
              </a:path>
            </a:pathLst>
          </a:custGeom>
          <a:noFill/>
          <a:ln w="38100" cmpd="sng">
            <a:solidFill>
              <a:srgbClr val="336600"/>
            </a:solidFill>
            <a:prstDash val="sysDot"/>
            <a:round/>
            <a:headEnd type="none"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cxnSp>
        <p:nvCxnSpPr>
          <p:cNvPr id="77" name="Shape 53"/>
          <p:cNvCxnSpPr/>
          <p:nvPr/>
        </p:nvCxnSpPr>
        <p:spPr>
          <a:xfrm rot="10800000">
            <a:off x="838200" y="3806051"/>
            <a:ext cx="3924300" cy="381000"/>
          </a:xfrm>
          <a:prstGeom prst="bentConnector3">
            <a:avLst>
              <a:gd name="adj1" fmla="val 100254"/>
            </a:avLst>
          </a:prstGeom>
          <a:noFill/>
          <a:ln w="38100" cmpd="sng">
            <a:solidFill>
              <a:srgbClr val="336600"/>
            </a:solidFill>
            <a:prstDash val="sysDot"/>
            <a:round/>
            <a:headEnd type="none" w="med" len="med"/>
            <a:tailEnd type="triangle" w="med" len="med"/>
          </a:ln>
        </p:spPr>
      </p:cxnSp>
      <p:sp>
        <p:nvSpPr>
          <p:cNvPr id="78" name="Line 8"/>
          <p:cNvSpPr>
            <a:spLocks noChangeShapeType="1"/>
          </p:cNvSpPr>
          <p:nvPr/>
        </p:nvSpPr>
        <p:spPr bwMode="auto">
          <a:xfrm flipV="1">
            <a:off x="2209800" y="1981200"/>
            <a:ext cx="6705600" cy="0"/>
          </a:xfrm>
          <a:prstGeom prst="line">
            <a:avLst/>
          </a:prstGeom>
          <a:noFill/>
          <a:ln w="9525">
            <a:solidFill>
              <a:srgbClr val="3333CC"/>
            </a:solidFill>
            <a:round/>
            <a:headEnd/>
            <a:tailEnd/>
          </a:ln>
          <a:extLst/>
        </p:spPr>
        <p:txBody>
          <a:bodyPr/>
          <a:lstStyle/>
          <a:p>
            <a:pPr fontAlgn="auto">
              <a:spcBef>
                <a:spcPts val="0"/>
              </a:spcBef>
              <a:spcAft>
                <a:spcPts val="0"/>
              </a:spcAft>
              <a:defRPr/>
            </a:pPr>
            <a:endParaRPr lang="en-US" sz="1800" kern="0" dirty="0">
              <a:solidFill>
                <a:schemeClr val="tx1"/>
              </a:solidFill>
            </a:endParaRPr>
          </a:p>
        </p:txBody>
      </p:sp>
      <p:sp>
        <p:nvSpPr>
          <p:cNvPr id="79" name="Text Box 15"/>
          <p:cNvSpPr txBox="1">
            <a:spLocks noChangeArrowheads="1"/>
          </p:cNvSpPr>
          <p:nvPr/>
        </p:nvSpPr>
        <p:spPr bwMode="auto">
          <a:xfrm>
            <a:off x="2514600" y="1600200"/>
            <a:ext cx="6244017" cy="338554"/>
          </a:xfrm>
          <a:prstGeom prst="rect">
            <a:avLst/>
          </a:prstGeom>
          <a:noFill/>
          <a:ln w="9525">
            <a:noFill/>
            <a:miter lim="800000"/>
            <a:headEnd/>
            <a:tailEnd/>
          </a:ln>
        </p:spPr>
        <p:txBody>
          <a:bodyPr wrap="none">
            <a:spAutoFit/>
          </a:bodyPr>
          <a:lstStyle/>
          <a:p>
            <a:r>
              <a:rPr lang="en-US" sz="1600" b="1" dirty="0" smtClean="0">
                <a:solidFill>
                  <a:schemeClr val="tx1"/>
                </a:solidFill>
                <a:latin typeface="Arial" charset="0"/>
              </a:rPr>
              <a:t>M</a:t>
            </a:r>
            <a:r>
              <a:rPr lang="en-US" sz="1400" b="1" dirty="0" smtClean="0">
                <a:solidFill>
                  <a:schemeClr val="tx1"/>
                </a:solidFill>
                <a:latin typeface="Arial" charset="0"/>
              </a:rPr>
              <a:t>odeling </a:t>
            </a:r>
            <a:r>
              <a:rPr lang="en-US" sz="1600" b="1" dirty="0" smtClean="0">
                <a:solidFill>
                  <a:schemeClr val="tx1"/>
                </a:solidFill>
                <a:latin typeface="Arial" charset="0"/>
              </a:rPr>
              <a:t>L</a:t>
            </a:r>
            <a:r>
              <a:rPr lang="en-US" sz="1400" b="1" dirty="0" smtClean="0">
                <a:solidFill>
                  <a:schemeClr val="tx1"/>
                </a:solidFill>
                <a:latin typeface="Arial" charset="0"/>
              </a:rPr>
              <a:t>anguage </a:t>
            </a:r>
            <a:r>
              <a:rPr lang="en-US" sz="1600" b="1" dirty="0" smtClean="0">
                <a:solidFill>
                  <a:schemeClr val="tx1"/>
                </a:solidFill>
                <a:latin typeface="Arial" charset="0"/>
              </a:rPr>
              <a:t>C</a:t>
            </a:r>
            <a:r>
              <a:rPr lang="en-US" sz="1400" b="1" dirty="0" smtClean="0">
                <a:solidFill>
                  <a:schemeClr val="tx1"/>
                </a:solidFill>
                <a:latin typeface="Arial" charset="0"/>
              </a:rPr>
              <a:t>reation </a:t>
            </a:r>
            <a:r>
              <a:rPr lang="en-US" sz="1600" b="1" dirty="0" smtClean="0">
                <a:solidFill>
                  <a:schemeClr val="tx1"/>
                </a:solidFill>
                <a:latin typeface="Arial" charset="0"/>
              </a:rPr>
              <a:t>B</a:t>
            </a:r>
            <a:r>
              <a:rPr lang="en-US" sz="1400" b="1" dirty="0" smtClean="0">
                <a:solidFill>
                  <a:schemeClr val="tx1"/>
                </a:solidFill>
                <a:latin typeface="Arial" charset="0"/>
              </a:rPr>
              <a:t>y-</a:t>
            </a:r>
            <a:r>
              <a:rPr lang="en-US" sz="1600" b="1" dirty="0" smtClean="0">
                <a:solidFill>
                  <a:schemeClr val="tx1"/>
                </a:solidFill>
                <a:latin typeface="Arial" charset="0"/>
              </a:rPr>
              <a:t>D</a:t>
            </a:r>
            <a:r>
              <a:rPr lang="en-US" sz="1400" b="1" dirty="0" smtClean="0">
                <a:solidFill>
                  <a:schemeClr val="tx1"/>
                </a:solidFill>
                <a:latin typeface="Arial" charset="0"/>
              </a:rPr>
              <a:t>emonstration (</a:t>
            </a:r>
            <a:r>
              <a:rPr lang="en-US" sz="1600" b="1" dirty="0" smtClean="0">
                <a:solidFill>
                  <a:schemeClr val="tx1"/>
                </a:solidFill>
                <a:latin typeface="Arial" charset="0"/>
              </a:rPr>
              <a:t>MLCBD</a:t>
            </a:r>
            <a:r>
              <a:rPr lang="en-US" sz="1400" b="1" dirty="0" smtClean="0">
                <a:solidFill>
                  <a:schemeClr val="tx1"/>
                </a:solidFill>
                <a:latin typeface="Arial" charset="0"/>
              </a:rPr>
              <a:t>) Framework</a:t>
            </a:r>
            <a:endParaRPr lang="en-US" sz="1400" b="1" dirty="0">
              <a:solidFill>
                <a:schemeClr val="tx1"/>
              </a:solidFill>
              <a:latin typeface="Arial" charset="0"/>
            </a:endParaRPr>
          </a:p>
        </p:txBody>
      </p:sp>
      <p:sp>
        <p:nvSpPr>
          <p:cNvPr id="36" name="TextBox 93"/>
          <p:cNvSpPr txBox="1">
            <a:spLocks noChangeArrowheads="1"/>
          </p:cNvSpPr>
          <p:nvPr/>
        </p:nvSpPr>
        <p:spPr bwMode="auto">
          <a:xfrm>
            <a:off x="2721692" y="3272652"/>
            <a:ext cx="3221908" cy="276999"/>
          </a:xfrm>
          <a:prstGeom prst="rect">
            <a:avLst/>
          </a:prstGeom>
          <a:noFill/>
          <a:ln w="9525">
            <a:noFill/>
            <a:miter lim="800000"/>
            <a:headEnd/>
            <a:tailEnd/>
          </a:ln>
        </p:spPr>
        <p:txBody>
          <a:bodyPr wrap="none">
            <a:spAutoFit/>
          </a:bodyPr>
          <a:lstStyle/>
          <a:p>
            <a:r>
              <a:rPr lang="en-US" sz="1200" dirty="0" smtClean="0">
                <a:solidFill>
                  <a:schemeClr val="tx1"/>
                </a:solidFill>
                <a:latin typeface="Arial" charset="0"/>
              </a:rPr>
              <a:t>Verify the inferred metamodel and semantics</a:t>
            </a:r>
            <a:endParaRPr lang="en-US" sz="1200" dirty="0">
              <a:solidFill>
                <a:schemeClr val="tx1"/>
              </a:solidFill>
              <a:latin typeface="Arial" charset="0"/>
            </a:endParaRPr>
          </a:p>
        </p:txBody>
      </p:sp>
      <p:sp>
        <p:nvSpPr>
          <p:cNvPr id="37" name="Freeform 29"/>
          <p:cNvSpPr>
            <a:spLocks/>
          </p:cNvSpPr>
          <p:nvPr/>
        </p:nvSpPr>
        <p:spPr bwMode="auto">
          <a:xfrm rot="10800000">
            <a:off x="838199" y="3501250"/>
            <a:ext cx="4876800" cy="304801"/>
          </a:xfrm>
          <a:custGeom>
            <a:avLst/>
            <a:gdLst>
              <a:gd name="T0" fmla="*/ 2147483647 w 1488"/>
              <a:gd name="T1" fmla="*/ 0 h 240"/>
              <a:gd name="T2" fmla="*/ 2147483647 w 1488"/>
              <a:gd name="T3" fmla="*/ 2147483647 h 240"/>
              <a:gd name="T4" fmla="*/ 0 w 1488"/>
              <a:gd name="T5" fmla="*/ 2147483647 h 240"/>
              <a:gd name="T6" fmla="*/ 0 w 1488"/>
              <a:gd name="T7" fmla="*/ 2147483647 h 240"/>
              <a:gd name="T8" fmla="*/ 0 60000 65536"/>
              <a:gd name="T9" fmla="*/ 0 60000 65536"/>
              <a:gd name="T10" fmla="*/ 0 60000 65536"/>
              <a:gd name="T11" fmla="*/ 0 60000 65536"/>
              <a:gd name="T12" fmla="*/ 0 w 1488"/>
              <a:gd name="T13" fmla="*/ 0 h 240"/>
              <a:gd name="T14" fmla="*/ 1488 w 1488"/>
              <a:gd name="T15" fmla="*/ 240 h 240"/>
            </a:gdLst>
            <a:ahLst/>
            <a:cxnLst>
              <a:cxn ang="T8">
                <a:pos x="T0" y="T1"/>
              </a:cxn>
              <a:cxn ang="T9">
                <a:pos x="T2" y="T3"/>
              </a:cxn>
              <a:cxn ang="T10">
                <a:pos x="T4" y="T5"/>
              </a:cxn>
              <a:cxn ang="T11">
                <a:pos x="T6" y="T7"/>
              </a:cxn>
            </a:cxnLst>
            <a:rect l="T12" t="T13" r="T14" b="T15"/>
            <a:pathLst>
              <a:path w="1488" h="240">
                <a:moveTo>
                  <a:pt x="1488" y="0"/>
                </a:moveTo>
                <a:lnTo>
                  <a:pt x="1488" y="240"/>
                </a:lnTo>
                <a:lnTo>
                  <a:pt x="0" y="240"/>
                </a:lnTo>
                <a:lnTo>
                  <a:pt x="0" y="48"/>
                </a:lnTo>
              </a:path>
            </a:pathLst>
          </a:custGeom>
          <a:noFill/>
          <a:ln w="38100" cmpd="sng">
            <a:solidFill>
              <a:srgbClr val="336600"/>
            </a:solidFill>
            <a:prstDash val="sysDot"/>
            <a:round/>
            <a:headEnd type="none" w="med" len="med"/>
            <a:tailEnd type="triangle" w="med" len="med"/>
          </a:ln>
          <a:extLst/>
        </p:spPr>
        <p:txBody>
          <a:bodyPr/>
          <a:lstStyle/>
          <a:p>
            <a:pPr fontAlgn="auto">
              <a:spcBef>
                <a:spcPts val="0"/>
              </a:spcBef>
              <a:spcAft>
                <a:spcPts val="0"/>
              </a:spcAft>
              <a:defRPr/>
            </a:pPr>
            <a:endParaRPr lang="en-US" sz="1800" kern="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n-lt"/>
              </a:rPr>
              <a:t>Syntax Map: </a:t>
            </a:r>
            <a:br>
              <a:rPr lang="en-US" dirty="0" smtClean="0">
                <a:latin typeface="+mn-lt"/>
              </a:rPr>
            </a:br>
            <a:r>
              <a:rPr lang="en-US" dirty="0" smtClean="0">
                <a:latin typeface="+mn-lt"/>
              </a:rPr>
              <a:t>DSML Requirements modeling</a:t>
            </a:r>
            <a:endParaRPr lang="en-US" dirty="0">
              <a:latin typeface="+mn-lt"/>
            </a:endParaRP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Map: Semi-Formal DSML Requirements Model</a:t>
            </a:r>
            <a:endParaRPr lang="en-US" dirty="0"/>
          </a:p>
        </p:txBody>
      </p:sp>
      <p:sp>
        <p:nvSpPr>
          <p:cNvPr id="3" name="Content Placeholder 2"/>
          <p:cNvSpPr>
            <a:spLocks noGrp="1"/>
          </p:cNvSpPr>
          <p:nvPr>
            <p:ph idx="1"/>
          </p:nvPr>
        </p:nvSpPr>
        <p:spPr>
          <a:xfrm>
            <a:off x="612775" y="1676400"/>
            <a:ext cx="8153400" cy="4495800"/>
          </a:xfrm>
        </p:spPr>
        <p:txBody>
          <a:bodyPr>
            <a:normAutofit/>
          </a:bodyPr>
          <a:lstStyle/>
          <a:p>
            <a:r>
              <a:rPr lang="en-US" baseline="0" dirty="0" smtClean="0"/>
              <a:t>Graphical modeling </a:t>
            </a:r>
            <a:r>
              <a:rPr lang="en-US" dirty="0" smtClean="0"/>
              <a:t>l</a:t>
            </a:r>
            <a:r>
              <a:rPr lang="en-US" baseline="0" dirty="0" smtClean="0"/>
              <a:t>anguage for capturing and managing requirements of DSMLs</a:t>
            </a:r>
          </a:p>
          <a:p>
            <a:r>
              <a:rPr lang="en-US" dirty="0" smtClean="0"/>
              <a:t>Scenario-based requirements capturing </a:t>
            </a:r>
          </a:p>
          <a:p>
            <a:pPr lvl="1" algn="just"/>
            <a:r>
              <a:rPr lang="en-US" dirty="0" smtClean="0"/>
              <a:t>Modeling according to causal relationships between responsibilities of one or more classifiers and relationships</a:t>
            </a:r>
            <a:endParaRPr lang="en-US" baseline="0" dirty="0" smtClean="0"/>
          </a:p>
          <a:p>
            <a:r>
              <a:rPr lang="en-US" dirty="0" smtClean="0"/>
              <a:t>Convey a lot of information in a compact form</a:t>
            </a:r>
          </a:p>
          <a:p>
            <a:r>
              <a:rPr lang="en-US" dirty="0" smtClean="0"/>
              <a:t>Enable reasoning about missing or redundant components of a DSML </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15</a:t>
            </a:fld>
            <a:endParaRPr lang="en-US" dirty="0"/>
          </a:p>
        </p:txBody>
      </p:sp>
      <p:sp>
        <p:nvSpPr>
          <p:cNvPr id="5" name="TextBox 4"/>
          <p:cNvSpPr txBox="1"/>
          <p:nvPr/>
        </p:nvSpPr>
        <p:spPr>
          <a:xfrm>
            <a:off x="1066800" y="6091535"/>
            <a:ext cx="7391400" cy="461665"/>
          </a:xfrm>
          <a:prstGeom prst="rect">
            <a:avLst/>
          </a:prstGeom>
          <a:noFill/>
        </p:spPr>
        <p:txBody>
          <a:bodyPr wrap="square" rtlCol="0">
            <a:spAutoFit/>
          </a:bodyPr>
          <a:lstStyle/>
          <a:p>
            <a:r>
              <a:rPr lang="en-US" sz="1200" dirty="0" smtClean="0"/>
              <a:t>Hyun Cho, Jeff Gray, and Eugene Syriani, Syntax Map: A Modeling Language for Capturing Requirements of Graphical DSML, </a:t>
            </a:r>
            <a:r>
              <a:rPr lang="en-US" sz="1200" i="1" dirty="0" smtClean="0"/>
              <a:t>The 19th Asia-Pacific Software Engineering Conference</a:t>
            </a:r>
            <a:r>
              <a:rPr lang="en-US" sz="1200" dirty="0" smtClean="0"/>
              <a:t>, Hong Kong, Dec 2012.</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Map</a:t>
            </a:r>
            <a:r>
              <a:rPr lang="en-US" baseline="0" dirty="0" smtClean="0"/>
              <a:t> Notations</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16</a:t>
            </a:fld>
            <a:endParaRPr lang="en-US" dirty="0"/>
          </a:p>
        </p:txBody>
      </p:sp>
      <p:graphicFrame>
        <p:nvGraphicFramePr>
          <p:cNvPr id="231428" name="Object 4"/>
          <p:cNvGraphicFramePr>
            <a:graphicFrameLocks noChangeAspect="1"/>
          </p:cNvGraphicFramePr>
          <p:nvPr/>
        </p:nvGraphicFramePr>
        <p:xfrm>
          <a:off x="304800" y="1600200"/>
          <a:ext cx="8461375" cy="4718050"/>
        </p:xfrm>
        <a:graphic>
          <a:graphicData uri="http://schemas.openxmlformats.org/presentationml/2006/ole">
            <mc:AlternateContent xmlns:mc="http://schemas.openxmlformats.org/markup-compatibility/2006">
              <mc:Choice xmlns:v="urn:schemas-microsoft-com:vml" Requires="v">
                <p:oleObj spid="_x0000_s387443" name="Visio" r:id="rId5" imgW="8464869" imgH="4720860" progId="Visio.Drawing.11">
                  <p:embed/>
                </p:oleObj>
              </mc:Choice>
              <mc:Fallback>
                <p:oleObj name="Visio" r:id="rId5" imgW="8464869" imgH="4720860" progId="Visio.Drawing.11">
                  <p:embed/>
                  <p:pic>
                    <p:nvPicPr>
                      <p:cNvPr id="0" name="Picture 3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29" name="Object 5"/>
          <p:cNvGraphicFramePr>
            <a:graphicFrameLocks noChangeAspect="1"/>
          </p:cNvGraphicFramePr>
          <p:nvPr/>
        </p:nvGraphicFramePr>
        <p:xfrm>
          <a:off x="301625" y="1606550"/>
          <a:ext cx="8461375" cy="4718050"/>
        </p:xfrm>
        <a:graphic>
          <a:graphicData uri="http://schemas.openxmlformats.org/presentationml/2006/ole">
            <mc:AlternateContent xmlns:mc="http://schemas.openxmlformats.org/markup-compatibility/2006">
              <mc:Choice xmlns:v="urn:schemas-microsoft-com:vml" Requires="v">
                <p:oleObj spid="_x0000_s387444" name="Visio" r:id="rId7" imgW="8465076" imgH="4720868" progId="Visio.Drawing.11">
                  <p:embed/>
                </p:oleObj>
              </mc:Choice>
              <mc:Fallback>
                <p:oleObj name="Visio" r:id="rId7" imgW="8465076" imgH="4720868" progId="Visio.Drawing.11">
                  <p:embed/>
                  <p:pic>
                    <p:nvPicPr>
                      <p:cNvPr id="0" name="Picture 3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160655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0" name="Object 6"/>
          <p:cNvGraphicFramePr>
            <a:graphicFrameLocks noChangeAspect="1"/>
          </p:cNvGraphicFramePr>
          <p:nvPr/>
        </p:nvGraphicFramePr>
        <p:xfrm>
          <a:off x="304800" y="1600200"/>
          <a:ext cx="8461375" cy="4718050"/>
        </p:xfrm>
        <a:graphic>
          <a:graphicData uri="http://schemas.openxmlformats.org/presentationml/2006/ole">
            <mc:AlternateContent xmlns:mc="http://schemas.openxmlformats.org/markup-compatibility/2006">
              <mc:Choice xmlns:v="urn:schemas-microsoft-com:vml" Requires="v">
                <p:oleObj spid="_x0000_s387445" name="Visio" r:id="rId9" imgW="8464869" imgH="4720860" progId="Visio.Drawing.11">
                  <p:embed/>
                </p:oleObj>
              </mc:Choice>
              <mc:Fallback>
                <p:oleObj name="Visio" r:id="rId9" imgW="8464869" imgH="4720860" progId="Visio.Drawing.11">
                  <p:embed/>
                  <p:pic>
                    <p:nvPicPr>
                      <p:cNvPr id="0" name="Picture 3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60020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1" name="Object 7"/>
          <p:cNvGraphicFramePr>
            <a:graphicFrameLocks noChangeAspect="1"/>
          </p:cNvGraphicFramePr>
          <p:nvPr/>
        </p:nvGraphicFramePr>
        <p:xfrm>
          <a:off x="304800" y="1600200"/>
          <a:ext cx="8461375" cy="4718050"/>
        </p:xfrm>
        <a:graphic>
          <a:graphicData uri="http://schemas.openxmlformats.org/presentationml/2006/ole">
            <mc:AlternateContent xmlns:mc="http://schemas.openxmlformats.org/markup-compatibility/2006">
              <mc:Choice xmlns:v="urn:schemas-microsoft-com:vml" Requires="v">
                <p:oleObj spid="_x0000_s387446" name="Visio" r:id="rId11" imgW="8465076" imgH="4720868" progId="Visio.Drawing.11">
                  <p:embed/>
                </p:oleObj>
              </mc:Choice>
              <mc:Fallback>
                <p:oleObj name="Visio" r:id="rId11" imgW="8465076" imgH="4720868" progId="Visio.Drawing.11">
                  <p:embed/>
                  <p:pic>
                    <p:nvPicPr>
                      <p:cNvPr id="0" name="Picture 3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160020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2" name="Object 8"/>
          <p:cNvGraphicFramePr>
            <a:graphicFrameLocks noChangeAspect="1"/>
          </p:cNvGraphicFramePr>
          <p:nvPr/>
        </p:nvGraphicFramePr>
        <p:xfrm>
          <a:off x="301625" y="1606550"/>
          <a:ext cx="8461375" cy="4718050"/>
        </p:xfrm>
        <a:graphic>
          <a:graphicData uri="http://schemas.openxmlformats.org/presentationml/2006/ole">
            <mc:AlternateContent xmlns:mc="http://schemas.openxmlformats.org/markup-compatibility/2006">
              <mc:Choice xmlns:v="urn:schemas-microsoft-com:vml" Requires="v">
                <p:oleObj spid="_x0000_s387447" name="Visio" r:id="rId13" imgW="8464869" imgH="4720860" progId="Visio.Drawing.11">
                  <p:embed/>
                </p:oleObj>
              </mc:Choice>
              <mc:Fallback>
                <p:oleObj name="Visio" r:id="rId13" imgW="8464869" imgH="4720860" progId="Visio.Drawing.11">
                  <p:embed/>
                  <p:pic>
                    <p:nvPicPr>
                      <p:cNvPr id="0" name="Picture 3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625" y="160655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5" name="Object 11"/>
          <p:cNvGraphicFramePr>
            <a:graphicFrameLocks noChangeAspect="1"/>
          </p:cNvGraphicFramePr>
          <p:nvPr/>
        </p:nvGraphicFramePr>
        <p:xfrm>
          <a:off x="301625" y="1606550"/>
          <a:ext cx="8461375" cy="4718050"/>
        </p:xfrm>
        <a:graphic>
          <a:graphicData uri="http://schemas.openxmlformats.org/presentationml/2006/ole">
            <mc:AlternateContent xmlns:mc="http://schemas.openxmlformats.org/markup-compatibility/2006">
              <mc:Choice xmlns:v="urn:schemas-microsoft-com:vml" Requires="v">
                <p:oleObj spid="_x0000_s387448" name="Visio" r:id="rId15" imgW="8465076" imgH="4720868" progId="Visio.Drawing.11">
                  <p:embed/>
                </p:oleObj>
              </mc:Choice>
              <mc:Fallback>
                <p:oleObj name="Visio" r:id="rId15" imgW="8465076" imgH="4720868" progId="Visio.Drawing.11">
                  <p:embed/>
                  <p:pic>
                    <p:nvPicPr>
                      <p:cNvPr id="0" name="Picture 3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625" y="160655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6" name="Object 12"/>
          <p:cNvGraphicFramePr>
            <a:graphicFrameLocks noChangeAspect="1"/>
          </p:cNvGraphicFramePr>
          <p:nvPr/>
        </p:nvGraphicFramePr>
        <p:xfrm>
          <a:off x="301625" y="1606550"/>
          <a:ext cx="8461375" cy="4718050"/>
        </p:xfrm>
        <a:graphic>
          <a:graphicData uri="http://schemas.openxmlformats.org/presentationml/2006/ole">
            <mc:AlternateContent xmlns:mc="http://schemas.openxmlformats.org/markup-compatibility/2006">
              <mc:Choice xmlns:v="urn:schemas-microsoft-com:vml" Requires="v">
                <p:oleObj spid="_x0000_s387449" name="Visio" r:id="rId17" imgW="8464869" imgH="4720860" progId="Visio.Drawing.11">
                  <p:embed/>
                </p:oleObj>
              </mc:Choice>
              <mc:Fallback>
                <p:oleObj name="Visio" r:id="rId17" imgW="8464869" imgH="4720860" progId="Visio.Drawing.11">
                  <p:embed/>
                  <p:pic>
                    <p:nvPicPr>
                      <p:cNvPr id="0" name="Picture 3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1625" y="160655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7" name="Object 13"/>
          <p:cNvGraphicFramePr>
            <a:graphicFrameLocks noChangeAspect="1"/>
          </p:cNvGraphicFramePr>
          <p:nvPr/>
        </p:nvGraphicFramePr>
        <p:xfrm>
          <a:off x="304800" y="1606550"/>
          <a:ext cx="8461375" cy="4718050"/>
        </p:xfrm>
        <a:graphic>
          <a:graphicData uri="http://schemas.openxmlformats.org/presentationml/2006/ole">
            <mc:AlternateContent xmlns:mc="http://schemas.openxmlformats.org/markup-compatibility/2006">
              <mc:Choice xmlns:v="urn:schemas-microsoft-com:vml" Requires="v">
                <p:oleObj spid="_x0000_s387450" name="Visio" r:id="rId19" imgW="8465076" imgH="4720868" progId="Visio.Drawing.11">
                  <p:embed/>
                </p:oleObj>
              </mc:Choice>
              <mc:Fallback>
                <p:oleObj name="Visio" r:id="rId19" imgW="8465076" imgH="4720868" progId="Visio.Drawing.11">
                  <p:embed/>
                  <p:pic>
                    <p:nvPicPr>
                      <p:cNvPr id="0" name="Picture 3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 y="1606550"/>
                        <a:ext cx="84613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38" name="Object 14"/>
          <p:cNvGraphicFramePr>
            <a:graphicFrameLocks noChangeAspect="1"/>
          </p:cNvGraphicFramePr>
          <p:nvPr/>
        </p:nvGraphicFramePr>
        <p:xfrm>
          <a:off x="228600" y="5604272"/>
          <a:ext cx="2971800" cy="1253728"/>
        </p:xfrm>
        <a:graphic>
          <a:graphicData uri="http://schemas.openxmlformats.org/presentationml/2006/ole">
            <mc:AlternateContent xmlns:mc="http://schemas.openxmlformats.org/markup-compatibility/2006">
              <mc:Choice xmlns:v="urn:schemas-microsoft-com:vml" Requires="v">
                <p:oleObj spid="_x0000_s387451" name="Visio" r:id="rId21" imgW="1219165" imgH="513889" progId="Visio.Drawing.11">
                  <p:embed/>
                </p:oleObj>
              </mc:Choice>
              <mc:Fallback>
                <p:oleObj name="Visio" r:id="rId21" imgW="1219165" imgH="513889" progId="Visio.Drawing.11">
                  <p:embed/>
                  <p:pic>
                    <p:nvPicPr>
                      <p:cNvPr id="0" name="Picture 3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5604272"/>
                        <a:ext cx="2971800" cy="12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1430"/>
                                        </p:tgtEl>
                                        <p:attrNameLst>
                                          <p:attrName>style.visibility</p:attrName>
                                        </p:attrNameLst>
                                      </p:cBhvr>
                                      <p:to>
                                        <p:strVal val="visible"/>
                                      </p:to>
                                    </p:set>
                                    <p:animEffect transition="in" filter="blinds(horizontal)">
                                      <p:cBhvr>
                                        <p:cTn id="7" dur="500"/>
                                        <p:tgtEl>
                                          <p:spTgt spid="2314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1431"/>
                                        </p:tgtEl>
                                        <p:attrNameLst>
                                          <p:attrName>style.visibility</p:attrName>
                                        </p:attrNameLst>
                                      </p:cBhvr>
                                      <p:to>
                                        <p:strVal val="visible"/>
                                      </p:to>
                                    </p:set>
                                    <p:animEffect transition="in" filter="blinds(horizontal)">
                                      <p:cBhvr>
                                        <p:cTn id="12" dur="500"/>
                                        <p:tgtEl>
                                          <p:spTgt spid="2314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blinds(horizontal)">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1436"/>
                                        </p:tgtEl>
                                        <p:attrNameLst>
                                          <p:attrName>style.visibility</p:attrName>
                                        </p:attrNameLst>
                                      </p:cBhvr>
                                      <p:to>
                                        <p:strVal val="visible"/>
                                      </p:to>
                                    </p:set>
                                    <p:animEffect transition="in" filter="blinds(horizontal)">
                                      <p:cBhvr>
                                        <p:cTn id="22" dur="500"/>
                                        <p:tgtEl>
                                          <p:spTgt spid="2314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1435"/>
                                        </p:tgtEl>
                                        <p:attrNameLst>
                                          <p:attrName>style.visibility</p:attrName>
                                        </p:attrNameLst>
                                      </p:cBhvr>
                                      <p:to>
                                        <p:strVal val="visible"/>
                                      </p:to>
                                    </p:set>
                                    <p:animEffect transition="in" filter="blinds(horizontal)">
                                      <p:cBhvr>
                                        <p:cTn id="27" dur="500"/>
                                        <p:tgtEl>
                                          <p:spTgt spid="2314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1437"/>
                                        </p:tgtEl>
                                        <p:attrNameLst>
                                          <p:attrName>style.visibility</p:attrName>
                                        </p:attrNameLst>
                                      </p:cBhvr>
                                      <p:to>
                                        <p:strVal val="visible"/>
                                      </p:to>
                                    </p:set>
                                    <p:animEffect transition="in" filter="blinds(horizontal)">
                                      <p:cBhvr>
                                        <p:cTn id="32" dur="500"/>
                                        <p:tgtEl>
                                          <p:spTgt spid="231437"/>
                                        </p:tgtEl>
                                      </p:cBhvr>
                                    </p:animEffect>
                                  </p:childTnLst>
                                </p:cTn>
                              </p:par>
                              <p:par>
                                <p:cTn id="33" presetID="3" presetClass="entr" presetSubtype="10" fill="hold" nodeType="withEffect">
                                  <p:stCondLst>
                                    <p:cond delay="0"/>
                                  </p:stCondLst>
                                  <p:childTnLst>
                                    <p:set>
                                      <p:cBhvr>
                                        <p:cTn id="34" dur="1" fill="hold">
                                          <p:stCondLst>
                                            <p:cond delay="0"/>
                                          </p:stCondLst>
                                        </p:cTn>
                                        <p:tgtEl>
                                          <p:spTgt spid="231429"/>
                                        </p:tgtEl>
                                        <p:attrNameLst>
                                          <p:attrName>style.visibility</p:attrName>
                                        </p:attrNameLst>
                                      </p:cBhvr>
                                      <p:to>
                                        <p:strVal val="visible"/>
                                      </p:to>
                                    </p:set>
                                    <p:animEffect transition="in" filter="blinds(horizontal)">
                                      <p:cBhvr>
                                        <p:cTn id="35" dur="5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a:t>
            </a:r>
            <a:r>
              <a:rPr lang="en-US" baseline="0" dirty="0" smtClean="0"/>
              <a:t> Syntax Map</a:t>
            </a:r>
            <a:endParaRPr lang="en-US" dirty="0"/>
          </a:p>
        </p:txBody>
      </p:sp>
      <p:sp>
        <p:nvSpPr>
          <p:cNvPr id="4" name="Text Placeholder 3"/>
          <p:cNvSpPr>
            <a:spLocks noGrp="1"/>
          </p:cNvSpPr>
          <p:nvPr>
            <p:ph idx="1"/>
          </p:nvPr>
        </p:nvSpPr>
        <p:spPr>
          <a:xfrm>
            <a:off x="612775" y="1752600"/>
            <a:ext cx="8153400" cy="5181600"/>
          </a:xfrm>
        </p:spPr>
        <p:txBody>
          <a:bodyPr/>
          <a:lstStyle/>
          <a:p>
            <a:pPr algn="just"/>
            <a:r>
              <a:rPr lang="en-US" dirty="0" smtClean="0"/>
              <a:t>Syntax Map can describe requirements of a DSML semi-formally and may minimize miscommunication between stakeholders</a:t>
            </a:r>
            <a:endParaRPr lang="en-US" baseline="0" dirty="0" smtClean="0"/>
          </a:p>
          <a:p>
            <a:pPr algn="just"/>
            <a:r>
              <a:rPr lang="en-US" dirty="0" smtClean="0"/>
              <a:t>Syntax Map can be used to verify requirements of a DSML by checking conflicted usage scenarios</a:t>
            </a:r>
          </a:p>
          <a:p>
            <a:pPr algn="just"/>
            <a:r>
              <a:rPr lang="en-US" dirty="0" smtClean="0"/>
              <a:t>Syntax Map can be used to generate preliminary syntax and static constraints of a</a:t>
            </a:r>
            <a:r>
              <a:rPr lang="en-US" baseline="0" dirty="0" smtClean="0"/>
              <a:t> DSML</a:t>
            </a:r>
            <a:endParaRPr lang="en-US" dirty="0" smtClean="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993900"/>
          </a:xfrm>
        </p:spPr>
        <p:txBody>
          <a:bodyPr/>
          <a:lstStyle/>
          <a:p>
            <a:r>
              <a:rPr lang="en-US" dirty="0" smtClean="0">
                <a:latin typeface="+mn-lt"/>
              </a:rPr>
              <a:t>Intermediate design space</a:t>
            </a:r>
            <a:endParaRPr lang="en-US" dirty="0">
              <a:latin typeface="+mn-lt"/>
            </a:endParaRP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normAutofit fontScale="85000" lnSpcReduction="20000"/>
          </a:bodyPr>
          <a:lstStyle/>
          <a:p>
            <a:pPr>
              <a:defRPr/>
            </a:pPr>
            <a:fld id="{97FB9A0A-A85E-4F0D-881F-7E2AEE59763E}" type="slidenum">
              <a:rPr lang="en-US" smtClean="0"/>
              <a:pPr>
                <a:defRPr/>
              </a:pPr>
              <a:t>19</a:t>
            </a:fld>
            <a:endParaRPr lang="en-US" dirty="0"/>
          </a:p>
        </p:txBody>
      </p:sp>
      <p:sp>
        <p:nvSpPr>
          <p:cNvPr id="3" name="Title 2"/>
          <p:cNvSpPr>
            <a:spLocks noGrp="1"/>
          </p:cNvSpPr>
          <p:nvPr>
            <p:ph type="title" idx="4294967295"/>
          </p:nvPr>
        </p:nvSpPr>
        <p:spPr/>
        <p:txBody>
          <a:bodyPr/>
          <a:lstStyle/>
          <a:p>
            <a:r>
              <a:rPr lang="en-US" dirty="0" smtClean="0"/>
              <a:t>Intermediate Design Space</a:t>
            </a:r>
            <a:endParaRPr lang="en-US" dirty="0"/>
          </a:p>
        </p:txBody>
      </p:sp>
      <p:pic>
        <p:nvPicPr>
          <p:cNvPr id="646147" name="Picture 3" descr="D:\dnldChrome\Sun_and_planet_gears.gif"/>
          <p:cNvPicPr>
            <a:picLocks noChangeAspect="1" noChangeArrowheads="1" noCrop="1"/>
          </p:cNvPicPr>
          <p:nvPr/>
        </p:nvPicPr>
        <p:blipFill>
          <a:blip r:embed="rId3" cstate="print"/>
          <a:srcRect/>
          <a:stretch>
            <a:fillRect/>
          </a:stretch>
        </p:blipFill>
        <p:spPr bwMode="auto">
          <a:xfrm>
            <a:off x="3636785" y="2438400"/>
            <a:ext cx="879830" cy="990600"/>
          </a:xfrm>
          <a:prstGeom prst="rect">
            <a:avLst/>
          </a:prstGeom>
          <a:noFill/>
        </p:spPr>
      </p:pic>
      <p:sp>
        <p:nvSpPr>
          <p:cNvPr id="8" name="Rounded Rectangle 7"/>
          <p:cNvSpPr/>
          <p:nvPr/>
        </p:nvSpPr>
        <p:spPr>
          <a:xfrm>
            <a:off x="3352800" y="2209800"/>
            <a:ext cx="1447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p:cNvSpPr/>
          <p:nvPr/>
        </p:nvSpPr>
        <p:spPr>
          <a:xfrm>
            <a:off x="2438400" y="2362200"/>
            <a:ext cx="838200" cy="3124200"/>
          </a:xfrm>
          <a:prstGeom prst="rightBrace">
            <a:avLst>
              <a:gd name="adj1" fmla="val 31114"/>
              <a:gd name="adj2" fmla="val 197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46151" name="Picture 7" descr="http://newenergyandfuel.com/wp-content/uploads/2008/10/two-stage-gasifier-and-ft-process-block-flow-diagram.jpg"/>
          <p:cNvPicPr>
            <a:picLocks noChangeAspect="1" noChangeArrowheads="1"/>
          </p:cNvPicPr>
          <p:nvPr/>
        </p:nvPicPr>
        <p:blipFill>
          <a:blip r:embed="rId4" cstate="print"/>
          <a:srcRect/>
          <a:stretch>
            <a:fillRect/>
          </a:stretch>
        </p:blipFill>
        <p:spPr bwMode="auto">
          <a:xfrm>
            <a:off x="304800" y="2971800"/>
            <a:ext cx="2292993" cy="1096197"/>
          </a:xfrm>
          <a:prstGeom prst="rect">
            <a:avLst/>
          </a:prstGeom>
          <a:noFill/>
        </p:spPr>
      </p:pic>
      <p:pic>
        <p:nvPicPr>
          <p:cNvPr id="646152" name="Picture 8"/>
          <p:cNvPicPr>
            <a:picLocks noChangeAspect="1" noChangeArrowheads="1"/>
          </p:cNvPicPr>
          <p:nvPr/>
        </p:nvPicPr>
        <p:blipFill>
          <a:blip r:embed="rId5" cstate="print"/>
          <a:srcRect/>
          <a:stretch>
            <a:fillRect/>
          </a:stretch>
        </p:blipFill>
        <p:spPr bwMode="auto">
          <a:xfrm>
            <a:off x="304800" y="4038600"/>
            <a:ext cx="2305050" cy="1091446"/>
          </a:xfrm>
          <a:prstGeom prst="rect">
            <a:avLst/>
          </a:prstGeom>
          <a:noFill/>
          <a:ln w="9525">
            <a:noFill/>
            <a:miter lim="800000"/>
            <a:headEnd/>
            <a:tailEnd/>
          </a:ln>
        </p:spPr>
      </p:pic>
      <p:pic>
        <p:nvPicPr>
          <p:cNvPr id="646154" name="Picture 10" descr="http://www.rff.com/process-flow-diagram-2-small.png"/>
          <p:cNvPicPr>
            <a:picLocks noChangeAspect="1" noChangeArrowheads="1"/>
          </p:cNvPicPr>
          <p:nvPr/>
        </p:nvPicPr>
        <p:blipFill>
          <a:blip r:embed="rId6" cstate="print"/>
          <a:srcRect/>
          <a:stretch>
            <a:fillRect/>
          </a:stretch>
        </p:blipFill>
        <p:spPr bwMode="auto">
          <a:xfrm>
            <a:off x="533400" y="5105400"/>
            <a:ext cx="1509622" cy="1066800"/>
          </a:xfrm>
          <a:prstGeom prst="rect">
            <a:avLst/>
          </a:prstGeom>
          <a:noFill/>
        </p:spPr>
      </p:pic>
      <p:pic>
        <p:nvPicPr>
          <p:cNvPr id="646155" name="Picture 11"/>
          <p:cNvPicPr>
            <a:picLocks noChangeAspect="1" noChangeArrowheads="1"/>
          </p:cNvPicPr>
          <p:nvPr/>
        </p:nvPicPr>
        <p:blipFill>
          <a:blip r:embed="rId7" cstate="print"/>
          <a:srcRect/>
          <a:stretch>
            <a:fillRect/>
          </a:stretch>
        </p:blipFill>
        <p:spPr bwMode="auto">
          <a:xfrm>
            <a:off x="609600" y="1524000"/>
            <a:ext cx="1600200" cy="1427629"/>
          </a:xfrm>
          <a:prstGeom prst="rect">
            <a:avLst/>
          </a:prstGeom>
          <a:noFill/>
          <a:ln w="9525">
            <a:noFill/>
            <a:miter lim="800000"/>
            <a:headEnd/>
            <a:tailEnd/>
          </a:ln>
        </p:spPr>
      </p:pic>
      <p:pic>
        <p:nvPicPr>
          <p:cNvPr id="646156" name="Picture 12"/>
          <p:cNvPicPr>
            <a:picLocks noChangeAspect="1" noChangeArrowheads="1"/>
          </p:cNvPicPr>
          <p:nvPr/>
        </p:nvPicPr>
        <p:blipFill>
          <a:blip r:embed="rId8" cstate="print"/>
          <a:srcRect/>
          <a:stretch>
            <a:fillRect/>
          </a:stretch>
        </p:blipFill>
        <p:spPr bwMode="auto">
          <a:xfrm>
            <a:off x="5212080" y="4495800"/>
            <a:ext cx="1036320" cy="1295400"/>
          </a:xfrm>
          <a:prstGeom prst="rect">
            <a:avLst/>
          </a:prstGeom>
          <a:noFill/>
          <a:ln w="9525">
            <a:noFill/>
            <a:miter lim="800000"/>
            <a:headEnd/>
            <a:tailEnd/>
          </a:ln>
        </p:spPr>
      </p:pic>
      <p:pic>
        <p:nvPicPr>
          <p:cNvPr id="646157" name="Picture 13"/>
          <p:cNvPicPr>
            <a:picLocks noChangeAspect="1" noChangeArrowheads="1"/>
          </p:cNvPicPr>
          <p:nvPr/>
        </p:nvPicPr>
        <p:blipFill>
          <a:blip r:embed="rId9" cstate="print"/>
          <a:srcRect/>
          <a:stretch>
            <a:fillRect/>
          </a:stretch>
        </p:blipFill>
        <p:spPr bwMode="auto">
          <a:xfrm>
            <a:off x="5791200" y="2262188"/>
            <a:ext cx="2577368" cy="1166812"/>
          </a:xfrm>
          <a:prstGeom prst="rect">
            <a:avLst/>
          </a:prstGeom>
          <a:noFill/>
          <a:ln w="9525">
            <a:noFill/>
            <a:miter lim="800000"/>
            <a:headEnd/>
            <a:tailEnd/>
          </a:ln>
        </p:spPr>
      </p:pic>
      <p:sp>
        <p:nvSpPr>
          <p:cNvPr id="18" name="Right Arrow 17"/>
          <p:cNvSpPr/>
          <p:nvPr/>
        </p:nvSpPr>
        <p:spPr>
          <a:xfrm>
            <a:off x="4953000" y="26670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52400" y="6211669"/>
            <a:ext cx="3505200" cy="369332"/>
          </a:xfrm>
          <a:prstGeom prst="rect">
            <a:avLst/>
          </a:prstGeom>
          <a:noFill/>
        </p:spPr>
        <p:txBody>
          <a:bodyPr wrap="square" rtlCol="0">
            <a:spAutoFit/>
          </a:bodyPr>
          <a:lstStyle/>
          <a:p>
            <a:r>
              <a:rPr lang="en-US" dirty="0" smtClean="0"/>
              <a:t>A set of domain model examples</a:t>
            </a:r>
            <a:endParaRPr lang="en-US" dirty="0"/>
          </a:p>
        </p:txBody>
      </p:sp>
      <p:sp>
        <p:nvSpPr>
          <p:cNvPr id="20" name="TextBox 19"/>
          <p:cNvSpPr txBox="1"/>
          <p:nvPr/>
        </p:nvSpPr>
        <p:spPr>
          <a:xfrm>
            <a:off x="6324600" y="5029200"/>
            <a:ext cx="1143000" cy="646331"/>
          </a:xfrm>
          <a:prstGeom prst="rect">
            <a:avLst/>
          </a:prstGeom>
          <a:noFill/>
        </p:spPr>
        <p:txBody>
          <a:bodyPr wrap="square" rtlCol="0">
            <a:spAutoFit/>
          </a:bodyPr>
          <a:lstStyle/>
          <a:p>
            <a:pPr algn="ctr"/>
            <a:r>
              <a:rPr lang="en-US" dirty="0" smtClean="0"/>
              <a:t>Domain Experts</a:t>
            </a:r>
            <a:endParaRPr lang="en-US" dirty="0"/>
          </a:p>
        </p:txBody>
      </p:sp>
      <p:sp>
        <p:nvSpPr>
          <p:cNvPr id="21" name="TextBox 20"/>
          <p:cNvSpPr txBox="1"/>
          <p:nvPr/>
        </p:nvSpPr>
        <p:spPr>
          <a:xfrm>
            <a:off x="5791200" y="3505200"/>
            <a:ext cx="2743200" cy="369332"/>
          </a:xfrm>
          <a:prstGeom prst="rect">
            <a:avLst/>
          </a:prstGeom>
          <a:noFill/>
        </p:spPr>
        <p:txBody>
          <a:bodyPr wrap="square" rtlCol="0">
            <a:spAutoFit/>
          </a:bodyPr>
          <a:lstStyle/>
          <a:p>
            <a:pPr algn="ctr"/>
            <a:r>
              <a:rPr lang="en-US" dirty="0" smtClean="0"/>
              <a:t>A Modeling Language</a:t>
            </a:r>
            <a:endParaRPr lang="en-US" dirty="0"/>
          </a:p>
        </p:txBody>
      </p:sp>
      <p:sp>
        <p:nvSpPr>
          <p:cNvPr id="22" name="TextBox 21"/>
          <p:cNvSpPr txBox="1"/>
          <p:nvPr/>
        </p:nvSpPr>
        <p:spPr>
          <a:xfrm>
            <a:off x="3200400" y="3733800"/>
            <a:ext cx="2209800" cy="369332"/>
          </a:xfrm>
          <a:prstGeom prst="rect">
            <a:avLst/>
          </a:prstGeom>
          <a:noFill/>
        </p:spPr>
        <p:txBody>
          <a:bodyPr wrap="square" rtlCol="0">
            <a:spAutoFit/>
          </a:bodyPr>
          <a:lstStyle/>
          <a:p>
            <a:pPr algn="ctr"/>
            <a:r>
              <a:rPr lang="en-US" dirty="0" smtClean="0"/>
              <a:t>Inference Engine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6151"/>
                                        </p:tgtEl>
                                        <p:attrNameLst>
                                          <p:attrName>style.visibility</p:attrName>
                                        </p:attrNameLst>
                                      </p:cBhvr>
                                      <p:to>
                                        <p:strVal val="visible"/>
                                      </p:to>
                                    </p:set>
                                    <p:animEffect transition="in" filter="blinds(horizontal)">
                                      <p:cBhvr>
                                        <p:cTn id="7" dur="500"/>
                                        <p:tgtEl>
                                          <p:spTgt spid="646151"/>
                                        </p:tgtEl>
                                      </p:cBhvr>
                                    </p:animEffect>
                                  </p:childTnLst>
                                </p:cTn>
                              </p:par>
                              <p:par>
                                <p:cTn id="8" presetID="3" presetClass="entr" presetSubtype="10" fill="hold" nodeType="withEffect">
                                  <p:stCondLst>
                                    <p:cond delay="0"/>
                                  </p:stCondLst>
                                  <p:childTnLst>
                                    <p:set>
                                      <p:cBhvr>
                                        <p:cTn id="9" dur="1" fill="hold">
                                          <p:stCondLst>
                                            <p:cond delay="0"/>
                                          </p:stCondLst>
                                        </p:cTn>
                                        <p:tgtEl>
                                          <p:spTgt spid="646152"/>
                                        </p:tgtEl>
                                        <p:attrNameLst>
                                          <p:attrName>style.visibility</p:attrName>
                                        </p:attrNameLst>
                                      </p:cBhvr>
                                      <p:to>
                                        <p:strVal val="visible"/>
                                      </p:to>
                                    </p:set>
                                    <p:animEffect transition="in" filter="blinds(horizontal)">
                                      <p:cBhvr>
                                        <p:cTn id="10" dur="500"/>
                                        <p:tgtEl>
                                          <p:spTgt spid="646152"/>
                                        </p:tgtEl>
                                      </p:cBhvr>
                                    </p:animEffect>
                                  </p:childTnLst>
                                </p:cTn>
                              </p:par>
                              <p:par>
                                <p:cTn id="11" presetID="3" presetClass="entr" presetSubtype="10" fill="hold" nodeType="withEffect">
                                  <p:stCondLst>
                                    <p:cond delay="0"/>
                                  </p:stCondLst>
                                  <p:childTnLst>
                                    <p:set>
                                      <p:cBhvr>
                                        <p:cTn id="12" dur="1" fill="hold">
                                          <p:stCondLst>
                                            <p:cond delay="0"/>
                                          </p:stCondLst>
                                        </p:cTn>
                                        <p:tgtEl>
                                          <p:spTgt spid="646154"/>
                                        </p:tgtEl>
                                        <p:attrNameLst>
                                          <p:attrName>style.visibility</p:attrName>
                                        </p:attrNameLst>
                                      </p:cBhvr>
                                      <p:to>
                                        <p:strVal val="visible"/>
                                      </p:to>
                                    </p:set>
                                    <p:animEffect transition="in" filter="blinds(horizontal)">
                                      <p:cBhvr>
                                        <p:cTn id="13" dur="500"/>
                                        <p:tgtEl>
                                          <p:spTgt spid="646154"/>
                                        </p:tgtEl>
                                      </p:cBhvr>
                                    </p:animEffect>
                                  </p:childTnLst>
                                </p:cTn>
                              </p:par>
                              <p:par>
                                <p:cTn id="14" presetID="3" presetClass="entr" presetSubtype="10" fill="hold" nodeType="withEffect">
                                  <p:stCondLst>
                                    <p:cond delay="0"/>
                                  </p:stCondLst>
                                  <p:childTnLst>
                                    <p:set>
                                      <p:cBhvr>
                                        <p:cTn id="15" dur="1" fill="hold">
                                          <p:stCondLst>
                                            <p:cond delay="0"/>
                                          </p:stCondLst>
                                        </p:cTn>
                                        <p:tgtEl>
                                          <p:spTgt spid="646155"/>
                                        </p:tgtEl>
                                        <p:attrNameLst>
                                          <p:attrName>style.visibility</p:attrName>
                                        </p:attrNameLst>
                                      </p:cBhvr>
                                      <p:to>
                                        <p:strVal val="visible"/>
                                      </p:to>
                                    </p:set>
                                    <p:animEffect transition="in" filter="blinds(horizontal)">
                                      <p:cBhvr>
                                        <p:cTn id="16" dur="500"/>
                                        <p:tgtEl>
                                          <p:spTgt spid="6461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46147"/>
                                        </p:tgtEl>
                                        <p:attrNameLst>
                                          <p:attrName>style.visibility</p:attrName>
                                        </p:attrNameLst>
                                      </p:cBhvr>
                                      <p:to>
                                        <p:strVal val="visible"/>
                                      </p:to>
                                    </p:set>
                                    <p:animEffect transition="in" filter="blinds(horizontal)">
                                      <p:cBhvr>
                                        <p:cTn id="24" dur="500"/>
                                        <p:tgtEl>
                                          <p:spTgt spid="6461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46157"/>
                                        </p:tgtEl>
                                        <p:attrNameLst>
                                          <p:attrName>style.visibility</p:attrName>
                                        </p:attrNameLst>
                                      </p:cBhvr>
                                      <p:to>
                                        <p:strVal val="visible"/>
                                      </p:to>
                                    </p:set>
                                    <p:animEffect transition="in" filter="blinds(horizontal)">
                                      <p:cBhvr>
                                        <p:cTn id="38" dur="500"/>
                                        <p:tgtEl>
                                          <p:spTgt spid="64615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Roadmap</a:t>
            </a:r>
            <a:endParaRPr lang="en-US" sz="3600" dirty="0"/>
          </a:p>
        </p:txBody>
      </p:sp>
      <p:grpSp>
        <p:nvGrpSpPr>
          <p:cNvPr id="3" name="Group 51"/>
          <p:cNvGrpSpPr/>
          <p:nvPr/>
        </p:nvGrpSpPr>
        <p:grpSpPr>
          <a:xfrm>
            <a:off x="533400" y="4953000"/>
            <a:ext cx="8077200" cy="1676400"/>
            <a:chOff x="533400" y="4952088"/>
            <a:chExt cx="8077200" cy="1676400"/>
          </a:xfrm>
        </p:grpSpPr>
        <p:sp>
          <p:nvSpPr>
            <p:cNvPr id="108" name="Rectangle 107"/>
            <p:cNvSpPr/>
            <p:nvPr/>
          </p:nvSpPr>
          <p:spPr bwMode="auto">
            <a:xfrm>
              <a:off x="533400" y="4952088"/>
              <a:ext cx="8077200" cy="1676400"/>
            </a:xfrm>
            <a:prstGeom prst="rect">
              <a:avLst/>
            </a:prstGeom>
            <a:solidFill>
              <a:schemeClr val="accent5">
                <a:lumMod val="60000"/>
                <a:lumOff val="40000"/>
              </a:schemeClr>
            </a:solidFill>
            <a:ln w="15875" cap="flat" cmpd="sng" algn="ctr">
              <a:solidFill>
                <a:srgbClr val="0000CC"/>
              </a:solidFill>
              <a:prstDash val="solid"/>
              <a:round/>
              <a:headEnd type="none" w="med" len="med"/>
              <a:tailEnd type="none" w="med" len="med"/>
            </a:ln>
            <a:effectLst/>
          </p:spPr>
          <p:txBody>
            <a:bodyPr wrap="none" tIns="91440" bIns="91440"/>
            <a:lstStyle/>
            <a:p>
              <a:pPr algn="l">
                <a:buFont typeface="Wingdings" pitchFamily="2" charset="2"/>
                <a:buNone/>
              </a:pPr>
              <a:endParaRPr lang="en-US" b="1" dirty="0">
                <a:latin typeface="Gill Sans MT" pitchFamily="34" charset="0"/>
              </a:endParaRPr>
            </a:p>
          </p:txBody>
        </p:sp>
        <p:sp>
          <p:nvSpPr>
            <p:cNvPr id="111" name="Rectangle 110"/>
            <p:cNvSpPr/>
            <p:nvPr/>
          </p:nvSpPr>
          <p:spPr>
            <a:xfrm>
              <a:off x="533400" y="4952088"/>
              <a:ext cx="1481869" cy="369332"/>
            </a:xfrm>
            <a:prstGeom prst="rect">
              <a:avLst/>
            </a:prstGeom>
            <a:ln>
              <a:noFill/>
            </a:ln>
          </p:spPr>
          <p:txBody>
            <a:bodyPr wrap="square">
              <a:spAutoFit/>
            </a:bodyPr>
            <a:lstStyle/>
            <a:p>
              <a:pPr>
                <a:lnSpc>
                  <a:spcPct val="100000"/>
                </a:lnSpc>
                <a:spcBef>
                  <a:spcPts val="0"/>
                </a:spcBef>
                <a:buNone/>
                <a:defRPr/>
              </a:pPr>
              <a:r>
                <a:rPr lang="en-US" altLang="zh-CN" b="1" u="sng" dirty="0" smtClean="0">
                  <a:latin typeface="+mn-lt"/>
                  <a:ea typeface="宋体" pitchFamily="2" charset="-122"/>
                </a:rPr>
                <a:t>Approaches</a:t>
              </a:r>
              <a:endParaRPr lang="en-US" altLang="zh-CN" b="1" u="sng" dirty="0">
                <a:latin typeface="+mn-lt"/>
                <a:ea typeface="宋体" pitchFamily="2" charset="-122"/>
              </a:endParaRPr>
            </a:p>
          </p:txBody>
        </p:sp>
      </p:grpSp>
      <p:grpSp>
        <p:nvGrpSpPr>
          <p:cNvPr id="4" name="Group 49"/>
          <p:cNvGrpSpPr/>
          <p:nvPr/>
        </p:nvGrpSpPr>
        <p:grpSpPr>
          <a:xfrm>
            <a:off x="519752" y="3276600"/>
            <a:ext cx="8090848" cy="1569720"/>
            <a:chOff x="519752" y="3124200"/>
            <a:chExt cx="8090848" cy="1569720"/>
          </a:xfrm>
        </p:grpSpPr>
        <p:sp>
          <p:nvSpPr>
            <p:cNvPr id="22" name="Rectangle 21"/>
            <p:cNvSpPr/>
            <p:nvPr/>
          </p:nvSpPr>
          <p:spPr bwMode="auto">
            <a:xfrm>
              <a:off x="533400" y="3124200"/>
              <a:ext cx="8077200" cy="1569720"/>
            </a:xfrm>
            <a:prstGeom prst="rect">
              <a:avLst/>
            </a:prstGeom>
            <a:solidFill>
              <a:schemeClr val="accent2">
                <a:lumMod val="20000"/>
                <a:lumOff val="80000"/>
              </a:schemeClr>
            </a:solidFill>
            <a:ln w="15875" cap="flat" cmpd="sng" algn="ctr">
              <a:solidFill>
                <a:srgbClr val="FF0000"/>
              </a:solidFill>
              <a:prstDash val="solid"/>
              <a:round/>
              <a:headEnd type="none" w="med" len="med"/>
              <a:tailEnd type="none" w="med" len="med"/>
            </a:ln>
            <a:effectLst/>
          </p:spPr>
          <p:txBody>
            <a:bodyPr wrap="none" tIns="91440" bIns="91440"/>
            <a:lstStyle/>
            <a:p>
              <a:pPr algn="l">
                <a:buFont typeface="Wingdings" pitchFamily="2" charset="2"/>
                <a:buNone/>
              </a:pPr>
              <a:endParaRPr lang="en-US" b="1" dirty="0">
                <a:latin typeface="Gill Sans MT" pitchFamily="34" charset="0"/>
              </a:endParaRPr>
            </a:p>
          </p:txBody>
        </p:sp>
        <p:sp>
          <p:nvSpPr>
            <p:cNvPr id="112" name="Rectangle 111"/>
            <p:cNvSpPr/>
            <p:nvPr/>
          </p:nvSpPr>
          <p:spPr>
            <a:xfrm>
              <a:off x="519752" y="3124200"/>
              <a:ext cx="1309048" cy="646331"/>
            </a:xfrm>
            <a:prstGeom prst="rect">
              <a:avLst/>
            </a:prstGeom>
          </p:spPr>
          <p:txBody>
            <a:bodyPr wrap="square">
              <a:spAutoFit/>
            </a:bodyPr>
            <a:lstStyle/>
            <a:p>
              <a:pPr>
                <a:lnSpc>
                  <a:spcPct val="100000"/>
                </a:lnSpc>
                <a:spcBef>
                  <a:spcPts val="0"/>
                </a:spcBef>
                <a:buNone/>
                <a:defRPr/>
              </a:pPr>
              <a:r>
                <a:rPr lang="en-US" altLang="zh-CN" b="1" u="sng" dirty="0" smtClean="0">
                  <a:latin typeface="+mn-lt"/>
                  <a:ea typeface="宋体" pitchFamily="2" charset="-122"/>
                </a:rPr>
                <a:t>Research Objectives</a:t>
              </a:r>
              <a:endParaRPr lang="en-US" altLang="zh-CN" b="1" u="sng" dirty="0">
                <a:latin typeface="+mn-lt"/>
                <a:ea typeface="宋体" pitchFamily="2" charset="-122"/>
              </a:endParaRPr>
            </a:p>
          </p:txBody>
        </p:sp>
      </p:grpSp>
      <p:sp>
        <p:nvSpPr>
          <p:cNvPr id="22532" name="AutoShape 4" descr="https://knowledgebase.newvisions.org/resource/i/problem_ic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4" name="AutoShape 6" descr="https://knowledgebase.newvisions.org/resource/i/problem_ic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6" name="AutoShape 8" descr="https://knowledgebase.newvisions.org/resource/i/problem_ic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5" name="Group 50"/>
          <p:cNvGrpSpPr/>
          <p:nvPr/>
        </p:nvGrpSpPr>
        <p:grpSpPr>
          <a:xfrm>
            <a:off x="533400" y="1447800"/>
            <a:ext cx="8077200" cy="1752600"/>
            <a:chOff x="533400" y="1447800"/>
            <a:chExt cx="8077200" cy="1752600"/>
          </a:xfrm>
        </p:grpSpPr>
        <p:sp>
          <p:nvSpPr>
            <p:cNvPr id="24" name="Rectangle 23"/>
            <p:cNvSpPr/>
            <p:nvPr/>
          </p:nvSpPr>
          <p:spPr bwMode="auto">
            <a:xfrm>
              <a:off x="533400" y="1447800"/>
              <a:ext cx="8077200" cy="1752600"/>
            </a:xfrm>
            <a:prstGeom prst="rect">
              <a:avLst/>
            </a:prstGeom>
            <a:solidFill>
              <a:schemeClr val="bg1">
                <a:lumMod val="85000"/>
              </a:schemeClr>
            </a:solidFill>
            <a:ln w="15875" cap="flat" cmpd="sng" algn="ctr">
              <a:solidFill>
                <a:schemeClr val="accent1">
                  <a:lumMod val="75000"/>
                </a:schemeClr>
              </a:solidFill>
              <a:prstDash val="solid"/>
              <a:round/>
              <a:headEnd type="none" w="med" len="med"/>
              <a:tailEnd type="none" w="med" len="med"/>
            </a:ln>
            <a:effectLst/>
          </p:spPr>
          <p:txBody>
            <a:bodyPr wrap="none" tIns="91440" bIns="91440"/>
            <a:lstStyle/>
            <a:p>
              <a:pPr algn="l">
                <a:buFont typeface="Wingdings" pitchFamily="2" charset="2"/>
                <a:buNone/>
              </a:pPr>
              <a:endParaRPr lang="en-US" b="1" dirty="0">
                <a:latin typeface="Gill Sans MT" pitchFamily="34" charset="0"/>
              </a:endParaRPr>
            </a:p>
          </p:txBody>
        </p:sp>
        <p:sp>
          <p:nvSpPr>
            <p:cNvPr id="110" name="TextBox 109"/>
            <p:cNvSpPr txBox="1"/>
            <p:nvPr/>
          </p:nvSpPr>
          <p:spPr>
            <a:xfrm>
              <a:off x="533400" y="1447800"/>
              <a:ext cx="1313180" cy="369332"/>
            </a:xfrm>
            <a:prstGeom prst="rect">
              <a:avLst/>
            </a:prstGeom>
            <a:noFill/>
          </p:spPr>
          <p:txBody>
            <a:bodyPr wrap="none" rtlCol="0">
              <a:spAutoFit/>
            </a:bodyPr>
            <a:lstStyle/>
            <a:p>
              <a:pPr>
                <a:buNone/>
              </a:pPr>
              <a:r>
                <a:rPr lang="en-US" altLang="zh-CN" b="1" u="sng" dirty="0" smtClean="0">
                  <a:latin typeface="+mn-lt"/>
                  <a:ea typeface="宋体" pitchFamily="2" charset="-122"/>
                </a:rPr>
                <a:t>Background</a:t>
              </a:r>
              <a:endParaRPr lang="en-US" u="sng" dirty="0">
                <a:latin typeface="+mn-lt"/>
              </a:endParaRPr>
            </a:p>
          </p:txBody>
        </p:sp>
      </p:grpSp>
      <p:pic>
        <p:nvPicPr>
          <p:cNvPr id="22538" name="Picture 10" descr="http://www.foxheadworks.com/Global/Images/Big_warning.png"/>
          <p:cNvPicPr>
            <a:picLocks noChangeAspect="1" noChangeArrowheads="1"/>
          </p:cNvPicPr>
          <p:nvPr/>
        </p:nvPicPr>
        <p:blipFill>
          <a:blip r:embed="rId3" cstate="print"/>
          <a:srcRect/>
          <a:stretch>
            <a:fillRect/>
          </a:stretch>
        </p:blipFill>
        <p:spPr bwMode="auto">
          <a:xfrm>
            <a:off x="685800" y="2057400"/>
            <a:ext cx="838200" cy="838203"/>
          </a:xfrm>
          <a:prstGeom prst="rect">
            <a:avLst/>
          </a:prstGeom>
          <a:noFill/>
        </p:spPr>
      </p:pic>
      <p:pic>
        <p:nvPicPr>
          <p:cNvPr id="22542" name="Picture 14" descr="http://clubdeq.com/target.png"/>
          <p:cNvPicPr>
            <a:picLocks noChangeAspect="1" noChangeArrowheads="1"/>
          </p:cNvPicPr>
          <p:nvPr/>
        </p:nvPicPr>
        <p:blipFill>
          <a:blip r:embed="rId4" cstate="print"/>
          <a:srcRect/>
          <a:stretch>
            <a:fillRect/>
          </a:stretch>
        </p:blipFill>
        <p:spPr bwMode="auto">
          <a:xfrm>
            <a:off x="762000" y="3911033"/>
            <a:ext cx="838200" cy="838200"/>
          </a:xfrm>
          <a:prstGeom prst="rect">
            <a:avLst/>
          </a:prstGeom>
          <a:noFill/>
        </p:spPr>
      </p:pic>
      <p:pic>
        <p:nvPicPr>
          <p:cNvPr id="22551" name="Picture 23" descr="C:\Users\Yu Sun\Desktop\solutionicon.png"/>
          <p:cNvPicPr>
            <a:picLocks noChangeAspect="1" noChangeArrowheads="1"/>
          </p:cNvPicPr>
          <p:nvPr/>
        </p:nvPicPr>
        <p:blipFill>
          <a:blip r:embed="rId5" cstate="print"/>
          <a:srcRect/>
          <a:stretch>
            <a:fillRect/>
          </a:stretch>
        </p:blipFill>
        <p:spPr bwMode="auto">
          <a:xfrm>
            <a:off x="762000" y="5563512"/>
            <a:ext cx="751269" cy="762000"/>
          </a:xfrm>
          <a:prstGeom prst="rect">
            <a:avLst/>
          </a:prstGeom>
          <a:noFill/>
        </p:spPr>
      </p:pic>
      <p:grpSp>
        <p:nvGrpSpPr>
          <p:cNvPr id="6" name="Group 94"/>
          <p:cNvGrpSpPr/>
          <p:nvPr/>
        </p:nvGrpSpPr>
        <p:grpSpPr>
          <a:xfrm>
            <a:off x="2438400" y="1524000"/>
            <a:ext cx="1828800" cy="1600200"/>
            <a:chOff x="6400800" y="0"/>
            <a:chExt cx="1828800" cy="1600200"/>
          </a:xfrm>
        </p:grpSpPr>
        <p:sp>
          <p:nvSpPr>
            <p:cNvPr id="115" name="Subtitle 5"/>
            <p:cNvSpPr txBox="1">
              <a:spLocks/>
            </p:cNvSpPr>
            <p:nvPr/>
          </p:nvSpPr>
          <p:spPr bwMode="auto">
            <a:xfrm>
              <a:off x="6400800" y="861536"/>
              <a:ext cx="1828800" cy="738664"/>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Domain-Specific Modeling Languages (DSMLs)</a:t>
              </a:r>
              <a:endParaRPr lang="en-US" sz="1600" kern="0" dirty="0">
                <a:latin typeface="+mn-lt"/>
              </a:endParaRPr>
            </a:p>
          </p:txBody>
        </p:sp>
        <p:pic>
          <p:nvPicPr>
            <p:cNvPr id="22552" name="Picture 24" descr="C:\Users\Yu Sun\Desktop\defensetmp\dsm.png"/>
            <p:cNvPicPr>
              <a:picLocks noChangeAspect="1" noChangeArrowheads="1"/>
            </p:cNvPicPr>
            <p:nvPr/>
          </p:nvPicPr>
          <p:blipFill>
            <a:blip r:embed="rId6" cstate="print"/>
            <a:srcRect/>
            <a:stretch>
              <a:fillRect/>
            </a:stretch>
          </p:blipFill>
          <p:spPr bwMode="auto">
            <a:xfrm>
              <a:off x="6553200" y="0"/>
              <a:ext cx="1371600" cy="806582"/>
            </a:xfrm>
            <a:prstGeom prst="rect">
              <a:avLst/>
            </a:prstGeom>
            <a:noFill/>
          </p:spPr>
        </p:pic>
      </p:grpSp>
      <p:grpSp>
        <p:nvGrpSpPr>
          <p:cNvPr id="7" name="Group 52"/>
          <p:cNvGrpSpPr/>
          <p:nvPr/>
        </p:nvGrpSpPr>
        <p:grpSpPr>
          <a:xfrm>
            <a:off x="2362200" y="3390900"/>
            <a:ext cx="1371599" cy="1380652"/>
            <a:chOff x="2552699" y="3276600"/>
            <a:chExt cx="1371599" cy="1380652"/>
          </a:xfrm>
        </p:grpSpPr>
        <p:sp>
          <p:nvSpPr>
            <p:cNvPr id="122" name="Subtitle 5"/>
            <p:cNvSpPr txBox="1">
              <a:spLocks/>
            </p:cNvSpPr>
            <p:nvPr/>
          </p:nvSpPr>
          <p:spPr bwMode="auto">
            <a:xfrm>
              <a:off x="2552699" y="3918588"/>
              <a:ext cx="1371599" cy="738664"/>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0"/>
                </a:spcAft>
                <a:buClr>
                  <a:schemeClr val="accent1"/>
                </a:buClr>
                <a:buSzPct val="65000"/>
                <a:buFont typeface="Wingdings" pitchFamily="2" charset="2"/>
                <a:buNone/>
                <a:defRPr/>
              </a:pPr>
              <a:r>
                <a:rPr lang="en-US" sz="1600" kern="0" dirty="0" smtClean="0">
                  <a:latin typeface="+mn-lt"/>
                </a:rPr>
                <a:t>Semiformal Requirements Modeling</a:t>
              </a:r>
              <a:endParaRPr lang="en-US" sz="1600" kern="0" dirty="0">
                <a:latin typeface="+mn-lt"/>
              </a:endParaRPr>
            </a:p>
          </p:txBody>
        </p:sp>
        <p:grpSp>
          <p:nvGrpSpPr>
            <p:cNvPr id="8" name="Group 238"/>
            <p:cNvGrpSpPr/>
            <p:nvPr/>
          </p:nvGrpSpPr>
          <p:grpSpPr>
            <a:xfrm>
              <a:off x="2647950" y="3276600"/>
              <a:ext cx="990600" cy="533400"/>
              <a:chOff x="2438400" y="2590800"/>
              <a:chExt cx="4419600" cy="2590800"/>
            </a:xfrm>
          </p:grpSpPr>
          <p:grpSp>
            <p:nvGrpSpPr>
              <p:cNvPr id="9" name="Group 32"/>
              <p:cNvGrpSpPr/>
              <p:nvPr/>
            </p:nvGrpSpPr>
            <p:grpSpPr>
              <a:xfrm>
                <a:off x="2438401" y="2590798"/>
                <a:ext cx="4419601" cy="2590799"/>
                <a:chOff x="2667000" y="2727821"/>
                <a:chExt cx="4039494" cy="2338957"/>
              </a:xfrm>
            </p:grpSpPr>
            <p:pic>
              <p:nvPicPr>
                <p:cNvPr id="242" name="Picture 3"/>
                <p:cNvPicPr>
                  <a:picLocks noChangeAspect="1" noChangeArrowheads="1"/>
                </p:cNvPicPr>
                <p:nvPr/>
              </p:nvPicPr>
              <p:blipFill>
                <a:blip r:embed="rId7" cstate="print"/>
                <a:srcRect/>
                <a:stretch>
                  <a:fillRect/>
                </a:stretch>
              </p:blipFill>
              <p:spPr bwMode="auto">
                <a:xfrm rot="1040670">
                  <a:off x="2918505" y="4208289"/>
                  <a:ext cx="1269350" cy="858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3" name="Picture 3"/>
                <p:cNvPicPr>
                  <a:picLocks noChangeAspect="1" noChangeArrowheads="1"/>
                </p:cNvPicPr>
                <p:nvPr/>
              </p:nvPicPr>
              <p:blipFill>
                <a:blip r:embed="rId8" cstate="print"/>
                <a:srcRect/>
                <a:stretch>
                  <a:fillRect/>
                </a:stretch>
              </p:blipFill>
              <p:spPr bwMode="auto">
                <a:xfrm rot="755909">
                  <a:off x="4268359" y="2727821"/>
                  <a:ext cx="1351158" cy="858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4" name="Picture 4"/>
                <p:cNvPicPr>
                  <a:picLocks noChangeAspect="1" noChangeArrowheads="1"/>
                </p:cNvPicPr>
                <p:nvPr/>
              </p:nvPicPr>
              <p:blipFill>
                <a:blip r:embed="rId9" cstate="print"/>
                <a:srcRect/>
                <a:stretch>
                  <a:fillRect/>
                </a:stretch>
              </p:blipFill>
              <p:spPr bwMode="auto">
                <a:xfrm>
                  <a:off x="2667000" y="3200400"/>
                  <a:ext cx="1467038" cy="858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 name="Picture 1" descr="C:\Users\Yu Sun\Desktop\ICMT2011\livedemo.png"/>
                <p:cNvPicPr>
                  <a:picLocks noChangeAspect="1" noChangeArrowheads="1"/>
                </p:cNvPicPr>
                <p:nvPr/>
              </p:nvPicPr>
              <p:blipFill>
                <a:blip r:embed="rId10" cstate="print"/>
                <a:srcRect/>
                <a:stretch>
                  <a:fillRect/>
                </a:stretch>
              </p:blipFill>
              <p:spPr bwMode="auto">
                <a:xfrm rot="20632541">
                  <a:off x="4267877" y="3281952"/>
                  <a:ext cx="2438617"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41" name="Picture 5" descr="http://hybrid-share.sourceforge.net/Files/AppIcon-128.png"/>
              <p:cNvPicPr>
                <a:picLocks noChangeAspect="1" noChangeArrowheads="1"/>
              </p:cNvPicPr>
              <p:nvPr/>
            </p:nvPicPr>
            <p:blipFill>
              <a:blip r:embed="rId11" cstate="print"/>
              <a:srcRect/>
              <a:stretch>
                <a:fillRect/>
              </a:stretch>
            </p:blipFill>
            <p:spPr bwMode="auto">
              <a:xfrm>
                <a:off x="3581400" y="3048000"/>
                <a:ext cx="1600200" cy="1600201"/>
              </a:xfrm>
              <a:prstGeom prst="rect">
                <a:avLst/>
              </a:prstGeom>
              <a:noFill/>
            </p:spPr>
          </p:pic>
        </p:grpSp>
      </p:grpSp>
      <p:grpSp>
        <p:nvGrpSpPr>
          <p:cNvPr id="10" name="Group 63"/>
          <p:cNvGrpSpPr/>
          <p:nvPr/>
        </p:nvGrpSpPr>
        <p:grpSpPr>
          <a:xfrm>
            <a:off x="3733800" y="3352800"/>
            <a:ext cx="1524000" cy="1406843"/>
            <a:chOff x="3962400" y="3200400"/>
            <a:chExt cx="1524000" cy="1406843"/>
          </a:xfrm>
        </p:grpSpPr>
        <p:sp>
          <p:nvSpPr>
            <p:cNvPr id="120" name="Subtitle 5"/>
            <p:cNvSpPr txBox="1">
              <a:spLocks/>
            </p:cNvSpPr>
            <p:nvPr/>
          </p:nvSpPr>
          <p:spPr bwMode="auto">
            <a:xfrm>
              <a:off x="3962400" y="4114800"/>
              <a:ext cx="1524000" cy="492443"/>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User-Centered &amp; Flexible Modeling</a:t>
              </a:r>
              <a:endParaRPr lang="en-US" sz="1600" kern="0" dirty="0">
                <a:latin typeface="+mn-lt"/>
              </a:endParaRPr>
            </a:p>
          </p:txBody>
        </p:sp>
        <p:pic>
          <p:nvPicPr>
            <p:cNvPr id="22564" name="Picture 36" descr="C:\Users\Yu Sun\Desktop\defensetmp\usercentric.png"/>
            <p:cNvPicPr>
              <a:picLocks noChangeAspect="1" noChangeArrowheads="1"/>
            </p:cNvPicPr>
            <p:nvPr/>
          </p:nvPicPr>
          <p:blipFill>
            <a:blip r:embed="rId12" cstate="print"/>
            <a:srcRect/>
            <a:stretch>
              <a:fillRect/>
            </a:stretch>
          </p:blipFill>
          <p:spPr bwMode="auto">
            <a:xfrm>
              <a:off x="4208853" y="3200400"/>
              <a:ext cx="1031094" cy="804863"/>
            </a:xfrm>
            <a:prstGeom prst="rect">
              <a:avLst/>
            </a:prstGeom>
            <a:noFill/>
          </p:spPr>
        </p:pic>
      </p:grpSp>
      <p:grpSp>
        <p:nvGrpSpPr>
          <p:cNvPr id="11" name="Group 62"/>
          <p:cNvGrpSpPr/>
          <p:nvPr/>
        </p:nvGrpSpPr>
        <p:grpSpPr>
          <a:xfrm>
            <a:off x="5374944" y="3516676"/>
            <a:ext cx="1406856" cy="1242967"/>
            <a:chOff x="5527344" y="3364276"/>
            <a:chExt cx="1406856" cy="1242967"/>
          </a:xfrm>
        </p:grpSpPr>
        <p:sp>
          <p:nvSpPr>
            <p:cNvPr id="116" name="Subtitle 5"/>
            <p:cNvSpPr txBox="1">
              <a:spLocks/>
            </p:cNvSpPr>
            <p:nvPr/>
          </p:nvSpPr>
          <p:spPr bwMode="auto">
            <a:xfrm>
              <a:off x="5527344" y="4114800"/>
              <a:ext cx="1406856" cy="492443"/>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Automate DSML Development</a:t>
              </a:r>
              <a:endParaRPr lang="en-US" sz="1600" kern="0" dirty="0">
                <a:latin typeface="+mn-lt"/>
              </a:endParaRPr>
            </a:p>
          </p:txBody>
        </p:sp>
        <p:pic>
          <p:nvPicPr>
            <p:cNvPr id="114689" name="Picture 1"/>
            <p:cNvPicPr>
              <a:picLocks noChangeAspect="1" noChangeArrowheads="1"/>
            </p:cNvPicPr>
            <p:nvPr/>
          </p:nvPicPr>
          <p:blipFill>
            <a:blip r:embed="rId13" cstate="print"/>
            <a:srcRect/>
            <a:stretch>
              <a:fillRect/>
            </a:stretch>
          </p:blipFill>
          <p:spPr bwMode="auto">
            <a:xfrm>
              <a:off x="5621172" y="3364276"/>
              <a:ext cx="1219200" cy="591407"/>
            </a:xfrm>
            <a:prstGeom prst="rect">
              <a:avLst/>
            </a:prstGeom>
            <a:noFill/>
            <a:ln w="9525">
              <a:noFill/>
              <a:miter lim="800000"/>
              <a:headEnd/>
              <a:tailEnd/>
            </a:ln>
            <a:effectLst/>
          </p:spPr>
        </p:pic>
      </p:grpSp>
      <p:grpSp>
        <p:nvGrpSpPr>
          <p:cNvPr id="12" name="Group 53"/>
          <p:cNvGrpSpPr/>
          <p:nvPr/>
        </p:nvGrpSpPr>
        <p:grpSpPr>
          <a:xfrm>
            <a:off x="2362201" y="5255597"/>
            <a:ext cx="1219200" cy="1147406"/>
            <a:chOff x="3048000" y="5181600"/>
            <a:chExt cx="1219200" cy="1147406"/>
          </a:xfrm>
        </p:grpSpPr>
        <p:sp>
          <p:nvSpPr>
            <p:cNvPr id="118" name="Subtitle 5"/>
            <p:cNvSpPr txBox="1">
              <a:spLocks/>
            </p:cNvSpPr>
            <p:nvPr/>
          </p:nvSpPr>
          <p:spPr bwMode="auto">
            <a:xfrm>
              <a:off x="3048000" y="6082785"/>
              <a:ext cx="1219200" cy="246221"/>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Syntax Map</a:t>
              </a:r>
              <a:endParaRPr lang="en-US" sz="1600" kern="0" dirty="0">
                <a:latin typeface="+mn-lt"/>
              </a:endParaRPr>
            </a:p>
          </p:txBody>
        </p:sp>
        <p:pic>
          <p:nvPicPr>
            <p:cNvPr id="292867" name="Picture 3"/>
            <p:cNvPicPr>
              <a:picLocks noChangeAspect="1" noChangeArrowheads="1"/>
            </p:cNvPicPr>
            <p:nvPr/>
          </p:nvPicPr>
          <p:blipFill>
            <a:blip r:embed="rId14" cstate="print"/>
            <a:srcRect/>
            <a:stretch>
              <a:fillRect/>
            </a:stretch>
          </p:blipFill>
          <p:spPr bwMode="auto">
            <a:xfrm>
              <a:off x="3115672" y="5181600"/>
              <a:ext cx="1083857" cy="837391"/>
            </a:xfrm>
            <a:prstGeom prst="rect">
              <a:avLst/>
            </a:prstGeom>
            <a:noFill/>
            <a:ln w="9525">
              <a:noFill/>
              <a:miter lim="800000"/>
              <a:headEnd/>
              <a:tailEnd/>
            </a:ln>
          </p:spPr>
        </p:pic>
      </p:grpSp>
      <p:grpSp>
        <p:nvGrpSpPr>
          <p:cNvPr id="13" name="Group 54"/>
          <p:cNvGrpSpPr/>
          <p:nvPr/>
        </p:nvGrpSpPr>
        <p:grpSpPr>
          <a:xfrm>
            <a:off x="4648200" y="5105400"/>
            <a:ext cx="1260144" cy="1447800"/>
            <a:chOff x="4607256" y="5029200"/>
            <a:chExt cx="1260144" cy="1447800"/>
          </a:xfrm>
        </p:grpSpPr>
        <p:sp>
          <p:nvSpPr>
            <p:cNvPr id="119" name="Subtitle 5"/>
            <p:cNvSpPr txBox="1">
              <a:spLocks/>
            </p:cNvSpPr>
            <p:nvPr/>
          </p:nvSpPr>
          <p:spPr bwMode="auto">
            <a:xfrm>
              <a:off x="4607256" y="5984557"/>
              <a:ext cx="1260144" cy="492443"/>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Intermediate Deign Space</a:t>
              </a:r>
              <a:endParaRPr lang="en-US" sz="1600" kern="0" dirty="0">
                <a:latin typeface="+mn-lt"/>
              </a:endParaRPr>
            </a:p>
          </p:txBody>
        </p:sp>
        <p:pic>
          <p:nvPicPr>
            <p:cNvPr id="292868" name="Picture 4"/>
            <p:cNvPicPr>
              <a:picLocks noChangeAspect="1" noChangeArrowheads="1"/>
            </p:cNvPicPr>
            <p:nvPr/>
          </p:nvPicPr>
          <p:blipFill>
            <a:blip r:embed="rId15" cstate="print"/>
            <a:srcRect/>
            <a:stretch>
              <a:fillRect/>
            </a:stretch>
          </p:blipFill>
          <p:spPr bwMode="auto">
            <a:xfrm>
              <a:off x="4894428" y="5029200"/>
              <a:ext cx="685800" cy="927980"/>
            </a:xfrm>
            <a:prstGeom prst="rect">
              <a:avLst/>
            </a:prstGeom>
            <a:noFill/>
            <a:ln w="9525">
              <a:noFill/>
              <a:miter lim="800000"/>
              <a:headEnd/>
              <a:tailEnd/>
            </a:ln>
          </p:spPr>
        </p:pic>
      </p:grpSp>
      <p:grpSp>
        <p:nvGrpSpPr>
          <p:cNvPr id="14" name="Group 55"/>
          <p:cNvGrpSpPr/>
          <p:nvPr/>
        </p:nvGrpSpPr>
        <p:grpSpPr>
          <a:xfrm>
            <a:off x="6934200" y="5202079"/>
            <a:ext cx="1330656" cy="1254443"/>
            <a:chOff x="6515100" y="5181600"/>
            <a:chExt cx="1330656" cy="1254443"/>
          </a:xfrm>
        </p:grpSpPr>
        <p:sp>
          <p:nvSpPr>
            <p:cNvPr id="117" name="Subtitle 5"/>
            <p:cNvSpPr txBox="1">
              <a:spLocks/>
            </p:cNvSpPr>
            <p:nvPr/>
          </p:nvSpPr>
          <p:spPr bwMode="auto">
            <a:xfrm>
              <a:off x="6515100" y="5943600"/>
              <a:ext cx="1330656" cy="492443"/>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Model Space Exploration</a:t>
              </a:r>
              <a:endParaRPr lang="en-US" sz="1600" kern="0" dirty="0">
                <a:latin typeface="+mn-lt"/>
              </a:endParaRPr>
            </a:p>
          </p:txBody>
        </p:sp>
        <p:pic>
          <p:nvPicPr>
            <p:cNvPr id="46" name="Picture 10" descr="http://dse.esi.nl/images/ychart.gif"/>
            <p:cNvPicPr>
              <a:picLocks noChangeAspect="1" noChangeArrowheads="1"/>
            </p:cNvPicPr>
            <p:nvPr/>
          </p:nvPicPr>
          <p:blipFill>
            <a:blip r:embed="rId16" cstate="print"/>
            <a:srcRect/>
            <a:stretch>
              <a:fillRect/>
            </a:stretch>
          </p:blipFill>
          <p:spPr bwMode="auto">
            <a:xfrm>
              <a:off x="6532728" y="5181600"/>
              <a:ext cx="1295400" cy="777241"/>
            </a:xfrm>
            <a:prstGeom prst="rect">
              <a:avLst/>
            </a:prstGeom>
            <a:noFill/>
          </p:spPr>
        </p:pic>
      </p:grpSp>
      <p:grpSp>
        <p:nvGrpSpPr>
          <p:cNvPr id="15" name="Group 61"/>
          <p:cNvGrpSpPr/>
          <p:nvPr/>
        </p:nvGrpSpPr>
        <p:grpSpPr>
          <a:xfrm>
            <a:off x="6858000" y="3433526"/>
            <a:ext cx="1406856" cy="1295400"/>
            <a:chOff x="7391400" y="3429000"/>
            <a:chExt cx="1406856" cy="1295400"/>
          </a:xfrm>
        </p:grpSpPr>
        <p:pic>
          <p:nvPicPr>
            <p:cNvPr id="399367" name="Picture 7" descr="File:Information magnifier icon.png"/>
            <p:cNvPicPr>
              <a:picLocks noChangeAspect="1" noChangeArrowheads="1"/>
            </p:cNvPicPr>
            <p:nvPr/>
          </p:nvPicPr>
          <p:blipFill>
            <a:blip r:embed="rId17" cstate="print"/>
            <a:srcRect/>
            <a:stretch>
              <a:fillRect/>
            </a:stretch>
          </p:blipFill>
          <p:spPr bwMode="auto">
            <a:xfrm>
              <a:off x="7751865" y="3429000"/>
              <a:ext cx="685927" cy="609600"/>
            </a:xfrm>
            <a:prstGeom prst="rect">
              <a:avLst/>
            </a:prstGeom>
            <a:noFill/>
          </p:spPr>
        </p:pic>
        <p:sp>
          <p:nvSpPr>
            <p:cNvPr id="61" name="Subtitle 5"/>
            <p:cNvSpPr txBox="1">
              <a:spLocks/>
            </p:cNvSpPr>
            <p:nvPr/>
          </p:nvSpPr>
          <p:spPr bwMode="auto">
            <a:xfrm>
              <a:off x="7391400" y="4231957"/>
              <a:ext cx="1406856" cy="492443"/>
            </a:xfrm>
            <a:prstGeom prst="rect">
              <a:avLst/>
            </a:prstGeom>
            <a:noFill/>
            <a:ln w="9525">
              <a:noFill/>
              <a:miter lim="800000"/>
              <a:headEnd/>
              <a:tailEnd/>
            </a:ln>
          </p:spPr>
          <p:txBody>
            <a:bodyPr wrap="square" lIns="0" tIns="0" rIns="0" bIns="0" anchor="ctr">
              <a:spAutoFit/>
            </a:bodyPr>
            <a:lstStyle/>
            <a:p>
              <a:pPr algn="ctr">
                <a:lnSpc>
                  <a:spcPct val="100000"/>
                </a:lnSpc>
                <a:spcBef>
                  <a:spcPts val="0"/>
                </a:spcBef>
                <a:spcAft>
                  <a:spcPts val="300"/>
                </a:spcAft>
                <a:buClr>
                  <a:schemeClr val="accent1"/>
                </a:buClr>
                <a:buSzPct val="65000"/>
                <a:buFont typeface="Wingdings" pitchFamily="2" charset="2"/>
                <a:buNone/>
                <a:defRPr/>
              </a:pPr>
              <a:r>
                <a:rPr lang="en-US" sz="1600" kern="0" dirty="0" smtClean="0">
                  <a:latin typeface="+mn-lt"/>
                </a:rPr>
                <a:t>Automate DSML Verification</a:t>
              </a:r>
              <a:endParaRPr lang="en-US" sz="1600" kern="0" dirty="0">
                <a:latin typeface="+mn-lt"/>
              </a:endParaRPr>
            </a:p>
          </p:txBody>
        </p:sp>
      </p:grpSp>
      <p:cxnSp>
        <p:nvCxnSpPr>
          <p:cNvPr id="66" name="Straight Arrow Connector 10"/>
          <p:cNvCxnSpPr>
            <a:stCxn id="122" idx="1"/>
            <a:endCxn id="292867" idx="1"/>
          </p:cNvCxnSpPr>
          <p:nvPr/>
        </p:nvCxnSpPr>
        <p:spPr>
          <a:xfrm rot="10800000" flipH="1" flipV="1">
            <a:off x="2362199" y="4402219"/>
            <a:ext cx="67673" cy="1272073"/>
          </a:xfrm>
          <a:prstGeom prst="curvedConnector3">
            <a:avLst>
              <a:gd name="adj1" fmla="val -337801"/>
            </a:avLst>
          </a:prstGeom>
          <a:ln w="22225">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10"/>
          <p:cNvCxnSpPr>
            <a:stCxn id="116" idx="2"/>
            <a:endCxn id="292868" idx="3"/>
          </p:cNvCxnSpPr>
          <p:nvPr/>
        </p:nvCxnSpPr>
        <p:spPr>
          <a:xfrm rot="5400000">
            <a:off x="5444899" y="4935916"/>
            <a:ext cx="809747" cy="457200"/>
          </a:xfrm>
          <a:prstGeom prst="curvedConnector2">
            <a:avLst/>
          </a:prstGeom>
          <a:ln w="22225">
            <a:solidFill>
              <a:srgbClr val="0000CC"/>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10"/>
          <p:cNvCxnSpPr>
            <a:stCxn id="120" idx="2"/>
            <a:endCxn id="292868" idx="1"/>
          </p:cNvCxnSpPr>
          <p:nvPr/>
        </p:nvCxnSpPr>
        <p:spPr>
          <a:xfrm rot="16200000" flipH="1">
            <a:off x="4310713" y="4944730"/>
            <a:ext cx="809747" cy="439572"/>
          </a:xfrm>
          <a:prstGeom prst="curvedConnector2">
            <a:avLst/>
          </a:prstGeom>
          <a:ln w="22225">
            <a:solidFill>
              <a:srgbClr val="0000CC"/>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10"/>
          <p:cNvCxnSpPr>
            <a:stCxn id="61" idx="3"/>
            <a:endCxn id="46" idx="3"/>
          </p:cNvCxnSpPr>
          <p:nvPr/>
        </p:nvCxnSpPr>
        <p:spPr>
          <a:xfrm flipH="1">
            <a:off x="8247228" y="4482705"/>
            <a:ext cx="17628" cy="1107995"/>
          </a:xfrm>
          <a:prstGeom prst="curvedConnector3">
            <a:avLst>
              <a:gd name="adj1" fmla="val -1296801"/>
            </a:avLst>
          </a:prstGeom>
          <a:ln w="22225">
            <a:solidFill>
              <a:srgbClr val="FF99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pic>
        <p:nvPicPr>
          <p:cNvPr id="399373" name="Picture 13" descr="http://t3.gstatic.com/images?q=tbn:ANd9GcSWUIYAVn8jdNAz6u8cXgN4KP2GHHzWjC3K4QIegAKOX_rHX9W4mQ"/>
          <p:cNvPicPr>
            <a:picLocks noChangeAspect="1" noChangeArrowheads="1"/>
          </p:cNvPicPr>
          <p:nvPr/>
        </p:nvPicPr>
        <p:blipFill>
          <a:blip r:embed="rId18" cstate="print"/>
          <a:srcRect/>
          <a:stretch>
            <a:fillRect/>
          </a:stretch>
        </p:blipFill>
        <p:spPr bwMode="auto">
          <a:xfrm>
            <a:off x="5791200" y="1789271"/>
            <a:ext cx="1447800" cy="1028700"/>
          </a:xfrm>
          <a:prstGeom prst="rect">
            <a:avLst/>
          </a:prstGeom>
          <a:noFill/>
        </p:spPr>
      </p:pic>
    </p:spTree>
  </p:cSld>
  <p:clrMapOvr>
    <a:masterClrMapping/>
  </p:clrMapOvr>
  <p:transition advTm="62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baseline="0" dirty="0" smtClean="0">
                <a:solidFill>
                  <a:schemeClr val="tx1"/>
                </a:solidFill>
              </a:rPr>
              <a:t>Intermediate Design Space (cont.)</a:t>
            </a:r>
            <a:endParaRPr lang="en-US" sz="2800" b="0" dirty="0">
              <a:solidFill>
                <a:schemeClr val="tx1"/>
              </a:solidFill>
            </a:endParaRPr>
          </a:p>
        </p:txBody>
      </p:sp>
      <p:sp>
        <p:nvSpPr>
          <p:cNvPr id="6" name="Text Placeholder 5"/>
          <p:cNvSpPr>
            <a:spLocks noGrp="1"/>
          </p:cNvSpPr>
          <p:nvPr>
            <p:ph idx="1"/>
          </p:nvPr>
        </p:nvSpPr>
        <p:spPr>
          <a:xfrm>
            <a:off x="612775" y="1295400"/>
            <a:ext cx="8153400" cy="1600200"/>
          </a:xfrm>
        </p:spPr>
        <p:txBody>
          <a:bodyPr/>
          <a:lstStyle/>
          <a:p>
            <a:r>
              <a:rPr lang="en-US" dirty="0" smtClean="0"/>
              <a:t>Create a DSML from a set of domain model examples using inference and graph transformation</a:t>
            </a:r>
          </a:p>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20</a:t>
            </a:fld>
            <a:endParaRPr lang="en-US" dirty="0"/>
          </a:p>
        </p:txBody>
      </p:sp>
      <p:sp>
        <p:nvSpPr>
          <p:cNvPr id="7" name="Left Brace 6"/>
          <p:cNvSpPr/>
          <p:nvPr/>
        </p:nvSpPr>
        <p:spPr>
          <a:xfrm>
            <a:off x="5257800" y="2590800"/>
            <a:ext cx="457200" cy="1676400"/>
          </a:xfrm>
          <a:prstGeom prst="leftBrace">
            <a:avLst>
              <a:gd name="adj1" fmla="val 497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5638800" y="2511385"/>
            <a:ext cx="3352800" cy="2123658"/>
          </a:xfrm>
          <a:prstGeom prst="rect">
            <a:avLst/>
          </a:prstGeom>
          <a:noFill/>
        </p:spPr>
        <p:txBody>
          <a:bodyPr wrap="square" rtlCol="0">
            <a:spAutoFit/>
          </a:bodyPr>
          <a:lstStyle/>
          <a:p>
            <a:r>
              <a:rPr lang="en-US" dirty="0" smtClean="0">
                <a:latin typeface="+mn-lt"/>
              </a:rPr>
              <a:t>Transform a set of domain model examples into attributed graphs</a:t>
            </a:r>
          </a:p>
          <a:p>
            <a:pPr marL="347663" lvl="1" indent="-231775">
              <a:buFont typeface="Wingdings" pitchFamily="2" charset="2"/>
              <a:buChar char="ü"/>
            </a:pPr>
            <a:r>
              <a:rPr lang="en-US" sz="1600" dirty="0" smtClean="0">
                <a:latin typeface="+mn-lt"/>
              </a:rPr>
              <a:t>Make inference engine independent from representation of input models</a:t>
            </a:r>
          </a:p>
          <a:p>
            <a:pPr marL="347663" lvl="1" indent="-231775">
              <a:buFont typeface="Wingdings" pitchFamily="2" charset="2"/>
              <a:buChar char="ü"/>
            </a:pPr>
            <a:r>
              <a:rPr lang="en-US" sz="1600" dirty="0" smtClean="0">
                <a:latin typeface="+mn-lt"/>
              </a:rPr>
              <a:t>Find candidate concrete syntax</a:t>
            </a:r>
          </a:p>
          <a:p>
            <a:pPr marL="347663" lvl="1" indent="-231775">
              <a:buFont typeface="Wingdings" pitchFamily="2" charset="2"/>
              <a:buChar char="ü"/>
            </a:pPr>
            <a:r>
              <a:rPr lang="en-US" sz="1600" dirty="0" smtClean="0">
                <a:latin typeface="+mn-lt"/>
              </a:rPr>
              <a:t>Find primitive domain models that have minimal notions</a:t>
            </a:r>
          </a:p>
        </p:txBody>
      </p:sp>
      <p:graphicFrame>
        <p:nvGraphicFramePr>
          <p:cNvPr id="162843" name="Object 27"/>
          <p:cNvGraphicFramePr>
            <a:graphicFrameLocks noChangeAspect="1"/>
          </p:cNvGraphicFramePr>
          <p:nvPr/>
        </p:nvGraphicFramePr>
        <p:xfrm>
          <a:off x="152400" y="2541687"/>
          <a:ext cx="5410200" cy="4011513"/>
        </p:xfrm>
        <a:graphic>
          <a:graphicData uri="http://schemas.openxmlformats.org/presentationml/2006/ole">
            <mc:AlternateContent xmlns:mc="http://schemas.openxmlformats.org/markup-compatibility/2006">
              <mc:Choice xmlns:v="urn:schemas-microsoft-com:vml" Requires="v">
                <p:oleObj spid="_x0000_s162872" name="Visio" r:id="rId3" imgW="7957587" imgH="5900208" progId="Visio.Drawing.11">
                  <p:embed/>
                </p:oleObj>
              </mc:Choice>
              <mc:Fallback>
                <p:oleObj name="Visio" r:id="rId3" imgW="7957587" imgH="5900208" progId="Visio.Drawing.11">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41687"/>
                        <a:ext cx="5410200" cy="40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eft Brace 10"/>
          <p:cNvSpPr/>
          <p:nvPr/>
        </p:nvSpPr>
        <p:spPr>
          <a:xfrm>
            <a:off x="5562600" y="5105400"/>
            <a:ext cx="457200" cy="1143000"/>
          </a:xfrm>
          <a:prstGeom prst="leftBrace">
            <a:avLst>
              <a:gd name="adj1" fmla="val 4971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943600" y="5172670"/>
            <a:ext cx="2895600" cy="923330"/>
          </a:xfrm>
          <a:prstGeom prst="rect">
            <a:avLst/>
          </a:prstGeom>
          <a:noFill/>
        </p:spPr>
        <p:txBody>
          <a:bodyPr wrap="square" rtlCol="0">
            <a:spAutoFit/>
          </a:bodyPr>
          <a:lstStyle/>
          <a:p>
            <a:r>
              <a:rPr lang="en-US" dirty="0" smtClean="0">
                <a:latin typeface="+mn-lt"/>
              </a:rPr>
              <a:t>Infer metamodel and static constraints from a set of attributed graphs</a:t>
            </a:r>
            <a:endParaRPr lang="en-US" sz="1600" dirty="0" smtClean="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Domain Models for Process Control</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21</a:t>
            </a:fld>
            <a:endParaRPr lang="en-US" dirty="0"/>
          </a:p>
        </p:txBody>
      </p:sp>
      <p:sp>
        <p:nvSpPr>
          <p:cNvPr id="1177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77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7775" name="Object 15"/>
          <p:cNvGraphicFramePr>
            <a:graphicFrameLocks noChangeAspect="1"/>
          </p:cNvGraphicFramePr>
          <p:nvPr/>
        </p:nvGraphicFramePr>
        <p:xfrm>
          <a:off x="1066800" y="2651614"/>
          <a:ext cx="1981200" cy="895350"/>
        </p:xfrm>
        <a:graphic>
          <a:graphicData uri="http://schemas.openxmlformats.org/presentationml/2006/ole">
            <mc:AlternateContent xmlns:mc="http://schemas.openxmlformats.org/markup-compatibility/2006">
              <mc:Choice xmlns:v="urn:schemas-microsoft-com:vml" Requires="v">
                <p:oleObj spid="_x0000_s117876" name="Bitmap Image" r:id="rId4" imgW="990738" imgH="447856" progId="PBrush">
                  <p:embed/>
                </p:oleObj>
              </mc:Choice>
              <mc:Fallback>
                <p:oleObj name="Bitmap Image" r:id="rId4" imgW="990738" imgH="447856" progId="PBrush">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1614"/>
                        <a:ext cx="1981200"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7777" name="Object 17"/>
          <p:cNvGraphicFramePr>
            <a:graphicFrameLocks noChangeAspect="1"/>
          </p:cNvGraphicFramePr>
          <p:nvPr/>
        </p:nvGraphicFramePr>
        <p:xfrm>
          <a:off x="762000" y="5105400"/>
          <a:ext cx="7492738" cy="1447800"/>
        </p:xfrm>
        <a:graphic>
          <a:graphicData uri="http://schemas.openxmlformats.org/presentationml/2006/ole">
            <mc:AlternateContent xmlns:mc="http://schemas.openxmlformats.org/markup-compatibility/2006">
              <mc:Choice xmlns:v="urn:schemas-microsoft-com:vml" Requires="v">
                <p:oleObj spid="_x0000_s117877" name="Bitmap Image" r:id="rId6" imgW="4780952" imgH="923810" progId="PBrush">
                  <p:embed/>
                </p:oleObj>
              </mc:Choice>
              <mc:Fallback>
                <p:oleObj name="Bitmap Image" r:id="rId6" imgW="4780952" imgH="923810" progId="PBrush">
                  <p:embed/>
                  <p:pic>
                    <p:nvPicPr>
                      <p:cNvPr id="0"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105400"/>
                        <a:ext cx="749273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780" name="Picture 20"/>
          <p:cNvPicPr>
            <a:picLocks noChangeAspect="1" noChangeArrowheads="1"/>
          </p:cNvPicPr>
          <p:nvPr/>
        </p:nvPicPr>
        <p:blipFill>
          <a:blip r:embed="rId8" cstate="print"/>
          <a:srcRect/>
          <a:stretch>
            <a:fillRect/>
          </a:stretch>
        </p:blipFill>
        <p:spPr bwMode="auto">
          <a:xfrm>
            <a:off x="4806112" y="2657474"/>
            <a:ext cx="3728288" cy="1914526"/>
          </a:xfrm>
          <a:prstGeom prst="rect">
            <a:avLst/>
          </a:prstGeom>
          <a:noFill/>
        </p:spPr>
      </p:pic>
      <p:pic>
        <p:nvPicPr>
          <p:cNvPr id="117781" name="Picture 21"/>
          <p:cNvPicPr>
            <a:picLocks noChangeAspect="1" noChangeArrowheads="1"/>
          </p:cNvPicPr>
          <p:nvPr/>
        </p:nvPicPr>
        <p:blipFill>
          <a:blip r:embed="rId9" cstate="print"/>
          <a:srcRect/>
          <a:stretch>
            <a:fillRect/>
          </a:stretch>
        </p:blipFill>
        <p:spPr bwMode="auto">
          <a:xfrm>
            <a:off x="2209800" y="3810000"/>
            <a:ext cx="3429000" cy="941642"/>
          </a:xfrm>
          <a:prstGeom prst="rect">
            <a:avLst/>
          </a:prstGeom>
          <a:noFill/>
        </p:spPr>
      </p:pic>
      <p:sp>
        <p:nvSpPr>
          <p:cNvPr id="11" name="Text Placeholder 10"/>
          <p:cNvSpPr>
            <a:spLocks noGrp="1"/>
          </p:cNvSpPr>
          <p:nvPr>
            <p:ph type="body" idx="4294967295"/>
          </p:nvPr>
        </p:nvSpPr>
        <p:spPr>
          <a:xfrm>
            <a:off x="612775" y="1295400"/>
            <a:ext cx="8153400" cy="1371600"/>
          </a:xfrm>
        </p:spPr>
        <p:txBody>
          <a:bodyPr/>
          <a:lstStyle/>
          <a:p>
            <a:r>
              <a:rPr lang="en-US" dirty="0" smtClean="0"/>
              <a:t>Continuous</a:t>
            </a:r>
            <a:r>
              <a:rPr lang="en-US" baseline="0" dirty="0" smtClean="0"/>
              <a:t> process for </a:t>
            </a:r>
            <a:r>
              <a:rPr lang="en-US" dirty="0" smtClean="0"/>
              <a:t>mass productions</a:t>
            </a:r>
          </a:p>
          <a:p>
            <a:pPr lvl="1"/>
            <a:r>
              <a:rPr lang="en-US" dirty="0" smtClean="0"/>
              <a:t>For example, oil refinery, power plants, and chemical factories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Concrete</a:t>
            </a:r>
            <a:r>
              <a:rPr lang="en-US" baseline="0" dirty="0" smtClean="0"/>
              <a:t> Syntax</a:t>
            </a:r>
            <a:endParaRPr lang="en-US" dirty="0"/>
          </a:p>
        </p:txBody>
      </p:sp>
      <p:sp>
        <p:nvSpPr>
          <p:cNvPr id="22" name="Content Placeholder 21"/>
          <p:cNvSpPr>
            <a:spLocks noGrp="1"/>
          </p:cNvSpPr>
          <p:nvPr>
            <p:ph idx="1"/>
          </p:nvPr>
        </p:nvSpPr>
        <p:spPr>
          <a:xfrm>
            <a:off x="612775" y="1295400"/>
            <a:ext cx="8153400" cy="990600"/>
          </a:xfrm>
        </p:spPr>
        <p:txBody>
          <a:bodyPr/>
          <a:lstStyle/>
          <a:p>
            <a:r>
              <a:rPr lang="en-US" dirty="0" smtClean="0"/>
              <a:t>Capture unique modeling elements while domain experts demonstrate notions of their domain </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22</a:t>
            </a:fld>
            <a:endParaRPr lang="en-US" dirty="0"/>
          </a:p>
        </p:txBody>
      </p:sp>
      <p:graphicFrame>
        <p:nvGraphicFramePr>
          <p:cNvPr id="15" name="Table 14"/>
          <p:cNvGraphicFramePr>
            <a:graphicFrameLocks noGrp="1"/>
          </p:cNvGraphicFramePr>
          <p:nvPr/>
        </p:nvGraphicFramePr>
        <p:xfrm>
          <a:off x="1143000" y="2362201"/>
          <a:ext cx="6248400" cy="4114799"/>
        </p:xfrm>
        <a:graphic>
          <a:graphicData uri="http://schemas.openxmlformats.org/drawingml/2006/table">
            <a:tbl>
              <a:tblPr firstRow="1" bandRow="1">
                <a:tableStyleId>{5C22544A-7EE6-4342-B048-85BDC9FD1C3A}</a:tableStyleId>
              </a:tblPr>
              <a:tblGrid>
                <a:gridCol w="1317850"/>
                <a:gridCol w="2263550"/>
                <a:gridCol w="2667000"/>
              </a:tblGrid>
              <a:tr h="441773">
                <a:tc>
                  <a:txBody>
                    <a:bodyPr/>
                    <a:lstStyle/>
                    <a:p>
                      <a:pPr algn="ctr"/>
                      <a:r>
                        <a:rPr lang="en-US" b="0" dirty="0" smtClean="0">
                          <a:solidFill>
                            <a:schemeClr val="tx1"/>
                          </a:solidFill>
                          <a:latin typeface="+mn-lt"/>
                        </a:rPr>
                        <a:t>Symbol</a:t>
                      </a:r>
                      <a:endParaRPr lang="en-US" b="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latin typeface="+mn-lt"/>
                        </a:rPr>
                        <a:t>Name</a:t>
                      </a:r>
                      <a:endParaRPr lang="en-US" b="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latin typeface="+mn-lt"/>
                        </a:rPr>
                        <a:t>Label</a:t>
                      </a:r>
                      <a:endParaRPr lang="en-US" b="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62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800" b="0" kern="1200" dirty="0" smtClean="0">
                          <a:solidFill>
                            <a:schemeClr val="tx1"/>
                          </a:solidFill>
                          <a:latin typeface="+mn-lt"/>
                          <a:ea typeface="+mn-ea"/>
                          <a:cs typeface="+mn-cs"/>
                        </a:rPr>
                        <a:t>Step</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endParaRPr lang="en-US" sz="1200" b="0" dirty="0">
                        <a:latin typeface="+mn-lt"/>
                        <a:ea typeface="맑은 고딕"/>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18482">
                <a:tc>
                  <a:txBody>
                    <a:bodyPr/>
                    <a:lstStyle/>
                    <a:p>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800" b="0" kern="1200" dirty="0" smtClean="0">
                          <a:solidFill>
                            <a:schemeClr val="tx1"/>
                          </a:solidFill>
                          <a:latin typeface="+mn-lt"/>
                          <a:ea typeface="+mn-ea"/>
                          <a:cs typeface="+mn-cs"/>
                        </a:rPr>
                        <a:t>Gain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800" b="0" dirty="0">
                          <a:latin typeface="+mn-lt"/>
                          <a:ea typeface="맑은 고딕"/>
                          <a:cs typeface="Times New Roman"/>
                        </a:rPr>
                        <a:t>2.5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18482">
                <a:tc>
                  <a:txBody>
                    <a:bodyPr/>
                    <a:lstStyle/>
                    <a:p>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800" b="0" kern="1200" dirty="0" smtClean="0">
                          <a:solidFill>
                            <a:schemeClr val="tx1"/>
                          </a:solidFill>
                          <a:latin typeface="+mn-lt"/>
                          <a:ea typeface="+mn-ea"/>
                          <a:cs typeface="+mn-cs"/>
                        </a:rPr>
                        <a:t>Scope, Scope2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endParaRPr lang="en-US" sz="1200" b="0" dirty="0">
                        <a:latin typeface="+mn-lt"/>
                        <a:ea typeface="맑은 고딕"/>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18482">
                <a:tc>
                  <a:txBody>
                    <a:bodyPr/>
                    <a:lstStyle/>
                    <a:p>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endParaRPr lang="en-US" sz="1800" b="0" kern="1200" dirty="0" smtClean="0">
                        <a:solidFill>
                          <a:schemeClr val="tx1"/>
                        </a:solidFill>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endParaRPr lang="en-US" sz="1200" b="0" dirty="0">
                        <a:latin typeface="+mn-lt"/>
                        <a:ea typeface="맑은 고딕"/>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18482">
                <a:tc>
                  <a:txBody>
                    <a:bodyPr/>
                    <a:lstStyle/>
                    <a:p>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r>
                        <a:rPr lang="en-US" sz="1800" b="0" kern="1200" dirty="0" smtClean="0">
                          <a:solidFill>
                            <a:schemeClr val="tx1"/>
                          </a:solidFill>
                          <a:latin typeface="+mn-lt"/>
                          <a:ea typeface="+mn-ea"/>
                          <a:cs typeface="+mn-cs"/>
                        </a:rPr>
                        <a:t>Transfer Fcn, PI Controller, Plant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gn="ctr">
                        <a:spcBef>
                          <a:spcPts val="200"/>
                        </a:spcBef>
                        <a:spcAft>
                          <a:spcPts val="200"/>
                        </a:spcAft>
                      </a:pPr>
                      <a:endParaRPr lang="en-US" sz="1200" b="0" dirty="0">
                        <a:latin typeface="+mn-lt"/>
                        <a:ea typeface="맑은 고딕"/>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36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b="0" dirty="0" smtClean="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pic>
        <p:nvPicPr>
          <p:cNvPr id="16" name="Picture 15"/>
          <p:cNvPicPr>
            <a:picLocks noChangeAspect="1" noChangeArrowheads="1"/>
          </p:cNvPicPr>
          <p:nvPr/>
        </p:nvPicPr>
        <p:blipFill>
          <a:blip r:embed="rId3" cstate="print"/>
          <a:srcRect/>
          <a:stretch>
            <a:fillRect/>
          </a:stretch>
        </p:blipFill>
        <p:spPr bwMode="auto">
          <a:xfrm>
            <a:off x="1514475" y="6172200"/>
            <a:ext cx="542925" cy="133350"/>
          </a:xfrm>
          <a:prstGeom prst="rect">
            <a:avLst/>
          </a:prstGeom>
          <a:noFill/>
          <a:ln w="9525">
            <a:noFill/>
            <a:miter lim="800000"/>
            <a:headEnd/>
            <a:tailEnd/>
          </a:ln>
          <a:effectLst/>
        </p:spPr>
      </p:pic>
      <p:pic>
        <p:nvPicPr>
          <p:cNvPr id="17" name="Picture 16"/>
          <p:cNvPicPr>
            <a:picLocks noChangeAspect="1" noChangeArrowheads="1"/>
          </p:cNvPicPr>
          <p:nvPr/>
        </p:nvPicPr>
        <p:blipFill>
          <a:blip r:embed="rId4" cstate="print"/>
          <a:srcRect/>
          <a:stretch>
            <a:fillRect/>
          </a:stretch>
        </p:blipFill>
        <p:spPr bwMode="auto">
          <a:xfrm>
            <a:off x="1589665" y="2971800"/>
            <a:ext cx="392544" cy="380999"/>
          </a:xfrm>
          <a:prstGeom prst="rect">
            <a:avLst/>
          </a:prstGeom>
          <a:noFill/>
          <a:ln w="9525">
            <a:noFill/>
            <a:miter lim="800000"/>
            <a:headEnd/>
            <a:tailEnd/>
          </a:ln>
        </p:spPr>
      </p:pic>
      <p:pic>
        <p:nvPicPr>
          <p:cNvPr id="18" name="Picture 18"/>
          <p:cNvPicPr>
            <a:picLocks noChangeAspect="1" noChangeArrowheads="1"/>
          </p:cNvPicPr>
          <p:nvPr/>
        </p:nvPicPr>
        <p:blipFill>
          <a:blip r:embed="rId5" cstate="print"/>
          <a:srcRect/>
          <a:stretch>
            <a:fillRect/>
          </a:stretch>
        </p:blipFill>
        <p:spPr bwMode="auto">
          <a:xfrm>
            <a:off x="1547383" y="4191000"/>
            <a:ext cx="477108" cy="504371"/>
          </a:xfrm>
          <a:prstGeom prst="rect">
            <a:avLst/>
          </a:prstGeom>
          <a:noFill/>
          <a:ln w="9525">
            <a:noFill/>
            <a:miter lim="800000"/>
            <a:headEnd/>
            <a:tailEnd/>
          </a:ln>
        </p:spPr>
      </p:pic>
      <p:pic>
        <p:nvPicPr>
          <p:cNvPr id="19" name="Picture 17"/>
          <p:cNvPicPr>
            <a:picLocks noChangeAspect="1" noChangeArrowheads="1"/>
          </p:cNvPicPr>
          <p:nvPr/>
        </p:nvPicPr>
        <p:blipFill>
          <a:blip r:embed="rId6" cstate="print"/>
          <a:srcRect/>
          <a:stretch>
            <a:fillRect/>
          </a:stretch>
        </p:blipFill>
        <p:spPr bwMode="auto">
          <a:xfrm>
            <a:off x="1595437" y="3581400"/>
            <a:ext cx="381000" cy="392546"/>
          </a:xfrm>
          <a:prstGeom prst="rect">
            <a:avLst/>
          </a:prstGeom>
          <a:noFill/>
          <a:ln w="9525">
            <a:noFill/>
            <a:miter lim="800000"/>
            <a:headEnd/>
            <a:tailEnd/>
          </a:ln>
        </p:spPr>
      </p:pic>
      <p:graphicFrame>
        <p:nvGraphicFramePr>
          <p:cNvPr id="20" name="Object 19"/>
          <p:cNvGraphicFramePr>
            <a:graphicFrameLocks noChangeAspect="1"/>
          </p:cNvGraphicFramePr>
          <p:nvPr/>
        </p:nvGraphicFramePr>
        <p:xfrm>
          <a:off x="1557337" y="4800601"/>
          <a:ext cx="457200" cy="420624"/>
        </p:xfrm>
        <a:graphic>
          <a:graphicData uri="http://schemas.openxmlformats.org/presentationml/2006/ole">
            <mc:AlternateContent xmlns:mc="http://schemas.openxmlformats.org/markup-compatibility/2006">
              <mc:Choice xmlns:v="urn:schemas-microsoft-com:vml" Requires="v">
                <p:oleObj spid="_x0000_s234757" name="Bitmap Image" r:id="rId7" imgW="237969" imgH="228571" progId="PBrush">
                  <p:embed/>
                </p:oleObj>
              </mc:Choice>
              <mc:Fallback>
                <p:oleObj name="Bitmap Image" r:id="rId7" imgW="237969" imgH="228571" progId="PBrush">
                  <p:embed/>
                  <p:pic>
                    <p:nvPicPr>
                      <p:cNvPr id="0" name="Picture 2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7" y="4800601"/>
                        <a:ext cx="457200" cy="42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1"/>
          <p:cNvPicPr>
            <a:picLocks noChangeAspect="1" noChangeArrowheads="1"/>
          </p:cNvPicPr>
          <p:nvPr/>
        </p:nvPicPr>
        <p:blipFill>
          <a:blip r:embed="rId9" cstate="print"/>
          <a:srcRect/>
          <a:stretch>
            <a:fillRect/>
          </a:stretch>
        </p:blipFill>
        <p:spPr bwMode="auto">
          <a:xfrm>
            <a:off x="1443037" y="5410200"/>
            <a:ext cx="685800" cy="450056"/>
          </a:xfrm>
          <a:prstGeom prst="rect">
            <a:avLst/>
          </a:prstGeom>
          <a:noFill/>
          <a:ln w="9525">
            <a:noFill/>
            <a:miter lim="800000"/>
            <a:headEnd/>
            <a:tailEnd/>
          </a:ln>
        </p:spPr>
      </p:pic>
      <p:graphicFrame>
        <p:nvGraphicFramePr>
          <p:cNvPr id="234508" name="Object 12"/>
          <p:cNvGraphicFramePr>
            <a:graphicFrameLocks noChangeAspect="1"/>
          </p:cNvGraphicFramePr>
          <p:nvPr/>
        </p:nvGraphicFramePr>
        <p:xfrm>
          <a:off x="4953000" y="5486401"/>
          <a:ext cx="336550" cy="396875"/>
        </p:xfrm>
        <a:graphic>
          <a:graphicData uri="http://schemas.openxmlformats.org/presentationml/2006/ole">
            <mc:AlternateContent xmlns:mc="http://schemas.openxmlformats.org/markup-compatibility/2006">
              <mc:Choice xmlns:v="urn:schemas-microsoft-com:vml" Requires="v">
                <p:oleObj spid="_x0000_s234758" name="Equation" r:id="rId10" imgW="336625" imgH="396374" progId="Equation.3">
                  <p:embed/>
                </p:oleObj>
              </mc:Choice>
              <mc:Fallback>
                <p:oleObj name="Equation" r:id="rId10" imgW="336625" imgH="396374" progId="Equation.3">
                  <p:embed/>
                  <p:pic>
                    <p:nvPicPr>
                      <p:cNvPr id="0" name="Picture 2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5486401"/>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09" name="Object 13"/>
          <p:cNvGraphicFramePr>
            <a:graphicFrameLocks noChangeAspect="1"/>
          </p:cNvGraphicFramePr>
          <p:nvPr/>
        </p:nvGraphicFramePr>
        <p:xfrm>
          <a:off x="5486400" y="5486401"/>
          <a:ext cx="723900" cy="396875"/>
        </p:xfrm>
        <a:graphic>
          <a:graphicData uri="http://schemas.openxmlformats.org/presentationml/2006/ole">
            <mc:AlternateContent xmlns:mc="http://schemas.openxmlformats.org/markup-compatibility/2006">
              <mc:Choice xmlns:v="urn:schemas-microsoft-com:vml" Requires="v">
                <p:oleObj spid="_x0000_s234759" name="Equation" r:id="rId12" imgW="724014" imgH="396374" progId="Equation.3">
                  <p:embed/>
                </p:oleObj>
              </mc:Choice>
              <mc:Fallback>
                <p:oleObj name="Equation" r:id="rId12" imgW="724014" imgH="396374" progId="Equation.3">
                  <p:embed/>
                  <p:pic>
                    <p:nvPicPr>
                      <p:cNvPr id="0" name="Picture 2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5486401"/>
                        <a:ext cx="72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10" name="Object 14"/>
          <p:cNvGraphicFramePr>
            <a:graphicFrameLocks noChangeAspect="1"/>
          </p:cNvGraphicFramePr>
          <p:nvPr/>
        </p:nvGraphicFramePr>
        <p:xfrm>
          <a:off x="6324600" y="5486401"/>
          <a:ext cx="336550" cy="396875"/>
        </p:xfrm>
        <a:graphic>
          <a:graphicData uri="http://schemas.openxmlformats.org/presentationml/2006/ole">
            <mc:AlternateContent xmlns:mc="http://schemas.openxmlformats.org/markup-compatibility/2006">
              <mc:Choice xmlns:v="urn:schemas-microsoft-com:vml" Requires="v">
                <p:oleObj spid="_x0000_s234760" name="Equation" r:id="rId14" imgW="336625" imgH="396374" progId="Equation.3">
                  <p:embed/>
                </p:oleObj>
              </mc:Choice>
              <mc:Fallback>
                <p:oleObj name="Equation" r:id="rId14" imgW="336625" imgH="396374" progId="Equation.3">
                  <p:embed/>
                  <p:pic>
                    <p:nvPicPr>
                      <p:cNvPr id="0" name="Picture 2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5486401"/>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11" name="Object 15"/>
          <p:cNvGraphicFramePr>
            <a:graphicFrameLocks noChangeAspect="1"/>
          </p:cNvGraphicFramePr>
          <p:nvPr/>
        </p:nvGraphicFramePr>
        <p:xfrm>
          <a:off x="6781800" y="5486401"/>
          <a:ext cx="346075" cy="396875"/>
        </p:xfrm>
        <a:graphic>
          <a:graphicData uri="http://schemas.openxmlformats.org/presentationml/2006/ole">
            <mc:AlternateContent xmlns:mc="http://schemas.openxmlformats.org/markup-compatibility/2006">
              <mc:Choice xmlns:v="urn:schemas-microsoft-com:vml" Requires="v">
                <p:oleObj spid="_x0000_s234761" name="Equation" r:id="rId16" imgW="345626" imgH="396374" progId="Equation.3">
                  <p:embed/>
                </p:oleObj>
              </mc:Choice>
              <mc:Fallback>
                <p:oleObj name="Equation" r:id="rId16" imgW="345626" imgH="396374" progId="Equation.3">
                  <p:embed/>
                  <p:pic>
                    <p:nvPicPr>
                      <p:cNvPr id="0" name="Picture 2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5486401"/>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43400" y="6553200"/>
            <a:ext cx="1752600" cy="228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 name="Title 1"/>
          <p:cNvSpPr>
            <a:spLocks noGrp="1"/>
          </p:cNvSpPr>
          <p:nvPr>
            <p:ph type="title"/>
          </p:nvPr>
        </p:nvSpPr>
        <p:spPr/>
        <p:txBody>
          <a:bodyPr/>
          <a:lstStyle/>
          <a:p>
            <a:r>
              <a:rPr lang="en-US" dirty="0" smtClean="0"/>
              <a:t>Annotated Concrete</a:t>
            </a:r>
            <a:r>
              <a:rPr lang="en-US" baseline="0" dirty="0" smtClean="0"/>
              <a:t> Syntax</a:t>
            </a:r>
            <a:endParaRPr lang="en-US" dirty="0"/>
          </a:p>
        </p:txBody>
      </p:sp>
      <p:sp>
        <p:nvSpPr>
          <p:cNvPr id="11" name="Text Placeholder 10"/>
          <p:cNvSpPr>
            <a:spLocks noGrp="1"/>
          </p:cNvSpPr>
          <p:nvPr>
            <p:ph idx="1"/>
          </p:nvPr>
        </p:nvSpPr>
        <p:spPr>
          <a:xfrm>
            <a:off x="612775" y="1295400"/>
            <a:ext cx="8153400" cy="990600"/>
          </a:xfrm>
        </p:spPr>
        <p:txBody>
          <a:bodyPr/>
          <a:lstStyle/>
          <a:p>
            <a:pPr lvl="0"/>
            <a:r>
              <a:rPr lang="en-US" sz="2400" dirty="0" smtClean="0"/>
              <a:t>Assign domain terms to candidate concrete syntax</a:t>
            </a:r>
          </a:p>
          <a:p>
            <a:r>
              <a:rPr lang="en-US" sz="2400" dirty="0" smtClean="0"/>
              <a:t>Define </a:t>
            </a:r>
            <a:r>
              <a:rPr lang="en-US" sz="2400" baseline="0" dirty="0" smtClean="0"/>
              <a:t>attributes if necessary</a:t>
            </a:r>
            <a:endParaRPr lang="en-US" sz="2400"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23</a:t>
            </a:fld>
            <a:endParaRPr lang="en-US" dirty="0"/>
          </a:p>
        </p:txBody>
      </p:sp>
      <p:graphicFrame>
        <p:nvGraphicFramePr>
          <p:cNvPr id="15" name="Table 14"/>
          <p:cNvGraphicFramePr>
            <a:graphicFrameLocks noGrp="1"/>
          </p:cNvGraphicFramePr>
          <p:nvPr/>
        </p:nvGraphicFramePr>
        <p:xfrm>
          <a:off x="990600" y="2164080"/>
          <a:ext cx="5820508" cy="4617720"/>
        </p:xfrm>
        <a:graphic>
          <a:graphicData uri="http://schemas.openxmlformats.org/drawingml/2006/table">
            <a:tbl>
              <a:tblPr firstRow="1" bandRow="1">
                <a:tableStyleId>{5C22544A-7EE6-4342-B048-85BDC9FD1C3A}</a:tableStyleId>
              </a:tblPr>
              <a:tblGrid>
                <a:gridCol w="1744785"/>
                <a:gridCol w="1561123"/>
                <a:gridCol w="2514600"/>
              </a:tblGrid>
              <a:tr h="381000">
                <a:tc>
                  <a:txBody>
                    <a:bodyPr/>
                    <a:lstStyle/>
                    <a:p>
                      <a:pPr algn="ctr"/>
                      <a:r>
                        <a:rPr lang="en-US" sz="1600" b="0" dirty="0" smtClean="0">
                          <a:solidFill>
                            <a:schemeClr val="tx1"/>
                          </a:solidFill>
                        </a:rPr>
                        <a:t>Symbol</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Name</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Attributes</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59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Step</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rPr>
                        <a:t>Type</a:t>
                      </a:r>
                      <a:r>
                        <a:rPr lang="en-US" sz="1600" b="0" baseline="0" dirty="0" smtClean="0">
                          <a:solidFill>
                            <a:schemeClr val="tx1"/>
                          </a:solidFill>
                        </a:rPr>
                        <a:t> := classifier</a:t>
                      </a:r>
                    </a:p>
                    <a:p>
                      <a:r>
                        <a:rPr lang="en-US" sz="1600" b="0" baseline="0" dirty="0" smtClean="0">
                          <a:solidFill>
                            <a:schemeClr val="tx1"/>
                          </a:solidFill>
                        </a:rPr>
                        <a:t>Name := String</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09600">
                <a:tc>
                  <a:txBody>
                    <a:bodyPr/>
                    <a:lstStyle/>
                    <a:p>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Gain</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Type</a:t>
                      </a:r>
                      <a:r>
                        <a:rPr lang="en-US" sz="1600" b="0" baseline="0" dirty="0" smtClean="0">
                          <a:solidFill>
                            <a:schemeClr val="tx1"/>
                          </a:solidFill>
                        </a:rPr>
                        <a:t> = classifier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Name := String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Gain :=  Double</a:t>
                      </a:r>
                      <a:endParaRPr lang="en-US" sz="1600" b="0" dirty="0" smtClean="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16280">
                <a:tc>
                  <a:txBody>
                    <a:bodyPr/>
                    <a:lstStyle/>
                    <a:p>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Scope</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Type</a:t>
                      </a:r>
                      <a:r>
                        <a:rPr lang="en-US" sz="1600" b="0" baseline="0" dirty="0" smtClean="0">
                          <a:solidFill>
                            <a:schemeClr val="tx1"/>
                          </a:solidFill>
                        </a:rPr>
                        <a:t> = classifier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Name := String</a:t>
                      </a:r>
                      <a:endParaRPr lang="en-US" sz="1600" b="0" dirty="0" smtClean="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72440">
                <a:tc>
                  <a:txBody>
                    <a:bodyPr/>
                    <a:lstStyle/>
                    <a:p>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Adder</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Type</a:t>
                      </a:r>
                      <a:r>
                        <a:rPr lang="en-US" sz="1600" b="0" baseline="0" dirty="0" smtClean="0">
                          <a:solidFill>
                            <a:schemeClr val="tx1"/>
                          </a:solidFill>
                        </a:rPr>
                        <a:t> = classifier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33400">
                <a:tc>
                  <a:txBody>
                    <a:bodyPr/>
                    <a:lstStyle/>
                    <a:p>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Transfer Fcn</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Type</a:t>
                      </a:r>
                      <a:r>
                        <a:rPr lang="en-US" sz="1600" b="0" baseline="0" dirty="0" smtClean="0">
                          <a:solidFill>
                            <a:schemeClr val="tx1"/>
                          </a:solidFill>
                        </a:rPr>
                        <a:t> = classifier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Name := String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Numerator := String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Denominator :=String</a:t>
                      </a:r>
                      <a:endParaRPr lang="en-US" sz="1600" b="0" dirty="0" smtClean="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Link</a:t>
                      </a:r>
                      <a:endParaRPr lang="en-US" sz="16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rPr>
                        <a:t>Type = Relationship</a:t>
                      </a:r>
                    </a:p>
                    <a:p>
                      <a:r>
                        <a:rPr lang="en-US" sz="1600" b="0" dirty="0" smtClean="0">
                          <a:solidFill>
                            <a:schemeClr val="tx1"/>
                          </a:solidFill>
                        </a:rPr>
                        <a:t>Directional = yes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pic>
        <p:nvPicPr>
          <p:cNvPr id="16" name="Picture 15"/>
          <p:cNvPicPr>
            <a:picLocks noChangeAspect="1" noChangeArrowheads="1"/>
          </p:cNvPicPr>
          <p:nvPr/>
        </p:nvPicPr>
        <p:blipFill>
          <a:blip r:embed="rId4" cstate="print"/>
          <a:srcRect/>
          <a:stretch>
            <a:fillRect/>
          </a:stretch>
        </p:blipFill>
        <p:spPr bwMode="auto">
          <a:xfrm>
            <a:off x="1447800" y="6403474"/>
            <a:ext cx="609600" cy="149726"/>
          </a:xfrm>
          <a:prstGeom prst="rect">
            <a:avLst/>
          </a:prstGeom>
          <a:noFill/>
          <a:ln w="9525">
            <a:noFill/>
            <a:miter lim="800000"/>
            <a:headEnd/>
            <a:tailEnd/>
          </a:ln>
          <a:effectLst/>
        </p:spPr>
      </p:pic>
      <p:pic>
        <p:nvPicPr>
          <p:cNvPr id="17" name="Picture 16"/>
          <p:cNvPicPr>
            <a:picLocks noChangeAspect="1" noChangeArrowheads="1"/>
          </p:cNvPicPr>
          <p:nvPr/>
        </p:nvPicPr>
        <p:blipFill>
          <a:blip r:embed="rId5" cstate="print"/>
          <a:srcRect/>
          <a:stretch>
            <a:fillRect/>
          </a:stretch>
        </p:blipFill>
        <p:spPr bwMode="auto">
          <a:xfrm>
            <a:off x="1600200" y="2590800"/>
            <a:ext cx="533400" cy="517712"/>
          </a:xfrm>
          <a:prstGeom prst="rect">
            <a:avLst/>
          </a:prstGeom>
          <a:noFill/>
          <a:ln w="9525">
            <a:noFill/>
            <a:miter lim="800000"/>
            <a:headEnd/>
            <a:tailEnd/>
          </a:ln>
        </p:spPr>
      </p:pic>
      <p:pic>
        <p:nvPicPr>
          <p:cNvPr id="18" name="Picture 18"/>
          <p:cNvPicPr>
            <a:picLocks noChangeAspect="1" noChangeArrowheads="1"/>
          </p:cNvPicPr>
          <p:nvPr/>
        </p:nvPicPr>
        <p:blipFill>
          <a:blip r:embed="rId6" cstate="print"/>
          <a:srcRect/>
          <a:stretch>
            <a:fillRect/>
          </a:stretch>
        </p:blipFill>
        <p:spPr bwMode="auto">
          <a:xfrm>
            <a:off x="1600200" y="4038600"/>
            <a:ext cx="562708" cy="594862"/>
          </a:xfrm>
          <a:prstGeom prst="rect">
            <a:avLst/>
          </a:prstGeom>
          <a:noFill/>
          <a:ln w="9525">
            <a:noFill/>
            <a:miter lim="800000"/>
            <a:headEnd/>
            <a:tailEnd/>
          </a:ln>
        </p:spPr>
      </p:pic>
      <p:pic>
        <p:nvPicPr>
          <p:cNvPr id="19" name="Picture 17"/>
          <p:cNvPicPr>
            <a:picLocks noChangeAspect="1" noChangeArrowheads="1"/>
          </p:cNvPicPr>
          <p:nvPr/>
        </p:nvPicPr>
        <p:blipFill>
          <a:blip r:embed="rId7" cstate="print"/>
          <a:srcRect/>
          <a:stretch>
            <a:fillRect/>
          </a:stretch>
        </p:blipFill>
        <p:spPr bwMode="auto">
          <a:xfrm>
            <a:off x="1600200" y="3352800"/>
            <a:ext cx="457200" cy="471056"/>
          </a:xfrm>
          <a:prstGeom prst="rect">
            <a:avLst/>
          </a:prstGeom>
          <a:noFill/>
          <a:ln w="9525">
            <a:noFill/>
            <a:miter lim="800000"/>
            <a:headEnd/>
            <a:tailEnd/>
          </a:ln>
        </p:spPr>
      </p:pic>
      <p:graphicFrame>
        <p:nvGraphicFramePr>
          <p:cNvPr id="20" name="Object 19"/>
          <p:cNvGraphicFramePr>
            <a:graphicFrameLocks noChangeAspect="1"/>
          </p:cNvGraphicFramePr>
          <p:nvPr/>
        </p:nvGraphicFramePr>
        <p:xfrm>
          <a:off x="1635369" y="4724400"/>
          <a:ext cx="422031" cy="388269"/>
        </p:xfrm>
        <a:graphic>
          <a:graphicData uri="http://schemas.openxmlformats.org/presentationml/2006/ole">
            <mc:AlternateContent xmlns:mc="http://schemas.openxmlformats.org/markup-compatibility/2006">
              <mc:Choice xmlns:v="urn:schemas-microsoft-com:vml" Requires="v">
                <p:oleObj spid="_x0000_s291892" name="Bitmap Image" r:id="rId8" imgW="237969" imgH="228571" progId="PBrush">
                  <p:embed/>
                </p:oleObj>
              </mc:Choice>
              <mc:Fallback>
                <p:oleObj name="Bitmap Image" r:id="rId8" imgW="237969" imgH="228571" progId="PBrush">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369" y="4724400"/>
                        <a:ext cx="422031" cy="388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1"/>
          <p:cNvPicPr>
            <a:picLocks noChangeAspect="1" noChangeArrowheads="1"/>
          </p:cNvPicPr>
          <p:nvPr/>
        </p:nvPicPr>
        <p:blipFill>
          <a:blip r:embed="rId10" cstate="print"/>
          <a:srcRect/>
          <a:stretch>
            <a:fillRect/>
          </a:stretch>
        </p:blipFill>
        <p:spPr bwMode="auto">
          <a:xfrm>
            <a:off x="1371600" y="5410200"/>
            <a:ext cx="994228" cy="652463"/>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Graph </a:t>
            </a:r>
            <a:r>
              <a:rPr lang="en-US" dirty="0" smtClean="0"/>
              <a:t>Transformation</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24</a:t>
            </a:fld>
            <a:endParaRPr lang="en-US" dirty="0"/>
          </a:p>
        </p:txBody>
      </p:sp>
      <p:sp>
        <p:nvSpPr>
          <p:cNvPr id="10" name="Notched Right Arrow 9"/>
          <p:cNvSpPr/>
          <p:nvPr/>
        </p:nvSpPr>
        <p:spPr>
          <a:xfrm>
            <a:off x="4191000" y="3162300"/>
            <a:ext cx="762000" cy="533400"/>
          </a:xfrm>
          <a:prstGeom prst="notchedRightArrow">
            <a:avLst/>
          </a:prstGeom>
          <a:gradFill flip="none" rotWithShape="1">
            <a:gsLst>
              <a:gs pos="0">
                <a:srgbClr val="0000CC"/>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graphicFrame>
        <p:nvGraphicFramePr>
          <p:cNvPr id="124947" name="Object 19"/>
          <p:cNvGraphicFramePr>
            <a:graphicFrameLocks noChangeAspect="1"/>
          </p:cNvGraphicFramePr>
          <p:nvPr/>
        </p:nvGraphicFramePr>
        <p:xfrm>
          <a:off x="4648200" y="5410200"/>
          <a:ext cx="4297435" cy="838200"/>
        </p:xfrm>
        <a:graphic>
          <a:graphicData uri="http://schemas.openxmlformats.org/presentationml/2006/ole">
            <mc:AlternateContent xmlns:mc="http://schemas.openxmlformats.org/markup-compatibility/2006">
              <mc:Choice xmlns:v="urn:schemas-microsoft-com:vml" Requires="v">
                <p:oleObj spid="_x0000_s707604" name="Visio" r:id="rId3" imgW="2563031" imgH="500418" progId="Visio.Drawing.11">
                  <p:embed/>
                </p:oleObj>
              </mc:Choice>
              <mc:Fallback>
                <p:oleObj name="Visio" r:id="rId3" imgW="2563031" imgH="500418"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410200"/>
                        <a:ext cx="429743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4" name="Object 4"/>
          <p:cNvGraphicFramePr>
            <a:graphicFrameLocks noChangeAspect="1"/>
          </p:cNvGraphicFramePr>
          <p:nvPr/>
        </p:nvGraphicFramePr>
        <p:xfrm>
          <a:off x="5181600" y="2651125"/>
          <a:ext cx="3633787" cy="1555750"/>
        </p:xfrm>
        <a:graphic>
          <a:graphicData uri="http://schemas.openxmlformats.org/presentationml/2006/ole">
            <mc:AlternateContent xmlns:mc="http://schemas.openxmlformats.org/markup-compatibility/2006">
              <mc:Choice xmlns:v="urn:schemas-microsoft-com:vml" Requires="v">
                <p:oleObj spid="_x0000_s707605" name="Visio" r:id="rId5" imgW="3634214" imgH="1555087" progId="Visio.Drawing.11">
                  <p:embed/>
                </p:oleObj>
              </mc:Choice>
              <mc:Fallback>
                <p:oleObj name="Visio" r:id="rId5" imgW="3634214" imgH="1555087"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651125"/>
                        <a:ext cx="3633787"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11"/>
          <p:cNvPicPr/>
          <p:nvPr/>
        </p:nvPicPr>
        <p:blipFill>
          <a:blip r:embed="rId7" cstate="print"/>
          <a:srcRect/>
          <a:stretch>
            <a:fillRect/>
          </a:stretch>
        </p:blipFill>
        <p:spPr bwMode="auto">
          <a:xfrm>
            <a:off x="457200" y="1295400"/>
            <a:ext cx="2743200" cy="1295400"/>
          </a:xfrm>
          <a:prstGeom prst="rect">
            <a:avLst/>
          </a:prstGeom>
          <a:noFill/>
          <a:ln w="9525">
            <a:noFill/>
            <a:miter lim="800000"/>
            <a:headEnd/>
            <a:tailEnd/>
          </a:ln>
        </p:spPr>
      </p:pic>
      <p:graphicFrame>
        <p:nvGraphicFramePr>
          <p:cNvPr id="215087" name="Object 47"/>
          <p:cNvGraphicFramePr>
            <a:graphicFrameLocks noChangeAspect="1"/>
          </p:cNvGraphicFramePr>
          <p:nvPr/>
        </p:nvGraphicFramePr>
        <p:xfrm>
          <a:off x="228600" y="2590800"/>
          <a:ext cx="3987800" cy="1676400"/>
        </p:xfrm>
        <a:graphic>
          <a:graphicData uri="http://schemas.openxmlformats.org/presentationml/2006/ole">
            <mc:AlternateContent xmlns:mc="http://schemas.openxmlformats.org/markup-compatibility/2006">
              <mc:Choice xmlns:v="urn:schemas-microsoft-com:vml" Requires="v">
                <p:oleObj spid="_x0000_s707606" name="Visio" r:id="rId8" imgW="2552950" imgH="1069238" progId="Visio.Drawing.11">
                  <p:embed/>
                </p:oleObj>
              </mc:Choice>
              <mc:Fallback>
                <p:oleObj name="Visio" r:id="rId8" imgW="2552950" imgH="1069238" progId="Visio.Drawing.11">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590800"/>
                        <a:ext cx="3987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Notched Right Arrow 13"/>
          <p:cNvSpPr/>
          <p:nvPr/>
        </p:nvSpPr>
        <p:spPr>
          <a:xfrm rot="5400000">
            <a:off x="6553200" y="4381500"/>
            <a:ext cx="762000" cy="533400"/>
          </a:xfrm>
          <a:prstGeom prst="notchedRightArrow">
            <a:avLst/>
          </a:prstGeom>
          <a:gradFill flip="none" rotWithShape="1">
            <a:gsLst>
              <a:gs pos="0">
                <a:srgbClr val="0000CC"/>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grpSp>
        <p:nvGrpSpPr>
          <p:cNvPr id="3" name="Group 15"/>
          <p:cNvGrpSpPr/>
          <p:nvPr/>
        </p:nvGrpSpPr>
        <p:grpSpPr>
          <a:xfrm>
            <a:off x="3581400" y="1676400"/>
            <a:ext cx="1905000" cy="1447800"/>
            <a:chOff x="3581400" y="1676400"/>
            <a:chExt cx="1905000" cy="1447800"/>
          </a:xfrm>
        </p:grpSpPr>
        <p:cxnSp>
          <p:nvCxnSpPr>
            <p:cNvPr id="13" name="Straight Arrow Connector 12"/>
            <p:cNvCxnSpPr/>
            <p:nvPr/>
          </p:nvCxnSpPr>
          <p:spPr>
            <a:xfrm>
              <a:off x="4495800" y="22860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81400" y="1676400"/>
              <a:ext cx="1905000" cy="646331"/>
            </a:xfrm>
            <a:prstGeom prst="rect">
              <a:avLst/>
            </a:prstGeom>
            <a:noFill/>
          </p:spPr>
          <p:txBody>
            <a:bodyPr wrap="square" rtlCol="0">
              <a:spAutoFit/>
            </a:bodyPr>
            <a:lstStyle/>
            <a:p>
              <a:pPr algn="ctr"/>
              <a:r>
                <a:rPr lang="en-US" dirty="0" smtClean="0">
                  <a:solidFill>
                    <a:srgbClr val="0000CC"/>
                  </a:solidFill>
                </a:rPr>
                <a:t>Combined with Concrete Syntax</a:t>
              </a:r>
              <a:endParaRPr lang="en-US" dirty="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7"/>
                                        </p:tgtEl>
                                        <p:attrNameLst>
                                          <p:attrName>style.visibility</p:attrName>
                                        </p:attrNameLst>
                                      </p:cBhvr>
                                      <p:to>
                                        <p:strVal val="visible"/>
                                      </p:to>
                                    </p:set>
                                    <p:animEffect transition="in" filter="blinds(horizontal)">
                                      <p:cBhvr>
                                        <p:cTn id="7" dur="500"/>
                                        <p:tgtEl>
                                          <p:spTgt spid="2150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215044"/>
                                        </p:tgtEl>
                                        <p:attrNameLst>
                                          <p:attrName>style.visibility</p:attrName>
                                        </p:attrNameLst>
                                      </p:cBhvr>
                                      <p:to>
                                        <p:strVal val="visible"/>
                                      </p:to>
                                    </p:set>
                                    <p:animEffect transition="in" filter="blinds(horizontal)">
                                      <p:cBhvr>
                                        <p:cTn id="18" dur="500"/>
                                        <p:tgtEl>
                                          <p:spTgt spid="2150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4947"/>
                                        </p:tgtEl>
                                        <p:attrNameLst>
                                          <p:attrName>style.visibility</p:attrName>
                                        </p:attrNameLst>
                                      </p:cBhvr>
                                      <p:to>
                                        <p:strVal val="visible"/>
                                      </p:to>
                                    </p:set>
                                    <p:animEffect transition="in" filter="blinds(horizontal)">
                                      <p:cBhvr>
                                        <p:cTn id="23" dur="500"/>
                                        <p:tgtEl>
                                          <p:spTgt spid="12494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Representation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25</a:t>
            </a:fld>
            <a:endParaRPr lang="en-US" dirty="0"/>
          </a:p>
        </p:txBody>
      </p:sp>
      <p:graphicFrame>
        <p:nvGraphicFramePr>
          <p:cNvPr id="536579" name="Object 3"/>
          <p:cNvGraphicFramePr>
            <a:graphicFrameLocks noChangeAspect="1"/>
          </p:cNvGraphicFramePr>
          <p:nvPr/>
        </p:nvGraphicFramePr>
        <p:xfrm>
          <a:off x="4458731" y="1409700"/>
          <a:ext cx="2553259" cy="952500"/>
        </p:xfrm>
        <a:graphic>
          <a:graphicData uri="http://schemas.openxmlformats.org/presentationml/2006/ole">
            <mc:AlternateContent xmlns:mc="http://schemas.openxmlformats.org/markup-compatibility/2006">
              <mc:Choice xmlns:v="urn:schemas-microsoft-com:vml" Requires="v">
                <p:oleObj spid="_x0000_s536746" name="Visio" r:id="rId3" imgW="3769994" imgH="1407164" progId="Visio.Drawing.11">
                  <p:embed/>
                </p:oleObj>
              </mc:Choice>
              <mc:Fallback>
                <p:oleObj name="Visio" r:id="rId3" imgW="3769994" imgH="1407164" progId="Visio.Drawing.11">
                  <p:embed/>
                  <p:pic>
                    <p:nvPicPr>
                      <p:cNvPr id="0"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731" y="1409700"/>
                        <a:ext cx="255325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6581" name="Object 5"/>
          <p:cNvGraphicFramePr>
            <a:graphicFrameLocks noChangeAspect="1"/>
          </p:cNvGraphicFramePr>
          <p:nvPr/>
        </p:nvGraphicFramePr>
        <p:xfrm>
          <a:off x="2579827" y="5562600"/>
          <a:ext cx="6086249" cy="990600"/>
        </p:xfrm>
        <a:graphic>
          <a:graphicData uri="http://schemas.openxmlformats.org/presentationml/2006/ole">
            <mc:AlternateContent xmlns:mc="http://schemas.openxmlformats.org/markup-compatibility/2006">
              <mc:Choice xmlns:v="urn:schemas-microsoft-com:vml" Requires="v">
                <p:oleObj spid="_x0000_s536747" name="Visio" r:id="rId5" imgW="9832866" imgH="1666300" progId="Visio.Drawing.11">
                  <p:embed/>
                </p:oleObj>
              </mc:Choice>
              <mc:Fallback>
                <p:oleObj name="Visio" r:id="rId5" imgW="9832866" imgH="1666300" progId="Visio.Drawing.11">
                  <p:embed/>
                  <p:pic>
                    <p:nvPicPr>
                      <p:cNvPr id="0" name="Picture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827" y="5562600"/>
                        <a:ext cx="608624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36583" name="Picture 7"/>
          <p:cNvPicPr>
            <a:picLocks noChangeAspect="1" noChangeArrowheads="1"/>
          </p:cNvPicPr>
          <p:nvPr/>
        </p:nvPicPr>
        <p:blipFill>
          <a:blip r:embed="rId7" cstate="print"/>
          <a:srcRect/>
          <a:stretch>
            <a:fillRect/>
          </a:stretch>
        </p:blipFill>
        <p:spPr bwMode="auto">
          <a:xfrm>
            <a:off x="533400" y="1562100"/>
            <a:ext cx="1180288" cy="533400"/>
          </a:xfrm>
          <a:prstGeom prst="rect">
            <a:avLst/>
          </a:prstGeom>
          <a:noFill/>
        </p:spPr>
      </p:pic>
      <p:graphicFrame>
        <p:nvGraphicFramePr>
          <p:cNvPr id="9" name="Object 17"/>
          <p:cNvGraphicFramePr>
            <a:graphicFrameLocks noChangeAspect="1"/>
          </p:cNvGraphicFramePr>
          <p:nvPr/>
        </p:nvGraphicFramePr>
        <p:xfrm>
          <a:off x="381000" y="4724400"/>
          <a:ext cx="3549195" cy="685800"/>
        </p:xfrm>
        <a:graphic>
          <a:graphicData uri="http://schemas.openxmlformats.org/presentationml/2006/ole">
            <mc:AlternateContent xmlns:mc="http://schemas.openxmlformats.org/markup-compatibility/2006">
              <mc:Choice xmlns:v="urn:schemas-microsoft-com:vml" Requires="v">
                <p:oleObj spid="_x0000_s536748" name="Bitmap Image" r:id="rId8" imgW="4780952" imgH="923810" progId="PBrush">
                  <p:embed/>
                </p:oleObj>
              </mc:Choice>
              <mc:Fallback>
                <p:oleObj name="Bitmap Image" r:id="rId8" imgW="4780952" imgH="923810" progId="PBrush">
                  <p:embed/>
                  <p:pic>
                    <p:nvPicPr>
                      <p:cNvPr id="0" name="Picture 1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724400"/>
                        <a:ext cx="354919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Notched Right Arrow 11"/>
          <p:cNvSpPr/>
          <p:nvPr/>
        </p:nvSpPr>
        <p:spPr>
          <a:xfrm>
            <a:off x="3277632" y="1562100"/>
            <a:ext cx="762000" cy="533400"/>
          </a:xfrm>
          <a:prstGeom prst="notchedRightArrow">
            <a:avLst/>
          </a:prstGeom>
          <a:gradFill flip="none" rotWithShape="1">
            <a:gsLst>
              <a:gs pos="0">
                <a:srgbClr val="0000CC"/>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14" name="Notched Right Arrow 13"/>
          <p:cNvSpPr/>
          <p:nvPr/>
        </p:nvSpPr>
        <p:spPr>
          <a:xfrm>
            <a:off x="1828800" y="5638800"/>
            <a:ext cx="762000" cy="533400"/>
          </a:xfrm>
          <a:prstGeom prst="notchedRightArrow">
            <a:avLst/>
          </a:prstGeom>
          <a:gradFill flip="none" rotWithShape="1">
            <a:gsLst>
              <a:gs pos="0">
                <a:srgbClr val="0000CC"/>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pic>
        <p:nvPicPr>
          <p:cNvPr id="19" name="Picture 20"/>
          <p:cNvPicPr>
            <a:picLocks noChangeAspect="1" noChangeArrowheads="1"/>
          </p:cNvPicPr>
          <p:nvPr/>
        </p:nvPicPr>
        <p:blipFill>
          <a:blip r:embed="rId10" cstate="print"/>
          <a:srcRect/>
          <a:stretch>
            <a:fillRect/>
          </a:stretch>
        </p:blipFill>
        <p:spPr bwMode="auto">
          <a:xfrm>
            <a:off x="208547" y="2590800"/>
            <a:ext cx="2077453" cy="1066800"/>
          </a:xfrm>
          <a:prstGeom prst="rect">
            <a:avLst/>
          </a:prstGeom>
          <a:noFill/>
        </p:spPr>
      </p:pic>
      <p:pic>
        <p:nvPicPr>
          <p:cNvPr id="20" name="Picture 21"/>
          <p:cNvPicPr>
            <a:picLocks noChangeAspect="1" noChangeArrowheads="1"/>
          </p:cNvPicPr>
          <p:nvPr/>
        </p:nvPicPr>
        <p:blipFill>
          <a:blip r:embed="rId11" cstate="print"/>
          <a:srcRect/>
          <a:stretch>
            <a:fillRect/>
          </a:stretch>
        </p:blipFill>
        <p:spPr bwMode="auto">
          <a:xfrm>
            <a:off x="299113" y="3742504"/>
            <a:ext cx="1910687" cy="524696"/>
          </a:xfrm>
          <a:prstGeom prst="rect">
            <a:avLst/>
          </a:prstGeom>
          <a:noFill/>
        </p:spPr>
      </p:pic>
      <p:sp>
        <p:nvSpPr>
          <p:cNvPr id="21" name="Notched Right Arrow 20"/>
          <p:cNvSpPr/>
          <p:nvPr/>
        </p:nvSpPr>
        <p:spPr>
          <a:xfrm>
            <a:off x="3276600" y="3124200"/>
            <a:ext cx="762000" cy="533400"/>
          </a:xfrm>
          <a:prstGeom prst="notchedRightArrow">
            <a:avLst/>
          </a:prstGeom>
          <a:gradFill flip="none" rotWithShape="1">
            <a:gsLst>
              <a:gs pos="0">
                <a:srgbClr val="0000CC"/>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graphicFrame>
        <p:nvGraphicFramePr>
          <p:cNvPr id="536585" name="Object 9"/>
          <p:cNvGraphicFramePr>
            <a:graphicFrameLocks noChangeAspect="1"/>
          </p:cNvGraphicFramePr>
          <p:nvPr/>
        </p:nvGraphicFramePr>
        <p:xfrm>
          <a:off x="4267200" y="2971800"/>
          <a:ext cx="4495800" cy="955662"/>
        </p:xfrm>
        <a:graphic>
          <a:graphicData uri="http://schemas.openxmlformats.org/presentationml/2006/ole">
            <mc:AlternateContent xmlns:mc="http://schemas.openxmlformats.org/markup-compatibility/2006">
              <mc:Choice xmlns:v="urn:schemas-microsoft-com:vml" Requires="v">
                <p:oleObj spid="_x0000_s536749" name="Visio" r:id="rId12" imgW="5280169" imgH="1121902" progId="Visio.Drawing.11">
                  <p:embed/>
                </p:oleObj>
              </mc:Choice>
              <mc:Fallback>
                <p:oleObj name="Visio" r:id="rId12" imgW="5280169" imgH="1121902" progId="Visio.Drawing.11">
                  <p:embed/>
                  <p:pic>
                    <p:nvPicPr>
                      <p:cNvPr id="0" name="Picture 1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2971800"/>
                        <a:ext cx="4495800" cy="9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Combined Graph Representation</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26</a:t>
            </a:fld>
            <a:endParaRPr lang="en-US" dirty="0"/>
          </a:p>
        </p:txBody>
      </p:sp>
      <p:sp>
        <p:nvSpPr>
          <p:cNvPr id="1177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77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7775" name="Object 15"/>
          <p:cNvGraphicFramePr>
            <a:graphicFrameLocks noChangeAspect="1"/>
          </p:cNvGraphicFramePr>
          <p:nvPr/>
        </p:nvGraphicFramePr>
        <p:xfrm>
          <a:off x="609600" y="1676400"/>
          <a:ext cx="994739" cy="449545"/>
        </p:xfrm>
        <a:graphic>
          <a:graphicData uri="http://schemas.openxmlformats.org/presentationml/2006/ole">
            <mc:AlternateContent xmlns:mc="http://schemas.openxmlformats.org/markup-compatibility/2006">
              <mc:Choice xmlns:v="urn:schemas-microsoft-com:vml" Requires="v">
                <p:oleObj spid="_x0000_s535678" name="Bitmap Image" r:id="rId4" imgW="990738" imgH="447856" progId="PBrush">
                  <p:embed/>
                </p:oleObj>
              </mc:Choice>
              <mc:Fallback>
                <p:oleObj name="Bitmap Image" r:id="rId4" imgW="990738" imgH="447856" progId="PBrush">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994739" cy="449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7777" name="Object 17"/>
          <p:cNvGraphicFramePr>
            <a:graphicFrameLocks noChangeAspect="1"/>
          </p:cNvGraphicFramePr>
          <p:nvPr/>
        </p:nvGraphicFramePr>
        <p:xfrm>
          <a:off x="4876800" y="1371600"/>
          <a:ext cx="3276600" cy="633128"/>
        </p:xfrm>
        <a:graphic>
          <a:graphicData uri="http://schemas.openxmlformats.org/presentationml/2006/ole">
            <mc:AlternateContent xmlns:mc="http://schemas.openxmlformats.org/markup-compatibility/2006">
              <mc:Choice xmlns:v="urn:schemas-microsoft-com:vml" Requires="v">
                <p:oleObj spid="_x0000_s535679" name="Bitmap Image" r:id="rId6" imgW="4780952" imgH="923810" progId="PBrush">
                  <p:embed/>
                </p:oleObj>
              </mc:Choice>
              <mc:Fallback>
                <p:oleObj name="Bitmap Image" r:id="rId6" imgW="4780952" imgH="923810" progId="PBrush">
                  <p:embed/>
                  <p:pic>
                    <p:nvPicPr>
                      <p:cNvPr id="0" name="Picture 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371600"/>
                        <a:ext cx="3276600" cy="633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780" name="Picture 20"/>
          <p:cNvPicPr>
            <a:picLocks noChangeAspect="1" noChangeArrowheads="1"/>
          </p:cNvPicPr>
          <p:nvPr/>
        </p:nvPicPr>
        <p:blipFill>
          <a:blip r:embed="rId8" cstate="print"/>
          <a:srcRect/>
          <a:stretch>
            <a:fillRect/>
          </a:stretch>
        </p:blipFill>
        <p:spPr bwMode="auto">
          <a:xfrm>
            <a:off x="2667000" y="1219200"/>
            <a:ext cx="1871933" cy="961263"/>
          </a:xfrm>
          <a:prstGeom prst="rect">
            <a:avLst/>
          </a:prstGeom>
          <a:noFill/>
        </p:spPr>
      </p:pic>
      <p:pic>
        <p:nvPicPr>
          <p:cNvPr id="117781" name="Picture 21"/>
          <p:cNvPicPr>
            <a:picLocks noChangeAspect="1" noChangeArrowheads="1"/>
          </p:cNvPicPr>
          <p:nvPr/>
        </p:nvPicPr>
        <p:blipFill>
          <a:blip r:embed="rId9" cstate="print"/>
          <a:srcRect/>
          <a:stretch>
            <a:fillRect/>
          </a:stretch>
        </p:blipFill>
        <p:spPr bwMode="auto">
          <a:xfrm>
            <a:off x="2438400" y="2133600"/>
            <a:ext cx="2219865" cy="609600"/>
          </a:xfrm>
          <a:prstGeom prst="rect">
            <a:avLst/>
          </a:prstGeom>
          <a:noFill/>
        </p:spPr>
      </p:pic>
      <p:graphicFrame>
        <p:nvGraphicFramePr>
          <p:cNvPr id="535557" name="Object 5"/>
          <p:cNvGraphicFramePr>
            <a:graphicFrameLocks noChangeAspect="1"/>
          </p:cNvGraphicFramePr>
          <p:nvPr/>
        </p:nvGraphicFramePr>
        <p:xfrm>
          <a:off x="1219200" y="2895600"/>
          <a:ext cx="6096000" cy="1144587"/>
        </p:xfrm>
        <a:graphic>
          <a:graphicData uri="http://schemas.openxmlformats.org/presentationml/2006/ole">
            <mc:AlternateContent xmlns:mc="http://schemas.openxmlformats.org/markup-compatibility/2006">
              <mc:Choice xmlns:v="urn:schemas-microsoft-com:vml" Requires="v">
                <p:oleObj spid="_x0000_s535680" name="Visio" r:id="rId10" imgW="9760522" imgH="1833929" progId="Visio.Drawing.11">
                  <p:embed/>
                </p:oleObj>
              </mc:Choice>
              <mc:Fallback>
                <p:oleObj name="Visio" r:id="rId10" imgW="9760522" imgH="1833929" progId="Visio.Drawing.11">
                  <p:embed/>
                  <p:pic>
                    <p:nvPicPr>
                      <p:cNvPr id="0" name="Picture 1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2895600"/>
                        <a:ext cx="60960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Table 13"/>
          <p:cNvGraphicFramePr>
            <a:graphicFrameLocks noGrp="1"/>
          </p:cNvGraphicFramePr>
          <p:nvPr/>
        </p:nvGraphicFramePr>
        <p:xfrm>
          <a:off x="228601" y="4267200"/>
          <a:ext cx="4114799" cy="2057400"/>
        </p:xfrm>
        <a:graphic>
          <a:graphicData uri="http://schemas.openxmlformats.org/drawingml/2006/table">
            <a:tbl>
              <a:tblPr/>
              <a:tblGrid>
                <a:gridCol w="1066799"/>
                <a:gridCol w="457200"/>
                <a:gridCol w="609600"/>
                <a:gridCol w="533400"/>
                <a:gridCol w="762000"/>
                <a:gridCol w="685800"/>
              </a:tblGrid>
              <a:tr h="533400">
                <a:tc>
                  <a:txBody>
                    <a:bodyPr/>
                    <a:lstStyle/>
                    <a:p>
                      <a:pPr marL="0" marR="0" algn="ctr">
                        <a:spcBef>
                          <a:spcPts val="200"/>
                        </a:spcBef>
                        <a:spcAft>
                          <a:spcPts val="200"/>
                        </a:spcAft>
                      </a:pPr>
                      <a:r>
                        <a:rPr lang="en-US" sz="1400" dirty="0" smtClean="0">
                          <a:latin typeface="Times New Roman"/>
                          <a:ea typeface="맑은 고딕"/>
                          <a:cs typeface="Times New Roman"/>
                        </a:rPr>
                        <a:t>        Des</a:t>
                      </a:r>
                    </a:p>
                    <a:p>
                      <a:pPr marL="0" marR="0" indent="0" algn="ctr">
                        <a:spcBef>
                          <a:spcPts val="200"/>
                        </a:spcBef>
                        <a:spcAft>
                          <a:spcPts val="200"/>
                        </a:spcAft>
                      </a:pPr>
                      <a:r>
                        <a:rPr lang="en-US" sz="1400" dirty="0" smtClean="0">
                          <a:latin typeface="Times New Roman"/>
                          <a:ea typeface="맑은 고딕"/>
                          <a:cs typeface="Times New Roman"/>
                        </a:rPr>
                        <a:t>Src</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gn="ctr">
                        <a:spcBef>
                          <a:spcPts val="200"/>
                        </a:spcBef>
                        <a:spcAft>
                          <a:spcPts val="200"/>
                        </a:spcAft>
                      </a:pPr>
                      <a:r>
                        <a:rPr lang="en-US" sz="1400" dirty="0">
                          <a:latin typeface="Times New Roman"/>
                          <a:ea typeface="맑은 고딕"/>
                          <a:cs typeface="Times New Roman"/>
                        </a:rPr>
                        <a:t>Step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Adder</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Gain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Transfer Fcn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Scope</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a:latin typeface="Times New Roman"/>
                          <a:ea typeface="맑은 고딕"/>
                          <a:cs typeface="Times New Roman"/>
                        </a:rPr>
                        <a:t>Step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Adder</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Gain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Transfer Fcn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Scope</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4572000" y="4267200"/>
          <a:ext cx="4114800" cy="2057400"/>
        </p:xfrm>
        <a:graphic>
          <a:graphicData uri="http://schemas.openxmlformats.org/drawingml/2006/table">
            <a:tbl>
              <a:tblPr/>
              <a:tblGrid>
                <a:gridCol w="1066799"/>
                <a:gridCol w="457200"/>
                <a:gridCol w="609600"/>
                <a:gridCol w="533400"/>
                <a:gridCol w="762001"/>
                <a:gridCol w="685800"/>
              </a:tblGrid>
              <a:tr h="533400">
                <a:tc>
                  <a:txBody>
                    <a:bodyPr/>
                    <a:lstStyle/>
                    <a:p>
                      <a:pPr marL="0" marR="0" algn="ctr">
                        <a:spcBef>
                          <a:spcPts val="200"/>
                        </a:spcBef>
                        <a:spcAft>
                          <a:spcPts val="200"/>
                        </a:spcAft>
                      </a:pPr>
                      <a:r>
                        <a:rPr lang="en-US" sz="1400" dirty="0" smtClean="0">
                          <a:latin typeface="Times New Roman"/>
                          <a:ea typeface="맑은 고딕"/>
                          <a:cs typeface="Times New Roman"/>
                        </a:rPr>
                        <a:t>        Des</a:t>
                      </a:r>
                    </a:p>
                    <a:p>
                      <a:pPr marL="0" marR="0" indent="0" algn="ctr">
                        <a:spcBef>
                          <a:spcPts val="200"/>
                        </a:spcBef>
                        <a:spcAft>
                          <a:spcPts val="200"/>
                        </a:spcAft>
                      </a:pPr>
                      <a:r>
                        <a:rPr lang="en-US" sz="1400" dirty="0" smtClean="0">
                          <a:latin typeface="Times New Roman"/>
                          <a:ea typeface="맑은 고딕"/>
                          <a:cs typeface="Times New Roman"/>
                        </a:rPr>
                        <a:t>Src</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gn="ctr">
                        <a:spcBef>
                          <a:spcPts val="200"/>
                        </a:spcBef>
                        <a:spcAft>
                          <a:spcPts val="200"/>
                        </a:spcAft>
                      </a:pPr>
                      <a:r>
                        <a:rPr lang="en-US" sz="1400" dirty="0">
                          <a:latin typeface="Times New Roman"/>
                          <a:ea typeface="맑은 고딕"/>
                          <a:cs typeface="Times New Roman"/>
                        </a:rPr>
                        <a:t>Step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Adder</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Gain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Transfer Fcn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Scope</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a:latin typeface="Times New Roman"/>
                          <a:ea typeface="맑은 고딕"/>
                          <a:cs typeface="Times New Roman"/>
                        </a:rPr>
                        <a:t>Step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1,2</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Adder</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Gain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Transfer Fcn</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1,2</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200"/>
                        </a:spcBef>
                        <a:spcAft>
                          <a:spcPts val="200"/>
                        </a:spcAft>
                      </a:pPr>
                      <a:r>
                        <a:rPr lang="en-US" sz="1400" dirty="0" smtClean="0">
                          <a:latin typeface="Times New Roman"/>
                          <a:ea typeface="맑은 고딕"/>
                          <a:cs typeface="Times New Roman"/>
                        </a:rPr>
                        <a:t>Scope</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0</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200"/>
                        </a:spcBef>
                        <a:spcAft>
                          <a:spcPts val="200"/>
                        </a:spcAft>
                      </a:pPr>
                      <a:r>
                        <a:rPr lang="en-US" sz="1400" dirty="0" smtClean="0">
                          <a:latin typeface="Times New Roman"/>
                          <a:ea typeface="맑은 고딕"/>
                          <a:cs typeface="Times New Roman"/>
                        </a:rPr>
                        <a:t>1,1</a:t>
                      </a: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1400" dirty="0">
                          <a:latin typeface="Times New Roman"/>
                          <a:ea typeface="맑은 고딕"/>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990600" y="6400800"/>
            <a:ext cx="1941557" cy="369332"/>
          </a:xfrm>
          <a:prstGeom prst="rect">
            <a:avLst/>
          </a:prstGeom>
          <a:noFill/>
        </p:spPr>
        <p:txBody>
          <a:bodyPr wrap="none" rtlCol="0">
            <a:spAutoFit/>
          </a:bodyPr>
          <a:lstStyle/>
          <a:p>
            <a:r>
              <a:rPr lang="en-US" dirty="0" smtClean="0"/>
              <a:t>Adjacency Matrix</a:t>
            </a:r>
            <a:endParaRPr lang="en-US" dirty="0"/>
          </a:p>
        </p:txBody>
      </p:sp>
      <p:sp>
        <p:nvSpPr>
          <p:cNvPr id="17" name="TextBox 16"/>
          <p:cNvSpPr txBox="1"/>
          <p:nvPr/>
        </p:nvSpPr>
        <p:spPr>
          <a:xfrm>
            <a:off x="5373643" y="6400800"/>
            <a:ext cx="1967205" cy="369332"/>
          </a:xfrm>
          <a:prstGeom prst="rect">
            <a:avLst/>
          </a:prstGeom>
          <a:noFill/>
        </p:spPr>
        <p:txBody>
          <a:bodyPr wrap="none" rtlCol="0">
            <a:spAutoFit/>
          </a:bodyPr>
          <a:lstStyle/>
          <a:p>
            <a:r>
              <a:rPr lang="en-US" dirty="0" smtClean="0"/>
              <a:t>Cardinality Matrix</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Metamodel Inference</a:t>
            </a:r>
            <a:endParaRPr lang="en-US" dirty="0"/>
          </a:p>
        </p:txBody>
      </p:sp>
      <p:sp>
        <p:nvSpPr>
          <p:cNvPr id="15" name="Text Placeholder 14"/>
          <p:cNvSpPr>
            <a:spLocks noGrp="1"/>
          </p:cNvSpPr>
          <p:nvPr>
            <p:ph idx="1"/>
          </p:nvPr>
        </p:nvSpPr>
        <p:spPr>
          <a:xfrm>
            <a:off x="612775" y="1524000"/>
            <a:ext cx="8153400" cy="5181600"/>
          </a:xfrm>
        </p:spPr>
        <p:txBody>
          <a:bodyPr/>
          <a:lstStyle/>
          <a:p>
            <a:r>
              <a:rPr lang="en-US" dirty="0" smtClean="0"/>
              <a:t>Instantiate a set of models from Metamodel Design Patterns</a:t>
            </a:r>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 Design Patterns</a:t>
            </a:r>
            <a:endParaRPr lang="en-US" dirty="0"/>
          </a:p>
        </p:txBody>
      </p:sp>
      <p:sp>
        <p:nvSpPr>
          <p:cNvPr id="3" name="Content Placeholder 2"/>
          <p:cNvSpPr>
            <a:spLocks noGrp="1"/>
          </p:cNvSpPr>
          <p:nvPr>
            <p:ph idx="1"/>
          </p:nvPr>
        </p:nvSpPr>
        <p:spPr>
          <a:xfrm>
            <a:off x="612775" y="1295400"/>
            <a:ext cx="8153400" cy="4267200"/>
          </a:xfrm>
        </p:spPr>
        <p:txBody>
          <a:bodyPr/>
          <a:lstStyle/>
          <a:p>
            <a:r>
              <a:rPr lang="en-US" dirty="0" smtClean="0"/>
              <a:t>Extend the notion of design pattern to metamodel design</a:t>
            </a:r>
          </a:p>
          <a:p>
            <a:r>
              <a:rPr lang="en-US" dirty="0" smtClean="0"/>
              <a:t>Motivation</a:t>
            </a:r>
          </a:p>
          <a:p>
            <a:pPr lvl="1" algn="just"/>
            <a:r>
              <a:rPr lang="en-US" dirty="0" smtClean="0"/>
              <a:t>Metamodels can be designed (or inferred) by </a:t>
            </a:r>
            <a:r>
              <a:rPr lang="en-US" b="1" i="1" dirty="0" smtClean="0"/>
              <a:t>reusing existing metamodel concepts</a:t>
            </a:r>
            <a:r>
              <a:rPr lang="en-US" dirty="0" smtClean="0"/>
              <a:t> that represent </a:t>
            </a:r>
            <a:r>
              <a:rPr lang="en-US" b="1" i="1" dirty="0" smtClean="0"/>
              <a:t>commonly recurring metamodel design </a:t>
            </a:r>
            <a:r>
              <a:rPr lang="en-US" dirty="0" smtClean="0"/>
              <a:t>issues across multiple domains</a:t>
            </a:r>
          </a:p>
          <a:p>
            <a:r>
              <a:rPr lang="en-US" dirty="0" smtClean="0"/>
              <a:t>Expected benefits</a:t>
            </a:r>
          </a:p>
          <a:p>
            <a:pPr lvl="1"/>
            <a:r>
              <a:rPr lang="en-US" dirty="0" smtClean="0"/>
              <a:t>Avoid duplication of metamodel design for recurring design problems</a:t>
            </a:r>
          </a:p>
          <a:p>
            <a:pPr lvl="1"/>
            <a:r>
              <a:rPr lang="en-US" dirty="0" smtClean="0"/>
              <a:t>Keep high quality metamodel fragments</a:t>
            </a:r>
          </a:p>
          <a:p>
            <a:pPr lvl="1"/>
            <a:r>
              <a:rPr lang="en-US" dirty="0" smtClean="0"/>
              <a:t>Guide key patterns and best-practices of metamodel design</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28</a:t>
            </a:fld>
            <a:endParaRPr lang="en-US" dirty="0"/>
          </a:p>
        </p:txBody>
      </p:sp>
      <p:sp>
        <p:nvSpPr>
          <p:cNvPr id="5" name="TextBox 4"/>
          <p:cNvSpPr txBox="1"/>
          <p:nvPr/>
        </p:nvSpPr>
        <p:spPr>
          <a:xfrm>
            <a:off x="1981200" y="6243935"/>
            <a:ext cx="6553200" cy="461665"/>
          </a:xfrm>
          <a:prstGeom prst="rect">
            <a:avLst/>
          </a:prstGeom>
          <a:noFill/>
        </p:spPr>
        <p:txBody>
          <a:bodyPr wrap="square" rtlCol="0">
            <a:spAutoFit/>
          </a:bodyPr>
          <a:lstStyle/>
          <a:p>
            <a:r>
              <a:rPr lang="en-US" sz="1200" dirty="0" smtClean="0"/>
              <a:t>Hyun Cho and Jeff Gray, “Design Patterns for Metamodels,” 1</a:t>
            </a:r>
            <a:r>
              <a:rPr lang="en-US" sz="1200" i="1" dirty="0" smtClean="0"/>
              <a:t>1th Workshop on Domain-Specific Modeling</a:t>
            </a:r>
            <a:r>
              <a:rPr lang="en-US" sz="1200" dirty="0" smtClean="0"/>
              <a:t>, Portland, OR, October 2011.</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 Design Patterns (cont.)</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29</a:t>
            </a:fld>
            <a:endParaRPr lang="en-US" dirty="0"/>
          </a:p>
        </p:txBody>
      </p:sp>
      <p:graphicFrame>
        <p:nvGraphicFramePr>
          <p:cNvPr id="5" name="Table 4"/>
          <p:cNvGraphicFramePr>
            <a:graphicFrameLocks noGrp="1"/>
          </p:cNvGraphicFramePr>
          <p:nvPr/>
        </p:nvGraphicFramePr>
        <p:xfrm>
          <a:off x="381000" y="1815254"/>
          <a:ext cx="8343900" cy="4555066"/>
        </p:xfrm>
        <a:graphic>
          <a:graphicData uri="http://schemas.openxmlformats.org/drawingml/2006/table">
            <a:tbl>
              <a:tblPr firstRow="1" bandRow="1">
                <a:tableStyleId>{5C22544A-7EE6-4342-B048-85BDC9FD1C3A}</a:tableStyleId>
              </a:tblPr>
              <a:tblGrid>
                <a:gridCol w="2514600"/>
                <a:gridCol w="2971800"/>
                <a:gridCol w="2857500"/>
              </a:tblGrid>
              <a:tr h="699346">
                <a:tc>
                  <a:txBody>
                    <a:bodyPr/>
                    <a:lstStyle/>
                    <a:p>
                      <a:pPr algn="ctr"/>
                      <a:r>
                        <a:rPr lang="en-US" b="0" dirty="0" smtClean="0">
                          <a:solidFill>
                            <a:schemeClr val="tx1"/>
                          </a:solidFill>
                        </a:rPr>
                        <a:t>Base Metamodel</a:t>
                      </a:r>
                      <a:r>
                        <a:rPr lang="en-US" b="0" baseline="0" dirty="0" smtClean="0">
                          <a:solidFill>
                            <a:schemeClr val="tx1"/>
                          </a:solidFill>
                        </a:rPr>
                        <a:t> Design Pattern</a:t>
                      </a:r>
                      <a:endParaRPr lang="en-US"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(sub)Types Metamodel Design Pattern</a:t>
                      </a:r>
                      <a:endParaRPr lang="en-US"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Containment/Nesting Metamodel</a:t>
                      </a:r>
                      <a:r>
                        <a:rPr lang="en-US" b="0" baseline="0" dirty="0" smtClean="0">
                          <a:solidFill>
                            <a:schemeClr val="tx1"/>
                          </a:solidFill>
                        </a:rPr>
                        <a:t> Design </a:t>
                      </a:r>
                      <a:r>
                        <a:rPr lang="en-US" b="0" dirty="0" smtClean="0">
                          <a:solidFill>
                            <a:schemeClr val="tx1"/>
                          </a:solidFill>
                        </a:rPr>
                        <a:t>Pattern</a:t>
                      </a:r>
                      <a:endParaRPr lang="en-US"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057400">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752600">
                <a:tc>
                  <a:txBody>
                    <a:bodyPr/>
                    <a:lstStyle/>
                    <a:p>
                      <a:pPr marL="111125" indent="-111125">
                        <a:buFont typeface="Arial" pitchFamily="34" charset="0"/>
                        <a:buChar char="•"/>
                      </a:pPr>
                      <a:r>
                        <a:rPr lang="en-US" sz="1600" dirty="0" smtClean="0">
                          <a:solidFill>
                            <a:schemeClr val="tx1"/>
                          </a:solidFill>
                        </a:rPr>
                        <a:t>Applicable for simple Box-and-Line style DSMLs</a:t>
                      </a:r>
                    </a:p>
                    <a:p>
                      <a:pPr marL="111125" indent="-111125">
                        <a:buFont typeface="Arial" pitchFamily="34" charset="0"/>
                        <a:buChar char="•"/>
                      </a:pPr>
                      <a:r>
                        <a:rPr lang="en-US" sz="1600" dirty="0" smtClean="0">
                          <a:solidFill>
                            <a:schemeClr val="tx1"/>
                          </a:solidFill>
                        </a:rPr>
                        <a:t>Most common pattern for early stage of DSML development</a:t>
                      </a:r>
                    </a:p>
                    <a:p>
                      <a:pPr marL="111125" indent="-111125">
                        <a:buFont typeface="Arial" pitchFamily="34" charset="0"/>
                        <a:buChar char="•"/>
                      </a:pPr>
                      <a:r>
                        <a:rPr lang="en-US" sz="1600" dirty="0" smtClean="0">
                          <a:solidFill>
                            <a:schemeClr val="tx1"/>
                          </a:solidFill>
                        </a:rPr>
                        <a:t>Useful for Prototyping DSML</a:t>
                      </a:r>
                      <a:endParaRPr 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11125" indent="-111125">
                        <a:buFont typeface="Arial" pitchFamily="34" charset="0"/>
                        <a:buChar char="•"/>
                      </a:pPr>
                      <a:r>
                        <a:rPr lang="en-US" sz="1600" dirty="0" smtClean="0">
                          <a:solidFill>
                            <a:schemeClr val="tx1"/>
                          </a:solidFill>
                        </a:rPr>
                        <a:t>Extension of base metamodel design pattern</a:t>
                      </a:r>
                    </a:p>
                    <a:p>
                      <a:pPr marL="111125" indent="-111125">
                        <a:buFont typeface="Arial" pitchFamily="34" charset="0"/>
                        <a:buChar char="•"/>
                      </a:pPr>
                      <a:r>
                        <a:rPr lang="en-US" sz="1600" dirty="0" smtClean="0">
                          <a:solidFill>
                            <a:schemeClr val="tx1"/>
                          </a:solidFill>
                        </a:rPr>
                        <a:t>Add more expressiveness to DSMLs</a:t>
                      </a:r>
                    </a:p>
                    <a:p>
                      <a:pPr marL="111125" indent="-111125">
                        <a:buFont typeface="Arial" pitchFamily="34" charset="0"/>
                        <a:buChar char="•"/>
                      </a:pPr>
                      <a:r>
                        <a:rPr lang="en-US" sz="1600" dirty="0" smtClean="0">
                          <a:solidFill>
                            <a:schemeClr val="tx1"/>
                          </a:solidFill>
                        </a:rPr>
                        <a:t>Semantics of each relationship is required to enforce behaviors and properties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11125" indent="-111125">
                        <a:buFont typeface="Arial" pitchFamily="34" charset="0"/>
                        <a:buChar char="•"/>
                      </a:pPr>
                      <a:r>
                        <a:rPr lang="en-US" sz="1600" dirty="0" smtClean="0">
                          <a:solidFill>
                            <a:schemeClr val="tx1"/>
                          </a:solidFill>
                        </a:rPr>
                        <a:t>Reuse composite pattern</a:t>
                      </a:r>
                      <a:r>
                        <a:rPr lang="en-US" sz="1600" baseline="0" dirty="0" smtClean="0">
                          <a:solidFill>
                            <a:schemeClr val="tx1"/>
                          </a:solidFill>
                        </a:rPr>
                        <a:t> to express containment/nesting </a:t>
                      </a:r>
                      <a:endParaRPr 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pic>
        <p:nvPicPr>
          <p:cNvPr id="260098" name="Picture 2"/>
          <p:cNvPicPr>
            <a:picLocks noChangeAspect="1" noChangeArrowheads="1"/>
          </p:cNvPicPr>
          <p:nvPr/>
        </p:nvPicPr>
        <p:blipFill>
          <a:blip r:embed="rId2" cstate="print"/>
          <a:srcRect/>
          <a:stretch>
            <a:fillRect/>
          </a:stretch>
        </p:blipFill>
        <p:spPr bwMode="auto">
          <a:xfrm>
            <a:off x="457200" y="3098109"/>
            <a:ext cx="2286000" cy="918957"/>
          </a:xfrm>
          <a:prstGeom prst="rect">
            <a:avLst/>
          </a:prstGeom>
          <a:noFill/>
          <a:ln w="9525">
            <a:noFill/>
            <a:miter lim="800000"/>
            <a:headEnd/>
            <a:tailEnd/>
          </a:ln>
        </p:spPr>
      </p:pic>
      <p:pic>
        <p:nvPicPr>
          <p:cNvPr id="260099" name="Picture 3"/>
          <p:cNvPicPr>
            <a:picLocks noChangeAspect="1" noChangeArrowheads="1"/>
          </p:cNvPicPr>
          <p:nvPr/>
        </p:nvPicPr>
        <p:blipFill>
          <a:blip r:embed="rId3" cstate="print"/>
          <a:srcRect/>
          <a:stretch>
            <a:fillRect/>
          </a:stretch>
        </p:blipFill>
        <p:spPr bwMode="auto">
          <a:xfrm>
            <a:off x="3429000" y="2667000"/>
            <a:ext cx="1838325" cy="1724025"/>
          </a:xfrm>
          <a:prstGeom prst="rect">
            <a:avLst/>
          </a:prstGeom>
          <a:noFill/>
          <a:ln w="9525">
            <a:noFill/>
            <a:miter lim="800000"/>
            <a:headEnd/>
            <a:tailEnd/>
          </a:ln>
        </p:spPr>
      </p:pic>
      <p:pic>
        <p:nvPicPr>
          <p:cNvPr id="260100" name="Picture 4"/>
          <p:cNvPicPr>
            <a:picLocks noChangeAspect="1" noChangeArrowheads="1"/>
          </p:cNvPicPr>
          <p:nvPr/>
        </p:nvPicPr>
        <p:blipFill>
          <a:blip r:embed="rId4" cstate="print"/>
          <a:srcRect/>
          <a:stretch>
            <a:fillRect/>
          </a:stretch>
        </p:blipFill>
        <p:spPr bwMode="auto">
          <a:xfrm>
            <a:off x="6248400" y="3048000"/>
            <a:ext cx="161925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5678487" cy="2146300"/>
          </a:xfrm>
        </p:spPr>
        <p:txBody>
          <a:bodyPr/>
          <a:lstStyle/>
          <a:p>
            <a:r>
              <a:rPr lang="en-US" dirty="0" smtClean="0">
                <a:latin typeface="+mn-lt"/>
              </a:rPr>
              <a:t>Domain-specific modeling languages</a:t>
            </a:r>
            <a:endParaRPr lang="en-US" dirty="0">
              <a:latin typeface="+mn-lt"/>
            </a:endParaRP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3</a:t>
            </a:fld>
            <a:endParaRPr lang="en-US" dirty="0"/>
          </a:p>
        </p:txBody>
      </p:sp>
    </p:spTree>
  </p:cSld>
  <p:clrMapOvr>
    <a:masterClrMapping/>
  </p:clrMapOvr>
  <p:transition advTm="124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Metamodel Inference (cont.)</a:t>
            </a:r>
            <a:endParaRPr lang="en-US" dirty="0"/>
          </a:p>
        </p:txBody>
      </p:sp>
      <p:sp>
        <p:nvSpPr>
          <p:cNvPr id="15" name="Text Placeholder 14"/>
          <p:cNvSpPr>
            <a:spLocks noGrp="1"/>
          </p:cNvSpPr>
          <p:nvPr>
            <p:ph idx="1"/>
          </p:nvPr>
        </p:nvSpPr>
        <p:spPr>
          <a:xfrm>
            <a:off x="612775" y="1524000"/>
            <a:ext cx="8153400" cy="5181600"/>
          </a:xfrm>
        </p:spPr>
        <p:txBody>
          <a:bodyPr/>
          <a:lstStyle/>
          <a:p>
            <a:r>
              <a:rPr lang="en-US" dirty="0" smtClean="0">
                <a:solidFill>
                  <a:schemeClr val="bg1">
                    <a:lumMod val="50000"/>
                  </a:schemeClr>
                </a:solidFill>
              </a:rPr>
              <a:t>Instantiate a set of models from Metamodel Design Patterns</a:t>
            </a:r>
          </a:p>
          <a:p>
            <a:r>
              <a:rPr lang="en-US" dirty="0" smtClean="0"/>
              <a:t>Create a decision tree using row-column representation of each instantiated model</a:t>
            </a:r>
          </a:p>
          <a:p>
            <a:pPr lvl="1"/>
            <a:r>
              <a:rPr lang="en-US" dirty="0" smtClean="0"/>
              <a:t>Each leaf node in the decision tree represents exactly one adjacency matrix</a:t>
            </a:r>
          </a:p>
          <a:p>
            <a:pPr lvl="1"/>
            <a:r>
              <a:rPr lang="en-US" dirty="0" smtClean="0"/>
              <a:t>Tree depth </a:t>
            </a:r>
            <a:r>
              <a:rPr lang="en-US" dirty="0"/>
              <a:t>=</a:t>
            </a:r>
            <a:r>
              <a:rPr lang="en-US" dirty="0" smtClean="0"/>
              <a:t> the number of row-column representation of the adjacency matrix</a:t>
            </a:r>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31</a:t>
            </a:fld>
            <a:endParaRPr lang="en-US" dirty="0"/>
          </a:p>
        </p:txBody>
      </p:sp>
      <p:sp>
        <p:nvSpPr>
          <p:cNvPr id="6" name="TextBox 5"/>
          <p:cNvSpPr txBox="1"/>
          <p:nvPr/>
        </p:nvSpPr>
        <p:spPr>
          <a:xfrm>
            <a:off x="838200" y="3200400"/>
            <a:ext cx="914400" cy="914400"/>
          </a:xfrm>
          <a:prstGeom prst="rect">
            <a:avLst/>
          </a:prstGeom>
          <a:noFill/>
        </p:spPr>
        <p:txBody>
          <a:bodyPr wrap="none" rtlCol="0">
            <a:noAutofit/>
          </a:bodyPr>
          <a:lstStyle/>
          <a:p>
            <a:endParaRPr lang="en-US" sz="1200" dirty="0" smtClean="0"/>
          </a:p>
        </p:txBody>
      </p:sp>
      <p:sp>
        <p:nvSpPr>
          <p:cNvPr id="7" name="TextBox 6"/>
          <p:cNvSpPr txBox="1"/>
          <p:nvPr/>
        </p:nvSpPr>
        <p:spPr>
          <a:xfrm>
            <a:off x="685800" y="3810000"/>
            <a:ext cx="1828800" cy="457200"/>
          </a:xfrm>
          <a:prstGeom prst="rect">
            <a:avLst/>
          </a:prstGeom>
          <a:noFill/>
        </p:spPr>
        <p:txBody>
          <a:bodyPr wrap="square" rtlCol="0">
            <a:noAutofit/>
          </a:bodyPr>
          <a:lstStyle/>
          <a:p>
            <a:r>
              <a:rPr lang="en-US" sz="1400" dirty="0" smtClean="0"/>
              <a:t>Graph and Adjacency Matrix</a:t>
            </a:r>
          </a:p>
        </p:txBody>
      </p:sp>
      <p:sp>
        <p:nvSpPr>
          <p:cNvPr id="8" name="TextBox 7"/>
          <p:cNvSpPr txBox="1"/>
          <p:nvPr/>
        </p:nvSpPr>
        <p:spPr>
          <a:xfrm>
            <a:off x="4114800" y="3810000"/>
            <a:ext cx="1676400" cy="457200"/>
          </a:xfrm>
          <a:prstGeom prst="rect">
            <a:avLst/>
          </a:prstGeom>
          <a:noFill/>
        </p:spPr>
        <p:txBody>
          <a:bodyPr wrap="square" rtlCol="0">
            <a:noAutofit/>
          </a:bodyPr>
          <a:lstStyle/>
          <a:p>
            <a:r>
              <a:rPr lang="en-US" sz="1400" dirty="0" smtClean="0"/>
              <a:t>Row-Column Representation</a:t>
            </a:r>
          </a:p>
        </p:txBody>
      </p:sp>
      <p:sp>
        <p:nvSpPr>
          <p:cNvPr id="10" name="TextBox 9"/>
          <p:cNvSpPr txBox="1"/>
          <p:nvPr/>
        </p:nvSpPr>
        <p:spPr>
          <a:xfrm>
            <a:off x="6553200" y="3733800"/>
            <a:ext cx="1371600" cy="381000"/>
          </a:xfrm>
          <a:prstGeom prst="rect">
            <a:avLst/>
          </a:prstGeom>
          <a:noFill/>
        </p:spPr>
        <p:txBody>
          <a:bodyPr wrap="square" rtlCol="0">
            <a:noAutofit/>
          </a:bodyPr>
          <a:lstStyle/>
          <a:p>
            <a:r>
              <a:rPr lang="en-US" sz="1400" dirty="0" smtClean="0"/>
              <a:t>Decision Tree</a:t>
            </a:r>
          </a:p>
        </p:txBody>
      </p:sp>
      <p:graphicFrame>
        <p:nvGraphicFramePr>
          <p:cNvPr id="197642" name="Object 10"/>
          <p:cNvGraphicFramePr>
            <a:graphicFrameLocks noChangeAspect="1"/>
          </p:cNvGraphicFramePr>
          <p:nvPr/>
        </p:nvGraphicFramePr>
        <p:xfrm>
          <a:off x="457200" y="1600200"/>
          <a:ext cx="2571750" cy="2038350"/>
        </p:xfrm>
        <a:graphic>
          <a:graphicData uri="http://schemas.openxmlformats.org/presentationml/2006/ole">
            <mc:AlternateContent xmlns:mc="http://schemas.openxmlformats.org/markup-compatibility/2006">
              <mc:Choice xmlns:v="urn:schemas-microsoft-com:vml" Requires="v">
                <p:oleObj spid="_x0000_s510200" name="Visio" r:id="rId4" imgW="2571727" imgH="2038538" progId="Visio.Drawing.11">
                  <p:embed/>
                </p:oleObj>
              </mc:Choice>
              <mc:Fallback>
                <p:oleObj name="Visio" r:id="rId4" imgW="2571727" imgH="2038538" progId="Visio.Drawing.11">
                  <p:embed/>
                  <p:pic>
                    <p:nvPicPr>
                      <p:cNvPr id="0" name="Picture 2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2571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3" name="Object 11"/>
          <p:cNvGraphicFramePr>
            <a:graphicFrameLocks noChangeAspect="1"/>
          </p:cNvGraphicFramePr>
          <p:nvPr/>
        </p:nvGraphicFramePr>
        <p:xfrm>
          <a:off x="3581400" y="1600200"/>
          <a:ext cx="1752600" cy="2137807"/>
        </p:xfrm>
        <a:graphic>
          <a:graphicData uri="http://schemas.openxmlformats.org/presentationml/2006/ole">
            <mc:AlternateContent xmlns:mc="http://schemas.openxmlformats.org/markup-compatibility/2006">
              <mc:Choice xmlns:v="urn:schemas-microsoft-com:vml" Requires="v">
                <p:oleObj spid="_x0000_s510201" name="Visio" r:id="rId6" imgW="1523546" imgH="1858493" progId="Visio.Drawing.11">
                  <p:embed/>
                </p:oleObj>
              </mc:Choice>
              <mc:Fallback>
                <p:oleObj name="Visio" r:id="rId6" imgW="1523546" imgH="1858493" progId="Visio.Drawing.11">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600200"/>
                        <a:ext cx="1752600" cy="213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5" name="Object 13"/>
          <p:cNvGraphicFramePr>
            <a:graphicFrameLocks noChangeAspect="1"/>
          </p:cNvGraphicFramePr>
          <p:nvPr/>
        </p:nvGraphicFramePr>
        <p:xfrm>
          <a:off x="5929268" y="1752600"/>
          <a:ext cx="2595607" cy="1828800"/>
        </p:xfrm>
        <a:graphic>
          <a:graphicData uri="http://schemas.openxmlformats.org/presentationml/2006/ole">
            <mc:AlternateContent xmlns:mc="http://schemas.openxmlformats.org/markup-compatibility/2006">
              <mc:Choice xmlns:v="urn:schemas-microsoft-com:vml" Requires="v">
                <p:oleObj spid="_x0000_s510202" name="Visio" r:id="rId8" imgW="2438106" imgH="2086047" progId="Visio.Drawing.11">
                  <p:embed/>
                </p:oleObj>
              </mc:Choice>
              <mc:Fallback>
                <p:oleObj name="Visio" r:id="rId8" imgW="2438106" imgH="2086047" progId="Visio.Drawing.11">
                  <p:embed/>
                  <p:pic>
                    <p:nvPicPr>
                      <p:cNvPr id="0"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9268" y="1752600"/>
                        <a:ext cx="259560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7" name="Object 15"/>
          <p:cNvGraphicFramePr>
            <a:graphicFrameLocks noChangeAspect="1"/>
          </p:cNvGraphicFramePr>
          <p:nvPr/>
        </p:nvGraphicFramePr>
        <p:xfrm>
          <a:off x="533400" y="4495800"/>
          <a:ext cx="2543175" cy="1981200"/>
        </p:xfrm>
        <a:graphic>
          <a:graphicData uri="http://schemas.openxmlformats.org/presentationml/2006/ole">
            <mc:AlternateContent xmlns:mc="http://schemas.openxmlformats.org/markup-compatibility/2006">
              <mc:Choice xmlns:v="urn:schemas-microsoft-com:vml" Requires="v">
                <p:oleObj spid="_x0000_s510203" name="Visio" r:id="rId10" imgW="2543113" imgH="1980773" progId="Visio.Drawing.11">
                  <p:embed/>
                </p:oleObj>
              </mc:Choice>
              <mc:Fallback>
                <p:oleObj name="Visio" r:id="rId10" imgW="2543113" imgH="1980773" progId="Visio.Drawing.11">
                  <p:embed/>
                  <p:pic>
                    <p:nvPicPr>
                      <p:cNvPr id="0" name="Picture 2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495800"/>
                        <a:ext cx="25431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8" name="Object 16"/>
          <p:cNvGraphicFramePr>
            <a:graphicFrameLocks noChangeAspect="1"/>
          </p:cNvGraphicFramePr>
          <p:nvPr/>
        </p:nvGraphicFramePr>
        <p:xfrm>
          <a:off x="3657600" y="4572001"/>
          <a:ext cx="1624212" cy="1981200"/>
        </p:xfrm>
        <a:graphic>
          <a:graphicData uri="http://schemas.openxmlformats.org/presentationml/2006/ole">
            <mc:AlternateContent xmlns:mc="http://schemas.openxmlformats.org/markup-compatibility/2006">
              <mc:Choice xmlns:v="urn:schemas-microsoft-com:vml" Requires="v">
                <p:oleObj spid="_x0000_s510204" name="Visio" r:id="rId12" imgW="1523546" imgH="1858493" progId="Visio.Drawing.11">
                  <p:embed/>
                </p:oleObj>
              </mc:Choice>
              <mc:Fallback>
                <p:oleObj name="Visio" r:id="rId12" imgW="1523546" imgH="1858493" progId="Visio.Drawing.11">
                  <p:embed/>
                  <p:pic>
                    <p:nvPicPr>
                      <p:cNvPr id="0" name="Picture 2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4572001"/>
                        <a:ext cx="162421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9" name="Object 17"/>
          <p:cNvGraphicFramePr>
            <a:graphicFrameLocks noChangeAspect="1"/>
          </p:cNvGraphicFramePr>
          <p:nvPr/>
        </p:nvGraphicFramePr>
        <p:xfrm>
          <a:off x="5867400" y="4513032"/>
          <a:ext cx="2895600" cy="2040168"/>
        </p:xfrm>
        <a:graphic>
          <a:graphicData uri="http://schemas.openxmlformats.org/presentationml/2006/ole">
            <mc:AlternateContent xmlns:mc="http://schemas.openxmlformats.org/markup-compatibility/2006">
              <mc:Choice xmlns:v="urn:schemas-microsoft-com:vml" Requires="v">
                <p:oleObj spid="_x0000_s510205" name="Visio" r:id="rId14" imgW="2438106" imgH="2086047" progId="Visio.Drawing.11">
                  <p:embed/>
                </p:oleObj>
              </mc:Choice>
              <mc:Fallback>
                <p:oleObj name="Visio" r:id="rId14" imgW="2438106" imgH="2086047" progId="Visio.Drawing.11">
                  <p:embed/>
                  <p:pic>
                    <p:nvPicPr>
                      <p:cNvPr id="0" name="Picture 2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4513032"/>
                        <a:ext cx="2895600" cy="204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7647"/>
                                        </p:tgtEl>
                                        <p:attrNameLst>
                                          <p:attrName>style.visibility</p:attrName>
                                        </p:attrNameLst>
                                      </p:cBhvr>
                                      <p:to>
                                        <p:strVal val="visible"/>
                                      </p:to>
                                    </p:set>
                                    <p:animEffect transition="in" filter="blinds(horizontal)">
                                      <p:cBhvr>
                                        <p:cTn id="7" dur="500"/>
                                        <p:tgtEl>
                                          <p:spTgt spid="197647"/>
                                        </p:tgtEl>
                                      </p:cBhvr>
                                    </p:animEffect>
                                  </p:childTnLst>
                                </p:cTn>
                              </p:par>
                              <p:par>
                                <p:cTn id="8" presetID="3" presetClass="entr" presetSubtype="10" fill="hold" nodeType="withEffect">
                                  <p:stCondLst>
                                    <p:cond delay="0"/>
                                  </p:stCondLst>
                                  <p:childTnLst>
                                    <p:set>
                                      <p:cBhvr>
                                        <p:cTn id="9" dur="1" fill="hold">
                                          <p:stCondLst>
                                            <p:cond delay="0"/>
                                          </p:stCondLst>
                                        </p:cTn>
                                        <p:tgtEl>
                                          <p:spTgt spid="197648"/>
                                        </p:tgtEl>
                                        <p:attrNameLst>
                                          <p:attrName>style.visibility</p:attrName>
                                        </p:attrNameLst>
                                      </p:cBhvr>
                                      <p:to>
                                        <p:strVal val="visible"/>
                                      </p:to>
                                    </p:set>
                                    <p:animEffect transition="in" filter="blinds(horizontal)">
                                      <p:cBhvr>
                                        <p:cTn id="10" dur="500"/>
                                        <p:tgtEl>
                                          <p:spTgt spid="197648"/>
                                        </p:tgtEl>
                                      </p:cBhvr>
                                    </p:animEffect>
                                  </p:childTnLst>
                                </p:cTn>
                              </p:par>
                              <p:par>
                                <p:cTn id="11" presetID="3" presetClass="entr" presetSubtype="10" fill="hold" nodeType="withEffect">
                                  <p:stCondLst>
                                    <p:cond delay="0"/>
                                  </p:stCondLst>
                                  <p:childTnLst>
                                    <p:set>
                                      <p:cBhvr>
                                        <p:cTn id="12" dur="1" fill="hold">
                                          <p:stCondLst>
                                            <p:cond delay="0"/>
                                          </p:stCondLst>
                                        </p:cTn>
                                        <p:tgtEl>
                                          <p:spTgt spid="197649"/>
                                        </p:tgtEl>
                                        <p:attrNameLst>
                                          <p:attrName>style.visibility</p:attrName>
                                        </p:attrNameLst>
                                      </p:cBhvr>
                                      <p:to>
                                        <p:strVal val="visible"/>
                                      </p:to>
                                    </p:set>
                                    <p:animEffect transition="in" filter="blinds(horizontal)">
                                      <p:cBhvr>
                                        <p:cTn id="13" dur="500"/>
                                        <p:tgtEl>
                                          <p:spTgt spid="19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Metamodel Inference</a:t>
            </a:r>
            <a:endParaRPr lang="en-US" dirty="0"/>
          </a:p>
        </p:txBody>
      </p:sp>
      <p:sp>
        <p:nvSpPr>
          <p:cNvPr id="15" name="Text Placeholder 14"/>
          <p:cNvSpPr>
            <a:spLocks noGrp="1"/>
          </p:cNvSpPr>
          <p:nvPr>
            <p:ph idx="1"/>
          </p:nvPr>
        </p:nvSpPr>
        <p:spPr>
          <a:xfrm>
            <a:off x="612775" y="1524000"/>
            <a:ext cx="8153400" cy="5181600"/>
          </a:xfrm>
        </p:spPr>
        <p:txBody>
          <a:bodyPr>
            <a:normAutofit fontScale="85000" lnSpcReduction="10000"/>
          </a:bodyPr>
          <a:lstStyle/>
          <a:p>
            <a:r>
              <a:rPr lang="en-US" dirty="0" smtClean="0">
                <a:solidFill>
                  <a:schemeClr val="bg1">
                    <a:lumMod val="65000"/>
                  </a:schemeClr>
                </a:solidFill>
              </a:rPr>
              <a:t>Instantiate a set of models from Metamodel Design Patterns</a:t>
            </a:r>
          </a:p>
          <a:p>
            <a:r>
              <a:rPr lang="en-US" dirty="0" smtClean="0">
                <a:solidFill>
                  <a:schemeClr val="bg1">
                    <a:lumMod val="65000"/>
                  </a:schemeClr>
                </a:solidFill>
              </a:rPr>
              <a:t>Create a decision tree using row-column representation of each instantiated model</a:t>
            </a:r>
          </a:p>
          <a:p>
            <a:pPr lvl="1"/>
            <a:r>
              <a:rPr lang="en-US" dirty="0" smtClean="0">
                <a:solidFill>
                  <a:schemeClr val="bg1">
                    <a:lumMod val="65000"/>
                  </a:schemeClr>
                </a:solidFill>
              </a:rPr>
              <a:t>Each leaf node in the decision tree represents exactly one adjacency matrix</a:t>
            </a:r>
          </a:p>
          <a:p>
            <a:pPr lvl="1"/>
            <a:r>
              <a:rPr lang="en-US" dirty="0" smtClean="0">
                <a:solidFill>
                  <a:schemeClr val="bg1">
                    <a:lumMod val="65000"/>
                  </a:schemeClr>
                </a:solidFill>
              </a:rPr>
              <a:t>Tree depth </a:t>
            </a:r>
            <a:r>
              <a:rPr lang="en-US" dirty="0">
                <a:solidFill>
                  <a:schemeClr val="bg1">
                    <a:lumMod val="65000"/>
                  </a:schemeClr>
                </a:solidFill>
              </a:rPr>
              <a:t>=</a:t>
            </a:r>
            <a:r>
              <a:rPr lang="en-US" dirty="0" smtClean="0">
                <a:solidFill>
                  <a:schemeClr val="bg1">
                    <a:lumMod val="65000"/>
                  </a:schemeClr>
                </a:solidFill>
              </a:rPr>
              <a:t> the number of row-column representation of the adjacency matrix</a:t>
            </a:r>
          </a:p>
          <a:p>
            <a:r>
              <a:rPr lang="en-US" sz="3300" dirty="0" smtClean="0"/>
              <a:t>Identify matching branch by traversing the decision tree with the user demonstrated models</a:t>
            </a:r>
          </a:p>
          <a:p>
            <a:r>
              <a:rPr lang="en-US" sz="3300" dirty="0" smtClean="0"/>
              <a:t>Combine row-column representations to generate metamodel</a:t>
            </a:r>
          </a:p>
          <a:p>
            <a:r>
              <a:rPr lang="en-US" sz="3300" dirty="0" smtClean="0"/>
              <a:t>Specify cardinality of relationship based on cardinality matrix</a:t>
            </a:r>
            <a:endParaRPr lang="en-US" sz="3300"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993900"/>
          </a:xfrm>
        </p:spPr>
        <p:txBody>
          <a:bodyPr/>
          <a:lstStyle/>
          <a:p>
            <a:r>
              <a:rPr lang="en-US" dirty="0" smtClean="0">
                <a:latin typeface="+mn-lt"/>
              </a:rPr>
              <a:t>model space exploration</a:t>
            </a:r>
            <a:endParaRPr lang="en-US" dirty="0">
              <a:latin typeface="+mn-lt"/>
            </a:endParaRP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33</a:t>
            </a:fld>
            <a:endParaRPr lang="en-US" dirty="0"/>
          </a:p>
        </p:txBody>
      </p:sp>
    </p:spTree>
  </p:cSld>
  <p:clrMapOvr>
    <a:masterClrMapping/>
  </p:clrMapOvr>
  <p:transition advTm="684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normAutofit fontScale="85000" lnSpcReduction="20000"/>
          </a:bodyPr>
          <a:lstStyle/>
          <a:p>
            <a:pPr>
              <a:defRPr/>
            </a:pPr>
            <a:fld id="{97FB9A0A-A85E-4F0D-881F-7E2AEE59763E}" type="slidenum">
              <a:rPr lang="en-US" smtClean="0"/>
              <a:pPr>
                <a:defRPr/>
              </a:pPr>
              <a:t>34</a:t>
            </a:fld>
            <a:endParaRPr lang="en-US" dirty="0"/>
          </a:p>
        </p:txBody>
      </p:sp>
      <p:sp>
        <p:nvSpPr>
          <p:cNvPr id="3" name="Title 2"/>
          <p:cNvSpPr>
            <a:spLocks noGrp="1"/>
          </p:cNvSpPr>
          <p:nvPr>
            <p:ph type="title" idx="4294967295"/>
          </p:nvPr>
        </p:nvSpPr>
        <p:spPr/>
        <p:txBody>
          <a:bodyPr/>
          <a:lstStyle/>
          <a:p>
            <a:r>
              <a:rPr lang="en-US" dirty="0" smtClean="0"/>
              <a:t>Model Space Exploration</a:t>
            </a:r>
            <a:endParaRPr lang="en-US" dirty="0"/>
          </a:p>
        </p:txBody>
      </p:sp>
      <p:pic>
        <p:nvPicPr>
          <p:cNvPr id="646147" name="Picture 3" descr="D:\dnldChrome\Sun_and_planet_gears.gif"/>
          <p:cNvPicPr>
            <a:picLocks noChangeAspect="1" noChangeArrowheads="1" noCrop="1"/>
          </p:cNvPicPr>
          <p:nvPr/>
        </p:nvPicPr>
        <p:blipFill>
          <a:blip r:embed="rId3" cstate="print"/>
          <a:srcRect/>
          <a:stretch>
            <a:fillRect/>
          </a:stretch>
        </p:blipFill>
        <p:spPr bwMode="auto">
          <a:xfrm>
            <a:off x="3696187" y="3429000"/>
            <a:ext cx="1218226" cy="1371600"/>
          </a:xfrm>
          <a:prstGeom prst="rect">
            <a:avLst/>
          </a:prstGeom>
          <a:noFill/>
        </p:spPr>
      </p:pic>
      <p:sp>
        <p:nvSpPr>
          <p:cNvPr id="8" name="Rounded Rectangle 7"/>
          <p:cNvSpPr/>
          <p:nvPr/>
        </p:nvSpPr>
        <p:spPr>
          <a:xfrm>
            <a:off x="3352800" y="3200400"/>
            <a:ext cx="19050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p:cNvSpPr/>
          <p:nvPr/>
        </p:nvSpPr>
        <p:spPr>
          <a:xfrm>
            <a:off x="2438400" y="2362200"/>
            <a:ext cx="838200" cy="3124200"/>
          </a:xfrm>
          <a:prstGeom prst="rightBrace">
            <a:avLst>
              <a:gd name="adj1" fmla="val 31114"/>
              <a:gd name="adj2" fmla="val 499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46151" name="Picture 7" descr="http://newenergyandfuel.com/wp-content/uploads/2008/10/two-stage-gasifier-and-ft-process-block-flow-diagram.jpg"/>
          <p:cNvPicPr>
            <a:picLocks noChangeAspect="1" noChangeArrowheads="1"/>
          </p:cNvPicPr>
          <p:nvPr/>
        </p:nvPicPr>
        <p:blipFill>
          <a:blip r:embed="rId4" cstate="print"/>
          <a:srcRect/>
          <a:stretch>
            <a:fillRect/>
          </a:stretch>
        </p:blipFill>
        <p:spPr bwMode="auto">
          <a:xfrm>
            <a:off x="304800" y="2971800"/>
            <a:ext cx="2292993" cy="1096197"/>
          </a:xfrm>
          <a:prstGeom prst="rect">
            <a:avLst/>
          </a:prstGeom>
          <a:noFill/>
        </p:spPr>
      </p:pic>
      <p:pic>
        <p:nvPicPr>
          <p:cNvPr id="646152" name="Picture 8"/>
          <p:cNvPicPr>
            <a:picLocks noChangeAspect="1" noChangeArrowheads="1"/>
          </p:cNvPicPr>
          <p:nvPr/>
        </p:nvPicPr>
        <p:blipFill>
          <a:blip r:embed="rId5" cstate="print"/>
          <a:srcRect/>
          <a:stretch>
            <a:fillRect/>
          </a:stretch>
        </p:blipFill>
        <p:spPr bwMode="auto">
          <a:xfrm>
            <a:off x="304800" y="4038600"/>
            <a:ext cx="2305050" cy="1091446"/>
          </a:xfrm>
          <a:prstGeom prst="rect">
            <a:avLst/>
          </a:prstGeom>
          <a:noFill/>
          <a:ln w="9525">
            <a:noFill/>
            <a:miter lim="800000"/>
            <a:headEnd/>
            <a:tailEnd/>
          </a:ln>
        </p:spPr>
      </p:pic>
      <p:pic>
        <p:nvPicPr>
          <p:cNvPr id="646154" name="Picture 10" descr="http://www.rff.com/process-flow-diagram-2-small.png"/>
          <p:cNvPicPr>
            <a:picLocks noChangeAspect="1" noChangeArrowheads="1"/>
          </p:cNvPicPr>
          <p:nvPr/>
        </p:nvPicPr>
        <p:blipFill>
          <a:blip r:embed="rId6" cstate="print"/>
          <a:srcRect/>
          <a:stretch>
            <a:fillRect/>
          </a:stretch>
        </p:blipFill>
        <p:spPr bwMode="auto">
          <a:xfrm>
            <a:off x="533400" y="5105400"/>
            <a:ext cx="1509622" cy="1066800"/>
          </a:xfrm>
          <a:prstGeom prst="rect">
            <a:avLst/>
          </a:prstGeom>
          <a:noFill/>
        </p:spPr>
      </p:pic>
      <p:pic>
        <p:nvPicPr>
          <p:cNvPr id="646155" name="Picture 11"/>
          <p:cNvPicPr>
            <a:picLocks noChangeAspect="1" noChangeArrowheads="1"/>
          </p:cNvPicPr>
          <p:nvPr/>
        </p:nvPicPr>
        <p:blipFill>
          <a:blip r:embed="rId7" cstate="print"/>
          <a:srcRect/>
          <a:stretch>
            <a:fillRect/>
          </a:stretch>
        </p:blipFill>
        <p:spPr bwMode="auto">
          <a:xfrm>
            <a:off x="609600" y="1524000"/>
            <a:ext cx="1600200" cy="1427629"/>
          </a:xfrm>
          <a:prstGeom prst="rect">
            <a:avLst/>
          </a:prstGeom>
          <a:noFill/>
          <a:ln w="9525">
            <a:noFill/>
            <a:miter lim="800000"/>
            <a:headEnd/>
            <a:tailEnd/>
          </a:ln>
        </p:spPr>
      </p:pic>
      <p:pic>
        <p:nvPicPr>
          <p:cNvPr id="646156" name="Picture 12"/>
          <p:cNvPicPr>
            <a:picLocks noChangeAspect="1" noChangeArrowheads="1"/>
          </p:cNvPicPr>
          <p:nvPr/>
        </p:nvPicPr>
        <p:blipFill>
          <a:blip r:embed="rId8" cstate="print"/>
          <a:srcRect/>
          <a:stretch>
            <a:fillRect/>
          </a:stretch>
        </p:blipFill>
        <p:spPr bwMode="auto">
          <a:xfrm>
            <a:off x="5410200" y="5181600"/>
            <a:ext cx="1036320" cy="1295400"/>
          </a:xfrm>
          <a:prstGeom prst="rect">
            <a:avLst/>
          </a:prstGeom>
          <a:noFill/>
          <a:ln w="9525">
            <a:noFill/>
            <a:miter lim="800000"/>
            <a:headEnd/>
            <a:tailEnd/>
          </a:ln>
        </p:spPr>
      </p:pic>
      <p:pic>
        <p:nvPicPr>
          <p:cNvPr id="646157" name="Picture 13"/>
          <p:cNvPicPr>
            <a:picLocks noChangeAspect="1" noChangeArrowheads="1"/>
          </p:cNvPicPr>
          <p:nvPr/>
        </p:nvPicPr>
        <p:blipFill>
          <a:blip r:embed="rId9" cstate="print"/>
          <a:srcRect/>
          <a:stretch>
            <a:fillRect/>
          </a:stretch>
        </p:blipFill>
        <p:spPr bwMode="auto">
          <a:xfrm>
            <a:off x="3048000" y="1371600"/>
            <a:ext cx="2577368" cy="1166812"/>
          </a:xfrm>
          <a:prstGeom prst="rect">
            <a:avLst/>
          </a:prstGeom>
          <a:noFill/>
          <a:ln w="9525">
            <a:noFill/>
            <a:miter lim="800000"/>
            <a:headEnd/>
            <a:tailEnd/>
          </a:ln>
        </p:spPr>
      </p:pic>
      <p:sp>
        <p:nvSpPr>
          <p:cNvPr id="19" name="TextBox 18"/>
          <p:cNvSpPr txBox="1"/>
          <p:nvPr/>
        </p:nvSpPr>
        <p:spPr>
          <a:xfrm>
            <a:off x="152400" y="6211669"/>
            <a:ext cx="3505200" cy="369332"/>
          </a:xfrm>
          <a:prstGeom prst="rect">
            <a:avLst/>
          </a:prstGeom>
          <a:noFill/>
        </p:spPr>
        <p:txBody>
          <a:bodyPr wrap="square" rtlCol="0">
            <a:spAutoFit/>
          </a:bodyPr>
          <a:lstStyle/>
          <a:p>
            <a:r>
              <a:rPr lang="en-US" dirty="0" smtClean="0"/>
              <a:t>A set of domain model examples</a:t>
            </a:r>
            <a:endParaRPr lang="en-US" dirty="0"/>
          </a:p>
        </p:txBody>
      </p:sp>
      <p:sp>
        <p:nvSpPr>
          <p:cNvPr id="20" name="TextBox 19"/>
          <p:cNvSpPr txBox="1"/>
          <p:nvPr/>
        </p:nvSpPr>
        <p:spPr>
          <a:xfrm>
            <a:off x="6400800" y="5562600"/>
            <a:ext cx="1143000" cy="646331"/>
          </a:xfrm>
          <a:prstGeom prst="rect">
            <a:avLst/>
          </a:prstGeom>
          <a:noFill/>
        </p:spPr>
        <p:txBody>
          <a:bodyPr wrap="square" rtlCol="0">
            <a:spAutoFit/>
          </a:bodyPr>
          <a:lstStyle/>
          <a:p>
            <a:pPr algn="ctr"/>
            <a:r>
              <a:rPr lang="en-US" dirty="0" smtClean="0"/>
              <a:t>Domain Experts</a:t>
            </a:r>
            <a:endParaRPr lang="en-US" dirty="0"/>
          </a:p>
        </p:txBody>
      </p:sp>
      <p:sp>
        <p:nvSpPr>
          <p:cNvPr id="21" name="TextBox 20"/>
          <p:cNvSpPr txBox="1"/>
          <p:nvPr/>
        </p:nvSpPr>
        <p:spPr>
          <a:xfrm>
            <a:off x="5638800" y="1447800"/>
            <a:ext cx="1524000" cy="646331"/>
          </a:xfrm>
          <a:prstGeom prst="rect">
            <a:avLst/>
          </a:prstGeom>
          <a:noFill/>
        </p:spPr>
        <p:txBody>
          <a:bodyPr wrap="square" rtlCol="0">
            <a:spAutoFit/>
          </a:bodyPr>
          <a:lstStyle/>
          <a:p>
            <a:pPr algn="ctr"/>
            <a:r>
              <a:rPr lang="en-US" dirty="0" smtClean="0"/>
              <a:t>A Modeling Language</a:t>
            </a:r>
            <a:endParaRPr lang="en-US" dirty="0"/>
          </a:p>
        </p:txBody>
      </p:sp>
      <p:sp>
        <p:nvSpPr>
          <p:cNvPr id="22" name="TextBox 21"/>
          <p:cNvSpPr txBox="1"/>
          <p:nvPr/>
        </p:nvSpPr>
        <p:spPr>
          <a:xfrm>
            <a:off x="3657600" y="5117068"/>
            <a:ext cx="1524000" cy="646331"/>
          </a:xfrm>
          <a:prstGeom prst="rect">
            <a:avLst/>
          </a:prstGeom>
          <a:noFill/>
        </p:spPr>
        <p:txBody>
          <a:bodyPr wrap="square" rtlCol="0">
            <a:spAutoFit/>
          </a:bodyPr>
          <a:lstStyle/>
          <a:p>
            <a:pPr algn="ctr"/>
            <a:r>
              <a:rPr lang="en-US" dirty="0" smtClean="0"/>
              <a:t>Explore Model Space</a:t>
            </a:r>
            <a:endParaRPr lang="en-US" dirty="0"/>
          </a:p>
        </p:txBody>
      </p:sp>
      <p:sp>
        <p:nvSpPr>
          <p:cNvPr id="23" name="Right Brace 22"/>
          <p:cNvSpPr/>
          <p:nvPr/>
        </p:nvSpPr>
        <p:spPr>
          <a:xfrm rot="5400000">
            <a:off x="3924300" y="1562100"/>
            <a:ext cx="838200" cy="2438400"/>
          </a:xfrm>
          <a:prstGeom prst="rightBrace">
            <a:avLst>
              <a:gd name="adj1" fmla="val 20724"/>
              <a:gd name="adj2" fmla="val 513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ight Arrow 23"/>
          <p:cNvSpPr/>
          <p:nvPr/>
        </p:nvSpPr>
        <p:spPr>
          <a:xfrm>
            <a:off x="5334000" y="36576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3315" name="Picture 3"/>
          <p:cNvPicPr>
            <a:picLocks noChangeAspect="1" noChangeArrowheads="1"/>
          </p:cNvPicPr>
          <p:nvPr/>
        </p:nvPicPr>
        <p:blipFill>
          <a:blip r:embed="rId10" cstate="print"/>
          <a:srcRect/>
          <a:stretch>
            <a:fillRect/>
          </a:stretch>
        </p:blipFill>
        <p:spPr bwMode="auto">
          <a:xfrm>
            <a:off x="5905500" y="2590800"/>
            <a:ext cx="2552700" cy="2390775"/>
          </a:xfrm>
          <a:prstGeom prst="rect">
            <a:avLst/>
          </a:prstGeom>
          <a:noFill/>
          <a:ln w="9525">
            <a:noFill/>
            <a:miter lim="800000"/>
            <a:headEnd/>
            <a:tailEnd/>
          </a:ln>
        </p:spPr>
      </p:pic>
    </p:spTree>
    <p:custDataLst>
      <p:tags r:id="rId1"/>
    </p:custDataLst>
  </p:cSld>
  <p:clrMapOvr>
    <a:masterClrMapping/>
  </p:clrMapOvr>
  <p:transition advTm="265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6151"/>
                                        </p:tgtEl>
                                        <p:attrNameLst>
                                          <p:attrName>style.visibility</p:attrName>
                                        </p:attrNameLst>
                                      </p:cBhvr>
                                      <p:to>
                                        <p:strVal val="visible"/>
                                      </p:to>
                                    </p:set>
                                    <p:animEffect transition="in" filter="blinds(horizontal)">
                                      <p:cBhvr>
                                        <p:cTn id="7" dur="500"/>
                                        <p:tgtEl>
                                          <p:spTgt spid="646151"/>
                                        </p:tgtEl>
                                      </p:cBhvr>
                                    </p:animEffect>
                                  </p:childTnLst>
                                </p:cTn>
                              </p:par>
                              <p:par>
                                <p:cTn id="8" presetID="3" presetClass="entr" presetSubtype="10" fill="hold" nodeType="withEffect">
                                  <p:stCondLst>
                                    <p:cond delay="0"/>
                                  </p:stCondLst>
                                  <p:childTnLst>
                                    <p:set>
                                      <p:cBhvr>
                                        <p:cTn id="9" dur="1" fill="hold">
                                          <p:stCondLst>
                                            <p:cond delay="0"/>
                                          </p:stCondLst>
                                        </p:cTn>
                                        <p:tgtEl>
                                          <p:spTgt spid="646152"/>
                                        </p:tgtEl>
                                        <p:attrNameLst>
                                          <p:attrName>style.visibility</p:attrName>
                                        </p:attrNameLst>
                                      </p:cBhvr>
                                      <p:to>
                                        <p:strVal val="visible"/>
                                      </p:to>
                                    </p:set>
                                    <p:animEffect transition="in" filter="blinds(horizontal)">
                                      <p:cBhvr>
                                        <p:cTn id="10" dur="500"/>
                                        <p:tgtEl>
                                          <p:spTgt spid="646152"/>
                                        </p:tgtEl>
                                      </p:cBhvr>
                                    </p:animEffect>
                                  </p:childTnLst>
                                </p:cTn>
                              </p:par>
                              <p:par>
                                <p:cTn id="11" presetID="3" presetClass="entr" presetSubtype="10" fill="hold" nodeType="withEffect">
                                  <p:stCondLst>
                                    <p:cond delay="0"/>
                                  </p:stCondLst>
                                  <p:childTnLst>
                                    <p:set>
                                      <p:cBhvr>
                                        <p:cTn id="12" dur="1" fill="hold">
                                          <p:stCondLst>
                                            <p:cond delay="0"/>
                                          </p:stCondLst>
                                        </p:cTn>
                                        <p:tgtEl>
                                          <p:spTgt spid="646154"/>
                                        </p:tgtEl>
                                        <p:attrNameLst>
                                          <p:attrName>style.visibility</p:attrName>
                                        </p:attrNameLst>
                                      </p:cBhvr>
                                      <p:to>
                                        <p:strVal val="visible"/>
                                      </p:to>
                                    </p:set>
                                    <p:animEffect transition="in" filter="blinds(horizontal)">
                                      <p:cBhvr>
                                        <p:cTn id="13" dur="500"/>
                                        <p:tgtEl>
                                          <p:spTgt spid="646154"/>
                                        </p:tgtEl>
                                      </p:cBhvr>
                                    </p:animEffect>
                                  </p:childTnLst>
                                </p:cTn>
                              </p:par>
                              <p:par>
                                <p:cTn id="14" presetID="3" presetClass="entr" presetSubtype="10" fill="hold" nodeType="withEffect">
                                  <p:stCondLst>
                                    <p:cond delay="0"/>
                                  </p:stCondLst>
                                  <p:childTnLst>
                                    <p:set>
                                      <p:cBhvr>
                                        <p:cTn id="15" dur="1" fill="hold">
                                          <p:stCondLst>
                                            <p:cond delay="0"/>
                                          </p:stCondLst>
                                        </p:cTn>
                                        <p:tgtEl>
                                          <p:spTgt spid="646155"/>
                                        </p:tgtEl>
                                        <p:attrNameLst>
                                          <p:attrName>style.visibility</p:attrName>
                                        </p:attrNameLst>
                                      </p:cBhvr>
                                      <p:to>
                                        <p:strVal val="visible"/>
                                      </p:to>
                                    </p:set>
                                    <p:animEffect transition="in" filter="blinds(horizontal)">
                                      <p:cBhvr>
                                        <p:cTn id="16" dur="500"/>
                                        <p:tgtEl>
                                          <p:spTgt spid="6461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46157"/>
                                        </p:tgtEl>
                                        <p:attrNameLst>
                                          <p:attrName>style.visibility</p:attrName>
                                        </p:attrNameLst>
                                      </p:cBhvr>
                                      <p:to>
                                        <p:strVal val="visible"/>
                                      </p:to>
                                    </p:set>
                                    <p:animEffect transition="in" filter="blinds(horizontal)">
                                      <p:cBhvr>
                                        <p:cTn id="24" dur="500"/>
                                        <p:tgtEl>
                                          <p:spTgt spid="64615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46147"/>
                                        </p:tgtEl>
                                        <p:attrNameLst>
                                          <p:attrName>style.visibility</p:attrName>
                                        </p:attrNameLst>
                                      </p:cBhvr>
                                      <p:to>
                                        <p:strVal val="visible"/>
                                      </p:to>
                                    </p:set>
                                    <p:animEffect transition="in" filter="blinds(horizontal)">
                                      <p:cBhvr>
                                        <p:cTn id="32" dur="500"/>
                                        <p:tgtEl>
                                          <p:spTgt spid="64614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nodeType="withEffect">
                                  <p:stCondLst>
                                    <p:cond delay="0"/>
                                  </p:stCondLst>
                                  <p:childTnLst>
                                    <p:set>
                                      <p:cBhvr>
                                        <p:cTn id="46" dur="1" fill="hold">
                                          <p:stCondLst>
                                            <p:cond delay="0"/>
                                          </p:stCondLst>
                                        </p:cTn>
                                        <p:tgtEl>
                                          <p:spTgt spid="653315"/>
                                        </p:tgtEl>
                                        <p:attrNameLst>
                                          <p:attrName>style.visibility</p:attrName>
                                        </p:attrNameLst>
                                      </p:cBhvr>
                                      <p:to>
                                        <p:strVal val="visible"/>
                                      </p:to>
                                    </p:set>
                                    <p:animEffect transition="in" filter="blinds(horizontal)">
                                      <p:cBhvr>
                                        <p:cTn id="47" dur="500"/>
                                        <p:tgtEl>
                                          <p:spTgt spid="6533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1" grpId="0"/>
      <p:bldP spid="22" grpId="0"/>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rPr>
              <a:t>Model Space Exploration</a:t>
            </a:r>
            <a:endParaRPr lang="en-US" b="0" dirty="0">
              <a:solidFill>
                <a:schemeClr val="tx1"/>
              </a:solidFill>
            </a:endParaRPr>
          </a:p>
        </p:txBody>
      </p:sp>
      <p:sp>
        <p:nvSpPr>
          <p:cNvPr id="6" name="Text Placeholder 5"/>
          <p:cNvSpPr>
            <a:spLocks noGrp="1"/>
          </p:cNvSpPr>
          <p:nvPr>
            <p:ph idx="1"/>
          </p:nvPr>
        </p:nvSpPr>
        <p:spPr>
          <a:xfrm>
            <a:off x="612775" y="1295400"/>
            <a:ext cx="8153400" cy="5181600"/>
          </a:xfrm>
        </p:spPr>
        <p:txBody>
          <a:bodyPr/>
          <a:lstStyle/>
          <a:p>
            <a:r>
              <a:rPr lang="en-US" sz="2800" dirty="0" smtClean="0"/>
              <a:t>Extend the notion of Design Space Exploration</a:t>
            </a:r>
          </a:p>
          <a:p>
            <a:pPr lvl="1" algn="just"/>
            <a:r>
              <a:rPr lang="en-US" sz="2400" dirty="0" smtClean="0"/>
              <a:t>Search through the large design space to find design alternatives that satisfy a given set of constraints and that are optimal with respect to one or more objectives</a:t>
            </a:r>
          </a:p>
          <a:p>
            <a:r>
              <a:rPr lang="en-US" sz="2800" dirty="0" smtClean="0"/>
              <a:t>Applied to verify the inferred metamodel and static constraints</a:t>
            </a:r>
          </a:p>
          <a:p>
            <a:r>
              <a:rPr lang="en-US" sz="2800" dirty="0" smtClean="0"/>
              <a:t>Applied to find missing notions</a:t>
            </a:r>
          </a:p>
          <a:p>
            <a:pPr lvl="1"/>
            <a:r>
              <a:rPr lang="en-US" sz="2400" dirty="0" smtClean="0"/>
              <a:t>Domain experts may not demonstrate enough examples to infer accurate metamodel and static semantics</a:t>
            </a:r>
          </a:p>
          <a:p>
            <a:pPr lvl="1"/>
            <a:r>
              <a:rPr lang="en-US" sz="2400" dirty="0" smtClean="0"/>
              <a:t>Demonstration may be tedious and time-consuming</a:t>
            </a:r>
            <a:endParaRPr lang="en-US" sz="2400"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35</a:t>
            </a:fld>
            <a:endParaRPr lang="en-US" dirty="0"/>
          </a:p>
        </p:txBody>
      </p:sp>
    </p:spTree>
  </p:cSld>
  <p:clrMapOvr>
    <a:masterClrMapping/>
  </p:clrMapOvr>
  <p:transition advTm="5168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rPr>
              <a:t>Model Space Exploration (cont.)</a:t>
            </a:r>
            <a:endParaRPr lang="en-US" b="0" dirty="0">
              <a:solidFill>
                <a:schemeClr val="tx1"/>
              </a:solidFill>
            </a:endParaRPr>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36</a:t>
            </a:fld>
            <a:endParaRPr lang="en-US" dirty="0"/>
          </a:p>
        </p:txBody>
      </p:sp>
      <p:graphicFrame>
        <p:nvGraphicFramePr>
          <p:cNvPr id="538626" name="Object 2"/>
          <p:cNvGraphicFramePr>
            <a:graphicFrameLocks noChangeAspect="1"/>
          </p:cNvGraphicFramePr>
          <p:nvPr/>
        </p:nvGraphicFramePr>
        <p:xfrm>
          <a:off x="1143000" y="1752600"/>
          <a:ext cx="7037542" cy="3997325"/>
        </p:xfrm>
        <a:graphic>
          <a:graphicData uri="http://schemas.openxmlformats.org/presentationml/2006/ole">
            <mc:AlternateContent xmlns:mc="http://schemas.openxmlformats.org/markup-compatibility/2006">
              <mc:Choice xmlns:v="urn:schemas-microsoft-com:vml" Requires="v">
                <p:oleObj spid="_x0000_s538667" name="Visio" r:id="rId3" imgW="5754949" imgH="3269419" progId="Visio.Drawing.11">
                  <p:embed/>
                </p:oleObj>
              </mc:Choice>
              <mc:Fallback>
                <p:oleObj name="Visio" r:id="rId3" imgW="5754949" imgH="3269419" progId="Visio.Drawing.11">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7037542"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3266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Space Modeling</a:t>
            </a:r>
            <a:endParaRPr lang="en-US" dirty="0"/>
          </a:p>
        </p:txBody>
      </p:sp>
      <p:sp>
        <p:nvSpPr>
          <p:cNvPr id="8" name="Content Placeholder 7"/>
          <p:cNvSpPr>
            <a:spLocks noGrp="1"/>
          </p:cNvSpPr>
          <p:nvPr>
            <p:ph idx="1"/>
          </p:nvPr>
        </p:nvSpPr>
        <p:spPr/>
        <p:txBody>
          <a:bodyPr/>
          <a:lstStyle/>
          <a:p>
            <a:pPr marL="457200" indent="-457200">
              <a:buSzPct val="100000"/>
              <a:buNone/>
            </a:pPr>
            <a:r>
              <a:rPr lang="en-US" sz="3200" dirty="0" smtClean="0"/>
              <a:t>Create Positive Model Instances</a:t>
            </a:r>
          </a:p>
          <a:p>
            <a:pPr marL="457200" indent="-457200">
              <a:buSzPct val="100000"/>
              <a:buFont typeface="+mj-lt"/>
              <a:buAutoNum type="arabicPeriod"/>
            </a:pPr>
            <a:r>
              <a:rPr lang="en-US" sz="2400" dirty="0" smtClean="0"/>
              <a:t>Find s-t paths from the combined graph representation</a:t>
            </a:r>
          </a:p>
          <a:p>
            <a:pPr marL="457200" indent="-457200">
              <a:buSzPct val="100000"/>
              <a:buFont typeface="+mj-lt"/>
              <a:buAutoNum type="arabicPeriod"/>
            </a:pPr>
            <a:r>
              <a:rPr lang="en-US" sz="2400" dirty="0" smtClean="0"/>
              <a:t>Instantiate models from the s-t paths while referring to the cardinality matrix</a:t>
            </a:r>
          </a:p>
          <a:p>
            <a:pPr marL="457200" indent="-457200">
              <a:buSzPct val="100000"/>
              <a:buFont typeface="+mj-lt"/>
              <a:buAutoNum type="arabicPeriod"/>
            </a:pPr>
            <a:r>
              <a:rPr lang="en-US" sz="2400" dirty="0" smtClean="0"/>
              <a:t>Label expected validity of instantiated models by checking conformance to inferred metamodel and static constraints</a:t>
            </a:r>
          </a:p>
          <a:p>
            <a:pPr marL="457200" indent="-457200">
              <a:buSzPct val="100000"/>
              <a:buFont typeface="+mj-lt"/>
              <a:buAutoNum type="arabicPeriod"/>
            </a:pPr>
            <a:r>
              <a:rPr lang="en-US" sz="2400" dirty="0" smtClean="0"/>
              <a:t>Present the instantiated models to domain experts for reviewing and annotating</a:t>
            </a:r>
          </a:p>
          <a:p>
            <a:pPr marL="457200" indent="-457200">
              <a:buSzPct val="100000"/>
              <a:buNone/>
            </a:pPr>
            <a:r>
              <a:rPr lang="en-US" sz="3200" dirty="0" smtClean="0"/>
              <a:t>Create Negative Model Instances</a:t>
            </a:r>
          </a:p>
          <a:p>
            <a:pPr marL="457200" indent="-457200">
              <a:buSzPct val="100000"/>
              <a:buFont typeface="+mj-lt"/>
              <a:buAutoNum type="arabicPeriod" startAt="5"/>
            </a:pPr>
            <a:r>
              <a:rPr lang="en-US" sz="2400" dirty="0" smtClean="0"/>
              <a:t>Transpose the combined graph representation</a:t>
            </a:r>
          </a:p>
          <a:p>
            <a:pPr marL="457200" indent="-457200">
              <a:buSzPct val="100000"/>
              <a:buFont typeface="+mj-lt"/>
              <a:buAutoNum type="arabicPeriod" startAt="5"/>
            </a:pPr>
            <a:r>
              <a:rPr lang="en-US" sz="2400" dirty="0" smtClean="0"/>
              <a:t>Continue from 1 to 4</a:t>
            </a:r>
            <a:endParaRPr lang="en-US" sz="2400"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37</a:t>
            </a:fld>
            <a:endParaRPr lang="en-US" dirty="0"/>
          </a:p>
        </p:txBody>
      </p:sp>
      <p:sp>
        <p:nvSpPr>
          <p:cNvPr id="466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Tm="9319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Space Modeling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38</a:t>
            </a:fld>
            <a:endParaRPr lang="en-US" dirty="0"/>
          </a:p>
        </p:txBody>
      </p:sp>
      <p:sp>
        <p:nvSpPr>
          <p:cNvPr id="466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Table 6"/>
          <p:cNvGraphicFramePr>
            <a:graphicFrameLocks noGrp="1"/>
          </p:cNvGraphicFramePr>
          <p:nvPr/>
        </p:nvGraphicFramePr>
        <p:xfrm>
          <a:off x="1524000" y="1714500"/>
          <a:ext cx="3048000" cy="3843865"/>
        </p:xfrm>
        <a:graphic>
          <a:graphicData uri="http://schemas.openxmlformats.org/drawingml/2006/table">
            <a:tbl>
              <a:tblPr/>
              <a:tblGrid>
                <a:gridCol w="3048000"/>
              </a:tblGrid>
              <a:tr h="431803">
                <a:tc>
                  <a:txBody>
                    <a:bodyPr/>
                    <a:lstStyle/>
                    <a:p>
                      <a:pPr marL="0" marR="0" algn="ctr">
                        <a:spcBef>
                          <a:spcPts val="200"/>
                        </a:spcBef>
                        <a:spcAft>
                          <a:spcPts val="200"/>
                        </a:spcAft>
                      </a:pPr>
                      <a:r>
                        <a:rPr lang="en-US" sz="1400" kern="1200" dirty="0" smtClean="0">
                          <a:solidFill>
                            <a:schemeClr val="tx1"/>
                          </a:solidFill>
                          <a:latin typeface="+mn-lt"/>
                          <a:ea typeface="Times New Roman"/>
                          <a:cs typeface="+mn-cs"/>
                        </a:rPr>
                        <a:t>Model Instances</a:t>
                      </a:r>
                      <a:endParaRPr lang="en-US" sz="1400" kern="1200" dirty="0">
                        <a:solidFill>
                          <a:schemeClr val="tx1"/>
                        </a:solidFill>
                        <a:latin typeface="+mn-lt"/>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r>
              <a:tr h="558797">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endParaRPr lang="en-US" sz="11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889">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endParaRPr lang="en-US" sz="11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marL="0" marR="0" algn="ctr">
                        <a:spcBef>
                          <a:spcPts val="200"/>
                        </a:spcBef>
                        <a:spcAft>
                          <a:spcPts val="200"/>
                        </a:spcAft>
                      </a:pP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65">
                <a:tc>
                  <a:txBody>
                    <a:bodyPr/>
                    <a:lstStyle/>
                    <a:p>
                      <a:pPr marL="0" marR="0" algn="ctr">
                        <a:spcBef>
                          <a:spcPts val="200"/>
                        </a:spcBef>
                        <a:spcAft>
                          <a:spcPts val="200"/>
                        </a:spcAft>
                      </a:pP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spcBef>
                          <a:spcPts val="200"/>
                        </a:spcBef>
                        <a:spcAft>
                          <a:spcPts val="200"/>
                        </a:spcAft>
                      </a:pP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gn="ctr">
                        <a:spcBef>
                          <a:spcPts val="200"/>
                        </a:spcBef>
                        <a:spcAft>
                          <a:spcPts val="200"/>
                        </a:spcAft>
                      </a:pPr>
                      <a:endParaRPr lang="en-US" sz="1400" dirty="0">
                        <a:latin typeface="Times New Roman"/>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4"/>
          <p:cNvPicPr>
            <a:picLocks noChangeAspect="1" noChangeArrowheads="1"/>
          </p:cNvPicPr>
          <p:nvPr/>
        </p:nvPicPr>
        <p:blipFill>
          <a:blip r:embed="rId4" cstate="print"/>
          <a:srcRect/>
          <a:stretch>
            <a:fillRect/>
          </a:stretch>
        </p:blipFill>
        <p:spPr bwMode="auto">
          <a:xfrm>
            <a:off x="2590800" y="2171700"/>
            <a:ext cx="869795" cy="434898"/>
          </a:xfrm>
          <a:prstGeom prst="rect">
            <a:avLst/>
          </a:prstGeom>
          <a:noFill/>
          <a:ln w="9525">
            <a:noFill/>
            <a:miter lim="800000"/>
            <a:headEnd/>
            <a:tailEnd/>
          </a:ln>
          <a:effectLst/>
        </p:spPr>
      </p:pic>
      <p:sp>
        <p:nvSpPr>
          <p:cNvPr id="568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68325" name="Object 5"/>
          <p:cNvGraphicFramePr>
            <a:graphicFrameLocks noChangeAspect="1"/>
          </p:cNvGraphicFramePr>
          <p:nvPr/>
        </p:nvGraphicFramePr>
        <p:xfrm>
          <a:off x="2209800" y="2781300"/>
          <a:ext cx="1572322" cy="476715"/>
        </p:xfrm>
        <a:graphic>
          <a:graphicData uri="http://schemas.openxmlformats.org/presentationml/2006/ole">
            <mc:AlternateContent xmlns:mc="http://schemas.openxmlformats.org/markup-compatibility/2006">
              <mc:Choice xmlns:v="urn:schemas-microsoft-com:vml" Requires="v">
                <p:oleObj spid="_x0000_s568546" name="Bitmap Image" r:id="rId5" imgW="1790476" imgH="542857" progId="PBrush">
                  <p:embed/>
                </p:oleObj>
              </mc:Choice>
              <mc:Fallback>
                <p:oleObj name="Bitmap Image" r:id="rId5" imgW="1790476" imgH="542857" progId="PBrush">
                  <p:embed/>
                  <p:pic>
                    <p:nvPicPr>
                      <p:cNvPr id="0" name="Picture 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781300"/>
                        <a:ext cx="1572322" cy="476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83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68327" name="Object 7"/>
          <p:cNvGraphicFramePr>
            <a:graphicFrameLocks noChangeAspect="1"/>
          </p:cNvGraphicFramePr>
          <p:nvPr/>
        </p:nvGraphicFramePr>
        <p:xfrm>
          <a:off x="2514600" y="3390900"/>
          <a:ext cx="903249" cy="459988"/>
        </p:xfrm>
        <a:graphic>
          <a:graphicData uri="http://schemas.openxmlformats.org/presentationml/2006/ole">
            <mc:AlternateContent xmlns:mc="http://schemas.openxmlformats.org/markup-compatibility/2006">
              <mc:Choice xmlns:v="urn:schemas-microsoft-com:vml" Requires="v">
                <p:oleObj spid="_x0000_s568547" name="Bitmap Image" r:id="rId7" imgW="1028844" imgH="523810" progId="PBrush">
                  <p:embed/>
                </p:oleObj>
              </mc:Choice>
              <mc:Fallback>
                <p:oleObj name="Bitmap Image" r:id="rId7" imgW="1028844" imgH="523810" progId="PBrush">
                  <p:embed/>
                  <p:pic>
                    <p:nvPicPr>
                      <p:cNvPr id="0" name="Picture 1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390900"/>
                        <a:ext cx="903249" cy="45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83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68329" name="Object 9"/>
          <p:cNvGraphicFramePr>
            <a:graphicFrameLocks noChangeAspect="1"/>
          </p:cNvGraphicFramePr>
          <p:nvPr/>
        </p:nvGraphicFramePr>
        <p:xfrm>
          <a:off x="2057400" y="3924300"/>
          <a:ext cx="1823224" cy="418171"/>
        </p:xfrm>
        <a:graphic>
          <a:graphicData uri="http://schemas.openxmlformats.org/presentationml/2006/ole">
            <mc:AlternateContent xmlns:mc="http://schemas.openxmlformats.org/markup-compatibility/2006">
              <mc:Choice xmlns:v="urn:schemas-microsoft-com:vml" Requires="v">
                <p:oleObj spid="_x0000_s568548" name="Bitmap Image" r:id="rId9" imgW="2076740" imgH="476316" progId="PBrush">
                  <p:embed/>
                </p:oleObj>
              </mc:Choice>
              <mc:Fallback>
                <p:oleObj name="Bitmap Image" r:id="rId9" imgW="2076740" imgH="476316" progId="PBrush">
                  <p:embed/>
                  <p:pic>
                    <p:nvPicPr>
                      <p:cNvPr id="0" name="Picture 1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924300"/>
                        <a:ext cx="1823224" cy="418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83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68331" name="Object 11"/>
          <p:cNvGraphicFramePr>
            <a:graphicFrameLocks noChangeAspect="1"/>
          </p:cNvGraphicFramePr>
          <p:nvPr/>
        </p:nvGraphicFramePr>
        <p:xfrm>
          <a:off x="1676400" y="4381500"/>
          <a:ext cx="2509024" cy="618893"/>
        </p:xfrm>
        <a:graphic>
          <a:graphicData uri="http://schemas.openxmlformats.org/presentationml/2006/ole">
            <mc:AlternateContent xmlns:mc="http://schemas.openxmlformats.org/markup-compatibility/2006">
              <mc:Choice xmlns:v="urn:schemas-microsoft-com:vml" Requires="v">
                <p:oleObj spid="_x0000_s568549" name="Bitmap Image" r:id="rId11" imgW="2857899" imgH="704948" progId="PBrush">
                  <p:embed/>
                </p:oleObj>
              </mc:Choice>
              <mc:Fallback>
                <p:oleObj name="Bitmap Image" r:id="rId11" imgW="2857899" imgH="704948" progId="PBrush">
                  <p:embed/>
                  <p:pic>
                    <p:nvPicPr>
                      <p:cNvPr id="0" name="Picture 1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4381500"/>
                        <a:ext cx="2509024" cy="618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83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68333" name="Object 13"/>
          <p:cNvGraphicFramePr>
            <a:graphicFrameLocks noChangeAspect="1"/>
          </p:cNvGraphicFramePr>
          <p:nvPr/>
        </p:nvGraphicFramePr>
        <p:xfrm>
          <a:off x="2286000" y="5067300"/>
          <a:ext cx="1371600" cy="468351"/>
        </p:xfrm>
        <a:graphic>
          <a:graphicData uri="http://schemas.openxmlformats.org/presentationml/2006/ole">
            <mc:AlternateContent xmlns:mc="http://schemas.openxmlformats.org/markup-compatibility/2006">
              <mc:Choice xmlns:v="urn:schemas-microsoft-com:vml" Requires="v">
                <p:oleObj spid="_x0000_s568550" name="Bitmap Image" r:id="rId13" imgW="1561905" imgH="533474" progId="PBrush">
                  <p:embed/>
                </p:oleObj>
              </mc:Choice>
              <mc:Fallback>
                <p:oleObj name="Bitmap Image" r:id="rId13" imgW="1561905" imgH="533474" progId="PBrush">
                  <p:embed/>
                  <p:pic>
                    <p:nvPicPr>
                      <p:cNvPr id="0" name="Picture 2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5067300"/>
                        <a:ext cx="1371600" cy="468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le 18"/>
          <p:cNvGraphicFramePr>
            <a:graphicFrameLocks noGrp="1"/>
          </p:cNvGraphicFramePr>
          <p:nvPr/>
        </p:nvGraphicFramePr>
        <p:xfrm>
          <a:off x="4572000" y="1714500"/>
          <a:ext cx="1295400" cy="3848100"/>
        </p:xfrm>
        <a:graphic>
          <a:graphicData uri="http://schemas.openxmlformats.org/drawingml/2006/table">
            <a:tbl>
              <a:tblPr/>
              <a:tblGrid>
                <a:gridCol w="1295400"/>
              </a:tblGrid>
              <a:tr h="436038">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Created From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797">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889">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1065">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5800">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gn="ctr" defTabSz="914400" rtl="0" eaLnBrk="1" latinLnBrk="0" hangingPunct="1">
                        <a:spcBef>
                          <a:spcPts val="0"/>
                        </a:spcBef>
                        <a:spcAft>
                          <a:spcPts val="0"/>
                        </a:spcAft>
                      </a:pPr>
                      <a:r>
                        <a:rPr lang="en-US" sz="1400" kern="1200" dirty="0">
                          <a:solidFill>
                            <a:schemeClr val="tx1"/>
                          </a:solidFill>
                          <a:latin typeface="+mn-lt"/>
                          <a:ea typeface="Times New Roman"/>
                          <a:cs typeface="+mn-cs"/>
                        </a:rPr>
                        <a:t>Negative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5867400" y="1714500"/>
          <a:ext cx="1524000" cy="3848100"/>
        </p:xfrm>
        <a:graphic>
          <a:graphicData uri="http://schemas.openxmlformats.org/drawingml/2006/table">
            <a:tbl>
              <a:tblPr/>
              <a:tblGrid>
                <a:gridCol w="1524000"/>
              </a:tblGrid>
              <a:tr h="436038">
                <a:tc>
                  <a:txBody>
                    <a:bodyPr/>
                    <a:lstStyle/>
                    <a:p>
                      <a:pPr marL="0" marR="0" algn="ctr">
                        <a:spcBef>
                          <a:spcPts val="0"/>
                        </a:spcBef>
                        <a:spcAft>
                          <a:spcPts val="0"/>
                        </a:spcAft>
                      </a:pPr>
                      <a:r>
                        <a:rPr lang="en-US" sz="1400" dirty="0" smtClean="0">
                          <a:latin typeface="+mn-lt"/>
                          <a:ea typeface="Times New Roman"/>
                        </a:rPr>
                        <a:t>Expected Answer</a:t>
                      </a:r>
                      <a:endParaRPr lang="en-US"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797">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889">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11">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1065">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5800">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2"/>
    </p:custDataLst>
  </p:cSld>
  <p:clrMapOvr>
    <a:masterClrMapping/>
  </p:clrMapOvr>
  <p:transition advTm="486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Space Clustering</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39</a:t>
            </a:fld>
            <a:endParaRPr lang="en-US" dirty="0"/>
          </a:p>
        </p:txBody>
      </p:sp>
      <p:graphicFrame>
        <p:nvGraphicFramePr>
          <p:cNvPr id="6" name="Table 5"/>
          <p:cNvGraphicFramePr>
            <a:graphicFrameLocks noGrp="1"/>
          </p:cNvGraphicFramePr>
          <p:nvPr/>
        </p:nvGraphicFramePr>
        <p:xfrm>
          <a:off x="914400" y="1524462"/>
          <a:ext cx="2971800" cy="4419138"/>
        </p:xfrm>
        <a:graphic>
          <a:graphicData uri="http://schemas.openxmlformats.org/drawingml/2006/table">
            <a:tbl>
              <a:tblPr/>
              <a:tblGrid>
                <a:gridCol w="2971800"/>
              </a:tblGrid>
              <a:tr h="478831">
                <a:tc>
                  <a:txBody>
                    <a:bodyPr/>
                    <a:lstStyle/>
                    <a:p>
                      <a:pPr marL="0" marR="0" algn="ctr">
                        <a:spcBef>
                          <a:spcPts val="200"/>
                        </a:spcBef>
                        <a:spcAft>
                          <a:spcPts val="200"/>
                        </a:spcAft>
                      </a:pPr>
                      <a:r>
                        <a:rPr lang="en-US" sz="1400" dirty="0" smtClean="0">
                          <a:latin typeface="+mn-lt"/>
                          <a:ea typeface="맑은 고딕"/>
                          <a:cs typeface="Times New Roman"/>
                        </a:rPr>
                        <a:t>Model Instances</a:t>
                      </a: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r>
              <a:tr h="619656">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511">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75">
                <a:tc>
                  <a:txBody>
                    <a:bodyPr/>
                    <a:lstStyle/>
                    <a:p>
                      <a:pPr marL="0" marR="0" algn="ctr">
                        <a:spcBef>
                          <a:spcPts val="200"/>
                        </a:spcBef>
                        <a:spcAft>
                          <a:spcPts val="200"/>
                        </a:spcAft>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547">
                <a:tc>
                  <a:txBody>
                    <a:bodyPr/>
                    <a:lstStyle/>
                    <a:p>
                      <a:pPr marL="0" marR="0" algn="ctr">
                        <a:spcBef>
                          <a:spcPts val="200"/>
                        </a:spcBef>
                        <a:spcAft>
                          <a:spcPts val="200"/>
                        </a:spcAft>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818">
                <a:tc>
                  <a:txBody>
                    <a:bodyPr/>
                    <a:lstStyle/>
                    <a:p>
                      <a:pPr marL="0" marR="0" algn="ctr">
                        <a:spcBef>
                          <a:spcPts val="200"/>
                        </a:spcBef>
                        <a:spcAft>
                          <a:spcPts val="200"/>
                        </a:spcAft>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spcBef>
                          <a:spcPts val="200"/>
                        </a:spcBef>
                        <a:spcAft>
                          <a:spcPts val="200"/>
                        </a:spcAft>
                      </a:pPr>
                      <a:endParaRPr lang="en-US" sz="1400" dirty="0">
                        <a:latin typeface="+mn-lt"/>
                        <a:ea typeface="맑은 고딕"/>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4"/>
          <p:cNvPicPr>
            <a:picLocks noChangeAspect="1" noChangeArrowheads="1"/>
          </p:cNvPicPr>
          <p:nvPr/>
        </p:nvPicPr>
        <p:blipFill>
          <a:blip r:embed="rId4" cstate="print"/>
          <a:srcRect/>
          <a:stretch>
            <a:fillRect/>
          </a:stretch>
        </p:blipFill>
        <p:spPr bwMode="auto">
          <a:xfrm>
            <a:off x="1905000" y="2057400"/>
            <a:ext cx="972124" cy="486063"/>
          </a:xfrm>
          <a:prstGeom prst="rect">
            <a:avLst/>
          </a:prstGeom>
          <a:noFill/>
          <a:ln w="9525">
            <a:noFill/>
            <a:miter lim="800000"/>
            <a:headEnd/>
            <a:tailEnd/>
          </a:ln>
          <a:effectLst/>
        </p:spPr>
      </p:pic>
      <p:graphicFrame>
        <p:nvGraphicFramePr>
          <p:cNvPr id="8" name="Object 5"/>
          <p:cNvGraphicFramePr>
            <a:graphicFrameLocks noChangeAspect="1"/>
          </p:cNvGraphicFramePr>
          <p:nvPr/>
        </p:nvGraphicFramePr>
        <p:xfrm>
          <a:off x="1524000" y="2667000"/>
          <a:ext cx="1757301" cy="532799"/>
        </p:xfrm>
        <a:graphic>
          <a:graphicData uri="http://schemas.openxmlformats.org/presentationml/2006/ole">
            <mc:AlternateContent xmlns:mc="http://schemas.openxmlformats.org/markup-compatibility/2006">
              <mc:Choice xmlns:v="urn:schemas-microsoft-com:vml" Requires="v">
                <p:oleObj spid="_x0000_s604367" name="Bitmap Image" r:id="rId5" imgW="1790476" imgH="542857" progId="PBrush">
                  <p:embed/>
                </p:oleObj>
              </mc:Choice>
              <mc:Fallback>
                <p:oleObj name="Bitmap Image" r:id="rId5" imgW="1790476" imgH="542857" progId="PBrush">
                  <p:embed/>
                  <p:pic>
                    <p:nvPicPr>
                      <p:cNvPr id="0" name="Picture 1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667000"/>
                        <a:ext cx="1757301" cy="532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nvGraphicFramePr>
        <p:xfrm>
          <a:off x="1828800" y="3352800"/>
          <a:ext cx="1009514" cy="514104"/>
        </p:xfrm>
        <a:graphic>
          <a:graphicData uri="http://schemas.openxmlformats.org/presentationml/2006/ole">
            <mc:AlternateContent xmlns:mc="http://schemas.openxmlformats.org/markup-compatibility/2006">
              <mc:Choice xmlns:v="urn:schemas-microsoft-com:vml" Requires="v">
                <p:oleObj spid="_x0000_s604368" name="Bitmap Image" r:id="rId7" imgW="1028844" imgH="523810" progId="PBrush">
                  <p:embed/>
                </p:oleObj>
              </mc:Choice>
              <mc:Fallback>
                <p:oleObj name="Bitmap Image" r:id="rId7" imgW="1028844" imgH="523810" progId="PBrush">
                  <p:embed/>
                  <p:pic>
                    <p:nvPicPr>
                      <p:cNvPr id="0" name="Picture 1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352800"/>
                        <a:ext cx="1009514" cy="514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1371600" y="3962400"/>
          <a:ext cx="2037721" cy="467368"/>
        </p:xfrm>
        <a:graphic>
          <a:graphicData uri="http://schemas.openxmlformats.org/presentationml/2006/ole">
            <mc:AlternateContent xmlns:mc="http://schemas.openxmlformats.org/markup-compatibility/2006">
              <mc:Choice xmlns:v="urn:schemas-microsoft-com:vml" Requires="v">
                <p:oleObj spid="_x0000_s604369" name="Bitmap Image" r:id="rId9" imgW="2076740" imgH="476316" progId="PBrush">
                  <p:embed/>
                </p:oleObj>
              </mc:Choice>
              <mc:Fallback>
                <p:oleObj name="Bitmap Image" r:id="rId9" imgW="2076740" imgH="476316" progId="PBrush">
                  <p:embed/>
                  <p:pic>
                    <p:nvPicPr>
                      <p:cNvPr id="0" name="Picture 1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962400"/>
                        <a:ext cx="2037721" cy="467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p:cNvGraphicFramePr>
            <a:graphicFrameLocks noChangeAspect="1"/>
          </p:cNvGraphicFramePr>
          <p:nvPr/>
        </p:nvGraphicFramePr>
        <p:xfrm>
          <a:off x="990599" y="4537290"/>
          <a:ext cx="2804203" cy="691704"/>
        </p:xfrm>
        <a:graphic>
          <a:graphicData uri="http://schemas.openxmlformats.org/presentationml/2006/ole">
            <mc:AlternateContent xmlns:mc="http://schemas.openxmlformats.org/markup-compatibility/2006">
              <mc:Choice xmlns:v="urn:schemas-microsoft-com:vml" Requires="v">
                <p:oleObj spid="_x0000_s604370" name="Bitmap Image" r:id="rId11" imgW="2857899" imgH="704948" progId="PBrush">
                  <p:embed/>
                </p:oleObj>
              </mc:Choice>
              <mc:Fallback>
                <p:oleObj name="Bitmap Image" r:id="rId11" imgW="2857899" imgH="704948" progId="PBrush">
                  <p:embed/>
                  <p:pic>
                    <p:nvPicPr>
                      <p:cNvPr id="0" name="Picture 1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599" y="4537290"/>
                        <a:ext cx="2804203" cy="691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3"/>
          <p:cNvGraphicFramePr>
            <a:graphicFrameLocks noChangeAspect="1"/>
          </p:cNvGraphicFramePr>
          <p:nvPr/>
        </p:nvGraphicFramePr>
        <p:xfrm>
          <a:off x="1600199" y="5343949"/>
          <a:ext cx="1532965" cy="523451"/>
        </p:xfrm>
        <a:graphic>
          <a:graphicData uri="http://schemas.openxmlformats.org/presentationml/2006/ole">
            <mc:AlternateContent xmlns:mc="http://schemas.openxmlformats.org/markup-compatibility/2006">
              <mc:Choice xmlns:v="urn:schemas-microsoft-com:vml" Requires="v">
                <p:oleObj spid="_x0000_s604371" name="Bitmap Image" r:id="rId13" imgW="1561905" imgH="533474" progId="PBrush">
                  <p:embed/>
                </p:oleObj>
              </mc:Choice>
              <mc:Fallback>
                <p:oleObj name="Bitmap Image" r:id="rId13" imgW="1561905" imgH="533474" progId="PBrush">
                  <p:embed/>
                  <p:pic>
                    <p:nvPicPr>
                      <p:cNvPr id="0" name="Picture 18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199" y="5343949"/>
                        <a:ext cx="1532965" cy="523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Table 12"/>
          <p:cNvGraphicFramePr>
            <a:graphicFrameLocks noGrp="1"/>
          </p:cNvGraphicFramePr>
          <p:nvPr/>
        </p:nvGraphicFramePr>
        <p:xfrm>
          <a:off x="3886200" y="1524000"/>
          <a:ext cx="1447800" cy="4419600"/>
        </p:xfrm>
        <a:graphic>
          <a:graphicData uri="http://schemas.openxmlformats.org/drawingml/2006/table">
            <a:tbl>
              <a:tblPr/>
              <a:tblGrid>
                <a:gridCol w="1447800"/>
              </a:tblGrid>
              <a:tr h="483527">
                <a:tc>
                  <a:txBody>
                    <a:bodyPr/>
                    <a:lstStyle/>
                    <a:p>
                      <a:pPr marL="0" marR="0" algn="ctr">
                        <a:spcBef>
                          <a:spcPts val="0"/>
                        </a:spcBef>
                        <a:spcAft>
                          <a:spcPts val="0"/>
                        </a:spcAft>
                      </a:pPr>
                      <a:r>
                        <a:rPr lang="en-US" sz="1400" dirty="0" smtClean="0">
                          <a:latin typeface="+mn-lt"/>
                          <a:ea typeface="Times New Roman"/>
                        </a:rPr>
                        <a:t>Created From</a:t>
                      </a:r>
                      <a:endParaRPr lang="en-US"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656">
                <a:tc>
                  <a:txBody>
                    <a:bodyPr/>
                    <a:lstStyle/>
                    <a:p>
                      <a:pPr marL="0" marR="0" algn="ctr">
                        <a:spcBef>
                          <a:spcPts val="0"/>
                        </a:spcBef>
                        <a:spcAft>
                          <a:spcPts val="0"/>
                        </a:spcAft>
                      </a:pPr>
                      <a:r>
                        <a:rPr lang="en-US" sz="1400" dirty="0">
                          <a:latin typeface="+mn-lt"/>
                          <a:ea typeface="Times New Roman"/>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511">
                <a:tc>
                  <a:txBody>
                    <a:bodyPr/>
                    <a:lstStyle/>
                    <a:p>
                      <a:pPr marL="0" marR="0" algn="ctr">
                        <a:spcBef>
                          <a:spcPts val="0"/>
                        </a:spcBef>
                        <a:spcAft>
                          <a:spcPts val="0"/>
                        </a:spcAft>
                      </a:pPr>
                      <a:r>
                        <a:rPr lang="en-US" sz="1400" dirty="0">
                          <a:latin typeface="+mn-lt"/>
                          <a:ea typeface="Times New Roman"/>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75">
                <a:tc>
                  <a:txBody>
                    <a:bodyPr/>
                    <a:lstStyle/>
                    <a:p>
                      <a:pPr marL="0" marR="0" algn="ctr">
                        <a:spcBef>
                          <a:spcPts val="0"/>
                        </a:spcBef>
                        <a:spcAft>
                          <a:spcPts val="0"/>
                        </a:spcAft>
                      </a:pPr>
                      <a:r>
                        <a:rPr lang="en-US" sz="1400" dirty="0">
                          <a:latin typeface="+mn-lt"/>
                          <a:ea typeface="Times New Roman"/>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44547">
                <a:tc>
                  <a:txBody>
                    <a:bodyPr/>
                    <a:lstStyle/>
                    <a:p>
                      <a:pPr marL="0" marR="0" algn="ctr">
                        <a:spcBef>
                          <a:spcPts val="0"/>
                        </a:spcBef>
                        <a:spcAft>
                          <a:spcPts val="0"/>
                        </a:spcAft>
                      </a:pPr>
                      <a:r>
                        <a:rPr lang="en-US" sz="1400" dirty="0">
                          <a:latin typeface="+mn-lt"/>
                          <a:ea typeface="Times New Roman"/>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18584">
                <a:tc>
                  <a:txBody>
                    <a:bodyPr/>
                    <a:lstStyle/>
                    <a:p>
                      <a:pPr marL="0" marR="0" algn="ctr">
                        <a:spcBef>
                          <a:spcPts val="0"/>
                        </a:spcBef>
                        <a:spcAft>
                          <a:spcPts val="0"/>
                        </a:spcAft>
                      </a:pPr>
                      <a:r>
                        <a:rPr lang="en-US" sz="1400" dirty="0">
                          <a:latin typeface="+mn-lt"/>
                          <a:ea typeface="Times New Roman"/>
                        </a:rPr>
                        <a:t>Positive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spcBef>
                          <a:spcPts val="0"/>
                        </a:spcBef>
                        <a:spcAft>
                          <a:spcPts val="0"/>
                        </a:spcAft>
                      </a:pPr>
                      <a:r>
                        <a:rPr lang="en-US" sz="1400" dirty="0">
                          <a:latin typeface="+mn-lt"/>
                          <a:ea typeface="Times New Roman"/>
                        </a:rPr>
                        <a:t>Negative Graph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5334000" y="1524000"/>
          <a:ext cx="1143000" cy="4419600"/>
        </p:xfrm>
        <a:graphic>
          <a:graphicData uri="http://schemas.openxmlformats.org/drawingml/2006/table">
            <a:tbl>
              <a:tblPr/>
              <a:tblGrid>
                <a:gridCol w="1143000"/>
              </a:tblGrid>
              <a:tr h="483527">
                <a:tc>
                  <a:txBody>
                    <a:bodyPr/>
                    <a:lstStyle/>
                    <a:p>
                      <a:pPr marL="0" marR="0" algn="ctr">
                        <a:spcBef>
                          <a:spcPts val="0"/>
                        </a:spcBef>
                        <a:spcAft>
                          <a:spcPts val="0"/>
                        </a:spcAft>
                      </a:pPr>
                      <a:r>
                        <a:rPr lang="en-US" sz="1400" dirty="0" smtClean="0">
                          <a:latin typeface="+mn-lt"/>
                          <a:ea typeface="Times New Roman"/>
                        </a:rPr>
                        <a:t>Expected Answer</a:t>
                      </a:r>
                      <a:endParaRPr lang="en-US"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656">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511">
                <a:tc>
                  <a:txBody>
                    <a:bodyPr/>
                    <a:lstStyle/>
                    <a:p>
                      <a:pPr marL="0" marR="0" algn="ctr">
                        <a:spcBef>
                          <a:spcPts val="0"/>
                        </a:spcBef>
                        <a:spcAft>
                          <a:spcPts val="0"/>
                        </a:spcAft>
                      </a:pPr>
                      <a:r>
                        <a:rPr lang="en-US" sz="1400" dirty="0" smtClean="0">
                          <a:latin typeface="+mn-lt"/>
                          <a:ea typeface="Times New Roman"/>
                        </a:rPr>
                        <a:t>True</a:t>
                      </a:r>
                      <a:endParaRPr lang="en-US"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75">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44547">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18584">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49303246"/>
              </p:ext>
            </p:extLst>
          </p:nvPr>
        </p:nvGraphicFramePr>
        <p:xfrm>
          <a:off x="6477000" y="1524000"/>
          <a:ext cx="990600" cy="4419600"/>
        </p:xfrm>
        <a:graphic>
          <a:graphicData uri="http://schemas.openxmlformats.org/drawingml/2006/table">
            <a:tbl>
              <a:tblPr/>
              <a:tblGrid>
                <a:gridCol w="990600"/>
              </a:tblGrid>
              <a:tr h="483527">
                <a:tc>
                  <a:txBody>
                    <a:bodyPr/>
                    <a:lstStyle/>
                    <a:p>
                      <a:pPr marL="0" marR="0" algn="ctr">
                        <a:spcBef>
                          <a:spcPts val="0"/>
                        </a:spcBef>
                        <a:spcAft>
                          <a:spcPts val="0"/>
                        </a:spcAft>
                      </a:pPr>
                      <a:r>
                        <a:rPr lang="en-US" sz="1400" dirty="0" smtClean="0">
                          <a:latin typeface="+mn-lt"/>
                          <a:ea typeface="Times New Roman"/>
                        </a:rPr>
                        <a:t>User</a:t>
                      </a:r>
                    </a:p>
                    <a:p>
                      <a:pPr marL="0" marR="0" algn="ctr">
                        <a:spcBef>
                          <a:spcPts val="0"/>
                        </a:spcBef>
                        <a:spcAft>
                          <a:spcPts val="0"/>
                        </a:spcAft>
                      </a:pPr>
                      <a:r>
                        <a:rPr lang="en-US" sz="1400" dirty="0" smtClean="0">
                          <a:latin typeface="+mn-lt"/>
                          <a:ea typeface="Times New Roman"/>
                        </a:rPr>
                        <a:t>Answered</a:t>
                      </a:r>
                      <a:endParaRPr lang="en-US" sz="14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656">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511">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75">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44547">
                <a:tc>
                  <a:txBody>
                    <a:bodyPr/>
                    <a:lstStyle/>
                    <a:p>
                      <a:pPr marL="0" marR="0" algn="ctr">
                        <a:spcBef>
                          <a:spcPts val="0"/>
                        </a:spcBef>
                        <a:spcAft>
                          <a:spcPts val="0"/>
                        </a:spcAft>
                      </a:pPr>
                      <a:r>
                        <a:rPr lang="en-US" sz="1400" dirty="0">
                          <a:latin typeface="+mn-lt"/>
                          <a:ea typeface="Times New Roman"/>
                        </a:rPr>
                        <a:t>False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18584">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spcBef>
                          <a:spcPts val="0"/>
                        </a:spcBef>
                        <a:spcAft>
                          <a:spcPts val="0"/>
                        </a:spcAft>
                      </a:pPr>
                      <a:r>
                        <a:rPr lang="en-US" sz="1400" dirty="0">
                          <a:latin typeface="+mn-lt"/>
                          <a:ea typeface="Times New Roman"/>
                        </a:rPr>
                        <a:t>True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Rectangle 15"/>
          <p:cNvSpPr/>
          <p:nvPr/>
        </p:nvSpPr>
        <p:spPr>
          <a:xfrm>
            <a:off x="762000" y="2057400"/>
            <a:ext cx="6858000" cy="3200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62000" y="2057400"/>
            <a:ext cx="6858000" cy="228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62000" y="5257800"/>
            <a:ext cx="6858000" cy="6858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cSld>
  <p:clrMapOvr>
    <a:masterClrMapping/>
  </p:clrMapOvr>
  <p:transition advTm="843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Domain-Specific Modeling Languages</a:t>
            </a:r>
            <a:endParaRPr lang="en-US" dirty="0"/>
          </a:p>
        </p:txBody>
      </p:sp>
      <p:sp>
        <p:nvSpPr>
          <p:cNvPr id="3" name="Content Placeholder 2"/>
          <p:cNvSpPr>
            <a:spLocks noGrp="1"/>
          </p:cNvSpPr>
          <p:nvPr>
            <p:ph idx="1"/>
          </p:nvPr>
        </p:nvSpPr>
        <p:spPr/>
        <p:txBody>
          <a:bodyPr/>
          <a:lstStyle/>
          <a:p>
            <a:pPr>
              <a:defRPr/>
            </a:pPr>
            <a:r>
              <a:rPr lang="en-US" dirty="0" smtClean="0"/>
              <a:t>High-level modeling languages specific to a particular application or set of tasks</a:t>
            </a:r>
          </a:p>
          <a:p>
            <a:r>
              <a:rPr lang="en-US" dirty="0" smtClean="0"/>
              <a:t>Generally, tries to replicate syntax common to users of that domain</a:t>
            </a:r>
          </a:p>
          <a:p>
            <a:r>
              <a:rPr lang="en-US" dirty="0" smtClean="0"/>
              <a:t>Narrow down the design space</a:t>
            </a:r>
          </a:p>
          <a:p>
            <a:r>
              <a:rPr lang="en-US" dirty="0" smtClean="0"/>
              <a:t>Focus on single range of products</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4</a:t>
            </a:fld>
            <a:endParaRPr lang="en-US" dirty="0"/>
          </a:p>
        </p:txBody>
      </p:sp>
      <p:grpSp>
        <p:nvGrpSpPr>
          <p:cNvPr id="8" name="Group 7"/>
          <p:cNvGrpSpPr/>
          <p:nvPr/>
        </p:nvGrpSpPr>
        <p:grpSpPr>
          <a:xfrm>
            <a:off x="1878013" y="5257800"/>
            <a:ext cx="5224715" cy="801549"/>
            <a:chOff x="1878013" y="4673600"/>
            <a:chExt cx="5224715" cy="801549"/>
          </a:xfrm>
        </p:grpSpPr>
        <p:sp>
          <p:nvSpPr>
            <p:cNvPr id="5" name="Text Box 25"/>
            <p:cNvSpPr txBox="1">
              <a:spLocks noChangeArrowheads="1"/>
            </p:cNvSpPr>
            <p:nvPr/>
          </p:nvSpPr>
          <p:spPr bwMode="auto">
            <a:xfrm>
              <a:off x="1878013" y="4751388"/>
              <a:ext cx="1030154" cy="707886"/>
            </a:xfrm>
            <a:prstGeom prst="rect">
              <a:avLst/>
            </a:prstGeom>
            <a:noFill/>
            <a:ln w="9525">
              <a:noFill/>
              <a:miter lim="800000"/>
              <a:headEnd/>
              <a:tailEnd/>
            </a:ln>
            <a:effectLst/>
          </p:spPr>
          <p:txBody>
            <a:bodyPr wrap="none">
              <a:spAutoFit/>
            </a:bodyPr>
            <a:lstStyle/>
            <a:p>
              <a:r>
                <a:rPr lang="en-GB" sz="2000" dirty="0" smtClean="0">
                  <a:latin typeface="+mn-lt"/>
                </a:rPr>
                <a:t>General</a:t>
              </a:r>
              <a:r>
                <a:rPr lang="en-GB" sz="2000" dirty="0">
                  <a:latin typeface="+mn-lt"/>
                </a:rPr>
                <a:t/>
              </a:r>
              <a:br>
                <a:rPr lang="en-GB" sz="2000" dirty="0">
                  <a:latin typeface="+mn-lt"/>
                </a:rPr>
              </a:br>
              <a:r>
                <a:rPr lang="en-GB" sz="2000" dirty="0" smtClean="0">
                  <a:latin typeface="+mn-lt"/>
                </a:rPr>
                <a:t>Purpose</a:t>
              </a:r>
              <a:endParaRPr lang="en-GB" sz="2000" dirty="0">
                <a:latin typeface="+mn-lt"/>
              </a:endParaRPr>
            </a:p>
          </p:txBody>
        </p:sp>
        <p:sp>
          <p:nvSpPr>
            <p:cNvPr id="6" name="Text Box 26"/>
            <p:cNvSpPr txBox="1">
              <a:spLocks noChangeArrowheads="1"/>
            </p:cNvSpPr>
            <p:nvPr/>
          </p:nvSpPr>
          <p:spPr bwMode="auto">
            <a:xfrm>
              <a:off x="6124575" y="4767263"/>
              <a:ext cx="978153" cy="707886"/>
            </a:xfrm>
            <a:prstGeom prst="rect">
              <a:avLst/>
            </a:prstGeom>
            <a:noFill/>
            <a:ln w="9525">
              <a:noFill/>
              <a:miter lim="800000"/>
              <a:headEnd/>
              <a:tailEnd/>
            </a:ln>
            <a:effectLst/>
          </p:spPr>
          <p:txBody>
            <a:bodyPr wrap="none">
              <a:spAutoFit/>
            </a:bodyPr>
            <a:lstStyle/>
            <a:p>
              <a:r>
                <a:rPr lang="en-GB" sz="2000" dirty="0" smtClean="0">
                  <a:latin typeface="+mn-lt"/>
                </a:rPr>
                <a:t>Domain</a:t>
              </a:r>
              <a:br>
                <a:rPr lang="en-GB" sz="2000" dirty="0" smtClean="0">
                  <a:latin typeface="+mn-lt"/>
                </a:rPr>
              </a:br>
              <a:r>
                <a:rPr lang="en-GB" sz="2000" dirty="0" smtClean="0">
                  <a:latin typeface="+mn-lt"/>
                </a:rPr>
                <a:t>Specific</a:t>
              </a:r>
              <a:endParaRPr lang="en-GB" sz="2000" dirty="0">
                <a:latin typeface="+mn-lt"/>
              </a:endParaRPr>
            </a:p>
          </p:txBody>
        </p:sp>
        <p:graphicFrame>
          <p:nvGraphicFramePr>
            <p:cNvPr id="7" name="Object 31"/>
            <p:cNvGraphicFramePr>
              <a:graphicFrameLocks noChangeAspect="1"/>
            </p:cNvGraphicFramePr>
            <p:nvPr/>
          </p:nvGraphicFramePr>
          <p:xfrm>
            <a:off x="3032125" y="4673600"/>
            <a:ext cx="3043237" cy="784225"/>
          </p:xfrm>
          <a:graphic>
            <a:graphicData uri="http://schemas.openxmlformats.org/presentationml/2006/ole">
              <mc:AlternateContent xmlns:mc="http://schemas.openxmlformats.org/markup-compatibility/2006">
                <mc:Choice xmlns:v="urn:schemas-microsoft-com:vml" Requires="v">
                  <p:oleObj spid="_x0000_s628767" name="Visio" r:id="rId4" imgW="1126984" imgH="289865" progId="Visio.Drawing.11">
                    <p:embed/>
                  </p:oleObj>
                </mc:Choice>
                <mc:Fallback>
                  <p:oleObj name="Visio" r:id="rId4" imgW="1126984" imgH="289865" progId="Visio.Drawing.11">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5" y="4673600"/>
                          <a:ext cx="304323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and Evaluation</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40</a:t>
            </a:fld>
            <a:endParaRPr lang="en-US" dirty="0"/>
          </a:p>
        </p:txBody>
      </p:sp>
    </p:spTree>
  </p:cSld>
  <p:clrMapOvr>
    <a:masterClrMapping/>
  </p:clrMapOvr>
  <p:transition advTm="5475"/>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Network Diagramming Tool</a:t>
            </a:r>
            <a:endParaRPr lang="en-US" dirty="0"/>
          </a:p>
        </p:txBody>
      </p:sp>
      <p:sp>
        <p:nvSpPr>
          <p:cNvPr id="3" name="Content Placeholder 2"/>
          <p:cNvSpPr>
            <a:spLocks noGrp="1"/>
          </p:cNvSpPr>
          <p:nvPr>
            <p:ph idx="1"/>
          </p:nvPr>
        </p:nvSpPr>
        <p:spPr>
          <a:xfrm>
            <a:off x="612775" y="1295400"/>
            <a:ext cx="8153400" cy="2133600"/>
          </a:xfrm>
        </p:spPr>
        <p:txBody>
          <a:bodyPr/>
          <a:lstStyle/>
          <a:p>
            <a:r>
              <a:rPr lang="en-US" dirty="0" smtClean="0"/>
              <a:t>Examples of a Network Diagram</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41</a:t>
            </a:fld>
            <a:endParaRPr lang="en-US" dirty="0"/>
          </a:p>
        </p:txBody>
      </p:sp>
      <p:sp>
        <p:nvSpPr>
          <p:cNvPr id="506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06884" name="Object 4"/>
          <p:cNvGraphicFramePr>
            <a:graphicFrameLocks noChangeAspect="1"/>
          </p:cNvGraphicFramePr>
          <p:nvPr/>
        </p:nvGraphicFramePr>
        <p:xfrm>
          <a:off x="990599" y="2133600"/>
          <a:ext cx="3440854" cy="3048000"/>
        </p:xfrm>
        <a:graphic>
          <a:graphicData uri="http://schemas.openxmlformats.org/presentationml/2006/ole">
            <mc:AlternateContent xmlns:mc="http://schemas.openxmlformats.org/markup-compatibility/2006">
              <mc:Choice xmlns:v="urn:schemas-microsoft-com:vml" Requires="v">
                <p:oleObj spid="_x0000_s617532" name="Visio" r:id="rId5" imgW="4847598" imgH="4276018" progId="Visio.Drawing.11">
                  <p:embed/>
                </p:oleObj>
              </mc:Choice>
              <mc:Fallback>
                <p:oleObj name="Visio" r:id="rId5" imgW="4847598" imgH="4276018" progId="Visio.Drawing.11">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599" y="2133600"/>
                        <a:ext cx="3440854"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6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06886" name="Object 6"/>
          <p:cNvGraphicFramePr>
            <a:graphicFrameLocks noChangeAspect="1"/>
          </p:cNvGraphicFramePr>
          <p:nvPr/>
        </p:nvGraphicFramePr>
        <p:xfrm>
          <a:off x="5429250" y="3396734"/>
          <a:ext cx="3105150" cy="1220727"/>
        </p:xfrm>
        <a:graphic>
          <a:graphicData uri="http://schemas.openxmlformats.org/presentationml/2006/ole">
            <mc:AlternateContent xmlns:mc="http://schemas.openxmlformats.org/markup-compatibility/2006">
              <mc:Choice xmlns:v="urn:schemas-microsoft-com:vml" Requires="v">
                <p:oleObj spid="_x0000_s617533" name="Visio" r:id="rId7" imgW="4268035" imgH="1672508" progId="Visio.Drawing.11">
                  <p:embed/>
                </p:oleObj>
              </mc:Choice>
              <mc:Fallback>
                <p:oleObj name="Visio" r:id="rId7" imgW="4268035" imgH="1672508" progId="Visio.Drawing.11">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3396734"/>
                        <a:ext cx="3105150" cy="1220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600200" y="5304910"/>
            <a:ext cx="1826206" cy="369332"/>
          </a:xfrm>
          <a:prstGeom prst="rect">
            <a:avLst/>
          </a:prstGeom>
          <a:noFill/>
        </p:spPr>
        <p:txBody>
          <a:bodyPr wrap="none" rtlCol="0">
            <a:spAutoFit/>
          </a:bodyPr>
          <a:lstStyle/>
          <a:p>
            <a:r>
              <a:rPr lang="en-US" u="sng" dirty="0" smtClean="0"/>
              <a:t>Top-layer Model</a:t>
            </a:r>
            <a:endParaRPr lang="en-US" u="sng" dirty="0"/>
          </a:p>
        </p:txBody>
      </p:sp>
      <p:sp>
        <p:nvSpPr>
          <p:cNvPr id="10" name="TextBox 9"/>
          <p:cNvSpPr txBox="1"/>
          <p:nvPr/>
        </p:nvSpPr>
        <p:spPr>
          <a:xfrm>
            <a:off x="6247957" y="4964668"/>
            <a:ext cx="1864613" cy="369332"/>
          </a:xfrm>
          <a:prstGeom prst="rect">
            <a:avLst/>
          </a:prstGeom>
          <a:noFill/>
        </p:spPr>
        <p:txBody>
          <a:bodyPr wrap="none" rtlCol="0">
            <a:spAutoFit/>
          </a:bodyPr>
          <a:lstStyle/>
          <a:p>
            <a:r>
              <a:rPr lang="en-US" u="sng" dirty="0" smtClean="0"/>
              <a:t>Sub-layer Model</a:t>
            </a:r>
            <a:endParaRPr lang="en-US" u="sng" dirty="0"/>
          </a:p>
        </p:txBody>
      </p:sp>
      <p:sp>
        <p:nvSpPr>
          <p:cNvPr id="11" name="Oval 10"/>
          <p:cNvSpPr/>
          <p:nvPr/>
        </p:nvSpPr>
        <p:spPr>
          <a:xfrm>
            <a:off x="3124200" y="3962400"/>
            <a:ext cx="1295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81600" y="3048000"/>
            <a:ext cx="3505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1" idx="4"/>
            <a:endCxn id="12" idx="4"/>
          </p:cNvCxnSpPr>
          <p:nvPr/>
        </p:nvCxnSpPr>
        <p:spPr>
          <a:xfrm flipV="1">
            <a:off x="3771900" y="4648200"/>
            <a:ext cx="31623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0"/>
            <a:endCxn id="12" idx="1"/>
          </p:cNvCxnSpPr>
          <p:nvPr/>
        </p:nvCxnSpPr>
        <p:spPr>
          <a:xfrm flipV="1">
            <a:off x="3771900" y="3282344"/>
            <a:ext cx="1923025" cy="680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advTm="107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6886"/>
                                        </p:tgtEl>
                                        <p:attrNameLst>
                                          <p:attrName>style.visibility</p:attrName>
                                        </p:attrNameLst>
                                      </p:cBhvr>
                                      <p:to>
                                        <p:strVal val="visible"/>
                                      </p:to>
                                    </p:set>
                                    <p:animEffect transition="in" filter="blinds(horizontal)">
                                      <p:cBhvr>
                                        <p:cTn id="7" dur="500"/>
                                        <p:tgtEl>
                                          <p:spTgt spid="5068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Development of Network Diagramming Tool (cont.)</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42</a:t>
            </a:fld>
            <a:endParaRPr lang="en-US" dirty="0"/>
          </a:p>
        </p:txBody>
      </p:sp>
      <p:sp>
        <p:nvSpPr>
          <p:cNvPr id="9" name="Text Placeholder 8"/>
          <p:cNvSpPr>
            <a:spLocks noGrp="1"/>
          </p:cNvSpPr>
          <p:nvPr>
            <p:ph type="body" idx="4294967295"/>
          </p:nvPr>
        </p:nvSpPr>
        <p:spPr>
          <a:xfrm>
            <a:off x="990600" y="1295400"/>
            <a:ext cx="8153400" cy="5181600"/>
          </a:xfrm>
        </p:spPr>
        <p:txBody>
          <a:bodyPr/>
          <a:lstStyle/>
          <a:p>
            <a:pPr marL="319088" marR="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lang="en-US" sz="2400" dirty="0" smtClean="0">
                <a:solidFill>
                  <a:schemeClr val="tx1"/>
                </a:solidFill>
                <a:latin typeface="+mn-lt"/>
                <a:ea typeface="+mn-ea"/>
                <a:cs typeface="+mn-cs"/>
              </a:rPr>
              <a:t>Syntax Map</a:t>
            </a:r>
          </a:p>
        </p:txBody>
      </p:sp>
      <p:sp>
        <p:nvSpPr>
          <p:cNvPr id="508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08931" name="Object 3"/>
          <p:cNvGraphicFramePr>
            <a:graphicFrameLocks noChangeAspect="1"/>
          </p:cNvGraphicFramePr>
          <p:nvPr/>
        </p:nvGraphicFramePr>
        <p:xfrm>
          <a:off x="2286000" y="1371600"/>
          <a:ext cx="6400800" cy="5372934"/>
        </p:xfrm>
        <a:graphic>
          <a:graphicData uri="http://schemas.openxmlformats.org/presentationml/2006/ole">
            <mc:AlternateContent xmlns:mc="http://schemas.openxmlformats.org/markup-compatibility/2006">
              <mc:Choice xmlns:v="urn:schemas-microsoft-com:vml" Requires="v">
                <p:oleObj spid="_x0000_s618527" name="Visio" r:id="rId3" imgW="5218977" imgH="4381584" progId="Visio.Drawing.11">
                  <p:embed/>
                </p:oleObj>
              </mc:Choice>
              <mc:Fallback>
                <p:oleObj name="Visio" r:id="rId3" imgW="5218977" imgH="4381584" progId="Visio.Drawing.11">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71600"/>
                        <a:ext cx="6400800" cy="537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DSML Creation</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43</a:t>
            </a:fld>
            <a:endParaRPr lang="en-US" dirty="0"/>
          </a:p>
        </p:txBody>
      </p:sp>
      <p:sp>
        <p:nvSpPr>
          <p:cNvPr id="4" name="Content Placeholder 7"/>
          <p:cNvSpPr txBox="1">
            <a:spLocks/>
          </p:cNvSpPr>
          <p:nvPr/>
        </p:nvSpPr>
        <p:spPr>
          <a:xfrm>
            <a:off x="612775" y="1295400"/>
            <a:ext cx="8153400" cy="5181600"/>
          </a:xfrm>
          <a:prstGeom prst="rect">
            <a:avLst/>
          </a:prstGeom>
        </p:spPr>
        <p:txBody>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4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pitchFamily="2" charset="2"/>
              <a:buChar char="Ø"/>
              <a:defRPr sz="2000">
                <a:solidFill>
                  <a:schemeClr val="tx1"/>
                </a:solidFill>
                <a:latin typeface="+mn-lt"/>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1600">
                <a:solidFill>
                  <a:schemeClr val="tx1"/>
                </a:solidFill>
                <a:latin typeface="+mn-lt"/>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1200">
                <a:solidFill>
                  <a:schemeClr val="tx1"/>
                </a:solidFill>
                <a:latin typeface="+mn-lt"/>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1200">
                <a:solidFill>
                  <a:schemeClr val="tx1"/>
                </a:solidFill>
                <a:latin typeface="+mn-lt"/>
              </a:defRPr>
            </a:lvl5pPr>
            <a:lvl6pPr marL="22860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6pPr>
            <a:lvl7pPr marL="27432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7pPr>
            <a:lvl8pPr marL="32004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8pPr>
            <a:lvl9pPr marL="36576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defRPr>
            </a:lvl9pPr>
          </a:lstStyle>
          <a:p>
            <a:pPr algn="just">
              <a:buSzPct val="100000"/>
              <a:buFont typeface="Wingdings" pitchFamily="2" charset="2"/>
              <a:buChar char="§"/>
            </a:pPr>
            <a:r>
              <a:rPr lang="en-US" sz="2800" dirty="0" smtClean="0"/>
              <a:t>The following slides explain how a DSML is created using two approaches on the Network Diagram DSML</a:t>
            </a:r>
          </a:p>
          <a:p>
            <a:pPr lvl="1" algn="just">
              <a:buSzPct val="100000"/>
              <a:buFont typeface="Wingdings" pitchFamily="2" charset="2"/>
              <a:buChar char="§"/>
            </a:pPr>
            <a:endParaRPr lang="en-US" dirty="0" smtClean="0"/>
          </a:p>
          <a:p>
            <a:pPr marL="835025" lvl="1" indent="-514350">
              <a:buClr>
                <a:srgbClr val="0000CC"/>
              </a:buClr>
              <a:buSzPct val="100000"/>
              <a:buFont typeface="+mj-lt"/>
              <a:buAutoNum type="arabicPeriod"/>
            </a:pPr>
            <a:r>
              <a:rPr lang="en-US" sz="2800" dirty="0" smtClean="0"/>
              <a:t>Traditional metamodeling with the</a:t>
            </a:r>
            <a:br>
              <a:rPr lang="en-US" sz="2800" dirty="0" smtClean="0"/>
            </a:br>
            <a:r>
              <a:rPr lang="en-US" sz="2800" dirty="0" smtClean="0"/>
              <a:t>Generic Modeling Environment (GME)</a:t>
            </a:r>
          </a:p>
          <a:p>
            <a:pPr marL="835025" lvl="1" indent="-514350">
              <a:buClr>
                <a:srgbClr val="0000CC"/>
              </a:buClr>
              <a:buSzPct val="100000"/>
              <a:buFont typeface="+mj-lt"/>
              <a:buAutoNum type="arabicPeriod"/>
            </a:pPr>
            <a:r>
              <a:rPr lang="en-US" sz="2800" dirty="0" smtClean="0"/>
              <a:t>Using MLCBD to demonstrate core language concepts</a:t>
            </a:r>
          </a:p>
          <a:p>
            <a:pPr marL="1109662" lvl="2" indent="-514350">
              <a:buSzPct val="100000"/>
              <a:buFont typeface="+mj-lt"/>
              <a:buAutoNum type="arabicPeriod"/>
            </a:pPr>
            <a:endParaRPr lang="en-US" sz="2400" dirty="0" smtClean="0"/>
          </a:p>
          <a:p>
            <a:pPr algn="just">
              <a:buSzPct val="100000"/>
              <a:buFont typeface="Wingdings" pitchFamily="2" charset="2"/>
              <a:buChar char="§"/>
            </a:pPr>
            <a:r>
              <a:rPr lang="en-US" sz="2800" dirty="0" smtClean="0"/>
              <a:t>Comparison is made between the two approaches in the areas of complexity, completeness, analysis, and language evolution</a:t>
            </a:r>
          </a:p>
          <a:p>
            <a:pPr marL="514350" indent="-514350">
              <a:buSzPct val="100000"/>
              <a:buFont typeface="+mj-lt"/>
              <a:buAutoNum type="arabicPeriod"/>
            </a:pPr>
            <a:endParaRPr lang="en-US" sz="3200" dirty="0" smtClean="0"/>
          </a:p>
          <a:p>
            <a:pPr marL="457200" indent="-457200">
              <a:buSzPct val="100000"/>
              <a:buFont typeface="Wingdings" pitchFamily="2" charset="2"/>
              <a:buNone/>
            </a:pPr>
            <a:endParaRPr lang="en-US" dirty="0"/>
          </a:p>
        </p:txBody>
      </p:sp>
    </p:spTree>
    <p:extLst>
      <p:ext uri="{BB962C8B-B14F-4D97-AF65-F5344CB8AC3E}">
        <p14:creationId xmlns:p14="http://schemas.microsoft.com/office/powerpoint/2010/main" val="3205629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Metamodeling: GME</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Development of Network Diagramming Tool with GME</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45</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dirty="0" smtClean="0"/>
              <a:t>GME (Generic Modeling</a:t>
            </a:r>
            <a:r>
              <a:rPr lang="en-US" baseline="0" dirty="0" smtClean="0"/>
              <a:t> Environments)</a:t>
            </a:r>
            <a:endParaRPr lang="en-US" dirty="0" smtClean="0"/>
          </a:p>
          <a:p>
            <a:pPr lvl="1"/>
            <a:r>
              <a:rPr lang="en-US" dirty="0" smtClean="0"/>
              <a:t>Developed and maintained by Institute for Software Integrated Systems </a:t>
            </a:r>
            <a:r>
              <a:rPr lang="en-US" baseline="0" dirty="0" smtClean="0"/>
              <a:t>at Vanderbilt University</a:t>
            </a:r>
            <a:endParaRPr lang="en-US" dirty="0" smtClean="0"/>
          </a:p>
          <a:p>
            <a:pPr lvl="1"/>
            <a:r>
              <a:rPr lang="en-US" dirty="0" smtClean="0"/>
              <a:t>An integrated DSML development environment</a:t>
            </a:r>
          </a:p>
          <a:p>
            <a:pPr lvl="1"/>
            <a:r>
              <a:rPr lang="en-US" dirty="0" smtClean="0"/>
              <a:t>Require knowledge about metamodeling and GME-specific modeling concepts</a:t>
            </a:r>
            <a:endParaRPr lang="en-US" dirty="0"/>
          </a:p>
        </p:txBody>
      </p:sp>
      <p:pic>
        <p:nvPicPr>
          <p:cNvPr id="5" name="Picture 4" descr="D:\dnldChrome\tttemp\GME00.jpg"/>
          <p:cNvPicPr>
            <a:picLocks noChangeAspect="1" noChangeArrowheads="1"/>
          </p:cNvPicPr>
          <p:nvPr/>
        </p:nvPicPr>
        <p:blipFill>
          <a:blip r:embed="rId2" cstate="print"/>
          <a:srcRect/>
          <a:stretch>
            <a:fillRect/>
          </a:stretch>
        </p:blipFill>
        <p:spPr bwMode="auto">
          <a:xfrm>
            <a:off x="2514600" y="3581400"/>
            <a:ext cx="4047299" cy="3102631"/>
          </a:xfrm>
          <a:prstGeom prst="rect">
            <a:avLst/>
          </a:prstGeom>
          <a:noFill/>
        </p:spPr>
      </p:pic>
      <p:sp>
        <p:nvSpPr>
          <p:cNvPr id="6" name="TextBox 5"/>
          <p:cNvSpPr txBox="1"/>
          <p:nvPr/>
        </p:nvSpPr>
        <p:spPr>
          <a:xfrm>
            <a:off x="7086600" y="4495800"/>
            <a:ext cx="166770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3333FF"/>
                </a:solidFill>
              </a:rPr>
              <a:t>Model Edit Window</a:t>
            </a:r>
            <a:endParaRPr lang="en-US" sz="1400" b="1" dirty="0">
              <a:solidFill>
                <a:srgbClr val="3333FF"/>
              </a:solidFill>
            </a:endParaRPr>
          </a:p>
        </p:txBody>
      </p:sp>
      <p:sp>
        <p:nvSpPr>
          <p:cNvPr id="7" name="TextBox 6"/>
          <p:cNvSpPr txBox="1"/>
          <p:nvPr/>
        </p:nvSpPr>
        <p:spPr>
          <a:xfrm>
            <a:off x="6705600" y="4111823"/>
            <a:ext cx="132555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3333FF"/>
                </a:solidFill>
              </a:rPr>
              <a:t>Model Browser</a:t>
            </a:r>
            <a:endParaRPr lang="en-US" sz="1400" b="1" dirty="0">
              <a:solidFill>
                <a:srgbClr val="3333FF"/>
              </a:solidFill>
            </a:endParaRPr>
          </a:p>
        </p:txBody>
      </p:sp>
      <p:sp>
        <p:nvSpPr>
          <p:cNvPr id="8" name="TextBox 7"/>
          <p:cNvSpPr txBox="1"/>
          <p:nvPr/>
        </p:nvSpPr>
        <p:spPr>
          <a:xfrm>
            <a:off x="6553200" y="5181600"/>
            <a:ext cx="151932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3333FF"/>
                </a:solidFill>
              </a:rPr>
              <a:t>Attribute Browser</a:t>
            </a:r>
            <a:endParaRPr lang="en-US" sz="1400" b="1" dirty="0">
              <a:solidFill>
                <a:srgbClr val="3333FF"/>
              </a:solidFill>
            </a:endParaRPr>
          </a:p>
        </p:txBody>
      </p:sp>
      <p:sp>
        <p:nvSpPr>
          <p:cNvPr id="9" name="TextBox 8"/>
          <p:cNvSpPr txBox="1"/>
          <p:nvPr/>
        </p:nvSpPr>
        <p:spPr>
          <a:xfrm>
            <a:off x="1524000" y="4505980"/>
            <a:ext cx="80305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rgbClr val="3333FF"/>
                </a:solidFill>
              </a:rPr>
              <a:t>Part Browser</a:t>
            </a:r>
            <a:endParaRPr lang="en-US" sz="1400" b="1" dirty="0">
              <a:solidFill>
                <a:srgbClr val="3333FF"/>
              </a:solidFill>
            </a:endParaRPr>
          </a:p>
        </p:txBody>
      </p:sp>
      <p:sp>
        <p:nvSpPr>
          <p:cNvPr id="10" name="TextBox 9"/>
          <p:cNvSpPr txBox="1"/>
          <p:nvPr/>
        </p:nvSpPr>
        <p:spPr>
          <a:xfrm>
            <a:off x="6934200" y="5867400"/>
            <a:ext cx="829501" cy="3048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3333FF"/>
                </a:solidFill>
              </a:rPr>
              <a:t>Console</a:t>
            </a:r>
            <a:endParaRPr lang="en-US" sz="1400" b="1" dirty="0">
              <a:solidFill>
                <a:srgbClr val="3333FF"/>
              </a:solidFill>
            </a:endParaRPr>
          </a:p>
        </p:txBody>
      </p:sp>
      <p:cxnSp>
        <p:nvCxnSpPr>
          <p:cNvPr id="11" name="Straight Arrow Connector 10"/>
          <p:cNvCxnSpPr/>
          <p:nvPr/>
        </p:nvCxnSpPr>
        <p:spPr>
          <a:xfrm flipH="1">
            <a:off x="5334000" y="4648200"/>
            <a:ext cx="1752600" cy="1509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6324600" y="4265712"/>
            <a:ext cx="381000" cy="747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248400" y="5335489"/>
            <a:ext cx="304800" cy="3795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p:cNvCxnSpPr>
          <p:nvPr/>
        </p:nvCxnSpPr>
        <p:spPr>
          <a:xfrm flipV="1">
            <a:off x="2327052" y="4658382"/>
            <a:ext cx="492348" cy="10920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10200" y="6004964"/>
            <a:ext cx="1600200" cy="148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62000"/>
          </a:xfrm>
        </p:spPr>
        <p:txBody>
          <a:bodyPr/>
          <a:lstStyle/>
          <a:p>
            <a:r>
              <a:rPr lang="en-US" sz="2800" dirty="0" smtClean="0">
                <a:solidFill>
                  <a:schemeClr val="tx1"/>
                </a:solidFill>
                <a:latin typeface="+mj-lt"/>
                <a:ea typeface="+mj-ea"/>
                <a:cs typeface="+mj-cs"/>
              </a:rPr>
              <a:t>Development of Network Diagramming Tool with GME (cont.)</a:t>
            </a:r>
            <a:endParaRPr lang="en-US" dirty="0"/>
          </a:p>
        </p:txBody>
      </p:sp>
      <p:sp>
        <p:nvSpPr>
          <p:cNvPr id="4" name="Text Placeholder 3"/>
          <p:cNvSpPr>
            <a:spLocks noGrp="1"/>
          </p:cNvSpPr>
          <p:nvPr>
            <p:ph idx="1"/>
          </p:nvPr>
        </p:nvSpPr>
        <p:spPr/>
        <p:txBody>
          <a:bodyPr/>
          <a:lstStyle/>
          <a:p>
            <a:r>
              <a:rPr lang="en-US" dirty="0" smtClean="0"/>
              <a:t>Metamodel Definition</a:t>
            </a:r>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46</a:t>
            </a:fld>
            <a:endParaRPr lang="en-US" dirty="0"/>
          </a:p>
        </p:txBody>
      </p:sp>
      <p:pic>
        <p:nvPicPr>
          <p:cNvPr id="629762" name="Picture 2" descr="D:\Works\LCBD\PhD\Defense\figures\CaseStudy\Network17.png"/>
          <p:cNvPicPr>
            <a:picLocks noChangeAspect="1" noChangeArrowheads="1"/>
          </p:cNvPicPr>
          <p:nvPr/>
        </p:nvPicPr>
        <p:blipFill>
          <a:blip r:embed="rId2" cstate="print"/>
          <a:srcRect/>
          <a:stretch>
            <a:fillRect/>
          </a:stretch>
        </p:blipFill>
        <p:spPr bwMode="auto">
          <a:xfrm>
            <a:off x="381000" y="1752600"/>
            <a:ext cx="8512730" cy="49530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14400"/>
          </a:xfrm>
        </p:spPr>
        <p:txBody>
          <a:bodyPr/>
          <a:lstStyle/>
          <a:p>
            <a:r>
              <a:rPr lang="en-US" sz="2800" dirty="0" smtClean="0">
                <a:solidFill>
                  <a:schemeClr val="tx1"/>
                </a:solidFill>
                <a:latin typeface="+mj-lt"/>
                <a:ea typeface="+mj-ea"/>
                <a:cs typeface="+mj-cs"/>
              </a:rPr>
              <a:t>Development of Network Diagramming Tool with GME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47</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Concrete Syntax Specification</a:t>
            </a:r>
          </a:p>
        </p:txBody>
      </p:sp>
      <p:pic>
        <p:nvPicPr>
          <p:cNvPr id="8" name="Picture 7" descr="D:\dnldChrome\tttemp\GME06.jpg"/>
          <p:cNvPicPr/>
          <p:nvPr/>
        </p:nvPicPr>
        <p:blipFill>
          <a:blip r:embed="rId2" cstate="print"/>
          <a:srcRect/>
          <a:stretch>
            <a:fillRect/>
          </a:stretch>
        </p:blipFill>
        <p:spPr bwMode="auto">
          <a:xfrm>
            <a:off x="1600200" y="1981200"/>
            <a:ext cx="5943600" cy="4343400"/>
          </a:xfrm>
          <a:prstGeom prst="rect">
            <a:avLst/>
          </a:prstGeom>
          <a:noFill/>
          <a:ln w="9525">
            <a:noFill/>
            <a:miter lim="800000"/>
            <a:headEnd/>
            <a:tailEnd/>
          </a:ln>
        </p:spPr>
      </p:pic>
      <p:sp>
        <p:nvSpPr>
          <p:cNvPr id="9" name="Rounded Rectangle 8"/>
          <p:cNvSpPr/>
          <p:nvPr/>
        </p:nvSpPr>
        <p:spPr>
          <a:xfrm>
            <a:off x="1600200" y="4495800"/>
            <a:ext cx="1219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34000" y="5638800"/>
            <a:ext cx="2057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62000"/>
          </a:xfrm>
        </p:spPr>
        <p:txBody>
          <a:bodyPr/>
          <a:lstStyle/>
          <a:p>
            <a:r>
              <a:rPr lang="en-US" dirty="0" smtClean="0"/>
              <a:t>Development of Network Diagramming Tool with GME (cont.)</a:t>
            </a:r>
            <a:endParaRPr lang="en-US" dirty="0"/>
          </a:p>
        </p:txBody>
      </p:sp>
      <p:sp>
        <p:nvSpPr>
          <p:cNvPr id="4" name="Content Placeholder 3"/>
          <p:cNvSpPr>
            <a:spLocks noGrp="1"/>
          </p:cNvSpPr>
          <p:nvPr>
            <p:ph idx="1"/>
          </p:nvPr>
        </p:nvSpPr>
        <p:spPr>
          <a:xfrm>
            <a:off x="612775" y="1295400"/>
            <a:ext cx="8153400" cy="609600"/>
          </a:xfrm>
        </p:spPr>
        <p:txBody>
          <a:bodyPr/>
          <a:lstStyle/>
          <a:p>
            <a:r>
              <a:rPr lang="en-US" dirty="0" smtClean="0"/>
              <a:t>Attribute Specification</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48</a:t>
            </a:fld>
            <a:endParaRPr lang="en-US" dirty="0"/>
          </a:p>
        </p:txBody>
      </p:sp>
      <p:pic>
        <p:nvPicPr>
          <p:cNvPr id="630786" name="Picture 2" descr="D:\Works\LCBD\PhD\Defense\figures\CaseStudy\Network16.png"/>
          <p:cNvPicPr>
            <a:picLocks noChangeAspect="1" noChangeArrowheads="1"/>
          </p:cNvPicPr>
          <p:nvPr/>
        </p:nvPicPr>
        <p:blipFill>
          <a:blip r:embed="rId2" cstate="print"/>
          <a:srcRect/>
          <a:stretch>
            <a:fillRect/>
          </a:stretch>
        </p:blipFill>
        <p:spPr bwMode="auto">
          <a:xfrm>
            <a:off x="649944" y="1828800"/>
            <a:ext cx="7781270" cy="4724400"/>
          </a:xfrm>
          <a:prstGeom prst="rect">
            <a:avLst/>
          </a:prstGeom>
          <a:noFill/>
        </p:spPr>
      </p:pic>
      <p:sp>
        <p:nvSpPr>
          <p:cNvPr id="6" name="Rounded Rectangle 5"/>
          <p:cNvSpPr/>
          <p:nvPr/>
        </p:nvSpPr>
        <p:spPr>
          <a:xfrm>
            <a:off x="4876800" y="1981200"/>
            <a:ext cx="15240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62000"/>
          </a:xfrm>
        </p:spPr>
        <p:txBody>
          <a:bodyPr/>
          <a:lstStyle/>
          <a:p>
            <a:r>
              <a:rPr lang="en-US" sz="2800" dirty="0" smtClean="0">
                <a:solidFill>
                  <a:schemeClr val="tx1"/>
                </a:solidFill>
                <a:latin typeface="+mj-lt"/>
                <a:ea typeface="+mj-ea"/>
                <a:cs typeface="+mj-cs"/>
              </a:rPr>
              <a:t>Development of Network Diagramming Tool with GME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49</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Creating a new Network Diagram</a:t>
            </a:r>
          </a:p>
        </p:txBody>
      </p:sp>
      <p:pic>
        <p:nvPicPr>
          <p:cNvPr id="6" name="Picture 5" descr="D:\dnldChrome\tttemp\GME02.jpg"/>
          <p:cNvPicPr/>
          <p:nvPr/>
        </p:nvPicPr>
        <p:blipFill>
          <a:blip r:embed="rId2" cstate="print"/>
          <a:srcRect/>
          <a:stretch>
            <a:fillRect/>
          </a:stretch>
        </p:blipFill>
        <p:spPr bwMode="auto">
          <a:xfrm>
            <a:off x="1524000" y="1905000"/>
            <a:ext cx="6096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Domain-Specific Modeling Languages (DSMLs</a:t>
            </a:r>
            <a:r>
              <a:rPr lang="en-US" dirty="0" smtClean="0"/>
              <a:t>)</a:t>
            </a:r>
            <a:endParaRPr lang="en-US" dirty="0"/>
          </a:p>
        </p:txBody>
      </p:sp>
      <p:sp>
        <p:nvSpPr>
          <p:cNvPr id="3" name="Content Placeholder 2"/>
          <p:cNvSpPr>
            <a:spLocks noGrp="1"/>
          </p:cNvSpPr>
          <p:nvPr>
            <p:ph sz="half" idx="1"/>
          </p:nvPr>
        </p:nvSpPr>
        <p:spPr>
          <a:xfrm>
            <a:off x="612775" y="1295400"/>
            <a:ext cx="4000500" cy="1524000"/>
          </a:xfrm>
        </p:spPr>
        <p:txBody>
          <a:bodyPr/>
          <a:lstStyle/>
          <a:p>
            <a:r>
              <a:rPr lang="en-US" dirty="0" smtClean="0"/>
              <a:t>Example DSMLs</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5</a:t>
            </a:fld>
            <a:endParaRPr lang="en-US" dirty="0"/>
          </a:p>
        </p:txBody>
      </p:sp>
      <p:pic>
        <p:nvPicPr>
          <p:cNvPr id="30" name="Picture 2"/>
          <p:cNvPicPr>
            <a:picLocks noChangeAspect="1" noChangeArrowheads="1"/>
          </p:cNvPicPr>
          <p:nvPr/>
        </p:nvPicPr>
        <p:blipFill>
          <a:blip r:embed="rId4" cstate="print"/>
          <a:srcRect/>
          <a:stretch>
            <a:fillRect/>
          </a:stretch>
        </p:blipFill>
        <p:spPr bwMode="auto">
          <a:xfrm>
            <a:off x="533400" y="1905000"/>
            <a:ext cx="4094782" cy="2743200"/>
          </a:xfrm>
          <a:prstGeom prst="rect">
            <a:avLst/>
          </a:prstGeom>
          <a:noFill/>
          <a:ln w="9525">
            <a:noFill/>
            <a:miter lim="800000"/>
            <a:headEnd/>
            <a:tailEnd/>
          </a:ln>
        </p:spPr>
      </p:pic>
      <p:pic>
        <p:nvPicPr>
          <p:cNvPr id="356353" name="Picture 1"/>
          <p:cNvPicPr>
            <a:picLocks noChangeAspect="1" noChangeArrowheads="1"/>
          </p:cNvPicPr>
          <p:nvPr/>
        </p:nvPicPr>
        <p:blipFill>
          <a:blip r:embed="rId5" cstate="print"/>
          <a:srcRect/>
          <a:stretch>
            <a:fillRect/>
          </a:stretch>
        </p:blipFill>
        <p:spPr bwMode="auto">
          <a:xfrm>
            <a:off x="4125109" y="2133600"/>
            <a:ext cx="4866491" cy="3581400"/>
          </a:xfrm>
          <a:prstGeom prst="rect">
            <a:avLst/>
          </a:prstGeom>
          <a:noFill/>
          <a:ln w="9525">
            <a:noFill/>
            <a:miter lim="800000"/>
            <a:headEnd/>
            <a:tailEnd/>
          </a:ln>
        </p:spPr>
      </p:pic>
      <p:grpSp>
        <p:nvGrpSpPr>
          <p:cNvPr id="5" name="Group 33"/>
          <p:cNvGrpSpPr/>
          <p:nvPr/>
        </p:nvGrpSpPr>
        <p:grpSpPr>
          <a:xfrm>
            <a:off x="1447800" y="4343400"/>
            <a:ext cx="6715125" cy="2017790"/>
            <a:chOff x="685800" y="4459210"/>
            <a:chExt cx="7629525" cy="2398790"/>
          </a:xfrm>
        </p:grpSpPr>
        <p:pic>
          <p:nvPicPr>
            <p:cNvPr id="356354" name="Picture 2"/>
            <p:cNvPicPr>
              <a:picLocks noChangeAspect="1" noChangeArrowheads="1"/>
            </p:cNvPicPr>
            <p:nvPr/>
          </p:nvPicPr>
          <p:blipFill>
            <a:blip r:embed="rId6" cstate="print"/>
            <a:srcRect/>
            <a:stretch>
              <a:fillRect/>
            </a:stretch>
          </p:blipFill>
          <p:spPr bwMode="auto">
            <a:xfrm>
              <a:off x="685800" y="4459210"/>
              <a:ext cx="4076700" cy="2398790"/>
            </a:xfrm>
            <a:prstGeom prst="rect">
              <a:avLst/>
            </a:prstGeom>
            <a:noFill/>
            <a:ln w="9525">
              <a:noFill/>
              <a:miter lim="800000"/>
              <a:headEnd/>
              <a:tailEnd/>
            </a:ln>
          </p:spPr>
        </p:pic>
        <p:pic>
          <p:nvPicPr>
            <p:cNvPr id="356355" name="Picture 3"/>
            <p:cNvPicPr>
              <a:picLocks noChangeAspect="1" noChangeArrowheads="1"/>
            </p:cNvPicPr>
            <p:nvPr/>
          </p:nvPicPr>
          <p:blipFill>
            <a:blip r:embed="rId7" cstate="print"/>
            <a:srcRect/>
            <a:stretch>
              <a:fillRect/>
            </a:stretch>
          </p:blipFill>
          <p:spPr bwMode="auto">
            <a:xfrm>
              <a:off x="4419600" y="4724400"/>
              <a:ext cx="3895725" cy="1809750"/>
            </a:xfrm>
            <a:prstGeom prst="rect">
              <a:avLst/>
            </a:prstGeom>
            <a:noFill/>
            <a:ln w="9525">
              <a:noFill/>
              <a:miter lim="800000"/>
              <a:headEnd/>
              <a:tailEnd/>
            </a:ln>
          </p:spPr>
        </p:pic>
      </p:grpSp>
      <p:sp>
        <p:nvSpPr>
          <p:cNvPr id="10" name="TextBox 9"/>
          <p:cNvSpPr txBox="1"/>
          <p:nvPr/>
        </p:nvSpPr>
        <p:spPr>
          <a:xfrm>
            <a:off x="543377" y="4648200"/>
            <a:ext cx="2809423" cy="307777"/>
          </a:xfrm>
          <a:prstGeom prst="rect">
            <a:avLst/>
          </a:prstGeom>
          <a:noFill/>
        </p:spPr>
        <p:txBody>
          <a:bodyPr wrap="none" rtlCol="0">
            <a:spAutoFit/>
          </a:bodyPr>
          <a:lstStyle/>
          <a:p>
            <a:r>
              <a:rPr lang="en-US" sz="1400" dirty="0" smtClean="0">
                <a:solidFill>
                  <a:srgbClr val="0000CC"/>
                </a:solidFill>
              </a:rPr>
              <a:t>Mobile Phone Application Testing</a:t>
            </a:r>
          </a:p>
        </p:txBody>
      </p:sp>
      <p:sp>
        <p:nvSpPr>
          <p:cNvPr id="11" name="TextBox 10"/>
          <p:cNvSpPr txBox="1"/>
          <p:nvPr/>
        </p:nvSpPr>
        <p:spPr>
          <a:xfrm>
            <a:off x="6172200" y="5788223"/>
            <a:ext cx="2465740" cy="307777"/>
          </a:xfrm>
          <a:prstGeom prst="rect">
            <a:avLst/>
          </a:prstGeom>
          <a:noFill/>
        </p:spPr>
        <p:txBody>
          <a:bodyPr wrap="none" rtlCol="0">
            <a:spAutoFit/>
          </a:bodyPr>
          <a:lstStyle/>
          <a:p>
            <a:r>
              <a:rPr lang="en-US" sz="1400" dirty="0" smtClean="0">
                <a:solidFill>
                  <a:srgbClr val="0000CC"/>
                </a:solidFill>
              </a:rPr>
              <a:t>Biochemical Network Design</a:t>
            </a:r>
          </a:p>
        </p:txBody>
      </p:sp>
      <p:sp>
        <p:nvSpPr>
          <p:cNvPr id="12" name="TextBox 11"/>
          <p:cNvSpPr txBox="1"/>
          <p:nvPr/>
        </p:nvSpPr>
        <p:spPr>
          <a:xfrm>
            <a:off x="3505200" y="6245423"/>
            <a:ext cx="2776466" cy="307777"/>
          </a:xfrm>
          <a:prstGeom prst="rect">
            <a:avLst/>
          </a:prstGeom>
          <a:noFill/>
        </p:spPr>
        <p:txBody>
          <a:bodyPr wrap="none" rtlCol="0">
            <a:spAutoFit/>
          </a:bodyPr>
          <a:lstStyle/>
          <a:p>
            <a:r>
              <a:rPr lang="en-US" sz="1400" dirty="0" smtClean="0">
                <a:solidFill>
                  <a:srgbClr val="0000CC"/>
                </a:solidFill>
              </a:rPr>
              <a:t>On-Board Real-Time SW Design</a:t>
            </a:r>
          </a:p>
        </p:txBody>
      </p:sp>
    </p:spTree>
    <p:custDataLst>
      <p:tags r:id="rId1"/>
    </p:custDataLst>
    <p:extLst>
      <p:ext uri="{BB962C8B-B14F-4D97-AF65-F5344CB8AC3E}">
        <p14:creationId xmlns:p14="http://schemas.microsoft.com/office/powerpoint/2010/main" val="10881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56353"/>
                                        </p:tgtEl>
                                        <p:attrNameLst>
                                          <p:attrName>style.visibility</p:attrName>
                                        </p:attrNameLst>
                                      </p:cBhvr>
                                      <p:to>
                                        <p:strVal val="visible"/>
                                      </p:to>
                                    </p:set>
                                    <p:animEffect transition="in" filter="blinds(horizontal)">
                                      <p:cBhvr>
                                        <p:cTn id="15" dur="500"/>
                                        <p:tgtEl>
                                          <p:spTgt spid="356353"/>
                                        </p:tgtEl>
                                      </p:cBhvr>
                                    </p:animEffect>
                                  </p:childTnLst>
                                  <p:subTnLst>
                                    <p:set>
                                      <p:cBhvr override="childStyle">
                                        <p:cTn dur="1" fill="hold" display="0" masterRel="nextClick" afterEffect="1"/>
                                        <p:tgtEl>
                                          <p:spTgt spid="356353"/>
                                        </p:tgtEl>
                                        <p:attrNameLst>
                                          <p:attrName>style.visibility</p:attrName>
                                        </p:attrNameLst>
                                      </p:cBhvr>
                                      <p:to>
                                        <p:strVal val="hidden"/>
                                      </p:to>
                                    </p:set>
                                  </p:sub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dnldChrome\tttemp\GME05.jpg"/>
          <p:cNvPicPr/>
          <p:nvPr/>
        </p:nvPicPr>
        <p:blipFill>
          <a:blip r:embed="rId2" cstate="print"/>
          <a:srcRect/>
          <a:stretch>
            <a:fillRect/>
          </a:stretch>
        </p:blipFill>
        <p:spPr bwMode="auto">
          <a:xfrm>
            <a:off x="228600" y="2133600"/>
            <a:ext cx="4267200" cy="3886200"/>
          </a:xfrm>
          <a:prstGeom prst="rect">
            <a:avLst/>
          </a:prstGeom>
          <a:noFill/>
          <a:ln w="9525">
            <a:noFill/>
            <a:miter lim="800000"/>
            <a:headEnd/>
            <a:tailEnd/>
          </a:ln>
        </p:spPr>
      </p:pic>
      <p:pic>
        <p:nvPicPr>
          <p:cNvPr id="10" name="Picture 9" descr="D:\dnldChrome\tttemp\GME04.jpg"/>
          <p:cNvPicPr/>
          <p:nvPr/>
        </p:nvPicPr>
        <p:blipFill>
          <a:blip r:embed="rId3" cstate="print"/>
          <a:srcRect/>
          <a:stretch>
            <a:fillRect/>
          </a:stretch>
        </p:blipFill>
        <p:spPr bwMode="auto">
          <a:xfrm>
            <a:off x="4572000" y="2133600"/>
            <a:ext cx="4470400" cy="3886200"/>
          </a:xfrm>
          <a:prstGeom prst="rect">
            <a:avLst/>
          </a:prstGeom>
          <a:noFill/>
          <a:ln w="9525">
            <a:noFill/>
            <a:miter lim="800000"/>
            <a:headEnd/>
            <a:tailEnd/>
          </a:ln>
        </p:spPr>
      </p:pic>
      <p:sp>
        <p:nvSpPr>
          <p:cNvPr id="2" name="Title 1"/>
          <p:cNvSpPr>
            <a:spLocks noGrp="1"/>
          </p:cNvSpPr>
          <p:nvPr>
            <p:ph type="title"/>
          </p:nvPr>
        </p:nvSpPr>
        <p:spPr>
          <a:xfrm>
            <a:off x="152400" y="228600"/>
            <a:ext cx="8915400" cy="762000"/>
          </a:xfrm>
        </p:spPr>
        <p:txBody>
          <a:bodyPr/>
          <a:lstStyle/>
          <a:p>
            <a:r>
              <a:rPr lang="en-US" sz="2800" dirty="0" smtClean="0">
                <a:solidFill>
                  <a:schemeClr val="tx1"/>
                </a:solidFill>
                <a:latin typeface="+mj-lt"/>
                <a:ea typeface="+mj-ea"/>
                <a:cs typeface="+mj-cs"/>
              </a:rPr>
              <a:t>Development of Network Diagramming Tool with GME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50</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Model network structure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MLCBD</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51</a:t>
            </a:fld>
            <a:endParaRPr lang="en-US" dirty="0"/>
          </a:p>
        </p:txBody>
      </p:sp>
    </p:spTree>
    <p:extLst>
      <p:ext uri="{BB962C8B-B14F-4D97-AF65-F5344CB8AC3E}">
        <p14:creationId xmlns:p14="http://schemas.microsoft.com/office/powerpoint/2010/main" val="3436104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305800" cy="914400"/>
          </a:xfrm>
        </p:spPr>
        <p:txBody>
          <a:bodyPr/>
          <a:lstStyle/>
          <a:p>
            <a:r>
              <a:rPr lang="en-US" dirty="0" smtClean="0"/>
              <a:t>Development of Network Diagramming Tool with MLCBD</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52</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Creating a new Network Diagram</a:t>
            </a:r>
          </a:p>
        </p:txBody>
      </p:sp>
      <p:pic>
        <p:nvPicPr>
          <p:cNvPr id="7" name="Picture 6" descr="D:\dnldChrome\tttemp\Network00.png"/>
          <p:cNvPicPr/>
          <p:nvPr/>
        </p:nvPicPr>
        <p:blipFill>
          <a:blip r:embed="rId2" cstate="print"/>
          <a:srcRect/>
          <a:stretch>
            <a:fillRect/>
          </a:stretch>
        </p:blipFill>
        <p:spPr bwMode="auto">
          <a:xfrm>
            <a:off x="533400" y="2209800"/>
            <a:ext cx="4314825" cy="1731471"/>
          </a:xfrm>
          <a:prstGeom prst="rect">
            <a:avLst/>
          </a:prstGeom>
          <a:noFill/>
          <a:ln w="9525">
            <a:noFill/>
            <a:miter lim="800000"/>
            <a:headEnd/>
            <a:tailEnd/>
          </a:ln>
        </p:spPr>
      </p:pic>
      <p:pic>
        <p:nvPicPr>
          <p:cNvPr id="8" name="Picture 7" descr="D:\dnldChrome\Network07.png"/>
          <p:cNvPicPr/>
          <p:nvPr/>
        </p:nvPicPr>
        <p:blipFill>
          <a:blip r:embed="rId3" cstate="print"/>
          <a:srcRect/>
          <a:stretch>
            <a:fillRect/>
          </a:stretch>
        </p:blipFill>
        <p:spPr bwMode="auto">
          <a:xfrm>
            <a:off x="5029200" y="2133600"/>
            <a:ext cx="365644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Development of Network Diagramming Tool with MLCBD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53</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Set Attribute</a:t>
            </a:r>
          </a:p>
        </p:txBody>
      </p:sp>
      <p:pic>
        <p:nvPicPr>
          <p:cNvPr id="631810" name="Picture 2" descr="D:\Works\LCBD\PhD\Defense\figures\CaseStudy\Network09.png"/>
          <p:cNvPicPr>
            <a:picLocks noChangeAspect="1" noChangeArrowheads="1"/>
          </p:cNvPicPr>
          <p:nvPr/>
        </p:nvPicPr>
        <p:blipFill>
          <a:blip r:embed="rId2" cstate="print"/>
          <a:srcRect/>
          <a:stretch>
            <a:fillRect/>
          </a:stretch>
        </p:blipFill>
        <p:spPr bwMode="auto">
          <a:xfrm>
            <a:off x="1103312" y="1828800"/>
            <a:ext cx="6516688" cy="4657725"/>
          </a:xfrm>
          <a:prstGeom prst="rect">
            <a:avLst/>
          </a:prstGeom>
          <a:noFill/>
        </p:spPr>
      </p:pic>
      <p:pic>
        <p:nvPicPr>
          <p:cNvPr id="631811" name="Picture 3" descr="D:\Works\LCBD\PhD\Defense\figures\CaseStudy\Network10.png"/>
          <p:cNvPicPr>
            <a:picLocks noChangeAspect="1" noChangeArrowheads="1"/>
          </p:cNvPicPr>
          <p:nvPr/>
        </p:nvPicPr>
        <p:blipFill>
          <a:blip r:embed="rId3" cstate="print"/>
          <a:srcRect/>
          <a:stretch>
            <a:fillRect/>
          </a:stretch>
        </p:blipFill>
        <p:spPr bwMode="auto">
          <a:xfrm>
            <a:off x="381000" y="2362200"/>
            <a:ext cx="4238625" cy="3705225"/>
          </a:xfrm>
          <a:prstGeom prst="rect">
            <a:avLst/>
          </a:prstGeom>
          <a:noFill/>
        </p:spPr>
      </p:pic>
      <p:pic>
        <p:nvPicPr>
          <p:cNvPr id="631812" name="Picture 4" descr="D:\Works\LCBD\PhD\Defense\figures\CaseStudy\Network11.png"/>
          <p:cNvPicPr>
            <a:picLocks noChangeAspect="1" noChangeArrowheads="1"/>
          </p:cNvPicPr>
          <p:nvPr/>
        </p:nvPicPr>
        <p:blipFill>
          <a:blip r:embed="rId4" cstate="print"/>
          <a:srcRect/>
          <a:stretch>
            <a:fillRect/>
          </a:stretch>
        </p:blipFill>
        <p:spPr bwMode="auto">
          <a:xfrm>
            <a:off x="4648200" y="2438400"/>
            <a:ext cx="4238625" cy="3705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1811"/>
                                        </p:tgtEl>
                                        <p:attrNameLst>
                                          <p:attrName>style.visibility</p:attrName>
                                        </p:attrNameLst>
                                      </p:cBhvr>
                                      <p:to>
                                        <p:strVal val="visible"/>
                                      </p:to>
                                    </p:set>
                                    <p:animEffect transition="in" filter="blinds(horizontal)">
                                      <p:cBhvr>
                                        <p:cTn id="7" dur="500"/>
                                        <p:tgtEl>
                                          <p:spTgt spid="631811"/>
                                        </p:tgtEl>
                                      </p:cBhvr>
                                    </p:animEffect>
                                  </p:childTnLst>
                                  <p:subTnLst>
                                    <p:set>
                                      <p:cBhvr override="childStyle">
                                        <p:cTn dur="1" fill="hold" display="0" masterRel="nextClick" afterEffect="1"/>
                                        <p:tgtEl>
                                          <p:spTgt spid="6318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1812"/>
                                        </p:tgtEl>
                                        <p:attrNameLst>
                                          <p:attrName>style.visibility</p:attrName>
                                        </p:attrNameLst>
                                      </p:cBhvr>
                                      <p:to>
                                        <p:strVal val="visible"/>
                                      </p:to>
                                    </p:set>
                                    <p:animEffect transition="in" filter="blinds(horizontal)">
                                      <p:cBhvr>
                                        <p:cTn id="12" dur="500"/>
                                        <p:tgtEl>
                                          <p:spTgt spid="631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Development of Network Diagramming Tool with MLCBD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54</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Create a language</a:t>
            </a:r>
          </a:p>
        </p:txBody>
      </p:sp>
      <p:pic>
        <p:nvPicPr>
          <p:cNvPr id="633858" name="Picture 2" descr="D:\Works\LCBD\PhD\Defense\figures\CaseStudy\Network12.png"/>
          <p:cNvPicPr>
            <a:picLocks noChangeAspect="1" noChangeArrowheads="1"/>
          </p:cNvPicPr>
          <p:nvPr/>
        </p:nvPicPr>
        <p:blipFill>
          <a:blip r:embed="rId2" cstate="print"/>
          <a:srcRect/>
          <a:stretch>
            <a:fillRect/>
          </a:stretch>
        </p:blipFill>
        <p:spPr bwMode="auto">
          <a:xfrm>
            <a:off x="1905000" y="1752600"/>
            <a:ext cx="5372100" cy="4829175"/>
          </a:xfrm>
          <a:prstGeom prst="rect">
            <a:avLst/>
          </a:prstGeom>
          <a:noFill/>
        </p:spPr>
      </p:pic>
      <p:pic>
        <p:nvPicPr>
          <p:cNvPr id="633859" name="Picture 3" descr="D:\Works\LCBD\PhD\Defense\figures\CaseStudy\Network13.png"/>
          <p:cNvPicPr>
            <a:picLocks noChangeAspect="1" noChangeArrowheads="1"/>
          </p:cNvPicPr>
          <p:nvPr/>
        </p:nvPicPr>
        <p:blipFill>
          <a:blip r:embed="rId3" cstate="print"/>
          <a:srcRect/>
          <a:stretch>
            <a:fillRect/>
          </a:stretch>
        </p:blipFill>
        <p:spPr bwMode="auto">
          <a:xfrm>
            <a:off x="3810000" y="2819400"/>
            <a:ext cx="4200525" cy="3267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3859"/>
                                        </p:tgtEl>
                                        <p:attrNameLst>
                                          <p:attrName>style.visibility</p:attrName>
                                        </p:attrNameLst>
                                      </p:cBhvr>
                                      <p:to>
                                        <p:strVal val="visible"/>
                                      </p:to>
                                    </p:set>
                                    <p:animEffect transition="in" filter="blinds(horizontal)">
                                      <p:cBhvr>
                                        <p:cTn id="7" dur="500"/>
                                        <p:tgtEl>
                                          <p:spTgt spid="633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Development of Network Diagramming Tool with MLCBD (cont.)</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55</a:t>
            </a:fld>
            <a:endParaRPr lang="en-US" dirty="0"/>
          </a:p>
        </p:txBody>
      </p:sp>
      <p:sp>
        <p:nvSpPr>
          <p:cNvPr id="4" name="Text Placeholder 3"/>
          <p:cNvSpPr>
            <a:spLocks noGrp="1"/>
          </p:cNvSpPr>
          <p:nvPr>
            <p:ph type="body" idx="4294967295"/>
          </p:nvPr>
        </p:nvSpPr>
        <p:spPr>
          <a:xfrm>
            <a:off x="990600" y="1295400"/>
            <a:ext cx="8153400" cy="2667000"/>
          </a:xfrm>
        </p:spPr>
        <p:txBody>
          <a:bodyPr/>
          <a:lstStyle/>
          <a:p>
            <a:r>
              <a:rPr lang="en-US" sz="2800" dirty="0" smtClean="0"/>
              <a:t>Explore Model Space</a:t>
            </a:r>
          </a:p>
        </p:txBody>
      </p:sp>
      <p:pic>
        <p:nvPicPr>
          <p:cNvPr id="9" name="Picture 8" descr="D:\dnldChrome\tttemp\Network04.png"/>
          <p:cNvPicPr/>
          <p:nvPr/>
        </p:nvPicPr>
        <p:blipFill>
          <a:blip r:embed="rId2" cstate="print"/>
          <a:srcRect/>
          <a:stretch>
            <a:fillRect/>
          </a:stretch>
        </p:blipFill>
        <p:spPr bwMode="auto">
          <a:xfrm>
            <a:off x="152400" y="1880966"/>
            <a:ext cx="2917204" cy="2410879"/>
          </a:xfrm>
          <a:prstGeom prst="rect">
            <a:avLst/>
          </a:prstGeom>
          <a:noFill/>
          <a:ln w="9525">
            <a:noFill/>
            <a:miter lim="800000"/>
            <a:headEnd/>
            <a:tailEnd/>
          </a:ln>
        </p:spPr>
      </p:pic>
      <p:pic>
        <p:nvPicPr>
          <p:cNvPr id="10" name="Picture 9" descr="D:\dnldChrome\tttemp\Network05.png"/>
          <p:cNvPicPr/>
          <p:nvPr/>
        </p:nvPicPr>
        <p:blipFill>
          <a:blip r:embed="rId3" cstate="print"/>
          <a:srcRect/>
          <a:stretch>
            <a:fillRect/>
          </a:stretch>
        </p:blipFill>
        <p:spPr bwMode="auto">
          <a:xfrm>
            <a:off x="3200400" y="1880965"/>
            <a:ext cx="2815533" cy="2504809"/>
          </a:xfrm>
          <a:prstGeom prst="rect">
            <a:avLst/>
          </a:prstGeom>
          <a:noFill/>
          <a:ln w="9525">
            <a:noFill/>
            <a:miter lim="800000"/>
            <a:headEnd/>
            <a:tailEnd/>
          </a:ln>
        </p:spPr>
      </p:pic>
      <p:pic>
        <p:nvPicPr>
          <p:cNvPr id="11" name="Picture 10" descr="D:\dnldChrome\tttemp\Network06.png"/>
          <p:cNvPicPr/>
          <p:nvPr/>
        </p:nvPicPr>
        <p:blipFill>
          <a:blip r:embed="rId4" cstate="print"/>
          <a:srcRect/>
          <a:stretch>
            <a:fillRect/>
          </a:stretch>
        </p:blipFill>
        <p:spPr bwMode="auto">
          <a:xfrm>
            <a:off x="6172200" y="1880966"/>
            <a:ext cx="2819400" cy="2514600"/>
          </a:xfrm>
          <a:prstGeom prst="rect">
            <a:avLst/>
          </a:prstGeom>
          <a:noFill/>
          <a:ln w="9525">
            <a:noFill/>
            <a:miter lim="800000"/>
            <a:headEnd/>
            <a:tailEnd/>
          </a:ln>
        </p:spPr>
      </p:pic>
      <p:pic>
        <p:nvPicPr>
          <p:cNvPr id="12" name="Picture 11" descr="D:\dnldChrome\tttemp\Network03 - Copy.png"/>
          <p:cNvPicPr/>
          <p:nvPr/>
        </p:nvPicPr>
        <p:blipFill>
          <a:blip r:embed="rId5" cstate="print"/>
          <a:srcRect/>
          <a:stretch>
            <a:fillRect/>
          </a:stretch>
        </p:blipFill>
        <p:spPr bwMode="auto">
          <a:xfrm>
            <a:off x="2590800" y="4547965"/>
            <a:ext cx="3843376" cy="2233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04853395"/>
              </p:ext>
            </p:extLst>
          </p:nvPr>
        </p:nvGraphicFramePr>
        <p:xfrm>
          <a:off x="914400" y="2286000"/>
          <a:ext cx="7467600" cy="2781681"/>
        </p:xfrm>
        <a:graphic>
          <a:graphicData uri="http://schemas.openxmlformats.org/drawingml/2006/table">
            <a:tbl>
              <a:tblPr/>
              <a:tblGrid>
                <a:gridCol w="1219200"/>
                <a:gridCol w="1143000"/>
                <a:gridCol w="1295400"/>
                <a:gridCol w="1447800"/>
                <a:gridCol w="2362200"/>
              </a:tblGrid>
              <a:tr h="407302">
                <a:tc gridSpan="2">
                  <a:txBody>
                    <a:bodyPr/>
                    <a:lstStyle/>
                    <a:p>
                      <a:pPr marL="0" marR="0">
                        <a:spcBef>
                          <a:spcPts val="0"/>
                        </a:spcBef>
                        <a:spcAft>
                          <a:spcPts val="0"/>
                        </a:spcAft>
                      </a:pPr>
                      <a:endParaRPr lang="en-US" sz="1600" dirty="0">
                        <a:latin typeface="+mn-lt"/>
                        <a:ea typeface="맑은 고딕"/>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latin typeface="+mn-lt"/>
                          <a:ea typeface="맑은 고딕"/>
                        </a:rPr>
                        <a:t>GMF</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GME</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MLCBD</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49927">
                <a:tc gridSpan="2">
                  <a:txBody>
                    <a:bodyPr/>
                    <a:lstStyle/>
                    <a:p>
                      <a:pPr marL="0" marR="0" algn="l">
                        <a:spcBef>
                          <a:spcPts val="0"/>
                        </a:spcBef>
                        <a:spcAft>
                          <a:spcPts val="0"/>
                        </a:spcAft>
                      </a:pPr>
                      <a:r>
                        <a:rPr lang="en-US" sz="1600" dirty="0" smtClean="0">
                          <a:latin typeface="+mn-lt"/>
                          <a:ea typeface="맑은 고딕"/>
                        </a:rPr>
                        <a:t>Complexity</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Low</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79">
                <a:tc gridSpan="2">
                  <a:txBody>
                    <a:bodyPr/>
                    <a:lstStyle/>
                    <a:p>
                      <a:pPr marL="0" marR="0" algn="l">
                        <a:spcBef>
                          <a:spcPts val="0"/>
                        </a:spcBef>
                        <a:spcAft>
                          <a:spcPts val="0"/>
                        </a:spcAft>
                      </a:pPr>
                      <a:r>
                        <a:rPr lang="en-US" sz="1600" dirty="0">
                          <a:latin typeface="+mn-lt"/>
                          <a:ea typeface="맑은 고딕"/>
                        </a:rPr>
                        <a:t>Completeness of the graphical representation</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92">
                <a:tc rowSpan="2">
                  <a:txBody>
                    <a:bodyPr/>
                    <a:lstStyle/>
                    <a:p>
                      <a:pPr marL="0" marR="0" algn="l">
                        <a:spcBef>
                          <a:spcPts val="0"/>
                        </a:spcBef>
                        <a:spcAft>
                          <a:spcPts val="0"/>
                        </a:spcAft>
                      </a:pPr>
                      <a:r>
                        <a:rPr lang="en-US" sz="1600" dirty="0">
                          <a:latin typeface="+mn-lt"/>
                          <a:ea typeface="맑은 고딕"/>
                        </a:rPr>
                        <a:t>Analysis and </a:t>
                      </a:r>
                      <a:r>
                        <a:rPr lang="en-US" sz="1600" dirty="0" smtClean="0">
                          <a:latin typeface="+mn-lt"/>
                          <a:ea typeface="맑은 고딕"/>
                        </a:rPr>
                        <a:t>Debugging</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mn-lt"/>
                          <a:ea typeface="Times New Roman"/>
                        </a:rPr>
                        <a:t>Metamodel</a:t>
                      </a:r>
                      <a:endParaRPr lang="en-US" sz="1600"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Support</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Support</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mn-lt"/>
                          <a:ea typeface="Times New Roman"/>
                        </a:rPr>
                        <a:t>N/A</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vMerge="1">
                  <a:txBody>
                    <a:bodyPr/>
                    <a:lstStyle/>
                    <a:p>
                      <a:pPr marL="0" marR="0" algn="l">
                        <a:spcBef>
                          <a:spcPts val="0"/>
                        </a:spcBef>
                        <a:spcAft>
                          <a:spcPts val="0"/>
                        </a:spcAft>
                      </a:pP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mn-lt"/>
                          <a:ea typeface="Times New Roman"/>
                        </a:rPr>
                        <a:t>Model</a:t>
                      </a:r>
                      <a:endParaRPr lang="en-US" sz="1600"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mn-lt"/>
                          <a:ea typeface="Times New Roman"/>
                        </a:rPr>
                        <a:t>N/A</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mn-lt"/>
                          <a:ea typeface="Times New Roman"/>
                        </a:rPr>
                        <a:t>N/A</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맑은 고딕"/>
                        </a:rPr>
                        <a:t>Model Space Exploration</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81">
                <a:tc gridSpan="2">
                  <a:txBody>
                    <a:bodyPr/>
                    <a:lstStyle/>
                    <a:p>
                      <a:pPr marL="0" marR="0" algn="l">
                        <a:spcBef>
                          <a:spcPts val="0"/>
                        </a:spcBef>
                        <a:spcAft>
                          <a:spcPts val="0"/>
                        </a:spcAft>
                      </a:pPr>
                      <a:r>
                        <a:rPr lang="en-US" sz="1600" dirty="0">
                          <a:latin typeface="+mn-lt"/>
                          <a:ea typeface="맑은 고딕"/>
                        </a:rPr>
                        <a:t> Language Evolution</a:t>
                      </a:r>
                      <a:endParaRPr lang="en-US" sz="1600" dirty="0">
                        <a:latin typeface="+mn-lt"/>
                        <a:ea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latin typeface="+mn-lt"/>
                          <a:ea typeface="맑은 고딕"/>
                        </a:rPr>
                        <a:t>Medium</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High</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mn-lt"/>
                          <a:ea typeface="맑은 고딕"/>
                        </a:rPr>
                        <a:t>N/A</a:t>
                      </a:r>
                      <a:endParaRPr lang="en-US" sz="16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5214145" y="6169223"/>
            <a:ext cx="3167855" cy="307777"/>
          </a:xfrm>
          <a:prstGeom prst="rect">
            <a:avLst/>
          </a:prstGeom>
          <a:noFill/>
        </p:spPr>
        <p:txBody>
          <a:bodyPr wrap="none" rtlCol="0">
            <a:spAutoFit/>
          </a:bodyPr>
          <a:lstStyle/>
          <a:p>
            <a:r>
              <a:rPr lang="en-US" sz="1400" dirty="0" smtClean="0"/>
              <a:t>GMF: Graphical Modeling Framework</a:t>
            </a:r>
            <a:endParaRPr lang="en-US"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work and conclusion</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57</a:t>
            </a:fld>
            <a:endParaRPr lang="en-US" dirty="0"/>
          </a:p>
        </p:txBody>
      </p:sp>
    </p:spTree>
    <p:extLst>
      <p:ext uri="{BB962C8B-B14F-4D97-AF65-F5344CB8AC3E}">
        <p14:creationId xmlns:p14="http://schemas.microsoft.com/office/powerpoint/2010/main" val="3436104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sz="2800" dirty="0" smtClean="0"/>
              <a:t>Intermediate Design Space</a:t>
            </a:r>
          </a:p>
          <a:p>
            <a:pPr lvl="1"/>
            <a:r>
              <a:rPr lang="en-US" dirty="0" smtClean="0"/>
              <a:t>Support language evolution</a:t>
            </a:r>
          </a:p>
          <a:p>
            <a:pPr lvl="1"/>
            <a:r>
              <a:rPr lang="en-US" sz="2400" dirty="0" smtClean="0"/>
              <a:t>Mining more metamodel design patterns</a:t>
            </a:r>
          </a:p>
          <a:p>
            <a:pPr lvl="1"/>
            <a:r>
              <a:rPr lang="en-US" sz="2400" dirty="0" smtClean="0"/>
              <a:t>Capturing dynamic semantics</a:t>
            </a:r>
          </a:p>
          <a:p>
            <a:r>
              <a:rPr lang="en-US" sz="2800" dirty="0" smtClean="0"/>
              <a:t>Model Space Exploration</a:t>
            </a:r>
          </a:p>
          <a:p>
            <a:pPr lvl="1"/>
            <a:r>
              <a:rPr lang="en-US" sz="2400" dirty="0" smtClean="0"/>
              <a:t>Elaborating model creation algorithm by applying model transformation and/or rule-based approach</a:t>
            </a:r>
          </a:p>
          <a:p>
            <a:pPr lvl="1"/>
            <a:r>
              <a:rPr lang="en-US" sz="2400" dirty="0" smtClean="0"/>
              <a:t>Developing layout management algorithm</a:t>
            </a:r>
          </a:p>
          <a:p>
            <a:r>
              <a:rPr lang="en-US" sz="2800" dirty="0" smtClean="0"/>
              <a:t>Syntax Map</a:t>
            </a:r>
          </a:p>
          <a:p>
            <a:pPr lvl="1"/>
            <a:r>
              <a:rPr lang="en-US" sz="2400" dirty="0" smtClean="0"/>
              <a:t>Specifying the Syntax Map with a formal technique</a:t>
            </a:r>
          </a:p>
          <a:p>
            <a:pPr lvl="1"/>
            <a:endParaRPr lang="en-US" sz="2400"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normAutofit fontScale="92500" lnSpcReduction="10000"/>
          </a:bodyPr>
          <a:lstStyle/>
          <a:p>
            <a:pPr algn="just"/>
            <a:r>
              <a:rPr lang="en-US" dirty="0" smtClean="0"/>
              <a:t>A Syntax Map helps domain experts to </a:t>
            </a:r>
            <a:r>
              <a:rPr lang="en-US" dirty="0" smtClean="0">
                <a:solidFill>
                  <a:srgbClr val="0000CC"/>
                </a:solidFill>
              </a:rPr>
              <a:t>describe requirements of a DSML unambiguously</a:t>
            </a:r>
            <a:r>
              <a:rPr lang="en-US" dirty="0" smtClean="0"/>
              <a:t> and may minimize miscommunication between stakeholders </a:t>
            </a:r>
          </a:p>
          <a:p>
            <a:pPr algn="just"/>
            <a:r>
              <a:rPr lang="en-US" dirty="0" smtClean="0"/>
              <a:t>Intermediate Design Space offers a </a:t>
            </a:r>
            <a:r>
              <a:rPr lang="en-US" dirty="0" smtClean="0">
                <a:solidFill>
                  <a:srgbClr val="0000CC"/>
                </a:solidFill>
              </a:rPr>
              <a:t>flexible modeling environment</a:t>
            </a:r>
            <a:r>
              <a:rPr lang="en-US" dirty="0" smtClean="0"/>
              <a:t> to describe notions of a domain with a </a:t>
            </a:r>
            <a:r>
              <a:rPr lang="en-US" dirty="0" smtClean="0">
                <a:solidFill>
                  <a:srgbClr val="0000CC"/>
                </a:solidFill>
              </a:rPr>
              <a:t>high-level of graphical completeness</a:t>
            </a:r>
          </a:p>
          <a:p>
            <a:pPr algn="just"/>
            <a:r>
              <a:rPr lang="en-US" dirty="0" smtClean="0"/>
              <a:t>Intermediate Design Space allows domain experts to create their own DSMLs </a:t>
            </a:r>
            <a:r>
              <a:rPr lang="en-US" dirty="0" smtClean="0">
                <a:solidFill>
                  <a:srgbClr val="0000CC"/>
                </a:solidFill>
              </a:rPr>
              <a:t>without programming language development expertise</a:t>
            </a:r>
            <a:r>
              <a:rPr lang="en-US" dirty="0" smtClean="0"/>
              <a:t> by applying a metamodel inference technique using metamodel design patterns</a:t>
            </a:r>
          </a:p>
          <a:p>
            <a:pPr algn="just"/>
            <a:r>
              <a:rPr lang="en-US" dirty="0" smtClean="0"/>
              <a:t>Model Space Exploration helps domain experts to </a:t>
            </a:r>
            <a:r>
              <a:rPr lang="en-US" dirty="0" smtClean="0">
                <a:solidFill>
                  <a:srgbClr val="0000CC"/>
                </a:solidFill>
              </a:rPr>
              <a:t>verify the correctness</a:t>
            </a:r>
            <a:r>
              <a:rPr lang="en-US" dirty="0" smtClean="0"/>
              <a:t> of inferred metamodel as well as find missing notions of the domain </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DSML</a:t>
            </a:r>
            <a:endParaRPr lang="en-US" dirty="0"/>
          </a:p>
        </p:txBody>
      </p:sp>
      <p:sp>
        <p:nvSpPr>
          <p:cNvPr id="3" name="Content Placeholder 2"/>
          <p:cNvSpPr>
            <a:spLocks noGrp="1"/>
          </p:cNvSpPr>
          <p:nvPr>
            <p:ph idx="1"/>
          </p:nvPr>
        </p:nvSpPr>
        <p:spPr>
          <a:xfrm>
            <a:off x="612775" y="1295400"/>
            <a:ext cx="8153400" cy="2286000"/>
          </a:xfrm>
        </p:spPr>
        <p:txBody>
          <a:bodyPr/>
          <a:lstStyle/>
          <a:p>
            <a:r>
              <a:rPr lang="en-US" dirty="0" smtClean="0"/>
              <a:t>DSMLs can be used by </a:t>
            </a:r>
            <a:r>
              <a:rPr lang="en-US" dirty="0" smtClean="0">
                <a:solidFill>
                  <a:srgbClr val="0000CC"/>
                </a:solidFill>
              </a:rPr>
              <a:t>domain experts </a:t>
            </a:r>
            <a:r>
              <a:rPr lang="en-US" dirty="0" smtClean="0"/>
              <a:t>who may not be computer scientists</a:t>
            </a:r>
          </a:p>
          <a:p>
            <a:r>
              <a:rPr lang="en-US" dirty="0" smtClean="0"/>
              <a:t>Models expressed in a DSML are often:</a:t>
            </a:r>
          </a:p>
          <a:p>
            <a:pPr lvl="1"/>
            <a:r>
              <a:rPr lang="en-US" dirty="0" smtClean="0"/>
              <a:t>Expressive and concise</a:t>
            </a:r>
          </a:p>
          <a:p>
            <a:pPr lvl="1"/>
            <a:r>
              <a:rPr lang="en-US" dirty="0" smtClean="0"/>
              <a:t>Can be written quickly</a:t>
            </a:r>
          </a:p>
          <a:p>
            <a:pPr lvl="1"/>
            <a:r>
              <a:rPr lang="en-US" dirty="0" smtClean="0"/>
              <a:t>Maintainable</a:t>
            </a:r>
          </a:p>
          <a:p>
            <a:pPr lvl="1"/>
            <a:r>
              <a:rPr lang="en-US" dirty="0" smtClean="0"/>
              <a:t>Easier to reason about</a:t>
            </a:r>
          </a:p>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a:t>
            </a:fld>
            <a:endParaRPr lang="en-US" dirty="0"/>
          </a:p>
        </p:txBody>
      </p:sp>
      <p:grpSp>
        <p:nvGrpSpPr>
          <p:cNvPr id="9" name="Group 8"/>
          <p:cNvGrpSpPr/>
          <p:nvPr/>
        </p:nvGrpSpPr>
        <p:grpSpPr>
          <a:xfrm>
            <a:off x="4267200" y="2819400"/>
            <a:ext cx="4419600" cy="861774"/>
            <a:chOff x="3581400" y="1777425"/>
            <a:chExt cx="3810888" cy="861774"/>
          </a:xfrm>
        </p:grpSpPr>
        <p:sp>
          <p:nvSpPr>
            <p:cNvPr id="5" name="AutoShape 4"/>
            <p:cNvSpPr>
              <a:spLocks/>
            </p:cNvSpPr>
            <p:nvPr/>
          </p:nvSpPr>
          <p:spPr bwMode="auto">
            <a:xfrm>
              <a:off x="3581400" y="1828800"/>
              <a:ext cx="304800" cy="609600"/>
            </a:xfrm>
            <a:prstGeom prst="rightBrace">
              <a:avLst>
                <a:gd name="adj1" fmla="val 30556"/>
                <a:gd name="adj2" fmla="val 50000"/>
              </a:avLst>
            </a:prstGeom>
            <a:noFill/>
            <a:ln w="15875">
              <a:solidFill>
                <a:srgbClr val="FF0000"/>
              </a:solidFill>
              <a:round/>
              <a:headEnd type="none" w="sm" len="sm"/>
              <a:tailEnd type="none" w="sm" len="sm"/>
            </a:ln>
            <a:effectLst/>
          </p:spPr>
          <p:txBody>
            <a:bodyPr wrap="none" anchor="ctr"/>
            <a:lstStyle/>
            <a:p>
              <a:endParaRPr lang="en-US" dirty="0">
                <a:solidFill>
                  <a:srgbClr val="FF0000"/>
                </a:solidFill>
              </a:endParaRPr>
            </a:p>
          </p:txBody>
        </p:sp>
        <p:sp>
          <p:nvSpPr>
            <p:cNvPr id="6" name="Text Box 6"/>
            <p:cNvSpPr txBox="1">
              <a:spLocks noChangeArrowheads="1"/>
            </p:cNvSpPr>
            <p:nvPr/>
          </p:nvSpPr>
          <p:spPr bwMode="auto">
            <a:xfrm>
              <a:off x="3886200" y="1777425"/>
              <a:ext cx="3506088" cy="861774"/>
            </a:xfrm>
            <a:prstGeom prst="rect">
              <a:avLst/>
            </a:prstGeom>
            <a:noFill/>
            <a:ln w="12700">
              <a:noFill/>
              <a:miter lim="800000"/>
              <a:headEnd type="none" w="sm" len="sm"/>
              <a:tailEnd type="none" w="sm" len="sm"/>
            </a:ln>
            <a:effectLst/>
          </p:spPr>
          <p:txBody>
            <a:bodyPr wrap="square" anchor="t">
              <a:spAutoFit/>
            </a:bodyPr>
            <a:lstStyle/>
            <a:p>
              <a:pPr algn="l"/>
              <a:r>
                <a:rPr lang="en-US" dirty="0" smtClean="0">
                  <a:solidFill>
                    <a:srgbClr val="FF0000"/>
                  </a:solidFill>
                </a:rPr>
                <a:t>May support improved productivity</a:t>
              </a:r>
              <a:endParaRPr lang="en-US" sz="3200" dirty="0">
                <a:solidFill>
                  <a:srgbClr val="FF0000"/>
                </a:solidFill>
              </a:endParaRPr>
            </a:p>
          </p:txBody>
        </p:sp>
      </p:grpSp>
      <p:sp>
        <p:nvSpPr>
          <p:cNvPr id="7" name="Text Box 7"/>
          <p:cNvSpPr txBox="1">
            <a:spLocks noChangeArrowheads="1"/>
          </p:cNvSpPr>
          <p:nvPr/>
        </p:nvSpPr>
        <p:spPr bwMode="auto">
          <a:xfrm>
            <a:off x="4654550" y="3657600"/>
            <a:ext cx="3956050" cy="313932"/>
          </a:xfrm>
          <a:prstGeom prst="rect">
            <a:avLst/>
          </a:prstGeom>
          <a:noFill/>
          <a:ln w="12700">
            <a:noFill/>
            <a:miter lim="800000"/>
            <a:headEnd type="none" w="sm" len="sm"/>
            <a:tailEnd type="none" w="sm" len="sm"/>
          </a:ln>
          <a:effectLst/>
        </p:spPr>
        <p:txBody>
          <a:bodyPr wrap="square" anchor="ctr">
            <a:spAutoFit/>
          </a:bodyPr>
          <a:lstStyle/>
          <a:p>
            <a:pPr algn="l">
              <a:lnSpc>
                <a:spcPct val="80000"/>
              </a:lnSpc>
            </a:pPr>
            <a:r>
              <a:rPr lang="en-US" dirty="0" smtClean="0">
                <a:solidFill>
                  <a:srgbClr val="FF0000"/>
                </a:solidFill>
              </a:rPr>
              <a:t>Addresses top cost of SW</a:t>
            </a:r>
            <a:endParaRPr lang="en-US" dirty="0">
              <a:solidFill>
                <a:srgbClr val="FF0000"/>
              </a:solidFill>
            </a:endParaRPr>
          </a:p>
        </p:txBody>
      </p:sp>
      <p:sp>
        <p:nvSpPr>
          <p:cNvPr id="8" name="Text Box 8"/>
          <p:cNvSpPr txBox="1">
            <a:spLocks noChangeArrowheads="1"/>
          </p:cNvSpPr>
          <p:nvPr/>
        </p:nvSpPr>
        <p:spPr bwMode="auto">
          <a:xfrm>
            <a:off x="4654550" y="4181868"/>
            <a:ext cx="4337050" cy="313932"/>
          </a:xfrm>
          <a:prstGeom prst="rect">
            <a:avLst/>
          </a:prstGeom>
          <a:noFill/>
          <a:ln w="12700">
            <a:noFill/>
            <a:miter lim="800000"/>
            <a:headEnd type="none" w="sm" len="sm"/>
            <a:tailEnd type="none" w="sm" len="sm"/>
          </a:ln>
          <a:effectLst/>
        </p:spPr>
        <p:txBody>
          <a:bodyPr wrap="square" anchor="ctr">
            <a:spAutoFit/>
          </a:bodyPr>
          <a:lstStyle/>
          <a:p>
            <a:pPr algn="l">
              <a:lnSpc>
                <a:spcPct val="80000"/>
              </a:lnSpc>
            </a:pPr>
            <a:r>
              <a:rPr lang="en-US" dirty="0" smtClean="0">
                <a:solidFill>
                  <a:srgbClr val="FF0000"/>
                </a:solidFill>
              </a:rPr>
              <a:t>Transformation and verification </a:t>
            </a:r>
            <a:endParaRPr lang="en-US" dirty="0">
              <a:solidFill>
                <a:srgbClr val="FF0000"/>
              </a:solidFill>
            </a:endParaRPr>
          </a:p>
        </p:txBody>
      </p:sp>
      <p:sp>
        <p:nvSpPr>
          <p:cNvPr id="12" name="Text Box 9"/>
          <p:cNvSpPr txBox="1">
            <a:spLocks noChangeArrowheads="1"/>
          </p:cNvSpPr>
          <p:nvPr/>
        </p:nvSpPr>
        <p:spPr bwMode="auto">
          <a:xfrm>
            <a:off x="762000" y="5200471"/>
            <a:ext cx="7772400" cy="1200329"/>
          </a:xfrm>
          <a:prstGeom prst="rect">
            <a:avLst/>
          </a:prstGeom>
          <a:noFill/>
          <a:ln w="12700">
            <a:noFill/>
            <a:miter lim="800000"/>
            <a:headEnd type="none" w="sm" len="sm"/>
            <a:tailEnd type="none" w="sm" len="sm"/>
          </a:ln>
          <a:effectLst/>
        </p:spPr>
        <p:txBody>
          <a:bodyPr wrap="square" anchor="ctr">
            <a:spAutoFit/>
          </a:bodyPr>
          <a:lstStyle/>
          <a:p>
            <a:pPr algn="l"/>
            <a:r>
              <a:rPr lang="en-US" sz="2400" dirty="0" smtClean="0">
                <a:solidFill>
                  <a:srgbClr val="0000CC"/>
                </a:solidFill>
              </a:rPr>
              <a:t>DSMLs can help to span the differences in the </a:t>
            </a:r>
            <a:r>
              <a:rPr lang="en-US" sz="2400" u="sng" dirty="0" smtClean="0">
                <a:solidFill>
                  <a:srgbClr val="0000CC"/>
                </a:solidFill>
              </a:rPr>
              <a:t>problem space</a:t>
            </a:r>
            <a:r>
              <a:rPr lang="en-US" sz="2400" dirty="0" smtClean="0">
                <a:solidFill>
                  <a:srgbClr val="0000CC"/>
                </a:solidFill>
              </a:rPr>
              <a:t> (domain expert) from the technical </a:t>
            </a:r>
            <a:r>
              <a:rPr lang="en-US" sz="2400" u="sng" dirty="0" smtClean="0">
                <a:solidFill>
                  <a:srgbClr val="0000CC"/>
                </a:solidFill>
              </a:rPr>
              <a:t>solution space </a:t>
            </a:r>
            <a:r>
              <a:rPr lang="en-US" sz="2400" dirty="0" smtClean="0">
                <a:solidFill>
                  <a:srgbClr val="0000CC"/>
                </a:solidFill>
              </a:rPr>
              <a:t>(computer scientist).</a:t>
            </a:r>
            <a:endParaRPr lang="en-US" sz="2400" dirty="0">
              <a:solidFill>
                <a:srgbClr val="0000C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http://www.healthcareersinteraction.com/images/faq_questionmark.jpg"/>
          <p:cNvPicPr>
            <a:picLocks noChangeAspect="1" noChangeArrowheads="1"/>
          </p:cNvPicPr>
          <p:nvPr/>
        </p:nvPicPr>
        <p:blipFill>
          <a:blip r:embed="rId2" cstate="print"/>
          <a:srcRect/>
          <a:stretch>
            <a:fillRect/>
          </a:stretch>
        </p:blipFill>
        <p:spPr bwMode="auto">
          <a:xfrm>
            <a:off x="2743200" y="1447800"/>
            <a:ext cx="3597275" cy="4495800"/>
          </a:xfrm>
          <a:prstGeom prst="rect">
            <a:avLst/>
          </a:prstGeom>
          <a:noFill/>
          <a:ln w="9525">
            <a:noFill/>
            <a:miter lim="800000"/>
            <a:headEnd/>
            <a:tailEnd/>
          </a:ln>
        </p:spPr>
      </p:pic>
      <p:pic>
        <p:nvPicPr>
          <p:cNvPr id="11267" name="Picture 14" descr="bigNSF"/>
          <p:cNvPicPr>
            <a:picLocks noChangeAspect="1" noChangeArrowheads="1"/>
          </p:cNvPicPr>
          <p:nvPr/>
        </p:nvPicPr>
        <p:blipFill>
          <a:blip r:embed="rId3" cstate="print"/>
          <a:srcRect/>
          <a:stretch>
            <a:fillRect/>
          </a:stretch>
        </p:blipFill>
        <p:spPr bwMode="auto">
          <a:xfrm>
            <a:off x="2209800" y="5943600"/>
            <a:ext cx="757238" cy="762000"/>
          </a:xfrm>
          <a:prstGeom prst="rect">
            <a:avLst/>
          </a:prstGeom>
          <a:noFill/>
          <a:ln w="9525">
            <a:noFill/>
            <a:miter lim="800000"/>
            <a:headEnd/>
            <a:tailEnd/>
          </a:ln>
        </p:spPr>
      </p:pic>
      <p:sp>
        <p:nvSpPr>
          <p:cNvPr id="11268" name="Rectangle 6"/>
          <p:cNvSpPr>
            <a:spLocks noChangeArrowheads="1"/>
          </p:cNvSpPr>
          <p:nvPr/>
        </p:nvSpPr>
        <p:spPr bwMode="auto">
          <a:xfrm>
            <a:off x="3200400" y="6105525"/>
            <a:ext cx="4572000" cy="523875"/>
          </a:xfrm>
          <a:prstGeom prst="rect">
            <a:avLst/>
          </a:prstGeom>
          <a:noFill/>
          <a:ln w="9525">
            <a:noFill/>
            <a:miter lim="800000"/>
            <a:headEnd/>
            <a:tailEnd/>
          </a:ln>
        </p:spPr>
        <p:txBody>
          <a:bodyPr>
            <a:spAutoFit/>
          </a:bodyPr>
          <a:lstStyle/>
          <a:p>
            <a:r>
              <a:rPr lang="en-US" altLang="zh-CN" sz="1400" dirty="0" smtClean="0">
                <a:latin typeface="Times New Roman" pitchFamily="18" charset="0"/>
                <a:ea typeface="宋体" pitchFamily="2" charset="-122"/>
              </a:rPr>
              <a:t/>
            </a:r>
            <a:br>
              <a:rPr lang="en-US" altLang="zh-CN" sz="1400" dirty="0" smtClean="0">
                <a:latin typeface="Times New Roman" pitchFamily="18" charset="0"/>
                <a:ea typeface="宋体" pitchFamily="2" charset="-122"/>
              </a:rPr>
            </a:br>
            <a:r>
              <a:rPr lang="en-US" altLang="zh-CN" sz="1400" dirty="0" smtClean="0">
                <a:latin typeface="Times New Roman" pitchFamily="18" charset="0"/>
                <a:ea typeface="宋体" pitchFamily="2" charset="-122"/>
              </a:rPr>
              <a:t> This work supported in part by NSF CAREER #1052616.</a:t>
            </a:r>
            <a:r>
              <a:rPr lang="en-US" altLang="zh-CN" sz="1400" dirty="0" smtClean="0">
                <a:latin typeface="Tahoma" pitchFamily="34" charset="0"/>
                <a:ea typeface="宋体" pitchFamily="2" charset="-122"/>
              </a:rPr>
              <a:t> </a:t>
            </a:r>
            <a:endParaRPr lang="en-US" altLang="zh-CN" sz="1400" dirty="0">
              <a:latin typeface="Times New Roman" pitchFamily="18" charset="0"/>
              <a:ea typeface="宋体" pitchFamily="2" charset="-122"/>
            </a:endParaRPr>
          </a:p>
        </p:txBody>
      </p:sp>
      <p:sp>
        <p:nvSpPr>
          <p:cNvPr id="11269" name="Line 7"/>
          <p:cNvSpPr>
            <a:spLocks noChangeShapeType="1"/>
          </p:cNvSpPr>
          <p:nvPr/>
        </p:nvSpPr>
        <p:spPr bwMode="auto">
          <a:xfrm>
            <a:off x="3200400" y="6334125"/>
            <a:ext cx="5859463" cy="0"/>
          </a:xfrm>
          <a:prstGeom prst="line">
            <a:avLst/>
          </a:prstGeom>
          <a:noFill/>
          <a:ln w="9525">
            <a:solidFill>
              <a:schemeClr val="tx1"/>
            </a:solidFill>
            <a:round/>
            <a:headEnd/>
            <a:tailEnd/>
          </a:ln>
        </p:spPr>
        <p:txBody>
          <a:bodyPr wrap="none"/>
          <a:lstStyle/>
          <a:p>
            <a:endParaRPr lang="en-US" dirty="0"/>
          </a:p>
        </p:txBody>
      </p:sp>
      <p:sp>
        <p:nvSpPr>
          <p:cNvPr id="6" name="Slide Number Placeholder 5"/>
          <p:cNvSpPr>
            <a:spLocks noGrp="1"/>
          </p:cNvSpPr>
          <p:nvPr>
            <p:ph type="sldNum" sz="quarter" idx="10"/>
          </p:nvPr>
        </p:nvSpPr>
        <p:spPr/>
        <p:txBody>
          <a:bodyPr>
            <a:normAutofit fontScale="85000" lnSpcReduction="20000"/>
          </a:bodyPr>
          <a:lstStyle/>
          <a:p>
            <a:pPr>
              <a:defRPr/>
            </a:pPr>
            <a:fld id="{8893529B-D588-42E2-B45E-7106B0B55FE7}" type="slidenum">
              <a:rPr lang="en-US" smtClean="0"/>
              <a:pPr>
                <a:defRPr/>
              </a:pPr>
              <a:t>60</a:t>
            </a:fld>
            <a:endParaRPr lang="en-US" dirty="0"/>
          </a:p>
        </p:txBody>
      </p:sp>
      <p:sp>
        <p:nvSpPr>
          <p:cNvPr id="11271" name="Title 6"/>
          <p:cNvSpPr>
            <a:spLocks noGrp="1"/>
          </p:cNvSpPr>
          <p:nvPr>
            <p:ph type="title" idx="4294967295"/>
          </p:nvPr>
        </p:nvSpPr>
        <p:spPr>
          <a:xfrm>
            <a:off x="990600" y="228600"/>
            <a:ext cx="8153400" cy="762000"/>
          </a:xfrm>
        </p:spPr>
        <p:txBody>
          <a:bodyPr/>
          <a:lstStyle/>
          <a:p>
            <a:r>
              <a:rPr lang="en-US" dirty="0" smtClean="0"/>
              <a:t>Thank you for your attention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a:t>
            </a:r>
            <a:r>
              <a:rPr lang="en-US" baseline="0" dirty="0" smtClean="0"/>
              <a:t> Work</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61</a:t>
            </a:fld>
            <a:endParaRPr lang="en-US" dirty="0"/>
          </a:p>
        </p:txBody>
      </p:sp>
      <p:pic>
        <p:nvPicPr>
          <p:cNvPr id="649220" name="Picture 4" descr="http://web.media.mit.edu/~lieber/PBE/WWID.gif"/>
          <p:cNvPicPr>
            <a:picLocks noChangeAspect="1" noChangeArrowheads="1"/>
          </p:cNvPicPr>
          <p:nvPr/>
        </p:nvPicPr>
        <p:blipFill>
          <a:blip r:embed="rId2" cstate="print"/>
          <a:srcRect/>
          <a:stretch>
            <a:fillRect/>
          </a:stretch>
        </p:blipFill>
        <p:spPr bwMode="auto">
          <a:xfrm>
            <a:off x="228600" y="1676400"/>
            <a:ext cx="1190445" cy="1371600"/>
          </a:xfrm>
          <a:prstGeom prst="rect">
            <a:avLst/>
          </a:prstGeom>
          <a:noFill/>
        </p:spPr>
      </p:pic>
      <p:sp>
        <p:nvSpPr>
          <p:cNvPr id="9" name="TextBox 8"/>
          <p:cNvSpPr txBox="1"/>
          <p:nvPr/>
        </p:nvSpPr>
        <p:spPr>
          <a:xfrm>
            <a:off x="1447800" y="1676400"/>
            <a:ext cx="3205236" cy="1292662"/>
          </a:xfrm>
          <a:prstGeom prst="rect">
            <a:avLst/>
          </a:prstGeom>
          <a:noFill/>
        </p:spPr>
        <p:txBody>
          <a:bodyPr wrap="none" rtlCol="0">
            <a:spAutoFit/>
          </a:bodyPr>
          <a:lstStyle/>
          <a:p>
            <a:pPr marL="236538" indent="-236538">
              <a:buFont typeface="Arial" pitchFamily="34" charset="0"/>
              <a:buChar char="•"/>
            </a:pPr>
            <a:r>
              <a:rPr lang="en-US" sz="2400" dirty="0" smtClean="0">
                <a:latin typeface="+mn-lt"/>
              </a:rPr>
              <a:t>User-Centric Approach</a:t>
            </a:r>
          </a:p>
          <a:p>
            <a:pPr marL="465138" lvl="1" indent="-233363">
              <a:buFont typeface="Wingdings" pitchFamily="2" charset="2"/>
              <a:buChar char="ü"/>
            </a:pPr>
            <a:r>
              <a:rPr lang="en-US" dirty="0" smtClean="0">
                <a:latin typeface="+mn-lt"/>
              </a:rPr>
              <a:t>Program-By- Example</a:t>
            </a:r>
          </a:p>
          <a:p>
            <a:pPr marL="465138" lvl="1" indent="-233363">
              <a:buFont typeface="Wingdings" pitchFamily="2" charset="2"/>
              <a:buChar char="ü"/>
            </a:pPr>
            <a:r>
              <a:rPr lang="en-US" dirty="0" smtClean="0">
                <a:latin typeface="+mn-lt"/>
              </a:rPr>
              <a:t>Query By Example</a:t>
            </a:r>
          </a:p>
          <a:p>
            <a:pPr marL="465138" lvl="1" indent="-233363">
              <a:buFont typeface="Wingdings" pitchFamily="2" charset="2"/>
              <a:buChar char="ü"/>
            </a:pPr>
            <a:r>
              <a:rPr lang="en-US" dirty="0" smtClean="0">
                <a:latin typeface="+mn-lt"/>
              </a:rPr>
              <a:t>By-Demonstration</a:t>
            </a:r>
            <a:endParaRPr lang="en-US" dirty="0">
              <a:latin typeface="+mn-lt"/>
            </a:endParaRPr>
          </a:p>
        </p:txBody>
      </p:sp>
      <p:sp>
        <p:nvSpPr>
          <p:cNvPr id="12" name="TextBox 11"/>
          <p:cNvSpPr txBox="1"/>
          <p:nvPr/>
        </p:nvSpPr>
        <p:spPr>
          <a:xfrm>
            <a:off x="1600201" y="3429000"/>
            <a:ext cx="3047999" cy="1846659"/>
          </a:xfrm>
          <a:prstGeom prst="rect">
            <a:avLst/>
          </a:prstGeom>
          <a:noFill/>
        </p:spPr>
        <p:txBody>
          <a:bodyPr wrap="square" rtlCol="0">
            <a:spAutoFit/>
          </a:bodyPr>
          <a:lstStyle/>
          <a:p>
            <a:pPr marL="236538" indent="-236538">
              <a:buFont typeface="Arial" pitchFamily="34" charset="0"/>
              <a:buChar char="•"/>
            </a:pPr>
            <a:r>
              <a:rPr lang="en-US" sz="2400" dirty="0" smtClean="0">
                <a:latin typeface="+mn-lt"/>
              </a:rPr>
              <a:t>Language Creation</a:t>
            </a:r>
          </a:p>
          <a:p>
            <a:pPr marL="465138" lvl="1" indent="-233363">
              <a:buFont typeface="Wingdings" pitchFamily="2" charset="2"/>
              <a:buChar char="Ø"/>
            </a:pPr>
            <a:r>
              <a:rPr lang="en-US" dirty="0" smtClean="0">
                <a:latin typeface="+mn-lt"/>
              </a:rPr>
              <a:t>Grammar Inference</a:t>
            </a:r>
          </a:p>
          <a:p>
            <a:pPr marL="682625" lvl="2" indent="-217488">
              <a:buFont typeface="Wingdings" pitchFamily="2" charset="2"/>
              <a:buChar char="ü"/>
            </a:pPr>
            <a:r>
              <a:rPr lang="en-US" dirty="0" smtClean="0">
                <a:latin typeface="+mn-lt"/>
              </a:rPr>
              <a:t>MARS by Javed et al.</a:t>
            </a:r>
          </a:p>
          <a:p>
            <a:pPr marL="682625" lvl="2" indent="-217488">
              <a:buFont typeface="Wingdings" pitchFamily="2" charset="2"/>
              <a:buChar char="ü"/>
            </a:pPr>
            <a:r>
              <a:rPr lang="en-US" dirty="0" smtClean="0">
                <a:latin typeface="+mn-lt"/>
              </a:rPr>
              <a:t>Inferring metamodel for runtime system data by Song  et al.</a:t>
            </a:r>
          </a:p>
        </p:txBody>
      </p:sp>
      <p:pic>
        <p:nvPicPr>
          <p:cNvPr id="649224" name="Picture 8"/>
          <p:cNvPicPr>
            <a:picLocks noChangeAspect="1" noChangeArrowheads="1"/>
          </p:cNvPicPr>
          <p:nvPr/>
        </p:nvPicPr>
        <p:blipFill>
          <a:blip r:embed="rId3" cstate="print"/>
          <a:srcRect/>
          <a:stretch>
            <a:fillRect/>
          </a:stretch>
        </p:blipFill>
        <p:spPr bwMode="auto">
          <a:xfrm>
            <a:off x="4724400" y="1676400"/>
            <a:ext cx="2038350" cy="466725"/>
          </a:xfrm>
          <a:prstGeom prst="rect">
            <a:avLst/>
          </a:prstGeom>
          <a:noFill/>
          <a:ln w="9525">
            <a:noFill/>
            <a:miter lim="800000"/>
            <a:headEnd/>
            <a:tailEnd/>
          </a:ln>
        </p:spPr>
      </p:pic>
      <p:sp>
        <p:nvSpPr>
          <p:cNvPr id="15" name="TextBox 14"/>
          <p:cNvSpPr txBox="1"/>
          <p:nvPr/>
        </p:nvSpPr>
        <p:spPr>
          <a:xfrm>
            <a:off x="4724400" y="2209800"/>
            <a:ext cx="4406616" cy="1015663"/>
          </a:xfrm>
          <a:prstGeom prst="rect">
            <a:avLst/>
          </a:prstGeom>
          <a:noFill/>
        </p:spPr>
        <p:txBody>
          <a:bodyPr wrap="square" rtlCol="0">
            <a:spAutoFit/>
          </a:bodyPr>
          <a:lstStyle/>
          <a:p>
            <a:pPr marL="236538" indent="-236538">
              <a:buFont typeface="Arial" pitchFamily="34" charset="0"/>
              <a:buChar char="•"/>
            </a:pPr>
            <a:r>
              <a:rPr lang="en-US" sz="2400" dirty="0" smtClean="0">
                <a:latin typeface="+mn-lt"/>
              </a:rPr>
              <a:t>Support Sketch-level notations</a:t>
            </a:r>
          </a:p>
          <a:p>
            <a:pPr marL="465138" lvl="1" indent="-233363">
              <a:buFont typeface="Wingdings" pitchFamily="2" charset="2"/>
              <a:buChar char="ü"/>
            </a:pPr>
            <a:r>
              <a:rPr lang="en-US" dirty="0" smtClean="0">
                <a:latin typeface="+mn-lt"/>
              </a:rPr>
              <a:t>Flexible Modeling Tools by Ossher et al.</a:t>
            </a:r>
          </a:p>
          <a:p>
            <a:pPr marL="465138" lvl="1" indent="-233363">
              <a:buFont typeface="Wingdings" pitchFamily="2" charset="2"/>
              <a:buChar char="ü"/>
            </a:pPr>
            <a:r>
              <a:rPr lang="en-US" dirty="0" smtClean="0">
                <a:latin typeface="+mn-lt"/>
              </a:rPr>
              <a:t>OMME by Volz and Jablanski</a:t>
            </a:r>
          </a:p>
        </p:txBody>
      </p:sp>
      <p:pic>
        <p:nvPicPr>
          <p:cNvPr id="649226" name="Picture 10" descr="http://dse.esi.nl/images/ychart.gif"/>
          <p:cNvPicPr>
            <a:picLocks noChangeAspect="1" noChangeArrowheads="1"/>
          </p:cNvPicPr>
          <p:nvPr/>
        </p:nvPicPr>
        <p:blipFill>
          <a:blip r:embed="rId4" cstate="print"/>
          <a:srcRect/>
          <a:stretch>
            <a:fillRect/>
          </a:stretch>
        </p:blipFill>
        <p:spPr bwMode="auto">
          <a:xfrm>
            <a:off x="4724400" y="3886199"/>
            <a:ext cx="1905000" cy="1143001"/>
          </a:xfrm>
          <a:prstGeom prst="rect">
            <a:avLst/>
          </a:prstGeom>
          <a:noFill/>
        </p:spPr>
      </p:pic>
      <p:sp>
        <p:nvSpPr>
          <p:cNvPr id="17" name="TextBox 16"/>
          <p:cNvSpPr txBox="1"/>
          <p:nvPr/>
        </p:nvSpPr>
        <p:spPr>
          <a:xfrm>
            <a:off x="4724400" y="4927937"/>
            <a:ext cx="3113096" cy="1292662"/>
          </a:xfrm>
          <a:prstGeom prst="rect">
            <a:avLst/>
          </a:prstGeom>
          <a:noFill/>
        </p:spPr>
        <p:txBody>
          <a:bodyPr wrap="none" rtlCol="0">
            <a:spAutoFit/>
          </a:bodyPr>
          <a:lstStyle/>
          <a:p>
            <a:pPr marL="236538" indent="-236538">
              <a:buFont typeface="Arial" pitchFamily="34" charset="0"/>
              <a:buChar char="•"/>
            </a:pPr>
            <a:r>
              <a:rPr lang="en-US" sz="2400" dirty="0" smtClean="0">
                <a:latin typeface="+mn-lt"/>
              </a:rPr>
              <a:t>Language Verification</a:t>
            </a:r>
          </a:p>
          <a:p>
            <a:pPr marL="465138" lvl="1" indent="-233363">
              <a:buFont typeface="Wingdings" pitchFamily="2" charset="2"/>
              <a:buChar char="Ø"/>
            </a:pPr>
            <a:r>
              <a:rPr lang="en-US" dirty="0" smtClean="0">
                <a:latin typeface="+mn-lt"/>
              </a:rPr>
              <a:t>Design Space Exploration</a:t>
            </a:r>
          </a:p>
          <a:p>
            <a:pPr marL="682625" lvl="2" indent="-217488">
              <a:buFont typeface="Wingdings" pitchFamily="2" charset="2"/>
              <a:buChar char="ü"/>
            </a:pPr>
            <a:r>
              <a:rPr lang="en-US" dirty="0" smtClean="0">
                <a:latin typeface="+mn-lt"/>
              </a:rPr>
              <a:t>DESERT by Neema et al.</a:t>
            </a:r>
          </a:p>
          <a:p>
            <a:pPr marL="682625" lvl="2" indent="-217488">
              <a:buFont typeface="Wingdings" pitchFamily="2" charset="2"/>
              <a:buChar char="ü"/>
            </a:pPr>
            <a:r>
              <a:rPr lang="en-US" dirty="0" smtClean="0">
                <a:latin typeface="+mn-lt"/>
              </a:rPr>
              <a:t>DaRT by Bondé et al</a:t>
            </a:r>
          </a:p>
        </p:txBody>
      </p:sp>
      <p:pic>
        <p:nvPicPr>
          <p:cNvPr id="649231" name="Picture 15"/>
          <p:cNvPicPr>
            <a:picLocks noChangeAspect="1" noChangeArrowheads="1"/>
          </p:cNvPicPr>
          <p:nvPr/>
        </p:nvPicPr>
        <p:blipFill>
          <a:blip r:embed="rId5" cstate="print"/>
          <a:srcRect/>
          <a:stretch>
            <a:fillRect/>
          </a:stretch>
        </p:blipFill>
        <p:spPr bwMode="auto">
          <a:xfrm>
            <a:off x="228600" y="5334000"/>
            <a:ext cx="1501093" cy="990600"/>
          </a:xfrm>
          <a:prstGeom prst="rect">
            <a:avLst/>
          </a:prstGeom>
          <a:noFill/>
          <a:ln w="9525">
            <a:noFill/>
            <a:miter lim="800000"/>
            <a:headEnd/>
            <a:tailEnd/>
          </a:ln>
        </p:spPr>
      </p:pic>
      <p:sp>
        <p:nvSpPr>
          <p:cNvPr id="21" name="TextBox 20"/>
          <p:cNvSpPr txBox="1"/>
          <p:nvPr/>
        </p:nvSpPr>
        <p:spPr>
          <a:xfrm>
            <a:off x="1447800" y="5410200"/>
            <a:ext cx="3593741" cy="1015663"/>
          </a:xfrm>
          <a:prstGeom prst="rect">
            <a:avLst/>
          </a:prstGeom>
          <a:noFill/>
        </p:spPr>
        <p:txBody>
          <a:bodyPr wrap="none" rtlCol="0">
            <a:spAutoFit/>
          </a:bodyPr>
          <a:lstStyle/>
          <a:p>
            <a:pPr marL="236538" indent="-236538">
              <a:buFont typeface="Arial" pitchFamily="34" charset="0"/>
              <a:buChar char="•"/>
            </a:pPr>
            <a:r>
              <a:rPr lang="en-US" sz="2400" dirty="0" smtClean="0">
                <a:latin typeface="+mn-lt"/>
              </a:rPr>
              <a:t>Requirement Modeling</a:t>
            </a:r>
          </a:p>
          <a:p>
            <a:pPr marL="465138" lvl="1" indent="-233363">
              <a:buFont typeface="Wingdings" pitchFamily="2" charset="2"/>
              <a:buChar char="Ø"/>
            </a:pPr>
            <a:r>
              <a:rPr lang="en-US" dirty="0" smtClean="0">
                <a:latin typeface="+mn-lt"/>
              </a:rPr>
              <a:t>Use Case Maps by Amyot et al.</a:t>
            </a:r>
          </a:p>
          <a:p>
            <a:pPr marL="465138" lvl="1" indent="-233363">
              <a:buFont typeface="Wingdings" pitchFamily="2" charset="2"/>
              <a:buChar char="Ø"/>
            </a:pPr>
            <a:r>
              <a:rPr lang="en-US" dirty="0" smtClean="0">
                <a:latin typeface="+mn-lt"/>
              </a:rPr>
              <a:t>Syntax Graph by Taylor</a:t>
            </a:r>
          </a:p>
        </p:txBody>
      </p:sp>
      <p:pic>
        <p:nvPicPr>
          <p:cNvPr id="14" name="Picture 4"/>
          <p:cNvPicPr>
            <a:picLocks noChangeAspect="1" noChangeArrowheads="1"/>
          </p:cNvPicPr>
          <p:nvPr/>
        </p:nvPicPr>
        <p:blipFill>
          <a:blip r:embed="rId6" cstate="print"/>
          <a:srcRect/>
          <a:stretch>
            <a:fillRect/>
          </a:stretch>
        </p:blipFill>
        <p:spPr bwMode="auto">
          <a:xfrm>
            <a:off x="228600" y="3429000"/>
            <a:ext cx="1143000" cy="1546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Related</a:t>
            </a:r>
            <a:r>
              <a:rPr lang="en-US" baseline="0" dirty="0" smtClean="0"/>
              <a:t> Work: Flexible Modeling</a:t>
            </a:r>
            <a:endParaRPr lang="en-US" dirty="0"/>
          </a:p>
        </p:txBody>
      </p:sp>
      <p:sp>
        <p:nvSpPr>
          <p:cNvPr id="8" name="Content Placeholder 7"/>
          <p:cNvSpPr>
            <a:spLocks noGrp="1"/>
          </p:cNvSpPr>
          <p:nvPr>
            <p:ph idx="1"/>
          </p:nvPr>
        </p:nvSpPr>
        <p:spPr/>
        <p:txBody>
          <a:bodyPr/>
          <a:lstStyle/>
          <a:p>
            <a:r>
              <a:rPr lang="en-US" sz="2400" dirty="0" smtClean="0"/>
              <a:t>Flexible Modeling Tools for Pre-Requirements Analysis</a:t>
            </a:r>
          </a:p>
          <a:p>
            <a:pPr lvl="1"/>
            <a:r>
              <a:rPr lang="en-US" sz="1800" dirty="0" smtClean="0"/>
              <a:t>Ossher et al., 2010</a:t>
            </a:r>
          </a:p>
          <a:p>
            <a:pPr lvl="1"/>
            <a:r>
              <a:rPr lang="en-US" sz="1800" dirty="0" smtClean="0">
                <a:solidFill>
                  <a:srgbClr val="0000CC"/>
                </a:solidFill>
              </a:rPr>
              <a:t>Blended the flexibility of office tools with the formality of modeling tools for pre-requirement capturing</a:t>
            </a:r>
          </a:p>
          <a:p>
            <a:pPr lvl="1"/>
            <a:r>
              <a:rPr lang="en-US" sz="1800" dirty="0" smtClean="0"/>
              <a:t>Represent pre-requirements with </a:t>
            </a:r>
            <a:r>
              <a:rPr lang="en-US" sz="1800" dirty="0" smtClean="0">
                <a:solidFill>
                  <a:srgbClr val="0000CC"/>
                </a:solidFill>
              </a:rPr>
              <a:t>free form shapes </a:t>
            </a:r>
            <a:r>
              <a:rPr lang="en-US" sz="1800" dirty="0" smtClean="0"/>
              <a:t>and </a:t>
            </a:r>
            <a:r>
              <a:rPr lang="en-US" sz="1800" dirty="0" smtClean="0">
                <a:solidFill>
                  <a:srgbClr val="0000CC"/>
                </a:solidFill>
              </a:rPr>
              <a:t>annotate</a:t>
            </a:r>
            <a:r>
              <a:rPr lang="en-US" sz="1800" dirty="0" smtClean="0"/>
              <a:t> meanings of shapes by </a:t>
            </a:r>
            <a:r>
              <a:rPr lang="en-US" sz="1800" dirty="0" smtClean="0">
                <a:solidFill>
                  <a:srgbClr val="0000CC"/>
                </a:solidFill>
              </a:rPr>
              <a:t>domain users</a:t>
            </a:r>
          </a:p>
          <a:p>
            <a:pPr lvl="1"/>
            <a:r>
              <a:rPr lang="en-US" sz="1800" dirty="0" smtClean="0"/>
              <a:t>Migrate pre-requirements model into downstream modeling tools and improve maintainability of pre-requirements</a:t>
            </a:r>
          </a:p>
          <a:p>
            <a:r>
              <a:rPr lang="en-US" sz="2400" dirty="0" smtClean="0"/>
              <a:t>OMME - A Flexible Modeling Environment</a:t>
            </a:r>
          </a:p>
          <a:p>
            <a:pPr lvl="1"/>
            <a:r>
              <a:rPr lang="en-US" sz="1800" dirty="0" smtClean="0"/>
              <a:t>Volz and Jablonski, 2010</a:t>
            </a:r>
          </a:p>
          <a:p>
            <a:pPr lvl="1"/>
            <a:r>
              <a:rPr lang="en-US" sz="1800" dirty="0" smtClean="0">
                <a:solidFill>
                  <a:srgbClr val="0000CC"/>
                </a:solidFill>
              </a:rPr>
              <a:t>Bridge the gap between free-from drawing tools and formal modeling tools</a:t>
            </a:r>
          </a:p>
          <a:p>
            <a:pPr lvl="1"/>
            <a:r>
              <a:rPr lang="en-US" sz="1800" dirty="0" smtClean="0">
                <a:solidFill>
                  <a:srgbClr val="0000CC"/>
                </a:solidFill>
              </a:rPr>
              <a:t>Metamodel and semantics are predefined </a:t>
            </a:r>
            <a:r>
              <a:rPr lang="en-US" sz="1800" dirty="0" smtClean="0"/>
              <a:t>and maintained under model repository</a:t>
            </a:r>
          </a:p>
          <a:p>
            <a:pPr lvl="1"/>
            <a:r>
              <a:rPr lang="en-US" sz="1800" dirty="0" smtClean="0"/>
              <a:t>Draw diagram with </a:t>
            </a:r>
            <a:r>
              <a:rPr lang="en-US" sz="1800" dirty="0" smtClean="0">
                <a:solidFill>
                  <a:srgbClr val="0000CC"/>
                </a:solidFill>
              </a:rPr>
              <a:t>free-form shapes </a:t>
            </a:r>
            <a:r>
              <a:rPr lang="en-US" sz="1800" dirty="0" smtClean="0"/>
              <a:t>and </a:t>
            </a:r>
            <a:r>
              <a:rPr lang="en-US" sz="1800" dirty="0" smtClean="0">
                <a:solidFill>
                  <a:srgbClr val="0000CC"/>
                </a:solidFill>
              </a:rPr>
              <a:t>link</a:t>
            </a:r>
            <a:r>
              <a:rPr lang="en-US" sz="1800" dirty="0" smtClean="0"/>
              <a:t> free form shapes with predefined formal (meta)models and constraints</a:t>
            </a:r>
            <a:endParaRPr lang="en-US" sz="1800" dirty="0" smtClean="0">
              <a:solidFill>
                <a:srgbClr val="FF0000"/>
              </a:solidFill>
            </a:endParaRPr>
          </a:p>
        </p:txBody>
      </p:sp>
      <p:sp>
        <p:nvSpPr>
          <p:cNvPr id="2" name="Slide Number Placeholder 1"/>
          <p:cNvSpPr>
            <a:spLocks noGrp="1"/>
          </p:cNvSpPr>
          <p:nvPr>
            <p:ph type="sldNum" sz="quarter" idx="10"/>
          </p:nvPr>
        </p:nvSpPr>
        <p:spPr/>
        <p:txBody>
          <a:bodyPr>
            <a:normAutofit fontScale="85000" lnSpcReduction="20000"/>
          </a:bodyPr>
          <a:lstStyle/>
          <a:p>
            <a:pPr>
              <a:defRPr/>
            </a:pPr>
            <a:fld id="{97FB9A0A-A85E-4F0D-881F-7E2AEE59763E}" type="slidenum">
              <a:rPr lang="en-US" smtClean="0"/>
              <a:pPr>
                <a:defRPr/>
              </a:pPr>
              <a:t>62</a:t>
            </a:fld>
            <a:endParaRPr lang="en-US" dirty="0"/>
          </a:p>
        </p:txBody>
      </p:sp>
      <p:sp>
        <p:nvSpPr>
          <p:cNvPr id="10" name="Rectangle 9"/>
          <p:cNvSpPr/>
          <p:nvPr/>
        </p:nvSpPr>
        <p:spPr>
          <a:xfrm>
            <a:off x="4267200" y="2743200"/>
            <a:ext cx="1676400" cy="3048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324600" y="2743200"/>
            <a:ext cx="914400" cy="3048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24200" y="5791200"/>
            <a:ext cx="1676400" cy="3048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286000" y="3048000"/>
            <a:ext cx="1295400" cy="3048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95400" y="5181600"/>
            <a:ext cx="3962400" cy="304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029200" y="6096000"/>
            <a:ext cx="3351108" cy="646331"/>
          </a:xfrm>
          <a:prstGeom prst="rect">
            <a:avLst/>
          </a:prstGeom>
          <a:noFill/>
        </p:spPr>
        <p:txBody>
          <a:bodyPr wrap="square" rtlCol="0">
            <a:spAutoFit/>
          </a:bodyPr>
          <a:lstStyle/>
          <a:p>
            <a:pPr marL="0" lvl="1"/>
            <a:r>
              <a:rPr lang="en-US" dirty="0" smtClean="0">
                <a:solidFill>
                  <a:srgbClr val="FF0000"/>
                </a:solidFill>
                <a:latin typeface="+mn-lt"/>
                <a:sym typeface="Wingdings" pitchFamily="2" charset="2"/>
              </a:rPr>
              <a:t> May need to collaborate with language development experts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blinds(horizontal)">
                                      <p:cBhvr>
                                        <p:cTn id="26" dur="500"/>
                                        <p:tgtEl>
                                          <p:spTgt spid="8">
                                            <p:txEl>
                                              <p:pRg st="9" end="9"/>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Abstract/Concrete Syntax Inference</a:t>
            </a:r>
            <a:endParaRPr lang="en-US" dirty="0"/>
          </a:p>
        </p:txBody>
      </p:sp>
      <p:sp>
        <p:nvSpPr>
          <p:cNvPr id="3" name="Content Placeholder 2"/>
          <p:cNvSpPr>
            <a:spLocks noGrp="1"/>
          </p:cNvSpPr>
          <p:nvPr>
            <p:ph idx="1"/>
          </p:nvPr>
        </p:nvSpPr>
        <p:spPr>
          <a:xfrm>
            <a:off x="612775" y="1295400"/>
            <a:ext cx="8153400" cy="5105400"/>
          </a:xfrm>
        </p:spPr>
        <p:txBody>
          <a:bodyPr>
            <a:normAutofit/>
          </a:bodyPr>
          <a:lstStyle/>
          <a:p>
            <a:r>
              <a:rPr lang="en-US" sz="2400" dirty="0" smtClean="0"/>
              <a:t>MARS: A Metamodel Recovery System using Grammar Inference</a:t>
            </a:r>
          </a:p>
          <a:p>
            <a:pPr lvl="1"/>
            <a:r>
              <a:rPr lang="en-US" sz="1800" dirty="0" smtClean="0"/>
              <a:t>Javed et al., 2008; Liu et al., 2010</a:t>
            </a:r>
          </a:p>
          <a:p>
            <a:pPr lvl="1"/>
            <a:r>
              <a:rPr lang="en-US" sz="1800" dirty="0" smtClean="0">
                <a:solidFill>
                  <a:srgbClr val="0000CC"/>
                </a:solidFill>
              </a:rPr>
              <a:t>Recover metamodel </a:t>
            </a:r>
            <a:r>
              <a:rPr lang="en-US" sz="1800" dirty="0" smtClean="0"/>
              <a:t>from </a:t>
            </a:r>
            <a:r>
              <a:rPr lang="en-US" sz="1800" dirty="0" smtClean="0">
                <a:solidFill>
                  <a:srgbClr val="0000CC"/>
                </a:solidFill>
              </a:rPr>
              <a:t>a set of domain models</a:t>
            </a:r>
            <a:r>
              <a:rPr lang="en-US" sz="1800" dirty="0" smtClean="0"/>
              <a:t>, which are the legacy of previous modeling tools and their </a:t>
            </a:r>
            <a:r>
              <a:rPr lang="en-US" sz="1800" dirty="0" smtClean="0">
                <a:solidFill>
                  <a:srgbClr val="0000CC"/>
                </a:solidFill>
              </a:rPr>
              <a:t>syntax description and manual are lost</a:t>
            </a:r>
          </a:p>
          <a:p>
            <a:pPr lvl="1"/>
            <a:r>
              <a:rPr lang="en-US" sz="1800" dirty="0" smtClean="0"/>
              <a:t>Infer metamodel after </a:t>
            </a:r>
            <a:r>
              <a:rPr lang="en-US" sz="1800" dirty="0" smtClean="0">
                <a:solidFill>
                  <a:srgbClr val="0000CC"/>
                </a:solidFill>
              </a:rPr>
              <a:t>transforming</a:t>
            </a:r>
            <a:r>
              <a:rPr lang="en-US" sz="1800" dirty="0" smtClean="0"/>
              <a:t> a set of domain model examples into </a:t>
            </a:r>
            <a:r>
              <a:rPr lang="en-US" sz="1800" dirty="0" smtClean="0">
                <a:solidFill>
                  <a:srgbClr val="0000CC"/>
                </a:solidFill>
              </a:rPr>
              <a:t>context-free grammar </a:t>
            </a:r>
            <a:r>
              <a:rPr lang="en-US" sz="1800" dirty="0" smtClean="0"/>
              <a:t>using Model Representation Language (MRL)</a:t>
            </a:r>
          </a:p>
          <a:p>
            <a:pPr lvl="0"/>
            <a:r>
              <a:rPr lang="en-US" sz="2400" dirty="0" smtClean="0"/>
              <a:t>Inferring Meta-Models for Runtime System Data from the Clients of Management APIs</a:t>
            </a:r>
          </a:p>
          <a:p>
            <a:pPr lvl="1"/>
            <a:r>
              <a:rPr lang="en-US" sz="1800" dirty="0" smtClean="0"/>
              <a:t>Song et al., 2010</a:t>
            </a:r>
          </a:p>
          <a:p>
            <a:pPr lvl="1"/>
            <a:r>
              <a:rPr lang="en-US" sz="1800" dirty="0" smtClean="0">
                <a:solidFill>
                  <a:srgbClr val="0000CC"/>
                </a:solidFill>
              </a:rPr>
              <a:t>Infer metamodel </a:t>
            </a:r>
            <a:r>
              <a:rPr lang="en-US" sz="1800" dirty="0" smtClean="0"/>
              <a:t>that manages runtime system data (e.g., running objects, heap usage, garbage collection, and etc) </a:t>
            </a:r>
            <a:r>
              <a:rPr lang="en-US" sz="1800" dirty="0" smtClean="0">
                <a:solidFill>
                  <a:srgbClr val="0000CC"/>
                </a:solidFill>
              </a:rPr>
              <a:t>from source codes </a:t>
            </a:r>
            <a:r>
              <a:rPr lang="en-US" sz="1800" dirty="0" smtClean="0"/>
              <a:t>developed to collect and manage runtime information using system  management APIs</a:t>
            </a:r>
          </a:p>
          <a:p>
            <a:pPr lvl="1"/>
            <a:r>
              <a:rPr lang="en-US" sz="1800" dirty="0" smtClean="0"/>
              <a:t>The source codes are </a:t>
            </a:r>
            <a:r>
              <a:rPr lang="en-US" sz="1800" dirty="0" smtClean="0">
                <a:solidFill>
                  <a:srgbClr val="0000CC"/>
                </a:solidFill>
              </a:rPr>
              <a:t>transformed</a:t>
            </a:r>
            <a:r>
              <a:rPr lang="en-US" sz="1800" dirty="0" smtClean="0"/>
              <a:t> into data-based program </a:t>
            </a:r>
            <a:r>
              <a:rPr lang="en-US" sz="1800" dirty="0" smtClean="0">
                <a:solidFill>
                  <a:srgbClr val="0000CC"/>
                </a:solidFill>
              </a:rPr>
              <a:t>dependency graph</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63</a:t>
            </a:fld>
            <a:endParaRPr lang="en-US" dirty="0"/>
          </a:p>
        </p:txBody>
      </p:sp>
      <p:sp>
        <p:nvSpPr>
          <p:cNvPr id="5" name="Rectangle 4"/>
          <p:cNvSpPr/>
          <p:nvPr/>
        </p:nvSpPr>
        <p:spPr>
          <a:xfrm>
            <a:off x="3657600" y="2514600"/>
            <a:ext cx="2209800" cy="3048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0" y="5867400"/>
            <a:ext cx="1828800" cy="228600"/>
          </a:xfrm>
          <a:prstGeom prst="rect">
            <a:avLst/>
          </a:prstGeom>
          <a:solidFill>
            <a:srgbClr val="99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343400" y="2819400"/>
            <a:ext cx="3657600" cy="304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95400" y="3429000"/>
            <a:ext cx="2133600" cy="304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2000" y="5181600"/>
            <a:ext cx="1752600" cy="304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Model Space Exploration</a:t>
            </a:r>
            <a:endParaRPr lang="en-US" dirty="0"/>
          </a:p>
        </p:txBody>
      </p:sp>
      <p:sp>
        <p:nvSpPr>
          <p:cNvPr id="3" name="Content Placeholder 2"/>
          <p:cNvSpPr>
            <a:spLocks noGrp="1"/>
          </p:cNvSpPr>
          <p:nvPr>
            <p:ph idx="1"/>
          </p:nvPr>
        </p:nvSpPr>
        <p:spPr>
          <a:xfrm>
            <a:off x="612775" y="1295400"/>
            <a:ext cx="8153400" cy="5105400"/>
          </a:xfrm>
        </p:spPr>
        <p:txBody>
          <a:bodyPr>
            <a:normAutofit/>
          </a:bodyPr>
          <a:lstStyle/>
          <a:p>
            <a:r>
              <a:rPr lang="en-US" sz="2400" dirty="0" smtClean="0"/>
              <a:t>Constraint-Based Design-Space Exploration and Model Synthesis</a:t>
            </a:r>
          </a:p>
          <a:p>
            <a:pPr lvl="1"/>
            <a:r>
              <a:rPr lang="en-US" sz="1800" dirty="0" smtClean="0"/>
              <a:t>Neema et al., 2003</a:t>
            </a:r>
          </a:p>
          <a:p>
            <a:pPr lvl="1"/>
            <a:r>
              <a:rPr lang="en-US" sz="1800" dirty="0" smtClean="0"/>
              <a:t>Domain-independent tool chain for defining design spaces and executing constraint-based design space exploration</a:t>
            </a:r>
          </a:p>
          <a:p>
            <a:pPr lvl="1"/>
            <a:r>
              <a:rPr lang="en-US" sz="1800" dirty="0" smtClean="0"/>
              <a:t>Use Ordered Binary Decision Diagrams (OBDDs) for constraint satisfaction</a:t>
            </a:r>
          </a:p>
          <a:p>
            <a:r>
              <a:rPr lang="en-US" dirty="0" smtClean="0"/>
              <a:t>Metamodels and MDA Transformations for Embedded Systems</a:t>
            </a:r>
            <a:endParaRPr lang="en-US" sz="2800" dirty="0" smtClean="0"/>
          </a:p>
          <a:p>
            <a:pPr lvl="1"/>
            <a:r>
              <a:rPr lang="en-US" sz="1800" dirty="0" smtClean="0"/>
              <a:t>Bondé et al., 2005</a:t>
            </a:r>
          </a:p>
          <a:p>
            <a:pPr lvl="1"/>
            <a:r>
              <a:rPr lang="en-US" sz="1800" dirty="0" smtClean="0"/>
              <a:t>Applied MDA to design  embedded hardware and software concurrently </a:t>
            </a:r>
          </a:p>
          <a:p>
            <a:pPr lvl="1"/>
            <a:r>
              <a:rPr lang="en-US" sz="1800" dirty="0" smtClean="0"/>
              <a:t>Define hardware/software metamodel platform independently and then generate platform-specific models by applying model transformation</a:t>
            </a:r>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9AB0C5F0-5D23-4143-8C63-786F1CE14B23}" type="slidenum">
              <a:rPr lang="en-US" smtClean="0"/>
              <a:pPr>
                <a:defRPr/>
              </a:pPr>
              <a:t>65</a:t>
            </a:fld>
            <a:endParaRPr lang="en-US" dirty="0"/>
          </a:p>
        </p:txBody>
      </p:sp>
    </p:spTree>
    <p:extLst>
      <p:ext uri="{BB962C8B-B14F-4D97-AF65-F5344CB8AC3E}">
        <p14:creationId xmlns:p14="http://schemas.microsoft.com/office/powerpoint/2010/main" val="215024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Complexity</a:t>
            </a:r>
            <a:endParaRPr lang="en-US" dirty="0"/>
          </a:p>
        </p:txBody>
      </p:sp>
      <p:sp>
        <p:nvSpPr>
          <p:cNvPr id="23" name="Content Placeholder 6"/>
          <p:cNvSpPr>
            <a:spLocks noGrp="1"/>
          </p:cNvSpPr>
          <p:nvPr>
            <p:ph idx="1"/>
          </p:nvPr>
        </p:nvSpPr>
        <p:spPr>
          <a:xfrm>
            <a:off x="457200" y="1295400"/>
            <a:ext cx="8229600" cy="1524000"/>
          </a:xfrm>
        </p:spPr>
        <p:txBody>
          <a:bodyPr/>
          <a:lstStyle/>
          <a:p>
            <a:r>
              <a:rPr lang="en-US" sz="2400" dirty="0" smtClean="0"/>
              <a:t>GMF (Graphical Modeling Framework)</a:t>
            </a:r>
          </a:p>
          <a:p>
            <a:pPr lvl="1"/>
            <a:r>
              <a:rPr lang="en-US" sz="2000" dirty="0" smtClean="0"/>
              <a:t>Required knowledge about five models </a:t>
            </a:r>
          </a:p>
          <a:p>
            <a:pPr lvl="1"/>
            <a:r>
              <a:rPr lang="en-US" sz="2000" dirty="0" smtClean="0"/>
              <a:t>Changes in a model propagate to other models because five models are interrelated</a:t>
            </a:r>
          </a:p>
        </p:txBody>
      </p:sp>
      <p:graphicFrame>
        <p:nvGraphicFramePr>
          <p:cNvPr id="723971" name="Object 3"/>
          <p:cNvGraphicFramePr>
            <a:graphicFrameLocks noChangeAspect="1"/>
          </p:cNvGraphicFramePr>
          <p:nvPr/>
        </p:nvGraphicFramePr>
        <p:xfrm>
          <a:off x="1295400" y="3028950"/>
          <a:ext cx="5105400" cy="3143250"/>
        </p:xfrm>
        <a:graphic>
          <a:graphicData uri="http://schemas.openxmlformats.org/presentationml/2006/ole">
            <mc:AlternateContent xmlns:mc="http://schemas.openxmlformats.org/markup-compatibility/2006">
              <mc:Choice xmlns:v="urn:schemas-microsoft-com:vml" Requires="v">
                <p:oleObj spid="_x0000_s725000" name="Visio" r:id="rId4" imgW="6082578" imgH="3724544" progId="Visio.Drawing.11">
                  <p:embed/>
                </p:oleObj>
              </mc:Choice>
              <mc:Fallback>
                <p:oleObj name="Visio" r:id="rId4" imgW="6082578" imgH="3724544"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28950"/>
                        <a:ext cx="51054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Complexity (cont.)</a:t>
            </a:r>
            <a:endParaRPr lang="en-US" dirty="0"/>
          </a:p>
        </p:txBody>
      </p:sp>
      <p:sp>
        <p:nvSpPr>
          <p:cNvPr id="3" name="Content Placeholder 2"/>
          <p:cNvSpPr>
            <a:spLocks noGrp="1"/>
          </p:cNvSpPr>
          <p:nvPr>
            <p:ph idx="1"/>
          </p:nvPr>
        </p:nvSpPr>
        <p:spPr/>
        <p:txBody>
          <a:bodyPr/>
          <a:lstStyle/>
          <a:p>
            <a:r>
              <a:rPr lang="en-US" dirty="0" smtClean="0"/>
              <a:t>GME (Generic Modeling Environment)</a:t>
            </a:r>
          </a:p>
          <a:p>
            <a:pPr lvl="1"/>
            <a:r>
              <a:rPr lang="en-US" dirty="0" smtClean="0"/>
              <a:t>Need to handle four different aspects to develop a DSML</a:t>
            </a:r>
          </a:p>
          <a:p>
            <a:pPr lvl="1"/>
            <a:r>
              <a:rPr lang="en-US" dirty="0" smtClean="0"/>
              <a:t>Similar to GMF, models are interrelated, and incomplete modeling in an aspect results in build error</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67</a:t>
            </a:fld>
            <a:endParaRPr lang="en-US" dirty="0"/>
          </a:p>
        </p:txBody>
      </p:sp>
      <p:pic>
        <p:nvPicPr>
          <p:cNvPr id="5" name="Picture 2" descr="D:\Works\LCBD\PhD\Defense\figures\CaseStudy\Network16.png"/>
          <p:cNvPicPr>
            <a:picLocks noChangeAspect="1" noChangeArrowheads="1"/>
          </p:cNvPicPr>
          <p:nvPr/>
        </p:nvPicPr>
        <p:blipFill>
          <a:blip r:embed="rId2" cstate="print"/>
          <a:srcRect/>
          <a:stretch>
            <a:fillRect/>
          </a:stretch>
        </p:blipFill>
        <p:spPr bwMode="auto">
          <a:xfrm>
            <a:off x="1371600" y="3124200"/>
            <a:ext cx="5943600" cy="3608659"/>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 Complexity (cont.)</a:t>
            </a:r>
            <a:endParaRPr lang="en-US" dirty="0"/>
          </a:p>
        </p:txBody>
      </p:sp>
      <p:sp>
        <p:nvSpPr>
          <p:cNvPr id="3" name="Content Placeholder 2"/>
          <p:cNvSpPr>
            <a:spLocks noGrp="1"/>
          </p:cNvSpPr>
          <p:nvPr>
            <p:ph idx="1"/>
          </p:nvPr>
        </p:nvSpPr>
        <p:spPr/>
        <p:txBody>
          <a:bodyPr/>
          <a:lstStyle/>
          <a:p>
            <a:r>
              <a:rPr lang="en-US" dirty="0" smtClean="0"/>
              <a:t>Number of metamodel elements and operations</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68</a:t>
            </a:fld>
            <a:endParaRPr lang="en-US" dirty="0"/>
          </a:p>
        </p:txBody>
      </p:sp>
      <p:graphicFrame>
        <p:nvGraphicFramePr>
          <p:cNvPr id="6" name="Content Placeholder 4"/>
          <p:cNvGraphicFramePr>
            <a:graphicFrameLocks noGrp="1"/>
          </p:cNvGraphicFramePr>
          <p:nvPr/>
        </p:nvGraphicFramePr>
        <p:xfrm>
          <a:off x="762000" y="2286000"/>
          <a:ext cx="7772400" cy="2468880"/>
        </p:xfrm>
        <a:graphic>
          <a:graphicData uri="http://schemas.openxmlformats.org/drawingml/2006/table">
            <a:tbl>
              <a:tblPr/>
              <a:tblGrid>
                <a:gridCol w="2286000"/>
                <a:gridCol w="1676400"/>
                <a:gridCol w="1600200"/>
                <a:gridCol w="22098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Example</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GME</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GMF</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MLCBD</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 of Metamodeling Elements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22</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14</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 of models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  Aspects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5 Models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6 Domain Models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mn-lt"/>
                        </a:rPr>
                        <a:t># of Operations</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68</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153</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41 (w/o MSE)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78    (w MSE)</a:t>
                      </a:r>
                    </a:p>
                  </a:txBody>
                  <a:tcPr marL="88487" marR="884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j-lt"/>
                <a:ea typeface="+mj-ea"/>
                <a:cs typeface="+mj-cs"/>
              </a:rPr>
              <a:t>DSML </a:t>
            </a:r>
            <a:r>
              <a:rPr lang="en-US" dirty="0" smtClean="0"/>
              <a:t> Development </a:t>
            </a:r>
            <a:r>
              <a:rPr lang="en-US" sz="2800" dirty="0" smtClean="0">
                <a:solidFill>
                  <a:schemeClr val="tx1"/>
                </a:solidFill>
                <a:latin typeface="+mj-lt"/>
                <a:ea typeface="+mj-ea"/>
                <a:cs typeface="+mj-cs"/>
              </a:rPr>
              <a:t>Challenge (cont.)</a:t>
            </a:r>
            <a:endParaRPr lang="en-US" dirty="0"/>
          </a:p>
        </p:txBody>
      </p:sp>
      <p:sp>
        <p:nvSpPr>
          <p:cNvPr id="3" name="Content Placeholder 2"/>
          <p:cNvSpPr>
            <a:spLocks noGrp="1"/>
          </p:cNvSpPr>
          <p:nvPr>
            <p:ph idx="1"/>
          </p:nvPr>
        </p:nvSpPr>
        <p:spPr/>
        <p:txBody>
          <a:bodyPr/>
          <a:lstStyle/>
          <a:p>
            <a:r>
              <a:rPr lang="en-US" dirty="0" smtClean="0"/>
              <a:t>“most users </a:t>
            </a:r>
            <a:r>
              <a:rPr lang="en-US" dirty="0" smtClean="0">
                <a:solidFill>
                  <a:srgbClr val="FF0000"/>
                </a:solidFill>
              </a:rPr>
              <a:t>lack the expertise </a:t>
            </a:r>
            <a:r>
              <a:rPr lang="en-US" dirty="0" smtClean="0"/>
              <a:t>to properly </a:t>
            </a:r>
            <a:r>
              <a:rPr lang="en-US" dirty="0" smtClean="0">
                <a:solidFill>
                  <a:srgbClr val="FF0000"/>
                </a:solidFill>
              </a:rPr>
              <a:t>identify and compose the routines </a:t>
            </a:r>
            <a:r>
              <a:rPr lang="en-US" dirty="0" smtClean="0"/>
              <a:t>appropriate to their application”</a:t>
            </a:r>
          </a:p>
          <a:p>
            <a:pPr lvl="1"/>
            <a:r>
              <a:rPr lang="en-US" sz="1400" dirty="0" smtClean="0"/>
              <a:t>Mark E. Stickel, Richard J. Waldinger, Michael R. Lowry, Thomas Pressburger, and Ian Underwood, “Deductive Composition of Astronomical Software from Subroutine Libraries,” </a:t>
            </a:r>
            <a:r>
              <a:rPr lang="en-US" sz="1400" i="1" dirty="0" smtClean="0"/>
              <a:t>In Proceedings of International Conference on Automated Deduction</a:t>
            </a:r>
            <a:r>
              <a:rPr lang="en-US" sz="1400" dirty="0" smtClean="0"/>
              <a:t>, Nancy, France, July 1994, pages 341-355.</a:t>
            </a:r>
          </a:p>
          <a:p>
            <a:pPr lvl="1"/>
            <a:endParaRPr lang="en-US" sz="1400" dirty="0" smtClean="0"/>
          </a:p>
          <a:p>
            <a:r>
              <a:rPr lang="en-US" dirty="0" smtClean="0"/>
              <a:t>“a common scenario is that the programmer </a:t>
            </a:r>
            <a:r>
              <a:rPr lang="en-US" dirty="0" smtClean="0">
                <a:solidFill>
                  <a:srgbClr val="FF0000"/>
                </a:solidFill>
              </a:rPr>
              <a:t>knows what type of object he needs</a:t>
            </a:r>
            <a:r>
              <a:rPr lang="en-US" dirty="0" smtClean="0"/>
              <a:t>, but </a:t>
            </a:r>
            <a:r>
              <a:rPr lang="en-US" dirty="0" smtClean="0">
                <a:solidFill>
                  <a:srgbClr val="FF0000"/>
                </a:solidFill>
              </a:rPr>
              <a:t>does not know how to write the code </a:t>
            </a:r>
            <a:r>
              <a:rPr lang="en-US" dirty="0" smtClean="0"/>
              <a:t>to get the object”</a:t>
            </a:r>
          </a:p>
          <a:p>
            <a:pPr lvl="1"/>
            <a:r>
              <a:rPr lang="en-US" sz="1400" dirty="0" smtClean="0"/>
              <a:t>David Mandelin, Lin Xu, Rastislav Bodík, and Doug Kimelman, “Jungloid Mining: Helping to Navigate the API Jungle.,” ACM SIGPLAN Conference on Programming Language Design and Implementation, June 2005, Chicago, IL, pages 48-61</a:t>
            </a:r>
          </a:p>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69</a:t>
            </a:fld>
            <a:endParaRPr lang="en-US" dirty="0"/>
          </a:p>
        </p:txBody>
      </p:sp>
      <p:sp>
        <p:nvSpPr>
          <p:cNvPr id="5" name="TextBox 4"/>
          <p:cNvSpPr txBox="1"/>
          <p:nvPr/>
        </p:nvSpPr>
        <p:spPr>
          <a:xfrm>
            <a:off x="1143000" y="5791200"/>
            <a:ext cx="6781800" cy="914400"/>
          </a:xfrm>
          <a:prstGeom prst="rect">
            <a:avLst/>
          </a:prstGeom>
          <a:noFill/>
        </p:spPr>
        <p:txBody>
          <a:bodyPr wrap="none" rtlCol="0" anchor="ctr" anchorCtr="0">
            <a:noAutofit/>
          </a:bodyPr>
          <a:lstStyle/>
          <a:p>
            <a:pPr algn="ctr"/>
            <a:r>
              <a:rPr lang="en-US" sz="2400" dirty="0" smtClean="0"/>
              <a:t>Result is ambiguous DSML requirements and </a:t>
            </a:r>
            <a:br>
              <a:rPr lang="en-US" sz="2400" dirty="0" smtClean="0"/>
            </a:br>
            <a:r>
              <a:rPr lang="en-US" sz="2400" dirty="0" smtClean="0"/>
              <a:t>poorly designed/implemented DSML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406900"/>
            <a:ext cx="8116887" cy="1362075"/>
          </a:xfrm>
        </p:spPr>
        <p:txBody>
          <a:bodyPr/>
          <a:lstStyle/>
          <a:p>
            <a:r>
              <a:rPr lang="en-US" dirty="0" smtClean="0">
                <a:latin typeface="+mn-lt"/>
              </a:rPr>
              <a:t>DSML Development challenges</a:t>
            </a:r>
            <a:endParaRPr lang="en-US" dirty="0">
              <a:latin typeface="+mn-lt"/>
            </a:endParaRP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fld id="{99607AA8-05CE-472E-87FC-202000571F1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DSML Development Challenge</a:t>
            </a:r>
          </a:p>
        </p:txBody>
      </p:sp>
      <p:sp>
        <p:nvSpPr>
          <p:cNvPr id="8195" name="Content Placeholder 2"/>
          <p:cNvSpPr>
            <a:spLocks noGrp="1"/>
          </p:cNvSpPr>
          <p:nvPr>
            <p:ph idx="1"/>
          </p:nvPr>
        </p:nvSpPr>
        <p:spPr>
          <a:xfrm>
            <a:off x="609600" y="1371600"/>
            <a:ext cx="8153400" cy="1143000"/>
          </a:xfrm>
        </p:spPr>
        <p:txBody>
          <a:bodyPr/>
          <a:lstStyle/>
          <a:p>
            <a:r>
              <a:rPr lang="en-US" dirty="0" smtClean="0"/>
              <a:t>Often requires familiarity of </a:t>
            </a:r>
            <a:br>
              <a:rPr lang="en-US" dirty="0" smtClean="0"/>
            </a:br>
            <a:r>
              <a:rPr lang="en-US" dirty="0" smtClean="0"/>
              <a:t>              </a:t>
            </a:r>
            <a:r>
              <a:rPr lang="en-US" b="1" i="1" dirty="0" smtClean="0"/>
              <a:t>domain knowledge</a:t>
            </a:r>
            <a:r>
              <a:rPr lang="en-US" dirty="0" smtClean="0"/>
              <a:t> and </a:t>
            </a:r>
            <a:br>
              <a:rPr lang="en-US" dirty="0" smtClean="0"/>
            </a:br>
            <a:r>
              <a:rPr lang="en-US" dirty="0" smtClean="0"/>
              <a:t>                       </a:t>
            </a:r>
            <a:r>
              <a:rPr lang="en-US" b="1" i="1" dirty="0" smtClean="0"/>
              <a:t>language design expertise</a:t>
            </a:r>
          </a:p>
        </p:txBody>
      </p:sp>
      <p:sp>
        <p:nvSpPr>
          <p:cNvPr id="4" name="Slide Number Placeholder 3"/>
          <p:cNvSpPr>
            <a:spLocks noGrp="1"/>
          </p:cNvSpPr>
          <p:nvPr>
            <p:ph type="sldNum" sz="quarter" idx="10"/>
          </p:nvPr>
        </p:nvSpPr>
        <p:spPr/>
        <p:txBody>
          <a:bodyPr>
            <a:normAutofit fontScale="85000" lnSpcReduction="20000"/>
          </a:bodyPr>
          <a:lstStyle/>
          <a:p>
            <a:pPr>
              <a:defRPr/>
            </a:pPr>
            <a:fld id="{BD24AC7E-2200-41BA-ABD5-2F173EFD0CDD}" type="slidenum">
              <a:rPr lang="en-US" smtClean="0"/>
              <a:pPr>
                <a:defRPr/>
              </a:pPr>
              <a:t>8</a:t>
            </a:fld>
            <a:endParaRPr lang="en-US" dirty="0"/>
          </a:p>
        </p:txBody>
      </p:sp>
      <p:sp>
        <p:nvSpPr>
          <p:cNvPr id="5" name="Oval 4"/>
          <p:cNvSpPr/>
          <p:nvPr/>
        </p:nvSpPr>
        <p:spPr>
          <a:xfrm>
            <a:off x="2438400" y="3200400"/>
            <a:ext cx="2133600" cy="1981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Domain</a:t>
            </a:r>
            <a:br>
              <a:rPr lang="en-US" dirty="0">
                <a:solidFill>
                  <a:schemeClr val="tx1"/>
                </a:solidFill>
              </a:rPr>
            </a:br>
            <a:r>
              <a:rPr lang="en-US" dirty="0">
                <a:solidFill>
                  <a:schemeClr val="tx1"/>
                </a:solidFill>
              </a:rPr>
              <a:t>Experts</a:t>
            </a:r>
          </a:p>
        </p:txBody>
      </p:sp>
      <p:sp>
        <p:nvSpPr>
          <p:cNvPr id="6" name="Oval 5"/>
          <p:cNvSpPr/>
          <p:nvPr/>
        </p:nvSpPr>
        <p:spPr>
          <a:xfrm>
            <a:off x="4114800" y="3124200"/>
            <a:ext cx="2133600" cy="1981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Programming Language Development Experts</a:t>
            </a:r>
          </a:p>
        </p:txBody>
      </p:sp>
      <p:sp>
        <p:nvSpPr>
          <p:cNvPr id="8199" name="TextBox 6"/>
          <p:cNvSpPr txBox="1">
            <a:spLocks noChangeArrowheads="1"/>
          </p:cNvSpPr>
          <p:nvPr/>
        </p:nvSpPr>
        <p:spPr bwMode="auto">
          <a:xfrm>
            <a:off x="2286000" y="5373688"/>
            <a:ext cx="5105400" cy="646112"/>
          </a:xfrm>
          <a:prstGeom prst="rect">
            <a:avLst/>
          </a:prstGeom>
          <a:noFill/>
          <a:ln w="9525">
            <a:noFill/>
            <a:miter lim="800000"/>
            <a:headEnd/>
            <a:tailEnd/>
          </a:ln>
        </p:spPr>
        <p:txBody>
          <a:bodyPr>
            <a:spAutoFit/>
          </a:bodyPr>
          <a:lstStyle/>
          <a:p>
            <a:r>
              <a:rPr lang="en-US" i="1" dirty="0">
                <a:latin typeface="+mn-lt"/>
              </a:rPr>
              <a:t>Experts</a:t>
            </a:r>
            <a:r>
              <a:rPr lang="en-US" dirty="0">
                <a:latin typeface="+mn-lt"/>
              </a:rPr>
              <a:t> </a:t>
            </a:r>
            <a:r>
              <a:rPr lang="en-US" sz="1400" dirty="0">
                <a:latin typeface="+mn-lt"/>
              </a:rPr>
              <a:t>who have both </a:t>
            </a:r>
            <a:r>
              <a:rPr lang="en-US" i="1" dirty="0">
                <a:latin typeface="+mn-lt"/>
              </a:rPr>
              <a:t>domain knowledge </a:t>
            </a:r>
            <a:r>
              <a:rPr lang="en-US" sz="1400" dirty="0">
                <a:latin typeface="+mn-lt"/>
              </a:rPr>
              <a:t>and</a:t>
            </a:r>
            <a:r>
              <a:rPr lang="en-US" dirty="0">
                <a:latin typeface="+mn-lt"/>
              </a:rPr>
              <a:t> </a:t>
            </a:r>
            <a:r>
              <a:rPr lang="en-US" i="1" dirty="0">
                <a:latin typeface="+mn-lt"/>
              </a:rPr>
              <a:t>language development expertise </a:t>
            </a:r>
          </a:p>
        </p:txBody>
      </p:sp>
      <p:cxnSp>
        <p:nvCxnSpPr>
          <p:cNvPr id="9" name="Straight Arrow Connector 8"/>
          <p:cNvCxnSpPr/>
          <p:nvPr/>
        </p:nvCxnSpPr>
        <p:spPr>
          <a:xfrm flipV="1">
            <a:off x="4343402" y="4497388"/>
            <a:ext cx="18939" cy="83661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201" name="TextBox 14"/>
          <p:cNvSpPr txBox="1">
            <a:spLocks noChangeArrowheads="1"/>
          </p:cNvSpPr>
          <p:nvPr/>
        </p:nvSpPr>
        <p:spPr bwMode="auto">
          <a:xfrm>
            <a:off x="6172200" y="3352800"/>
            <a:ext cx="2209800" cy="990600"/>
          </a:xfrm>
          <a:prstGeom prst="rect">
            <a:avLst/>
          </a:prstGeom>
          <a:noFill/>
          <a:ln w="9525">
            <a:noFill/>
            <a:miter lim="800000"/>
            <a:headEnd/>
            <a:tailEnd/>
          </a:ln>
        </p:spPr>
        <p:txBody>
          <a:bodyPr anchor="ctr"/>
          <a:lstStyle/>
          <a:p>
            <a:r>
              <a:rPr lang="en-US" dirty="0">
                <a:solidFill>
                  <a:srgbClr val="0000CC"/>
                </a:solidFill>
                <a:latin typeface="+mn-lt"/>
              </a:rPr>
              <a:t>Quality of DSML </a:t>
            </a:r>
            <a:r>
              <a:rPr lang="en-US" dirty="0" smtClean="0">
                <a:solidFill>
                  <a:srgbClr val="0000CC"/>
                </a:solidFill>
                <a:latin typeface="+mn-lt"/>
              </a:rPr>
              <a:t>Implementation </a:t>
            </a:r>
            <a:r>
              <a:rPr lang="en-US" dirty="0">
                <a:solidFill>
                  <a:srgbClr val="0000CC"/>
                </a:solidFill>
                <a:latin typeface="+mn-lt"/>
              </a:rPr>
              <a:t>&amp; Maintenance</a:t>
            </a:r>
          </a:p>
        </p:txBody>
      </p:sp>
      <p:sp>
        <p:nvSpPr>
          <p:cNvPr id="8202" name="TextBox 15"/>
          <p:cNvSpPr txBox="1">
            <a:spLocks noChangeArrowheads="1"/>
          </p:cNvSpPr>
          <p:nvPr/>
        </p:nvSpPr>
        <p:spPr bwMode="auto">
          <a:xfrm>
            <a:off x="685800" y="3429000"/>
            <a:ext cx="2209800" cy="685800"/>
          </a:xfrm>
          <a:prstGeom prst="rect">
            <a:avLst/>
          </a:prstGeom>
          <a:noFill/>
          <a:ln w="9525">
            <a:noFill/>
            <a:miter lim="800000"/>
            <a:headEnd/>
            <a:tailEnd/>
          </a:ln>
        </p:spPr>
        <p:txBody>
          <a:bodyPr anchor="ctr"/>
          <a:lstStyle/>
          <a:p>
            <a:r>
              <a:rPr lang="en-US" dirty="0">
                <a:solidFill>
                  <a:srgbClr val="0000CC"/>
                </a:solidFill>
                <a:latin typeface="+mn-lt"/>
              </a:rPr>
              <a:t>Quality of </a:t>
            </a:r>
            <a:r>
              <a:rPr lang="en-US" dirty="0" smtClean="0">
                <a:solidFill>
                  <a:srgbClr val="0000CC"/>
                </a:solidFill>
                <a:latin typeface="+mn-lt"/>
              </a:rPr>
              <a:t>Domain Understanding</a:t>
            </a:r>
            <a:endParaRPr lang="en-US" dirty="0">
              <a:solidFill>
                <a:srgbClr val="0000CC"/>
              </a:solidFill>
              <a:latin typeface="+mn-lt"/>
            </a:endParaRPr>
          </a:p>
        </p:txBody>
      </p:sp>
      <p:sp>
        <p:nvSpPr>
          <p:cNvPr id="11" name="TextBox 10"/>
          <p:cNvSpPr txBox="1"/>
          <p:nvPr/>
        </p:nvSpPr>
        <p:spPr>
          <a:xfrm>
            <a:off x="2438400" y="6320135"/>
            <a:ext cx="6629401" cy="461665"/>
          </a:xfrm>
          <a:prstGeom prst="rect">
            <a:avLst/>
          </a:prstGeom>
          <a:noFill/>
        </p:spPr>
        <p:txBody>
          <a:bodyPr wrap="square" rtlCol="0">
            <a:spAutoFit/>
          </a:bodyPr>
          <a:lstStyle/>
          <a:p>
            <a:r>
              <a:rPr lang="en-US" sz="1200" dirty="0" smtClean="0"/>
              <a:t>Marjan Mernik, Jan Heering, and Anthony M. Sloane, “When and How to Develop Domain-Specific Languages,” </a:t>
            </a:r>
            <a:r>
              <a:rPr lang="en-US" sz="1200" i="1" dirty="0" smtClean="0"/>
              <a:t>ACM Computing Surveys</a:t>
            </a:r>
            <a:r>
              <a:rPr lang="en-US" sz="1200" dirty="0" smtClean="0"/>
              <a:t>, vol. 37, no. 4, December 2005, pages 316-344.</a:t>
            </a:r>
            <a:endParaRPr lang="en-US" sz="1200" dirty="0"/>
          </a:p>
        </p:txBody>
      </p:sp>
      <p:sp>
        <p:nvSpPr>
          <p:cNvPr id="12" name="TextBox 15"/>
          <p:cNvSpPr txBox="1">
            <a:spLocks noChangeArrowheads="1"/>
          </p:cNvSpPr>
          <p:nvPr/>
        </p:nvSpPr>
        <p:spPr bwMode="auto">
          <a:xfrm>
            <a:off x="533400" y="4495800"/>
            <a:ext cx="2209800" cy="685800"/>
          </a:xfrm>
          <a:prstGeom prst="rect">
            <a:avLst/>
          </a:prstGeom>
          <a:noFill/>
          <a:ln w="9525">
            <a:noFill/>
            <a:miter lim="800000"/>
            <a:headEnd/>
            <a:tailEnd/>
          </a:ln>
        </p:spPr>
        <p:txBody>
          <a:bodyPr anchor="ctr"/>
          <a:lstStyle/>
          <a:p>
            <a:r>
              <a:rPr lang="en-US" dirty="0" smtClean="0">
                <a:solidFill>
                  <a:srgbClr val="FF0000"/>
                </a:solidFill>
                <a:latin typeface="+mn-lt"/>
              </a:rPr>
              <a:t>Increase development cost</a:t>
            </a:r>
            <a:endParaRPr lang="en-US" dirty="0">
              <a:solidFill>
                <a:srgbClr val="FF0000"/>
              </a:solidFill>
              <a:latin typeface="+mn-lt"/>
            </a:endParaRPr>
          </a:p>
        </p:txBody>
      </p:sp>
      <p:sp>
        <p:nvSpPr>
          <p:cNvPr id="13" name="TextBox 15"/>
          <p:cNvSpPr txBox="1">
            <a:spLocks noChangeArrowheads="1"/>
          </p:cNvSpPr>
          <p:nvPr/>
        </p:nvSpPr>
        <p:spPr bwMode="auto">
          <a:xfrm>
            <a:off x="6172200" y="4495800"/>
            <a:ext cx="2514600" cy="685800"/>
          </a:xfrm>
          <a:prstGeom prst="rect">
            <a:avLst/>
          </a:prstGeom>
          <a:noFill/>
          <a:ln w="9525">
            <a:noFill/>
            <a:miter lim="800000"/>
            <a:headEnd/>
            <a:tailEnd/>
          </a:ln>
        </p:spPr>
        <p:txBody>
          <a:bodyPr anchor="ctr"/>
          <a:lstStyle/>
          <a:p>
            <a:r>
              <a:rPr lang="en-US" dirty="0" smtClean="0">
                <a:solidFill>
                  <a:srgbClr val="FF0000"/>
                </a:solidFill>
                <a:latin typeface="+mn-lt"/>
              </a:rPr>
              <a:t>Develop Inaccurate DSML due to miscommunication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DSML  Development Challenge (cont.)</a:t>
            </a:r>
          </a:p>
        </p:txBody>
      </p:sp>
      <p:sp>
        <p:nvSpPr>
          <p:cNvPr id="9219" name="Content Placeholder 2"/>
          <p:cNvSpPr>
            <a:spLocks noGrp="1"/>
          </p:cNvSpPr>
          <p:nvPr>
            <p:ph idx="1"/>
          </p:nvPr>
        </p:nvSpPr>
        <p:spPr>
          <a:xfrm>
            <a:off x="612775" y="1295400"/>
            <a:ext cx="8153400" cy="1905000"/>
          </a:xfrm>
        </p:spPr>
        <p:txBody>
          <a:bodyPr/>
          <a:lstStyle/>
          <a:p>
            <a:r>
              <a:rPr lang="en-US" dirty="0" smtClean="0"/>
              <a:t>Complexity of DSML development</a:t>
            </a:r>
          </a:p>
          <a:p>
            <a:pPr lvl="1"/>
            <a:r>
              <a:rPr lang="en-US" dirty="0" smtClean="0"/>
              <a:t>DSML development is often </a:t>
            </a:r>
            <a:r>
              <a:rPr lang="en-US" sz="2400" b="1" dirty="0" smtClean="0"/>
              <a:t>iterative</a:t>
            </a:r>
            <a:r>
              <a:rPr lang="en-US" dirty="0" smtClean="0"/>
              <a:t> and </a:t>
            </a:r>
            <a:r>
              <a:rPr lang="en-US" sz="2400" b="1" dirty="0" smtClean="0"/>
              <a:t>incremental</a:t>
            </a:r>
          </a:p>
          <a:p>
            <a:pPr lvl="2"/>
            <a:r>
              <a:rPr lang="en-US" dirty="0" smtClean="0"/>
              <a:t>Several different stages are often used to develop a DSML</a:t>
            </a:r>
          </a:p>
          <a:p>
            <a:pPr lvl="2"/>
            <a:r>
              <a:rPr lang="en-US" dirty="0" smtClean="0"/>
              <a:t>Helps to capture and formalize constantly changing requirements and notations</a:t>
            </a:r>
          </a:p>
          <a:p>
            <a:pPr lvl="2"/>
            <a:r>
              <a:rPr lang="en-US" dirty="0" smtClean="0"/>
              <a:t>Can be tedious, error-prone, and time-consuming without tool support</a:t>
            </a:r>
          </a:p>
        </p:txBody>
      </p:sp>
      <p:sp>
        <p:nvSpPr>
          <p:cNvPr id="4" name="Slide Number Placeholder 3"/>
          <p:cNvSpPr>
            <a:spLocks noGrp="1"/>
          </p:cNvSpPr>
          <p:nvPr>
            <p:ph type="sldNum" sz="quarter" idx="10"/>
          </p:nvPr>
        </p:nvSpPr>
        <p:spPr/>
        <p:txBody>
          <a:bodyPr>
            <a:normAutofit fontScale="85000" lnSpcReduction="20000"/>
          </a:bodyPr>
          <a:lstStyle/>
          <a:p>
            <a:pPr>
              <a:defRPr/>
            </a:pPr>
            <a:fld id="{F73751F1-85B7-44A8-B809-CBDB653340C2}" type="slidenum">
              <a:rPr lang="en-US" smtClean="0"/>
              <a:pPr>
                <a:defRPr/>
              </a:pPr>
              <a:t>9</a:t>
            </a:fld>
            <a:endParaRPr lang="en-US" dirty="0"/>
          </a:p>
        </p:txBody>
      </p:sp>
      <p:grpSp>
        <p:nvGrpSpPr>
          <p:cNvPr id="2" name="Group 142"/>
          <p:cNvGrpSpPr>
            <a:grpSpLocks/>
          </p:cNvGrpSpPr>
          <p:nvPr/>
        </p:nvGrpSpPr>
        <p:grpSpPr bwMode="auto">
          <a:xfrm rot="5400000">
            <a:off x="3172970" y="3314700"/>
            <a:ext cx="3276600" cy="3352800"/>
            <a:chOff x="1826" y="1488"/>
            <a:chExt cx="2112" cy="1584"/>
          </a:xfrm>
        </p:grpSpPr>
        <p:sp>
          <p:nvSpPr>
            <p:cNvPr id="7" name="AutoShape 143"/>
            <p:cNvSpPr>
              <a:spLocks noChangeArrowheads="1"/>
            </p:cNvSpPr>
            <p:nvPr/>
          </p:nvSpPr>
          <p:spPr bwMode="auto">
            <a:xfrm rot="2700000">
              <a:off x="2126" y="1212"/>
              <a:ext cx="1536" cy="2088"/>
            </a:xfrm>
            <a:custGeom>
              <a:avLst/>
              <a:gdLst>
                <a:gd name="G0" fmla="+- 7184998 0 0"/>
                <a:gd name="G1" fmla="+- 2333192 0 0"/>
                <a:gd name="G2" fmla="+- 7184998 0 2333192"/>
                <a:gd name="G3" fmla="+- 10800 0 0"/>
                <a:gd name="G4" fmla="+- 0 0 7184998"/>
                <a:gd name="T0" fmla="*/ 360 256 1"/>
                <a:gd name="T1" fmla="*/ 0 256 1"/>
                <a:gd name="G5" fmla="+- G2 T0 T1"/>
                <a:gd name="G6" fmla="?: G2 G2 G5"/>
                <a:gd name="G7" fmla="+- 0 0 G6"/>
                <a:gd name="G8" fmla="+- 5151 0 0"/>
                <a:gd name="G9" fmla="+- 0 0 2333192"/>
                <a:gd name="G10" fmla="+- 5151 0 2700"/>
                <a:gd name="G11" fmla="cos G10 7184998"/>
                <a:gd name="G12" fmla="sin G10 7184998"/>
                <a:gd name="G13" fmla="cos 13500 7184998"/>
                <a:gd name="G14" fmla="sin 13500 7184998"/>
                <a:gd name="G15" fmla="+- G11 10800 0"/>
                <a:gd name="G16" fmla="+- G12 10800 0"/>
                <a:gd name="G17" fmla="+- G13 10800 0"/>
                <a:gd name="G18" fmla="+- G14 10800 0"/>
                <a:gd name="G19" fmla="*/ 5151 1 2"/>
                <a:gd name="G20" fmla="+- G19 5400 0"/>
                <a:gd name="G21" fmla="cos G20 7184998"/>
                <a:gd name="G22" fmla="sin G20 7184998"/>
                <a:gd name="G23" fmla="+- G21 10800 0"/>
                <a:gd name="G24" fmla="+- G12 G23 G22"/>
                <a:gd name="G25" fmla="+- G22 G23 G11"/>
                <a:gd name="G26" fmla="cos 10800 7184998"/>
                <a:gd name="G27" fmla="sin 10800 7184998"/>
                <a:gd name="G28" fmla="cos 5151 7184998"/>
                <a:gd name="G29" fmla="sin 5151 7184998"/>
                <a:gd name="G30" fmla="+- G26 10800 0"/>
                <a:gd name="G31" fmla="+- G27 10800 0"/>
                <a:gd name="G32" fmla="+- G28 10800 0"/>
                <a:gd name="G33" fmla="+- G29 10800 0"/>
                <a:gd name="G34" fmla="+- G19 5400 0"/>
                <a:gd name="G35" fmla="cos G34 2333192"/>
                <a:gd name="G36" fmla="sin G34 2333192"/>
                <a:gd name="G37" fmla="+/ 2333192 7184998 2"/>
                <a:gd name="T2" fmla="*/ 180 256 1"/>
                <a:gd name="T3" fmla="*/ 0 256 1"/>
                <a:gd name="G38" fmla="+- G37 T2 T3"/>
                <a:gd name="G39" fmla="?: G2 G37 G38"/>
                <a:gd name="G40" fmla="cos 10800 G39"/>
                <a:gd name="G41" fmla="sin 10800 G39"/>
                <a:gd name="G42" fmla="cos 5151 G39"/>
                <a:gd name="G43" fmla="sin 5151 G39"/>
                <a:gd name="G44" fmla="+- G40 10800 0"/>
                <a:gd name="G45" fmla="+- G41 10800 0"/>
                <a:gd name="G46" fmla="+- G42 10800 0"/>
                <a:gd name="G47" fmla="+- G43 10800 0"/>
                <a:gd name="G48" fmla="+- G35 10800 0"/>
                <a:gd name="G49" fmla="+- G36 10800 0"/>
                <a:gd name="T4" fmla="*/ 14026 w 21600"/>
                <a:gd name="T5" fmla="*/ 21106 h 21600"/>
                <a:gd name="T6" fmla="*/ 17285 w 21600"/>
                <a:gd name="T7" fmla="*/ 15443 h 21600"/>
                <a:gd name="T8" fmla="*/ 12338 w 21600"/>
                <a:gd name="T9" fmla="*/ 15715 h 21600"/>
                <a:gd name="T10" fmla="*/ 6263 w 21600"/>
                <a:gd name="T11" fmla="*/ 23515 h 21600"/>
                <a:gd name="T12" fmla="*/ 2915 w 21600"/>
                <a:gd name="T13" fmla="*/ 16455 h 21600"/>
                <a:gd name="T14" fmla="*/ 9976 w 21600"/>
                <a:gd name="T15" fmla="*/ 131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069" y="15651"/>
                  </a:moveTo>
                  <a:cubicBezTo>
                    <a:pt x="9624" y="15849"/>
                    <a:pt x="10210" y="15951"/>
                    <a:pt x="10800" y="15951"/>
                  </a:cubicBezTo>
                  <a:cubicBezTo>
                    <a:pt x="12461" y="15950"/>
                    <a:pt x="14020" y="15149"/>
                    <a:pt x="14988" y="13798"/>
                  </a:cubicBezTo>
                  <a:lnTo>
                    <a:pt x="19581" y="17087"/>
                  </a:lnTo>
                  <a:cubicBezTo>
                    <a:pt x="17553" y="19919"/>
                    <a:pt x="14283" y="21599"/>
                    <a:pt x="10800" y="21600"/>
                  </a:cubicBezTo>
                  <a:cubicBezTo>
                    <a:pt x="9563" y="21600"/>
                    <a:pt x="8335" y="21387"/>
                    <a:pt x="7171" y="20972"/>
                  </a:cubicBezTo>
                  <a:lnTo>
                    <a:pt x="6263" y="23515"/>
                  </a:lnTo>
                  <a:lnTo>
                    <a:pt x="2915" y="16455"/>
                  </a:lnTo>
                  <a:lnTo>
                    <a:pt x="9976" y="13108"/>
                  </a:lnTo>
                  <a:lnTo>
                    <a:pt x="9069" y="15651"/>
                  </a:lnTo>
                  <a:close/>
                </a:path>
              </a:pathLst>
            </a:custGeom>
            <a:gradFill rotWithShape="0">
              <a:gsLst>
                <a:gs pos="0">
                  <a:srgbClr val="FF0000">
                    <a:gamma/>
                    <a:shade val="40000"/>
                    <a:invGamma/>
                  </a:srgbClr>
                </a:gs>
                <a:gs pos="100000">
                  <a:srgbClr val="FF0000"/>
                </a:gs>
              </a:gsLst>
              <a:lin ang="5400000" scaled="1"/>
            </a:gradFill>
            <a:ln w="9525">
              <a:noFill/>
              <a:miter lim="800000"/>
              <a:headEnd/>
              <a:tailEnd/>
            </a:ln>
            <a:effectLst/>
          </p:spPr>
          <p:txBody>
            <a:bodyPr anchor="ctr">
              <a:spAutoFit/>
            </a:bodyPr>
            <a:lstStyle/>
            <a:p>
              <a:endParaRPr lang="en-US" dirty="0"/>
            </a:p>
          </p:txBody>
        </p:sp>
        <p:sp>
          <p:nvSpPr>
            <p:cNvPr id="8" name="AutoShape 144"/>
            <p:cNvSpPr>
              <a:spLocks noChangeArrowheads="1"/>
            </p:cNvSpPr>
            <p:nvPr/>
          </p:nvSpPr>
          <p:spPr bwMode="auto">
            <a:xfrm rot="2700000">
              <a:off x="2102" y="1260"/>
              <a:ext cx="1536" cy="2088"/>
            </a:xfrm>
            <a:custGeom>
              <a:avLst/>
              <a:gdLst>
                <a:gd name="G0" fmla="+- 146498 0 0"/>
                <a:gd name="G1" fmla="+- -3194549 0 0"/>
                <a:gd name="G2" fmla="+- 146498 0 -3194549"/>
                <a:gd name="G3" fmla="+- 10800 0 0"/>
                <a:gd name="G4" fmla="+- 0 0 146498"/>
                <a:gd name="T0" fmla="*/ 360 256 1"/>
                <a:gd name="T1" fmla="*/ 0 256 1"/>
                <a:gd name="G5" fmla="+- G2 T0 T1"/>
                <a:gd name="G6" fmla="?: G2 G2 G5"/>
                <a:gd name="G7" fmla="+- 0 0 G6"/>
                <a:gd name="G8" fmla="+- 4768 0 0"/>
                <a:gd name="G9" fmla="+- 0 0 -3194549"/>
                <a:gd name="G10" fmla="+- 4768 0 2700"/>
                <a:gd name="G11" fmla="cos G10 146498"/>
                <a:gd name="G12" fmla="sin G10 146498"/>
                <a:gd name="G13" fmla="cos 13500 146498"/>
                <a:gd name="G14" fmla="sin 13500 146498"/>
                <a:gd name="G15" fmla="+- G11 10800 0"/>
                <a:gd name="G16" fmla="+- G12 10800 0"/>
                <a:gd name="G17" fmla="+- G13 10800 0"/>
                <a:gd name="G18" fmla="+- G14 10800 0"/>
                <a:gd name="G19" fmla="*/ 4768 1 2"/>
                <a:gd name="G20" fmla="+- G19 5400 0"/>
                <a:gd name="G21" fmla="cos G20 146498"/>
                <a:gd name="G22" fmla="sin G20 146498"/>
                <a:gd name="G23" fmla="+- G21 10800 0"/>
                <a:gd name="G24" fmla="+- G12 G23 G22"/>
                <a:gd name="G25" fmla="+- G22 G23 G11"/>
                <a:gd name="G26" fmla="cos 10800 146498"/>
                <a:gd name="G27" fmla="sin 10800 146498"/>
                <a:gd name="G28" fmla="cos 4768 146498"/>
                <a:gd name="G29" fmla="sin 4768 146498"/>
                <a:gd name="G30" fmla="+- G26 10800 0"/>
                <a:gd name="G31" fmla="+- G27 10800 0"/>
                <a:gd name="G32" fmla="+- G28 10800 0"/>
                <a:gd name="G33" fmla="+- G29 10800 0"/>
                <a:gd name="G34" fmla="+- G19 5400 0"/>
                <a:gd name="G35" fmla="cos G34 -3194549"/>
                <a:gd name="G36" fmla="sin G34 -3194549"/>
                <a:gd name="G37" fmla="+/ -3194549 146498 2"/>
                <a:gd name="T2" fmla="*/ 180 256 1"/>
                <a:gd name="T3" fmla="*/ 0 256 1"/>
                <a:gd name="G38" fmla="+- G37 T2 T3"/>
                <a:gd name="G39" fmla="?: G2 G37 G38"/>
                <a:gd name="G40" fmla="cos 10800 G39"/>
                <a:gd name="G41" fmla="sin 10800 G39"/>
                <a:gd name="G42" fmla="cos 4768 G39"/>
                <a:gd name="G43" fmla="sin 4768 G39"/>
                <a:gd name="G44" fmla="+- G40 10800 0"/>
                <a:gd name="G45" fmla="+- G41 10800 0"/>
                <a:gd name="G46" fmla="+- G42 10800 0"/>
                <a:gd name="G47" fmla="+- G43 10800 0"/>
                <a:gd name="G48" fmla="+- G35 10800 0"/>
                <a:gd name="G49" fmla="+- G36 10800 0"/>
                <a:gd name="T4" fmla="*/ 20722 w 21600"/>
                <a:gd name="T5" fmla="*/ 6535 h 21600"/>
                <a:gd name="T6" fmla="*/ 15932 w 21600"/>
                <a:gd name="T7" fmla="*/ 4948 h 21600"/>
                <a:gd name="T8" fmla="*/ 15180 w 21600"/>
                <a:gd name="T9" fmla="*/ 8917 h 21600"/>
                <a:gd name="T10" fmla="*/ 24289 w 21600"/>
                <a:gd name="T11" fmla="*/ 11326 h 21600"/>
                <a:gd name="T12" fmla="*/ 18355 w 21600"/>
                <a:gd name="T13" fmla="*/ 16815 h 21600"/>
                <a:gd name="T14" fmla="*/ 12866 w 21600"/>
                <a:gd name="T15" fmla="*/ 1088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564" y="10985"/>
                  </a:moveTo>
                  <a:cubicBezTo>
                    <a:pt x="15566" y="10924"/>
                    <a:pt x="15568" y="10862"/>
                    <a:pt x="15568" y="10800"/>
                  </a:cubicBezTo>
                  <a:cubicBezTo>
                    <a:pt x="15568" y="9427"/>
                    <a:pt x="14976" y="8120"/>
                    <a:pt x="13944" y="7215"/>
                  </a:cubicBezTo>
                  <a:lnTo>
                    <a:pt x="17921" y="2680"/>
                  </a:lnTo>
                  <a:cubicBezTo>
                    <a:pt x="20259" y="4731"/>
                    <a:pt x="21600" y="7690"/>
                    <a:pt x="21600" y="10800"/>
                  </a:cubicBezTo>
                  <a:cubicBezTo>
                    <a:pt x="21600" y="10940"/>
                    <a:pt x="21597" y="11080"/>
                    <a:pt x="21591" y="11221"/>
                  </a:cubicBezTo>
                  <a:lnTo>
                    <a:pt x="24289" y="11326"/>
                  </a:lnTo>
                  <a:lnTo>
                    <a:pt x="18355" y="16815"/>
                  </a:lnTo>
                  <a:lnTo>
                    <a:pt x="12866" y="10880"/>
                  </a:lnTo>
                  <a:lnTo>
                    <a:pt x="15564" y="10985"/>
                  </a:lnTo>
                  <a:close/>
                </a:path>
              </a:pathLst>
            </a:custGeom>
            <a:gradFill rotWithShape="0">
              <a:gsLst>
                <a:gs pos="0">
                  <a:srgbClr val="FFFF00"/>
                </a:gs>
                <a:gs pos="100000">
                  <a:srgbClr val="FFFF00">
                    <a:gamma/>
                    <a:shade val="40000"/>
                    <a:invGamma/>
                  </a:srgbClr>
                </a:gs>
              </a:gsLst>
              <a:lin ang="5400000" scaled="1"/>
            </a:gradFill>
            <a:ln w="9525">
              <a:noFill/>
              <a:miter lim="800000"/>
              <a:headEnd/>
              <a:tailEnd/>
            </a:ln>
            <a:effectLst/>
          </p:spPr>
          <p:txBody>
            <a:bodyPr anchor="ctr">
              <a:spAutoFit/>
            </a:bodyPr>
            <a:lstStyle/>
            <a:p>
              <a:endParaRPr lang="en-US" dirty="0"/>
            </a:p>
          </p:txBody>
        </p:sp>
        <p:sp>
          <p:nvSpPr>
            <p:cNvPr id="9" name="AutoShape 145"/>
            <p:cNvSpPr>
              <a:spLocks noChangeArrowheads="1"/>
            </p:cNvSpPr>
            <p:nvPr/>
          </p:nvSpPr>
          <p:spPr bwMode="auto">
            <a:xfrm rot="2700000">
              <a:off x="2102" y="1260"/>
              <a:ext cx="1536" cy="2088"/>
            </a:xfrm>
            <a:custGeom>
              <a:avLst/>
              <a:gdLst>
                <a:gd name="G0" fmla="+- -4317438 0 0"/>
                <a:gd name="G1" fmla="+- -8659349 0 0"/>
                <a:gd name="G2" fmla="+- -4317438 0 -8659349"/>
                <a:gd name="G3" fmla="+- 10800 0 0"/>
                <a:gd name="G4" fmla="+- 0 0 -4317438"/>
                <a:gd name="T0" fmla="*/ 360 256 1"/>
                <a:gd name="T1" fmla="*/ 0 256 1"/>
                <a:gd name="G5" fmla="+- G2 T0 T1"/>
                <a:gd name="G6" fmla="?: G2 G2 G5"/>
                <a:gd name="G7" fmla="+- 0 0 G6"/>
                <a:gd name="G8" fmla="+- 5170 0 0"/>
                <a:gd name="G9" fmla="+- 0 0 -8659349"/>
                <a:gd name="G10" fmla="+- 5170 0 2700"/>
                <a:gd name="G11" fmla="cos G10 -4317438"/>
                <a:gd name="G12" fmla="sin G10 -4317438"/>
                <a:gd name="G13" fmla="cos 13500 -4317438"/>
                <a:gd name="G14" fmla="sin 13500 -4317438"/>
                <a:gd name="G15" fmla="+- G11 10800 0"/>
                <a:gd name="G16" fmla="+- G12 10800 0"/>
                <a:gd name="G17" fmla="+- G13 10800 0"/>
                <a:gd name="G18" fmla="+- G14 10800 0"/>
                <a:gd name="G19" fmla="*/ 5170 1 2"/>
                <a:gd name="G20" fmla="+- G19 5400 0"/>
                <a:gd name="G21" fmla="cos G20 -4317438"/>
                <a:gd name="G22" fmla="sin G20 -4317438"/>
                <a:gd name="G23" fmla="+- G21 10800 0"/>
                <a:gd name="G24" fmla="+- G12 G23 G22"/>
                <a:gd name="G25" fmla="+- G22 G23 G11"/>
                <a:gd name="G26" fmla="cos 10800 -4317438"/>
                <a:gd name="G27" fmla="sin 10800 -4317438"/>
                <a:gd name="G28" fmla="cos 5170 -4317438"/>
                <a:gd name="G29" fmla="sin 5170 -4317438"/>
                <a:gd name="G30" fmla="+- G26 10800 0"/>
                <a:gd name="G31" fmla="+- G27 10800 0"/>
                <a:gd name="G32" fmla="+- G28 10800 0"/>
                <a:gd name="G33" fmla="+- G29 10800 0"/>
                <a:gd name="G34" fmla="+- G19 5400 0"/>
                <a:gd name="G35" fmla="cos G34 -8659349"/>
                <a:gd name="G36" fmla="sin G34 -8659349"/>
                <a:gd name="G37" fmla="+/ -8659349 -4317438 2"/>
                <a:gd name="T2" fmla="*/ 180 256 1"/>
                <a:gd name="T3" fmla="*/ 0 256 1"/>
                <a:gd name="G38" fmla="+- G37 T2 T3"/>
                <a:gd name="G39" fmla="?: G2 G37 G38"/>
                <a:gd name="G40" fmla="cos 10800 G39"/>
                <a:gd name="G41" fmla="sin 10800 G39"/>
                <a:gd name="G42" fmla="cos 5170 G39"/>
                <a:gd name="G43" fmla="sin 5170 G39"/>
                <a:gd name="G44" fmla="+- G40 10800 0"/>
                <a:gd name="G45" fmla="+- G41 10800 0"/>
                <a:gd name="G46" fmla="+- G42 10800 0"/>
                <a:gd name="G47" fmla="+- G43 10800 0"/>
                <a:gd name="G48" fmla="+- G35 10800 0"/>
                <a:gd name="G49" fmla="+- G36 10800 0"/>
                <a:gd name="T4" fmla="*/ 9109 w 21600"/>
                <a:gd name="T5" fmla="*/ 133 h 21600"/>
                <a:gd name="T6" fmla="*/ 5443 w 21600"/>
                <a:gd name="T7" fmla="*/ 4878 h 21600"/>
                <a:gd name="T8" fmla="*/ 9990 w 21600"/>
                <a:gd name="T9" fmla="*/ 5693 h 21600"/>
                <a:gd name="T10" fmla="*/ 16317 w 21600"/>
                <a:gd name="T11" fmla="*/ -1522 h 21600"/>
                <a:gd name="T12" fmla="*/ 19096 w 21600"/>
                <a:gd name="T13" fmla="*/ 5766 h 21600"/>
                <a:gd name="T14" fmla="*/ 11809 w 21600"/>
                <a:gd name="T15" fmla="*/ 854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912" y="6081"/>
                  </a:moveTo>
                  <a:cubicBezTo>
                    <a:pt x="12248" y="5783"/>
                    <a:pt x="11528" y="5630"/>
                    <a:pt x="10800" y="5630"/>
                  </a:cubicBezTo>
                  <a:cubicBezTo>
                    <a:pt x="9518" y="5629"/>
                    <a:pt x="8282" y="6106"/>
                    <a:pt x="7331" y="6965"/>
                  </a:cubicBezTo>
                  <a:lnTo>
                    <a:pt x="3555" y="2790"/>
                  </a:lnTo>
                  <a:cubicBezTo>
                    <a:pt x="5540" y="994"/>
                    <a:pt x="8122" y="-1"/>
                    <a:pt x="10800" y="0"/>
                  </a:cubicBezTo>
                  <a:cubicBezTo>
                    <a:pt x="12321" y="0"/>
                    <a:pt x="13825" y="321"/>
                    <a:pt x="15213" y="943"/>
                  </a:cubicBezTo>
                  <a:lnTo>
                    <a:pt x="16317" y="-1522"/>
                  </a:lnTo>
                  <a:lnTo>
                    <a:pt x="19096" y="5766"/>
                  </a:lnTo>
                  <a:lnTo>
                    <a:pt x="11809" y="8545"/>
                  </a:lnTo>
                  <a:lnTo>
                    <a:pt x="12912" y="6081"/>
                  </a:lnTo>
                  <a:close/>
                </a:path>
              </a:pathLst>
            </a:custGeom>
            <a:gradFill rotWithShape="0">
              <a:gsLst>
                <a:gs pos="0">
                  <a:srgbClr val="00FF00"/>
                </a:gs>
                <a:gs pos="100000">
                  <a:srgbClr val="00FF00">
                    <a:gamma/>
                    <a:shade val="46275"/>
                    <a:invGamma/>
                  </a:srgbClr>
                </a:gs>
              </a:gsLst>
              <a:lin ang="5400000" scaled="1"/>
            </a:gradFill>
            <a:ln w="9525">
              <a:noFill/>
              <a:miter lim="800000"/>
              <a:headEnd/>
              <a:tailEnd/>
            </a:ln>
            <a:effectLst/>
          </p:spPr>
          <p:txBody>
            <a:bodyPr anchor="ctr">
              <a:spAutoFit/>
            </a:bodyPr>
            <a:lstStyle/>
            <a:p>
              <a:endParaRPr lang="en-US" dirty="0"/>
            </a:p>
          </p:txBody>
        </p:sp>
        <p:sp>
          <p:nvSpPr>
            <p:cNvPr id="10" name="AutoShape 146"/>
            <p:cNvSpPr>
              <a:spLocks noChangeArrowheads="1"/>
            </p:cNvSpPr>
            <p:nvPr/>
          </p:nvSpPr>
          <p:spPr bwMode="auto">
            <a:xfrm rot="2700000">
              <a:off x="2102" y="1260"/>
              <a:ext cx="1536" cy="2088"/>
            </a:xfrm>
            <a:custGeom>
              <a:avLst/>
              <a:gdLst>
                <a:gd name="G0" fmla="+- -10554645 0 0"/>
                <a:gd name="G1" fmla="+- 9738445 0 0"/>
                <a:gd name="G2" fmla="+- -10554645 0 9738445"/>
                <a:gd name="G3" fmla="+- 10800 0 0"/>
                <a:gd name="G4" fmla="+- 0 0 -10554645"/>
                <a:gd name="T0" fmla="*/ 360 256 1"/>
                <a:gd name="T1" fmla="*/ 0 256 1"/>
                <a:gd name="G5" fmla="+- G2 T0 T1"/>
                <a:gd name="G6" fmla="?: G2 G2 G5"/>
                <a:gd name="G7" fmla="+- 0 0 G6"/>
                <a:gd name="G8" fmla="+- 5041 0 0"/>
                <a:gd name="G9" fmla="+- 0 0 9738445"/>
                <a:gd name="G10" fmla="+- 5041 0 2700"/>
                <a:gd name="G11" fmla="cos G10 -10554645"/>
                <a:gd name="G12" fmla="sin G10 -10554645"/>
                <a:gd name="G13" fmla="cos 13500 -10554645"/>
                <a:gd name="G14" fmla="sin 13500 -10554645"/>
                <a:gd name="G15" fmla="+- G11 10800 0"/>
                <a:gd name="G16" fmla="+- G12 10800 0"/>
                <a:gd name="G17" fmla="+- G13 10800 0"/>
                <a:gd name="G18" fmla="+- G14 10800 0"/>
                <a:gd name="G19" fmla="*/ 5041 1 2"/>
                <a:gd name="G20" fmla="+- G19 5400 0"/>
                <a:gd name="G21" fmla="cos G20 -10554645"/>
                <a:gd name="G22" fmla="sin G20 -10554645"/>
                <a:gd name="G23" fmla="+- G21 10800 0"/>
                <a:gd name="G24" fmla="+- G12 G23 G22"/>
                <a:gd name="G25" fmla="+- G22 G23 G11"/>
                <a:gd name="G26" fmla="cos 10800 -10554645"/>
                <a:gd name="G27" fmla="sin 10800 -10554645"/>
                <a:gd name="G28" fmla="cos 5041 -10554645"/>
                <a:gd name="G29" fmla="sin 5041 -10554645"/>
                <a:gd name="G30" fmla="+- G26 10800 0"/>
                <a:gd name="G31" fmla="+- G27 10800 0"/>
                <a:gd name="G32" fmla="+- G28 10800 0"/>
                <a:gd name="G33" fmla="+- G29 10800 0"/>
                <a:gd name="G34" fmla="+- G19 5400 0"/>
                <a:gd name="G35" fmla="cos G34 9738445"/>
                <a:gd name="G36" fmla="sin G34 9738445"/>
                <a:gd name="G37" fmla="+/ 9738445 -10554645 2"/>
                <a:gd name="T2" fmla="*/ 180 256 1"/>
                <a:gd name="T3" fmla="*/ 0 256 1"/>
                <a:gd name="G38" fmla="+- G37 T2 T3"/>
                <a:gd name="G39" fmla="?: G2 G37 G38"/>
                <a:gd name="G40" fmla="cos 10800 G39"/>
                <a:gd name="G41" fmla="sin 10800 G39"/>
                <a:gd name="G42" fmla="cos 5041 G39"/>
                <a:gd name="G43" fmla="sin 5041 G39"/>
                <a:gd name="G44" fmla="+- G40 10800 0"/>
                <a:gd name="G45" fmla="+- G41 10800 0"/>
                <a:gd name="G46" fmla="+- G42 10800 0"/>
                <a:gd name="G47" fmla="+- G43 10800 0"/>
                <a:gd name="G48" fmla="+- G35 10800 0"/>
                <a:gd name="G49" fmla="+- G36 10800 0"/>
                <a:gd name="T4" fmla="*/ 63 w 21600"/>
                <a:gd name="T5" fmla="*/ 11971 h 21600"/>
                <a:gd name="T6" fmla="*/ 4039 w 21600"/>
                <a:gd name="T7" fmla="*/ 14927 h 21600"/>
                <a:gd name="T8" fmla="*/ 5788 w 21600"/>
                <a:gd name="T9" fmla="*/ 11346 h 21600"/>
                <a:gd name="T10" fmla="*/ -1969 w 21600"/>
                <a:gd name="T11" fmla="*/ 6416 h 21600"/>
                <a:gd name="T12" fmla="*/ 5120 w 21600"/>
                <a:gd name="T13" fmla="*/ 2950 h 21600"/>
                <a:gd name="T14" fmla="*/ 8585 w 21600"/>
                <a:gd name="T15" fmla="*/ 100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032" y="9163"/>
                  </a:moveTo>
                  <a:cubicBezTo>
                    <a:pt x="5851" y="9689"/>
                    <a:pt x="5759" y="10243"/>
                    <a:pt x="5759" y="10799"/>
                  </a:cubicBezTo>
                  <a:cubicBezTo>
                    <a:pt x="5758" y="11726"/>
                    <a:pt x="6014" y="12635"/>
                    <a:pt x="6497" y="13426"/>
                  </a:cubicBezTo>
                  <a:lnTo>
                    <a:pt x="1581" y="16427"/>
                  </a:lnTo>
                  <a:cubicBezTo>
                    <a:pt x="547" y="14732"/>
                    <a:pt x="0" y="12785"/>
                    <a:pt x="0" y="10800"/>
                  </a:cubicBezTo>
                  <a:cubicBezTo>
                    <a:pt x="-1" y="9606"/>
                    <a:pt x="197" y="8421"/>
                    <a:pt x="585" y="7292"/>
                  </a:cubicBezTo>
                  <a:lnTo>
                    <a:pt x="-1969" y="6416"/>
                  </a:lnTo>
                  <a:lnTo>
                    <a:pt x="5120" y="2950"/>
                  </a:lnTo>
                  <a:lnTo>
                    <a:pt x="8585" y="10039"/>
                  </a:lnTo>
                  <a:lnTo>
                    <a:pt x="6032" y="9163"/>
                  </a:lnTo>
                  <a:close/>
                </a:path>
              </a:pathLst>
            </a:custGeom>
            <a:gradFill rotWithShape="0">
              <a:gsLst>
                <a:gs pos="0">
                  <a:srgbClr val="0033CC">
                    <a:gamma/>
                    <a:shade val="40000"/>
                    <a:invGamma/>
                  </a:srgbClr>
                </a:gs>
                <a:gs pos="100000">
                  <a:srgbClr val="0033CC"/>
                </a:gs>
              </a:gsLst>
              <a:lin ang="5400000" scaled="1"/>
            </a:gradFill>
            <a:ln w="9525">
              <a:noFill/>
              <a:miter lim="800000"/>
              <a:headEnd/>
              <a:tailEnd/>
            </a:ln>
            <a:effectLst/>
          </p:spPr>
          <p:txBody>
            <a:bodyPr anchor="ctr">
              <a:spAutoFit/>
            </a:bodyPr>
            <a:lstStyle/>
            <a:p>
              <a:endParaRPr lang="en-US" dirty="0"/>
            </a:p>
          </p:txBody>
        </p:sp>
      </p:grpSp>
      <p:grpSp>
        <p:nvGrpSpPr>
          <p:cNvPr id="3" name="Group 573"/>
          <p:cNvGrpSpPr>
            <a:grpSpLocks/>
          </p:cNvGrpSpPr>
          <p:nvPr/>
        </p:nvGrpSpPr>
        <p:grpSpPr bwMode="auto">
          <a:xfrm rot="16640448" flipH="1">
            <a:off x="1984717" y="3584446"/>
            <a:ext cx="1277937" cy="1438275"/>
            <a:chOff x="3709" y="1577"/>
            <a:chExt cx="805" cy="906"/>
          </a:xfrm>
        </p:grpSpPr>
        <p:sp>
          <p:nvSpPr>
            <p:cNvPr id="12" name="Freeform 574"/>
            <p:cNvSpPr>
              <a:spLocks/>
            </p:cNvSpPr>
            <p:nvPr/>
          </p:nvSpPr>
          <p:spPr bwMode="auto">
            <a:xfrm>
              <a:off x="3742" y="1624"/>
              <a:ext cx="772" cy="859"/>
            </a:xfrm>
            <a:custGeom>
              <a:avLst/>
              <a:gdLst/>
              <a:ahLst/>
              <a:cxnLst>
                <a:cxn ang="0">
                  <a:pos x="249" y="953"/>
                </a:cxn>
                <a:cxn ang="0">
                  <a:pos x="90" y="903"/>
                </a:cxn>
                <a:cxn ang="0">
                  <a:pos x="73" y="983"/>
                </a:cxn>
                <a:cxn ang="0">
                  <a:pos x="22" y="977"/>
                </a:cxn>
                <a:cxn ang="0">
                  <a:pos x="0" y="1095"/>
                </a:cxn>
                <a:cxn ang="0">
                  <a:pos x="115" y="1127"/>
                </a:cxn>
                <a:cxn ang="0">
                  <a:pos x="223" y="1181"/>
                </a:cxn>
                <a:cxn ang="0">
                  <a:pos x="318" y="1251"/>
                </a:cxn>
                <a:cxn ang="0">
                  <a:pos x="402" y="1336"/>
                </a:cxn>
                <a:cxn ang="0">
                  <a:pos x="471" y="1432"/>
                </a:cxn>
                <a:cxn ang="0">
                  <a:pos x="522" y="1541"/>
                </a:cxn>
                <a:cxn ang="0">
                  <a:pos x="555" y="1659"/>
                </a:cxn>
                <a:cxn ang="0">
                  <a:pos x="566" y="1781"/>
                </a:cxn>
                <a:cxn ang="0">
                  <a:pos x="4" y="1778"/>
                </a:cxn>
                <a:cxn ang="0">
                  <a:pos x="1151" y="2577"/>
                </a:cxn>
                <a:cxn ang="0">
                  <a:pos x="2315" y="1778"/>
                </a:cxn>
                <a:cxn ang="0">
                  <a:pos x="1812" y="1782"/>
                </a:cxn>
                <a:cxn ang="0">
                  <a:pos x="1807" y="1635"/>
                </a:cxn>
                <a:cxn ang="0">
                  <a:pos x="1790" y="1491"/>
                </a:cxn>
                <a:cxn ang="0">
                  <a:pos x="1763" y="1349"/>
                </a:cxn>
                <a:cxn ang="0">
                  <a:pos x="1726" y="1211"/>
                </a:cxn>
                <a:cxn ang="0">
                  <a:pos x="1679" y="1078"/>
                </a:cxn>
                <a:cxn ang="0">
                  <a:pos x="1622" y="949"/>
                </a:cxn>
                <a:cxn ang="0">
                  <a:pos x="1559" y="826"/>
                </a:cxn>
                <a:cxn ang="0">
                  <a:pos x="1486" y="707"/>
                </a:cxn>
                <a:cxn ang="0">
                  <a:pos x="1404" y="593"/>
                </a:cxn>
                <a:cxn ang="0">
                  <a:pos x="1315" y="487"/>
                </a:cxn>
                <a:cxn ang="0">
                  <a:pos x="1219" y="386"/>
                </a:cxn>
                <a:cxn ang="0">
                  <a:pos x="1116" y="294"/>
                </a:cxn>
                <a:cxn ang="0">
                  <a:pos x="1007" y="208"/>
                </a:cxn>
                <a:cxn ang="0">
                  <a:pos x="891" y="131"/>
                </a:cxn>
                <a:cxn ang="0">
                  <a:pos x="770" y="60"/>
                </a:cxn>
                <a:cxn ang="0">
                  <a:pos x="644" y="0"/>
                </a:cxn>
                <a:cxn ang="0">
                  <a:pos x="560" y="187"/>
                </a:cxn>
                <a:cxn ang="0">
                  <a:pos x="649" y="235"/>
                </a:cxn>
                <a:cxn ang="0">
                  <a:pos x="493" y="559"/>
                </a:cxn>
                <a:cxn ang="0">
                  <a:pos x="380" y="515"/>
                </a:cxn>
                <a:cxn ang="0">
                  <a:pos x="410" y="440"/>
                </a:cxn>
                <a:cxn ang="0">
                  <a:pos x="291" y="391"/>
                </a:cxn>
                <a:cxn ang="0">
                  <a:pos x="241" y="508"/>
                </a:cxn>
                <a:cxn ang="0">
                  <a:pos x="333" y="551"/>
                </a:cxn>
                <a:cxn ang="0">
                  <a:pos x="249" y="743"/>
                </a:cxn>
                <a:cxn ang="0">
                  <a:pos x="321" y="769"/>
                </a:cxn>
                <a:cxn ang="0">
                  <a:pos x="249" y="953"/>
                </a:cxn>
              </a:cxnLst>
              <a:rect l="0" t="0" r="r" b="b"/>
              <a:pathLst>
                <a:path w="2315" h="2577">
                  <a:moveTo>
                    <a:pt x="249" y="953"/>
                  </a:moveTo>
                  <a:lnTo>
                    <a:pt x="90" y="903"/>
                  </a:lnTo>
                  <a:lnTo>
                    <a:pt x="73" y="983"/>
                  </a:lnTo>
                  <a:lnTo>
                    <a:pt x="22" y="977"/>
                  </a:lnTo>
                  <a:lnTo>
                    <a:pt x="0" y="1095"/>
                  </a:lnTo>
                  <a:lnTo>
                    <a:pt x="115" y="1127"/>
                  </a:lnTo>
                  <a:lnTo>
                    <a:pt x="223" y="1181"/>
                  </a:lnTo>
                  <a:lnTo>
                    <a:pt x="318" y="1251"/>
                  </a:lnTo>
                  <a:lnTo>
                    <a:pt x="402" y="1336"/>
                  </a:lnTo>
                  <a:lnTo>
                    <a:pt x="471" y="1432"/>
                  </a:lnTo>
                  <a:lnTo>
                    <a:pt x="522" y="1541"/>
                  </a:lnTo>
                  <a:lnTo>
                    <a:pt x="555" y="1659"/>
                  </a:lnTo>
                  <a:lnTo>
                    <a:pt x="566" y="1781"/>
                  </a:lnTo>
                  <a:lnTo>
                    <a:pt x="4" y="1778"/>
                  </a:lnTo>
                  <a:lnTo>
                    <a:pt x="1151" y="2577"/>
                  </a:lnTo>
                  <a:lnTo>
                    <a:pt x="2315" y="1778"/>
                  </a:lnTo>
                  <a:lnTo>
                    <a:pt x="1812" y="1782"/>
                  </a:lnTo>
                  <a:lnTo>
                    <a:pt x="1807" y="1635"/>
                  </a:lnTo>
                  <a:lnTo>
                    <a:pt x="1790" y="1491"/>
                  </a:lnTo>
                  <a:lnTo>
                    <a:pt x="1763" y="1349"/>
                  </a:lnTo>
                  <a:lnTo>
                    <a:pt x="1726" y="1211"/>
                  </a:lnTo>
                  <a:lnTo>
                    <a:pt x="1679" y="1078"/>
                  </a:lnTo>
                  <a:lnTo>
                    <a:pt x="1622" y="949"/>
                  </a:lnTo>
                  <a:lnTo>
                    <a:pt x="1559" y="826"/>
                  </a:lnTo>
                  <a:lnTo>
                    <a:pt x="1486" y="707"/>
                  </a:lnTo>
                  <a:lnTo>
                    <a:pt x="1404" y="593"/>
                  </a:lnTo>
                  <a:lnTo>
                    <a:pt x="1315" y="487"/>
                  </a:lnTo>
                  <a:lnTo>
                    <a:pt x="1219" y="386"/>
                  </a:lnTo>
                  <a:lnTo>
                    <a:pt x="1116" y="294"/>
                  </a:lnTo>
                  <a:lnTo>
                    <a:pt x="1007" y="208"/>
                  </a:lnTo>
                  <a:lnTo>
                    <a:pt x="891" y="131"/>
                  </a:lnTo>
                  <a:lnTo>
                    <a:pt x="770" y="60"/>
                  </a:lnTo>
                  <a:lnTo>
                    <a:pt x="644" y="0"/>
                  </a:lnTo>
                  <a:lnTo>
                    <a:pt x="560" y="187"/>
                  </a:lnTo>
                  <a:lnTo>
                    <a:pt x="649" y="235"/>
                  </a:lnTo>
                  <a:lnTo>
                    <a:pt x="493" y="559"/>
                  </a:lnTo>
                  <a:lnTo>
                    <a:pt x="380" y="515"/>
                  </a:lnTo>
                  <a:lnTo>
                    <a:pt x="410" y="440"/>
                  </a:lnTo>
                  <a:lnTo>
                    <a:pt x="291" y="391"/>
                  </a:lnTo>
                  <a:lnTo>
                    <a:pt x="241" y="508"/>
                  </a:lnTo>
                  <a:lnTo>
                    <a:pt x="333" y="551"/>
                  </a:lnTo>
                  <a:lnTo>
                    <a:pt x="249" y="743"/>
                  </a:lnTo>
                  <a:lnTo>
                    <a:pt x="321" y="769"/>
                  </a:lnTo>
                  <a:lnTo>
                    <a:pt x="249" y="953"/>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3" name="Freeform 575"/>
            <p:cNvSpPr>
              <a:spLocks/>
            </p:cNvSpPr>
            <p:nvPr/>
          </p:nvSpPr>
          <p:spPr bwMode="auto">
            <a:xfrm>
              <a:off x="3740" y="1742"/>
              <a:ext cx="47" cy="47"/>
            </a:xfrm>
            <a:custGeom>
              <a:avLst/>
              <a:gdLst/>
              <a:ahLst/>
              <a:cxnLst>
                <a:cxn ang="0">
                  <a:pos x="142" y="24"/>
                </a:cxn>
                <a:cxn ang="0">
                  <a:pos x="24" y="0"/>
                </a:cxn>
                <a:cxn ang="0">
                  <a:pos x="0" y="117"/>
                </a:cxn>
                <a:cxn ang="0">
                  <a:pos x="117" y="141"/>
                </a:cxn>
                <a:cxn ang="0">
                  <a:pos x="142" y="24"/>
                </a:cxn>
              </a:cxnLst>
              <a:rect l="0" t="0" r="r" b="b"/>
              <a:pathLst>
                <a:path w="142" h="141">
                  <a:moveTo>
                    <a:pt x="142" y="24"/>
                  </a:moveTo>
                  <a:lnTo>
                    <a:pt x="24" y="0"/>
                  </a:lnTo>
                  <a:lnTo>
                    <a:pt x="0" y="117"/>
                  </a:lnTo>
                  <a:lnTo>
                    <a:pt x="117" y="141"/>
                  </a:lnTo>
                  <a:lnTo>
                    <a:pt x="142" y="24"/>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4" name="Freeform 576"/>
            <p:cNvSpPr>
              <a:spLocks/>
            </p:cNvSpPr>
            <p:nvPr/>
          </p:nvSpPr>
          <p:spPr bwMode="auto">
            <a:xfrm>
              <a:off x="3861" y="1594"/>
              <a:ext cx="53" cy="52"/>
            </a:xfrm>
            <a:custGeom>
              <a:avLst/>
              <a:gdLst/>
              <a:ahLst/>
              <a:cxnLst>
                <a:cxn ang="0">
                  <a:pos x="159" y="49"/>
                </a:cxn>
                <a:cxn ang="0">
                  <a:pos x="51" y="0"/>
                </a:cxn>
                <a:cxn ang="0">
                  <a:pos x="0" y="106"/>
                </a:cxn>
                <a:cxn ang="0">
                  <a:pos x="108" y="156"/>
                </a:cxn>
                <a:cxn ang="0">
                  <a:pos x="159" y="49"/>
                </a:cxn>
              </a:cxnLst>
              <a:rect l="0" t="0" r="r" b="b"/>
              <a:pathLst>
                <a:path w="159" h="156">
                  <a:moveTo>
                    <a:pt x="159" y="49"/>
                  </a:moveTo>
                  <a:lnTo>
                    <a:pt x="51" y="0"/>
                  </a:lnTo>
                  <a:lnTo>
                    <a:pt x="0" y="106"/>
                  </a:lnTo>
                  <a:lnTo>
                    <a:pt x="108" y="156"/>
                  </a:lnTo>
                  <a:lnTo>
                    <a:pt x="159" y="49"/>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5" name="Freeform 577"/>
            <p:cNvSpPr>
              <a:spLocks/>
            </p:cNvSpPr>
            <p:nvPr/>
          </p:nvSpPr>
          <p:spPr bwMode="auto">
            <a:xfrm>
              <a:off x="3745" y="1835"/>
              <a:ext cx="28" cy="28"/>
            </a:xfrm>
            <a:custGeom>
              <a:avLst/>
              <a:gdLst/>
              <a:ahLst/>
              <a:cxnLst>
                <a:cxn ang="0">
                  <a:pos x="85" y="9"/>
                </a:cxn>
                <a:cxn ang="0">
                  <a:pos x="8" y="0"/>
                </a:cxn>
                <a:cxn ang="0">
                  <a:pos x="0" y="74"/>
                </a:cxn>
                <a:cxn ang="0">
                  <a:pos x="77" y="84"/>
                </a:cxn>
                <a:cxn ang="0">
                  <a:pos x="85" y="9"/>
                </a:cxn>
              </a:cxnLst>
              <a:rect l="0" t="0" r="r" b="b"/>
              <a:pathLst>
                <a:path w="85" h="84">
                  <a:moveTo>
                    <a:pt x="85" y="9"/>
                  </a:moveTo>
                  <a:lnTo>
                    <a:pt x="8" y="0"/>
                  </a:lnTo>
                  <a:lnTo>
                    <a:pt x="0" y="74"/>
                  </a:lnTo>
                  <a:lnTo>
                    <a:pt x="77" y="84"/>
                  </a:lnTo>
                  <a:lnTo>
                    <a:pt x="85" y="9"/>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6" name="Freeform 578"/>
            <p:cNvSpPr>
              <a:spLocks/>
            </p:cNvSpPr>
            <p:nvPr/>
          </p:nvSpPr>
          <p:spPr bwMode="auto">
            <a:xfrm>
              <a:off x="3737" y="1646"/>
              <a:ext cx="28" cy="28"/>
            </a:xfrm>
            <a:custGeom>
              <a:avLst/>
              <a:gdLst/>
              <a:ahLst/>
              <a:cxnLst>
                <a:cxn ang="0">
                  <a:pos x="85" y="10"/>
                </a:cxn>
                <a:cxn ang="0">
                  <a:pos x="8" y="0"/>
                </a:cxn>
                <a:cxn ang="0">
                  <a:pos x="0" y="75"/>
                </a:cxn>
                <a:cxn ang="0">
                  <a:pos x="77" y="84"/>
                </a:cxn>
                <a:cxn ang="0">
                  <a:pos x="85" y="10"/>
                </a:cxn>
              </a:cxnLst>
              <a:rect l="0" t="0" r="r" b="b"/>
              <a:pathLst>
                <a:path w="85" h="84">
                  <a:moveTo>
                    <a:pt x="85" y="10"/>
                  </a:moveTo>
                  <a:lnTo>
                    <a:pt x="8" y="0"/>
                  </a:lnTo>
                  <a:lnTo>
                    <a:pt x="0" y="75"/>
                  </a:lnTo>
                  <a:lnTo>
                    <a:pt x="77" y="84"/>
                  </a:lnTo>
                  <a:lnTo>
                    <a:pt x="85" y="10"/>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7" name="Freeform 579"/>
            <p:cNvSpPr>
              <a:spLocks/>
            </p:cNvSpPr>
            <p:nvPr/>
          </p:nvSpPr>
          <p:spPr bwMode="auto">
            <a:xfrm>
              <a:off x="3795" y="1652"/>
              <a:ext cx="47" cy="47"/>
            </a:xfrm>
            <a:custGeom>
              <a:avLst/>
              <a:gdLst/>
              <a:ahLst/>
              <a:cxnLst>
                <a:cxn ang="0">
                  <a:pos x="141" y="38"/>
                </a:cxn>
                <a:cxn ang="0">
                  <a:pos x="37" y="0"/>
                </a:cxn>
                <a:cxn ang="0">
                  <a:pos x="0" y="101"/>
                </a:cxn>
                <a:cxn ang="0">
                  <a:pos x="103" y="140"/>
                </a:cxn>
                <a:cxn ang="0">
                  <a:pos x="141" y="38"/>
                </a:cxn>
              </a:cxnLst>
              <a:rect l="0" t="0" r="r" b="b"/>
              <a:pathLst>
                <a:path w="141" h="140">
                  <a:moveTo>
                    <a:pt x="141" y="38"/>
                  </a:moveTo>
                  <a:lnTo>
                    <a:pt x="37" y="0"/>
                  </a:lnTo>
                  <a:lnTo>
                    <a:pt x="0" y="101"/>
                  </a:lnTo>
                  <a:lnTo>
                    <a:pt x="103" y="140"/>
                  </a:lnTo>
                  <a:lnTo>
                    <a:pt x="141" y="38"/>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8" name="Freeform 580"/>
            <p:cNvSpPr>
              <a:spLocks/>
            </p:cNvSpPr>
            <p:nvPr/>
          </p:nvSpPr>
          <p:spPr bwMode="auto">
            <a:xfrm>
              <a:off x="3709" y="1903"/>
              <a:ext cx="35" cy="34"/>
            </a:xfrm>
            <a:custGeom>
              <a:avLst/>
              <a:gdLst/>
              <a:ahLst/>
              <a:cxnLst>
                <a:cxn ang="0">
                  <a:pos x="104" y="12"/>
                </a:cxn>
                <a:cxn ang="0">
                  <a:pos x="12" y="0"/>
                </a:cxn>
                <a:cxn ang="0">
                  <a:pos x="0" y="90"/>
                </a:cxn>
                <a:cxn ang="0">
                  <a:pos x="92" y="103"/>
                </a:cxn>
                <a:cxn ang="0">
                  <a:pos x="104" y="12"/>
                </a:cxn>
              </a:cxnLst>
              <a:rect l="0" t="0" r="r" b="b"/>
              <a:pathLst>
                <a:path w="104" h="103">
                  <a:moveTo>
                    <a:pt x="104" y="12"/>
                  </a:moveTo>
                  <a:lnTo>
                    <a:pt x="12" y="0"/>
                  </a:lnTo>
                  <a:lnTo>
                    <a:pt x="0" y="90"/>
                  </a:lnTo>
                  <a:lnTo>
                    <a:pt x="92" y="103"/>
                  </a:lnTo>
                  <a:lnTo>
                    <a:pt x="104" y="12"/>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19" name="Freeform 581"/>
            <p:cNvSpPr>
              <a:spLocks/>
            </p:cNvSpPr>
            <p:nvPr/>
          </p:nvSpPr>
          <p:spPr bwMode="auto">
            <a:xfrm>
              <a:off x="3803" y="1577"/>
              <a:ext cx="22" cy="21"/>
            </a:xfrm>
            <a:custGeom>
              <a:avLst/>
              <a:gdLst/>
              <a:ahLst/>
              <a:cxnLst>
                <a:cxn ang="0">
                  <a:pos x="64" y="10"/>
                </a:cxn>
                <a:cxn ang="0">
                  <a:pos x="10" y="0"/>
                </a:cxn>
                <a:cxn ang="0">
                  <a:pos x="0" y="53"/>
                </a:cxn>
                <a:cxn ang="0">
                  <a:pos x="54" y="63"/>
                </a:cxn>
                <a:cxn ang="0">
                  <a:pos x="64" y="10"/>
                </a:cxn>
              </a:cxnLst>
              <a:rect l="0" t="0" r="r" b="b"/>
              <a:pathLst>
                <a:path w="64" h="63">
                  <a:moveTo>
                    <a:pt x="64" y="10"/>
                  </a:moveTo>
                  <a:lnTo>
                    <a:pt x="10" y="0"/>
                  </a:lnTo>
                  <a:lnTo>
                    <a:pt x="0" y="53"/>
                  </a:lnTo>
                  <a:lnTo>
                    <a:pt x="54" y="63"/>
                  </a:lnTo>
                  <a:lnTo>
                    <a:pt x="64" y="10"/>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20" name="Freeform 582"/>
            <p:cNvSpPr>
              <a:spLocks/>
            </p:cNvSpPr>
            <p:nvPr/>
          </p:nvSpPr>
          <p:spPr bwMode="auto">
            <a:xfrm>
              <a:off x="3848" y="1660"/>
              <a:ext cx="78" cy="114"/>
            </a:xfrm>
            <a:custGeom>
              <a:avLst/>
              <a:gdLst/>
              <a:ahLst/>
              <a:cxnLst>
                <a:cxn ang="0">
                  <a:pos x="98" y="202"/>
                </a:cxn>
                <a:cxn ang="0">
                  <a:pos x="0" y="164"/>
                </a:cxn>
                <a:cxn ang="0">
                  <a:pos x="66" y="0"/>
                </a:cxn>
                <a:cxn ang="0">
                  <a:pos x="230" y="65"/>
                </a:cxn>
                <a:cxn ang="0">
                  <a:pos x="175" y="198"/>
                </a:cxn>
                <a:cxn ang="0">
                  <a:pos x="234" y="220"/>
                </a:cxn>
                <a:cxn ang="0">
                  <a:pos x="186" y="342"/>
                </a:cxn>
                <a:cxn ang="0">
                  <a:pos x="62" y="293"/>
                </a:cxn>
                <a:cxn ang="0">
                  <a:pos x="98" y="202"/>
                </a:cxn>
              </a:cxnLst>
              <a:rect l="0" t="0" r="r" b="b"/>
              <a:pathLst>
                <a:path w="234" h="342">
                  <a:moveTo>
                    <a:pt x="98" y="202"/>
                  </a:moveTo>
                  <a:lnTo>
                    <a:pt x="0" y="164"/>
                  </a:lnTo>
                  <a:lnTo>
                    <a:pt x="66" y="0"/>
                  </a:lnTo>
                  <a:lnTo>
                    <a:pt x="230" y="65"/>
                  </a:lnTo>
                  <a:lnTo>
                    <a:pt x="175" y="198"/>
                  </a:lnTo>
                  <a:lnTo>
                    <a:pt x="234" y="220"/>
                  </a:lnTo>
                  <a:lnTo>
                    <a:pt x="186" y="342"/>
                  </a:lnTo>
                  <a:lnTo>
                    <a:pt x="62" y="293"/>
                  </a:lnTo>
                  <a:lnTo>
                    <a:pt x="98" y="202"/>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21" name="Freeform 583"/>
            <p:cNvSpPr>
              <a:spLocks/>
            </p:cNvSpPr>
            <p:nvPr/>
          </p:nvSpPr>
          <p:spPr bwMode="auto">
            <a:xfrm>
              <a:off x="3767" y="1855"/>
              <a:ext cx="61" cy="62"/>
            </a:xfrm>
            <a:custGeom>
              <a:avLst/>
              <a:gdLst/>
              <a:ahLst/>
              <a:cxnLst>
                <a:cxn ang="0">
                  <a:pos x="183" y="54"/>
                </a:cxn>
                <a:cxn ang="0">
                  <a:pos x="54" y="0"/>
                </a:cxn>
                <a:cxn ang="0">
                  <a:pos x="0" y="128"/>
                </a:cxn>
                <a:cxn ang="0">
                  <a:pos x="131" y="184"/>
                </a:cxn>
                <a:cxn ang="0">
                  <a:pos x="183" y="54"/>
                </a:cxn>
              </a:cxnLst>
              <a:rect l="0" t="0" r="r" b="b"/>
              <a:pathLst>
                <a:path w="183" h="184">
                  <a:moveTo>
                    <a:pt x="183" y="54"/>
                  </a:moveTo>
                  <a:lnTo>
                    <a:pt x="54" y="0"/>
                  </a:lnTo>
                  <a:lnTo>
                    <a:pt x="0" y="128"/>
                  </a:lnTo>
                  <a:lnTo>
                    <a:pt x="131" y="184"/>
                  </a:lnTo>
                  <a:lnTo>
                    <a:pt x="183" y="54"/>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grpSp>
      <p:sp>
        <p:nvSpPr>
          <p:cNvPr id="22" name="TextBox 21"/>
          <p:cNvSpPr txBox="1"/>
          <p:nvPr/>
        </p:nvSpPr>
        <p:spPr>
          <a:xfrm>
            <a:off x="1066800" y="4419600"/>
            <a:ext cx="1676400" cy="914400"/>
          </a:xfrm>
          <a:prstGeom prst="rect">
            <a:avLst/>
          </a:prstGeom>
          <a:noFill/>
        </p:spPr>
        <p:txBody>
          <a:bodyPr wrap="square" rtlCol="0">
            <a:noAutofit/>
          </a:bodyPr>
          <a:lstStyle/>
          <a:p>
            <a:r>
              <a:rPr lang="en-US" sz="1600" dirty="0" smtClean="0"/>
              <a:t>Initial requirements for domain models</a:t>
            </a:r>
          </a:p>
        </p:txBody>
      </p:sp>
      <p:sp>
        <p:nvSpPr>
          <p:cNvPr id="23" name="TextBox 22"/>
          <p:cNvSpPr txBox="1"/>
          <p:nvPr/>
        </p:nvSpPr>
        <p:spPr>
          <a:xfrm rot="18501982">
            <a:off x="3238132" y="3875197"/>
            <a:ext cx="1415740" cy="975528"/>
          </a:xfrm>
          <a:prstGeom prst="rect">
            <a:avLst/>
          </a:prstGeom>
          <a:noFill/>
        </p:spPr>
        <p:txBody>
          <a:bodyPr wrap="square" rtlCol="0">
            <a:noAutofit/>
          </a:bodyPr>
          <a:lstStyle/>
          <a:p>
            <a:pPr algn="ctr"/>
            <a:r>
              <a:rPr lang="en-US" dirty="0" smtClean="0">
                <a:solidFill>
                  <a:srgbClr val="FFFF00"/>
                </a:solidFill>
              </a:rPr>
              <a:t>Define concrete syntax</a:t>
            </a:r>
          </a:p>
        </p:txBody>
      </p:sp>
      <p:sp>
        <p:nvSpPr>
          <p:cNvPr id="24" name="TextBox 23"/>
          <p:cNvSpPr txBox="1"/>
          <p:nvPr/>
        </p:nvSpPr>
        <p:spPr>
          <a:xfrm rot="2417250">
            <a:off x="4764787" y="3702907"/>
            <a:ext cx="1676400" cy="975528"/>
          </a:xfrm>
          <a:prstGeom prst="rect">
            <a:avLst/>
          </a:prstGeom>
          <a:noFill/>
        </p:spPr>
        <p:txBody>
          <a:bodyPr wrap="square" rtlCol="0">
            <a:noAutofit/>
          </a:bodyPr>
          <a:lstStyle/>
          <a:p>
            <a:pPr algn="ctr"/>
            <a:r>
              <a:rPr lang="en-US" dirty="0" smtClean="0">
                <a:solidFill>
                  <a:srgbClr val="FFFF00"/>
                </a:solidFill>
              </a:rPr>
              <a:t>Define abstract syntax</a:t>
            </a:r>
          </a:p>
        </p:txBody>
      </p:sp>
      <p:sp>
        <p:nvSpPr>
          <p:cNvPr id="25" name="TextBox 24"/>
          <p:cNvSpPr txBox="1"/>
          <p:nvPr/>
        </p:nvSpPr>
        <p:spPr>
          <a:xfrm rot="18514232">
            <a:off x="4734847" y="5348486"/>
            <a:ext cx="1676400" cy="975528"/>
          </a:xfrm>
          <a:prstGeom prst="rect">
            <a:avLst/>
          </a:prstGeom>
          <a:noFill/>
        </p:spPr>
        <p:txBody>
          <a:bodyPr wrap="square" rtlCol="0">
            <a:noAutofit/>
          </a:bodyPr>
          <a:lstStyle/>
          <a:p>
            <a:pPr algn="ctr"/>
            <a:r>
              <a:rPr lang="en-US" dirty="0" smtClean="0">
                <a:solidFill>
                  <a:srgbClr val="FF0000"/>
                </a:solidFill>
              </a:rPr>
              <a:t>Specify semantics</a:t>
            </a:r>
          </a:p>
        </p:txBody>
      </p:sp>
      <p:sp>
        <p:nvSpPr>
          <p:cNvPr id="26" name="TextBox 25"/>
          <p:cNvSpPr txBox="1"/>
          <p:nvPr/>
        </p:nvSpPr>
        <p:spPr>
          <a:xfrm rot="2594329">
            <a:off x="2925971" y="5440696"/>
            <a:ext cx="1676400" cy="975528"/>
          </a:xfrm>
          <a:prstGeom prst="rect">
            <a:avLst/>
          </a:prstGeom>
          <a:noFill/>
        </p:spPr>
        <p:txBody>
          <a:bodyPr wrap="square" rtlCol="0">
            <a:noAutofit/>
          </a:bodyPr>
          <a:lstStyle/>
          <a:p>
            <a:pPr algn="ctr"/>
            <a:r>
              <a:rPr lang="en-US" dirty="0" smtClean="0">
                <a:solidFill>
                  <a:srgbClr val="FF0000"/>
                </a:solidFill>
              </a:rPr>
              <a:t>Evaluate feedback</a:t>
            </a:r>
          </a:p>
        </p:txBody>
      </p:sp>
      <p:grpSp>
        <p:nvGrpSpPr>
          <p:cNvPr id="5" name="Group 573"/>
          <p:cNvGrpSpPr>
            <a:grpSpLocks/>
          </p:cNvGrpSpPr>
          <p:nvPr/>
        </p:nvGrpSpPr>
        <p:grpSpPr bwMode="auto">
          <a:xfrm rot="14331359" flipH="1">
            <a:off x="6250589" y="5220057"/>
            <a:ext cx="1277937" cy="1438275"/>
            <a:chOff x="3709" y="1577"/>
            <a:chExt cx="805" cy="906"/>
          </a:xfrm>
        </p:grpSpPr>
        <p:sp>
          <p:nvSpPr>
            <p:cNvPr id="28" name="Freeform 574"/>
            <p:cNvSpPr>
              <a:spLocks/>
            </p:cNvSpPr>
            <p:nvPr/>
          </p:nvSpPr>
          <p:spPr bwMode="auto">
            <a:xfrm>
              <a:off x="3742" y="1624"/>
              <a:ext cx="772" cy="859"/>
            </a:xfrm>
            <a:custGeom>
              <a:avLst/>
              <a:gdLst/>
              <a:ahLst/>
              <a:cxnLst>
                <a:cxn ang="0">
                  <a:pos x="249" y="953"/>
                </a:cxn>
                <a:cxn ang="0">
                  <a:pos x="90" y="903"/>
                </a:cxn>
                <a:cxn ang="0">
                  <a:pos x="73" y="983"/>
                </a:cxn>
                <a:cxn ang="0">
                  <a:pos x="22" y="977"/>
                </a:cxn>
                <a:cxn ang="0">
                  <a:pos x="0" y="1095"/>
                </a:cxn>
                <a:cxn ang="0">
                  <a:pos x="115" y="1127"/>
                </a:cxn>
                <a:cxn ang="0">
                  <a:pos x="223" y="1181"/>
                </a:cxn>
                <a:cxn ang="0">
                  <a:pos x="318" y="1251"/>
                </a:cxn>
                <a:cxn ang="0">
                  <a:pos x="402" y="1336"/>
                </a:cxn>
                <a:cxn ang="0">
                  <a:pos x="471" y="1432"/>
                </a:cxn>
                <a:cxn ang="0">
                  <a:pos x="522" y="1541"/>
                </a:cxn>
                <a:cxn ang="0">
                  <a:pos x="555" y="1659"/>
                </a:cxn>
                <a:cxn ang="0">
                  <a:pos x="566" y="1781"/>
                </a:cxn>
                <a:cxn ang="0">
                  <a:pos x="4" y="1778"/>
                </a:cxn>
                <a:cxn ang="0">
                  <a:pos x="1151" y="2577"/>
                </a:cxn>
                <a:cxn ang="0">
                  <a:pos x="2315" y="1778"/>
                </a:cxn>
                <a:cxn ang="0">
                  <a:pos x="1812" y="1782"/>
                </a:cxn>
                <a:cxn ang="0">
                  <a:pos x="1807" y="1635"/>
                </a:cxn>
                <a:cxn ang="0">
                  <a:pos x="1790" y="1491"/>
                </a:cxn>
                <a:cxn ang="0">
                  <a:pos x="1763" y="1349"/>
                </a:cxn>
                <a:cxn ang="0">
                  <a:pos x="1726" y="1211"/>
                </a:cxn>
                <a:cxn ang="0">
                  <a:pos x="1679" y="1078"/>
                </a:cxn>
                <a:cxn ang="0">
                  <a:pos x="1622" y="949"/>
                </a:cxn>
                <a:cxn ang="0">
                  <a:pos x="1559" y="826"/>
                </a:cxn>
                <a:cxn ang="0">
                  <a:pos x="1486" y="707"/>
                </a:cxn>
                <a:cxn ang="0">
                  <a:pos x="1404" y="593"/>
                </a:cxn>
                <a:cxn ang="0">
                  <a:pos x="1315" y="487"/>
                </a:cxn>
                <a:cxn ang="0">
                  <a:pos x="1219" y="386"/>
                </a:cxn>
                <a:cxn ang="0">
                  <a:pos x="1116" y="294"/>
                </a:cxn>
                <a:cxn ang="0">
                  <a:pos x="1007" y="208"/>
                </a:cxn>
                <a:cxn ang="0">
                  <a:pos x="891" y="131"/>
                </a:cxn>
                <a:cxn ang="0">
                  <a:pos x="770" y="60"/>
                </a:cxn>
                <a:cxn ang="0">
                  <a:pos x="644" y="0"/>
                </a:cxn>
                <a:cxn ang="0">
                  <a:pos x="560" y="187"/>
                </a:cxn>
                <a:cxn ang="0">
                  <a:pos x="649" y="235"/>
                </a:cxn>
                <a:cxn ang="0">
                  <a:pos x="493" y="559"/>
                </a:cxn>
                <a:cxn ang="0">
                  <a:pos x="380" y="515"/>
                </a:cxn>
                <a:cxn ang="0">
                  <a:pos x="410" y="440"/>
                </a:cxn>
                <a:cxn ang="0">
                  <a:pos x="291" y="391"/>
                </a:cxn>
                <a:cxn ang="0">
                  <a:pos x="241" y="508"/>
                </a:cxn>
                <a:cxn ang="0">
                  <a:pos x="333" y="551"/>
                </a:cxn>
                <a:cxn ang="0">
                  <a:pos x="249" y="743"/>
                </a:cxn>
                <a:cxn ang="0">
                  <a:pos x="321" y="769"/>
                </a:cxn>
                <a:cxn ang="0">
                  <a:pos x="249" y="953"/>
                </a:cxn>
              </a:cxnLst>
              <a:rect l="0" t="0" r="r" b="b"/>
              <a:pathLst>
                <a:path w="2315" h="2577">
                  <a:moveTo>
                    <a:pt x="249" y="953"/>
                  </a:moveTo>
                  <a:lnTo>
                    <a:pt x="90" y="903"/>
                  </a:lnTo>
                  <a:lnTo>
                    <a:pt x="73" y="983"/>
                  </a:lnTo>
                  <a:lnTo>
                    <a:pt x="22" y="977"/>
                  </a:lnTo>
                  <a:lnTo>
                    <a:pt x="0" y="1095"/>
                  </a:lnTo>
                  <a:lnTo>
                    <a:pt x="115" y="1127"/>
                  </a:lnTo>
                  <a:lnTo>
                    <a:pt x="223" y="1181"/>
                  </a:lnTo>
                  <a:lnTo>
                    <a:pt x="318" y="1251"/>
                  </a:lnTo>
                  <a:lnTo>
                    <a:pt x="402" y="1336"/>
                  </a:lnTo>
                  <a:lnTo>
                    <a:pt x="471" y="1432"/>
                  </a:lnTo>
                  <a:lnTo>
                    <a:pt x="522" y="1541"/>
                  </a:lnTo>
                  <a:lnTo>
                    <a:pt x="555" y="1659"/>
                  </a:lnTo>
                  <a:lnTo>
                    <a:pt x="566" y="1781"/>
                  </a:lnTo>
                  <a:lnTo>
                    <a:pt x="4" y="1778"/>
                  </a:lnTo>
                  <a:lnTo>
                    <a:pt x="1151" y="2577"/>
                  </a:lnTo>
                  <a:lnTo>
                    <a:pt x="2315" y="1778"/>
                  </a:lnTo>
                  <a:lnTo>
                    <a:pt x="1812" y="1782"/>
                  </a:lnTo>
                  <a:lnTo>
                    <a:pt x="1807" y="1635"/>
                  </a:lnTo>
                  <a:lnTo>
                    <a:pt x="1790" y="1491"/>
                  </a:lnTo>
                  <a:lnTo>
                    <a:pt x="1763" y="1349"/>
                  </a:lnTo>
                  <a:lnTo>
                    <a:pt x="1726" y="1211"/>
                  </a:lnTo>
                  <a:lnTo>
                    <a:pt x="1679" y="1078"/>
                  </a:lnTo>
                  <a:lnTo>
                    <a:pt x="1622" y="949"/>
                  </a:lnTo>
                  <a:lnTo>
                    <a:pt x="1559" y="826"/>
                  </a:lnTo>
                  <a:lnTo>
                    <a:pt x="1486" y="707"/>
                  </a:lnTo>
                  <a:lnTo>
                    <a:pt x="1404" y="593"/>
                  </a:lnTo>
                  <a:lnTo>
                    <a:pt x="1315" y="487"/>
                  </a:lnTo>
                  <a:lnTo>
                    <a:pt x="1219" y="386"/>
                  </a:lnTo>
                  <a:lnTo>
                    <a:pt x="1116" y="294"/>
                  </a:lnTo>
                  <a:lnTo>
                    <a:pt x="1007" y="208"/>
                  </a:lnTo>
                  <a:lnTo>
                    <a:pt x="891" y="131"/>
                  </a:lnTo>
                  <a:lnTo>
                    <a:pt x="770" y="60"/>
                  </a:lnTo>
                  <a:lnTo>
                    <a:pt x="644" y="0"/>
                  </a:lnTo>
                  <a:lnTo>
                    <a:pt x="560" y="187"/>
                  </a:lnTo>
                  <a:lnTo>
                    <a:pt x="649" y="235"/>
                  </a:lnTo>
                  <a:lnTo>
                    <a:pt x="493" y="559"/>
                  </a:lnTo>
                  <a:lnTo>
                    <a:pt x="380" y="515"/>
                  </a:lnTo>
                  <a:lnTo>
                    <a:pt x="410" y="440"/>
                  </a:lnTo>
                  <a:lnTo>
                    <a:pt x="291" y="391"/>
                  </a:lnTo>
                  <a:lnTo>
                    <a:pt x="241" y="508"/>
                  </a:lnTo>
                  <a:lnTo>
                    <a:pt x="333" y="551"/>
                  </a:lnTo>
                  <a:lnTo>
                    <a:pt x="249" y="743"/>
                  </a:lnTo>
                  <a:lnTo>
                    <a:pt x="321" y="769"/>
                  </a:lnTo>
                  <a:lnTo>
                    <a:pt x="249" y="953"/>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29" name="Freeform 575"/>
            <p:cNvSpPr>
              <a:spLocks/>
            </p:cNvSpPr>
            <p:nvPr/>
          </p:nvSpPr>
          <p:spPr bwMode="auto">
            <a:xfrm>
              <a:off x="3740" y="1742"/>
              <a:ext cx="47" cy="47"/>
            </a:xfrm>
            <a:custGeom>
              <a:avLst/>
              <a:gdLst/>
              <a:ahLst/>
              <a:cxnLst>
                <a:cxn ang="0">
                  <a:pos x="142" y="24"/>
                </a:cxn>
                <a:cxn ang="0">
                  <a:pos x="24" y="0"/>
                </a:cxn>
                <a:cxn ang="0">
                  <a:pos x="0" y="117"/>
                </a:cxn>
                <a:cxn ang="0">
                  <a:pos x="117" y="141"/>
                </a:cxn>
                <a:cxn ang="0">
                  <a:pos x="142" y="24"/>
                </a:cxn>
              </a:cxnLst>
              <a:rect l="0" t="0" r="r" b="b"/>
              <a:pathLst>
                <a:path w="142" h="141">
                  <a:moveTo>
                    <a:pt x="142" y="24"/>
                  </a:moveTo>
                  <a:lnTo>
                    <a:pt x="24" y="0"/>
                  </a:lnTo>
                  <a:lnTo>
                    <a:pt x="0" y="117"/>
                  </a:lnTo>
                  <a:lnTo>
                    <a:pt x="117" y="141"/>
                  </a:lnTo>
                  <a:lnTo>
                    <a:pt x="142" y="24"/>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0" name="Freeform 576"/>
            <p:cNvSpPr>
              <a:spLocks/>
            </p:cNvSpPr>
            <p:nvPr/>
          </p:nvSpPr>
          <p:spPr bwMode="auto">
            <a:xfrm>
              <a:off x="3861" y="1594"/>
              <a:ext cx="53" cy="52"/>
            </a:xfrm>
            <a:custGeom>
              <a:avLst/>
              <a:gdLst/>
              <a:ahLst/>
              <a:cxnLst>
                <a:cxn ang="0">
                  <a:pos x="159" y="49"/>
                </a:cxn>
                <a:cxn ang="0">
                  <a:pos x="51" y="0"/>
                </a:cxn>
                <a:cxn ang="0">
                  <a:pos x="0" y="106"/>
                </a:cxn>
                <a:cxn ang="0">
                  <a:pos x="108" y="156"/>
                </a:cxn>
                <a:cxn ang="0">
                  <a:pos x="159" y="49"/>
                </a:cxn>
              </a:cxnLst>
              <a:rect l="0" t="0" r="r" b="b"/>
              <a:pathLst>
                <a:path w="159" h="156">
                  <a:moveTo>
                    <a:pt x="159" y="49"/>
                  </a:moveTo>
                  <a:lnTo>
                    <a:pt x="51" y="0"/>
                  </a:lnTo>
                  <a:lnTo>
                    <a:pt x="0" y="106"/>
                  </a:lnTo>
                  <a:lnTo>
                    <a:pt x="108" y="156"/>
                  </a:lnTo>
                  <a:lnTo>
                    <a:pt x="159" y="49"/>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1" name="Freeform 577"/>
            <p:cNvSpPr>
              <a:spLocks/>
            </p:cNvSpPr>
            <p:nvPr/>
          </p:nvSpPr>
          <p:spPr bwMode="auto">
            <a:xfrm>
              <a:off x="3745" y="1835"/>
              <a:ext cx="28" cy="28"/>
            </a:xfrm>
            <a:custGeom>
              <a:avLst/>
              <a:gdLst/>
              <a:ahLst/>
              <a:cxnLst>
                <a:cxn ang="0">
                  <a:pos x="85" y="9"/>
                </a:cxn>
                <a:cxn ang="0">
                  <a:pos x="8" y="0"/>
                </a:cxn>
                <a:cxn ang="0">
                  <a:pos x="0" y="74"/>
                </a:cxn>
                <a:cxn ang="0">
                  <a:pos x="77" y="84"/>
                </a:cxn>
                <a:cxn ang="0">
                  <a:pos x="85" y="9"/>
                </a:cxn>
              </a:cxnLst>
              <a:rect l="0" t="0" r="r" b="b"/>
              <a:pathLst>
                <a:path w="85" h="84">
                  <a:moveTo>
                    <a:pt x="85" y="9"/>
                  </a:moveTo>
                  <a:lnTo>
                    <a:pt x="8" y="0"/>
                  </a:lnTo>
                  <a:lnTo>
                    <a:pt x="0" y="74"/>
                  </a:lnTo>
                  <a:lnTo>
                    <a:pt x="77" y="84"/>
                  </a:lnTo>
                  <a:lnTo>
                    <a:pt x="85" y="9"/>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2" name="Freeform 578"/>
            <p:cNvSpPr>
              <a:spLocks/>
            </p:cNvSpPr>
            <p:nvPr/>
          </p:nvSpPr>
          <p:spPr bwMode="auto">
            <a:xfrm>
              <a:off x="3737" y="1646"/>
              <a:ext cx="28" cy="28"/>
            </a:xfrm>
            <a:custGeom>
              <a:avLst/>
              <a:gdLst/>
              <a:ahLst/>
              <a:cxnLst>
                <a:cxn ang="0">
                  <a:pos x="85" y="10"/>
                </a:cxn>
                <a:cxn ang="0">
                  <a:pos x="8" y="0"/>
                </a:cxn>
                <a:cxn ang="0">
                  <a:pos x="0" y="75"/>
                </a:cxn>
                <a:cxn ang="0">
                  <a:pos x="77" y="84"/>
                </a:cxn>
                <a:cxn ang="0">
                  <a:pos x="85" y="10"/>
                </a:cxn>
              </a:cxnLst>
              <a:rect l="0" t="0" r="r" b="b"/>
              <a:pathLst>
                <a:path w="85" h="84">
                  <a:moveTo>
                    <a:pt x="85" y="10"/>
                  </a:moveTo>
                  <a:lnTo>
                    <a:pt x="8" y="0"/>
                  </a:lnTo>
                  <a:lnTo>
                    <a:pt x="0" y="75"/>
                  </a:lnTo>
                  <a:lnTo>
                    <a:pt x="77" y="84"/>
                  </a:lnTo>
                  <a:lnTo>
                    <a:pt x="85" y="10"/>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3" name="Freeform 579"/>
            <p:cNvSpPr>
              <a:spLocks/>
            </p:cNvSpPr>
            <p:nvPr/>
          </p:nvSpPr>
          <p:spPr bwMode="auto">
            <a:xfrm>
              <a:off x="3795" y="1652"/>
              <a:ext cx="47" cy="47"/>
            </a:xfrm>
            <a:custGeom>
              <a:avLst/>
              <a:gdLst/>
              <a:ahLst/>
              <a:cxnLst>
                <a:cxn ang="0">
                  <a:pos x="141" y="38"/>
                </a:cxn>
                <a:cxn ang="0">
                  <a:pos x="37" y="0"/>
                </a:cxn>
                <a:cxn ang="0">
                  <a:pos x="0" y="101"/>
                </a:cxn>
                <a:cxn ang="0">
                  <a:pos x="103" y="140"/>
                </a:cxn>
                <a:cxn ang="0">
                  <a:pos x="141" y="38"/>
                </a:cxn>
              </a:cxnLst>
              <a:rect l="0" t="0" r="r" b="b"/>
              <a:pathLst>
                <a:path w="141" h="140">
                  <a:moveTo>
                    <a:pt x="141" y="38"/>
                  </a:moveTo>
                  <a:lnTo>
                    <a:pt x="37" y="0"/>
                  </a:lnTo>
                  <a:lnTo>
                    <a:pt x="0" y="101"/>
                  </a:lnTo>
                  <a:lnTo>
                    <a:pt x="103" y="140"/>
                  </a:lnTo>
                  <a:lnTo>
                    <a:pt x="141" y="38"/>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4" name="Freeform 580"/>
            <p:cNvSpPr>
              <a:spLocks/>
            </p:cNvSpPr>
            <p:nvPr/>
          </p:nvSpPr>
          <p:spPr bwMode="auto">
            <a:xfrm>
              <a:off x="3709" y="1903"/>
              <a:ext cx="35" cy="34"/>
            </a:xfrm>
            <a:custGeom>
              <a:avLst/>
              <a:gdLst/>
              <a:ahLst/>
              <a:cxnLst>
                <a:cxn ang="0">
                  <a:pos x="104" y="12"/>
                </a:cxn>
                <a:cxn ang="0">
                  <a:pos x="12" y="0"/>
                </a:cxn>
                <a:cxn ang="0">
                  <a:pos x="0" y="90"/>
                </a:cxn>
                <a:cxn ang="0">
                  <a:pos x="92" y="103"/>
                </a:cxn>
                <a:cxn ang="0">
                  <a:pos x="104" y="12"/>
                </a:cxn>
              </a:cxnLst>
              <a:rect l="0" t="0" r="r" b="b"/>
              <a:pathLst>
                <a:path w="104" h="103">
                  <a:moveTo>
                    <a:pt x="104" y="12"/>
                  </a:moveTo>
                  <a:lnTo>
                    <a:pt x="12" y="0"/>
                  </a:lnTo>
                  <a:lnTo>
                    <a:pt x="0" y="90"/>
                  </a:lnTo>
                  <a:lnTo>
                    <a:pt x="92" y="103"/>
                  </a:lnTo>
                  <a:lnTo>
                    <a:pt x="104" y="12"/>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5" name="Freeform 581"/>
            <p:cNvSpPr>
              <a:spLocks/>
            </p:cNvSpPr>
            <p:nvPr/>
          </p:nvSpPr>
          <p:spPr bwMode="auto">
            <a:xfrm>
              <a:off x="3803" y="1577"/>
              <a:ext cx="22" cy="21"/>
            </a:xfrm>
            <a:custGeom>
              <a:avLst/>
              <a:gdLst/>
              <a:ahLst/>
              <a:cxnLst>
                <a:cxn ang="0">
                  <a:pos x="64" y="10"/>
                </a:cxn>
                <a:cxn ang="0">
                  <a:pos x="10" y="0"/>
                </a:cxn>
                <a:cxn ang="0">
                  <a:pos x="0" y="53"/>
                </a:cxn>
                <a:cxn ang="0">
                  <a:pos x="54" y="63"/>
                </a:cxn>
                <a:cxn ang="0">
                  <a:pos x="64" y="10"/>
                </a:cxn>
              </a:cxnLst>
              <a:rect l="0" t="0" r="r" b="b"/>
              <a:pathLst>
                <a:path w="64" h="63">
                  <a:moveTo>
                    <a:pt x="64" y="10"/>
                  </a:moveTo>
                  <a:lnTo>
                    <a:pt x="10" y="0"/>
                  </a:lnTo>
                  <a:lnTo>
                    <a:pt x="0" y="53"/>
                  </a:lnTo>
                  <a:lnTo>
                    <a:pt x="54" y="63"/>
                  </a:lnTo>
                  <a:lnTo>
                    <a:pt x="64" y="10"/>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6" name="Freeform 582"/>
            <p:cNvSpPr>
              <a:spLocks/>
            </p:cNvSpPr>
            <p:nvPr/>
          </p:nvSpPr>
          <p:spPr bwMode="auto">
            <a:xfrm>
              <a:off x="3848" y="1660"/>
              <a:ext cx="78" cy="114"/>
            </a:xfrm>
            <a:custGeom>
              <a:avLst/>
              <a:gdLst/>
              <a:ahLst/>
              <a:cxnLst>
                <a:cxn ang="0">
                  <a:pos x="98" y="202"/>
                </a:cxn>
                <a:cxn ang="0">
                  <a:pos x="0" y="164"/>
                </a:cxn>
                <a:cxn ang="0">
                  <a:pos x="66" y="0"/>
                </a:cxn>
                <a:cxn ang="0">
                  <a:pos x="230" y="65"/>
                </a:cxn>
                <a:cxn ang="0">
                  <a:pos x="175" y="198"/>
                </a:cxn>
                <a:cxn ang="0">
                  <a:pos x="234" y="220"/>
                </a:cxn>
                <a:cxn ang="0">
                  <a:pos x="186" y="342"/>
                </a:cxn>
                <a:cxn ang="0">
                  <a:pos x="62" y="293"/>
                </a:cxn>
                <a:cxn ang="0">
                  <a:pos x="98" y="202"/>
                </a:cxn>
              </a:cxnLst>
              <a:rect l="0" t="0" r="r" b="b"/>
              <a:pathLst>
                <a:path w="234" h="342">
                  <a:moveTo>
                    <a:pt x="98" y="202"/>
                  </a:moveTo>
                  <a:lnTo>
                    <a:pt x="0" y="164"/>
                  </a:lnTo>
                  <a:lnTo>
                    <a:pt x="66" y="0"/>
                  </a:lnTo>
                  <a:lnTo>
                    <a:pt x="230" y="65"/>
                  </a:lnTo>
                  <a:lnTo>
                    <a:pt x="175" y="198"/>
                  </a:lnTo>
                  <a:lnTo>
                    <a:pt x="234" y="220"/>
                  </a:lnTo>
                  <a:lnTo>
                    <a:pt x="186" y="342"/>
                  </a:lnTo>
                  <a:lnTo>
                    <a:pt x="62" y="293"/>
                  </a:lnTo>
                  <a:lnTo>
                    <a:pt x="98" y="202"/>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sp>
          <p:nvSpPr>
            <p:cNvPr id="37" name="Freeform 583"/>
            <p:cNvSpPr>
              <a:spLocks/>
            </p:cNvSpPr>
            <p:nvPr/>
          </p:nvSpPr>
          <p:spPr bwMode="auto">
            <a:xfrm>
              <a:off x="3767" y="1855"/>
              <a:ext cx="61" cy="62"/>
            </a:xfrm>
            <a:custGeom>
              <a:avLst/>
              <a:gdLst/>
              <a:ahLst/>
              <a:cxnLst>
                <a:cxn ang="0">
                  <a:pos x="183" y="54"/>
                </a:cxn>
                <a:cxn ang="0">
                  <a:pos x="54" y="0"/>
                </a:cxn>
                <a:cxn ang="0">
                  <a:pos x="0" y="128"/>
                </a:cxn>
                <a:cxn ang="0">
                  <a:pos x="131" y="184"/>
                </a:cxn>
                <a:cxn ang="0">
                  <a:pos x="183" y="54"/>
                </a:cxn>
              </a:cxnLst>
              <a:rect l="0" t="0" r="r" b="b"/>
              <a:pathLst>
                <a:path w="183" h="184">
                  <a:moveTo>
                    <a:pt x="183" y="54"/>
                  </a:moveTo>
                  <a:lnTo>
                    <a:pt x="54" y="0"/>
                  </a:lnTo>
                  <a:lnTo>
                    <a:pt x="0" y="128"/>
                  </a:lnTo>
                  <a:lnTo>
                    <a:pt x="131" y="184"/>
                  </a:lnTo>
                  <a:lnTo>
                    <a:pt x="183" y="54"/>
                  </a:lnTo>
                  <a:close/>
                </a:path>
              </a:pathLst>
            </a:custGeom>
            <a:gradFill rotWithShape="0">
              <a:gsLst>
                <a:gs pos="0">
                  <a:srgbClr val="010180">
                    <a:gamma/>
                    <a:tint val="9020"/>
                    <a:invGamma/>
                  </a:srgbClr>
                </a:gs>
                <a:gs pos="100000">
                  <a:srgbClr val="010180"/>
                </a:gs>
              </a:gsLst>
              <a:lin ang="5400000" scaled="1"/>
            </a:gradFill>
            <a:ln w="9525">
              <a:noFill/>
              <a:round/>
              <a:headEnd/>
              <a:tailEnd/>
            </a:ln>
          </p:spPr>
          <p:txBody>
            <a:bodyPr/>
            <a:lstStyle/>
            <a:p>
              <a:endParaRPr lang="en-US" dirty="0"/>
            </a:p>
          </p:txBody>
        </p:sp>
      </p:grpSp>
      <p:sp>
        <p:nvSpPr>
          <p:cNvPr id="38" name="TextBox 37"/>
          <p:cNvSpPr txBox="1"/>
          <p:nvPr/>
        </p:nvSpPr>
        <p:spPr>
          <a:xfrm>
            <a:off x="7620000" y="5638800"/>
            <a:ext cx="1219200" cy="609600"/>
          </a:xfrm>
          <a:prstGeom prst="rect">
            <a:avLst/>
          </a:prstGeom>
          <a:noFill/>
        </p:spPr>
        <p:txBody>
          <a:bodyPr wrap="square" rtlCol="0">
            <a:noAutofit/>
          </a:bodyPr>
          <a:lstStyle/>
          <a:p>
            <a:r>
              <a:rPr lang="en-US" sz="1600" dirty="0" smtClean="0"/>
              <a:t>DSML for a domain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2.9"/>
</p:tagLst>
</file>

<file path=ppt/tags/tag10.xml><?xml version="1.0" encoding="utf-8"?>
<p:tagLst xmlns:a="http://schemas.openxmlformats.org/drawingml/2006/main" xmlns:r="http://schemas.openxmlformats.org/officeDocument/2006/relationships" xmlns:p="http://schemas.openxmlformats.org/presentationml/2006/main">
  <p:tag name="TIMING" val="|22.9"/>
</p:tagLst>
</file>

<file path=ppt/tags/tag2.xml><?xml version="1.0" encoding="utf-8"?>
<p:tagLst xmlns:a="http://schemas.openxmlformats.org/drawingml/2006/main" xmlns:r="http://schemas.openxmlformats.org/officeDocument/2006/relationships" xmlns:p="http://schemas.openxmlformats.org/presentationml/2006/main">
  <p:tag name="TIMING" val="|44.1"/>
</p:tagLst>
</file>

<file path=ppt/tags/tag3.xml><?xml version="1.0" encoding="utf-8"?>
<p:tagLst xmlns:a="http://schemas.openxmlformats.org/drawingml/2006/main" xmlns:r="http://schemas.openxmlformats.org/officeDocument/2006/relationships" xmlns:p="http://schemas.openxmlformats.org/presentationml/2006/main">
  <p:tag name="TIMING" val="|31.7|12.6|12.4|2.7|2.5"/>
</p:tagLst>
</file>

<file path=ppt/tags/tag4.xml><?xml version="1.0" encoding="utf-8"?>
<p:tagLst xmlns:a="http://schemas.openxmlformats.org/drawingml/2006/main" xmlns:r="http://schemas.openxmlformats.org/officeDocument/2006/relationships" xmlns:p="http://schemas.openxmlformats.org/presentationml/2006/main">
  <p:tag name="TIMING" val="|42.7|5.7|3.3|25.6|13.3|33.4"/>
</p:tagLst>
</file>

<file path=ppt/tags/tag5.xml><?xml version="1.0" encoding="utf-8"?>
<p:tagLst xmlns:a="http://schemas.openxmlformats.org/drawingml/2006/main" xmlns:r="http://schemas.openxmlformats.org/officeDocument/2006/relationships" xmlns:p="http://schemas.openxmlformats.org/presentationml/2006/main">
  <p:tag name="TIMING" val="|4.9|8|3.5"/>
</p:tagLst>
</file>

<file path=ppt/tags/tag6.xml><?xml version="1.0" encoding="utf-8"?>
<p:tagLst xmlns:a="http://schemas.openxmlformats.org/drawingml/2006/main" xmlns:r="http://schemas.openxmlformats.org/officeDocument/2006/relationships" xmlns:p="http://schemas.openxmlformats.org/presentationml/2006/main">
  <p:tag name="TIMING" val="|20.8"/>
</p:tagLst>
</file>

<file path=ppt/tags/tag7.xml><?xml version="1.0" encoding="utf-8"?>
<p:tagLst xmlns:a="http://schemas.openxmlformats.org/drawingml/2006/main" xmlns:r="http://schemas.openxmlformats.org/officeDocument/2006/relationships" xmlns:p="http://schemas.openxmlformats.org/presentationml/2006/main">
  <p:tag name="TIMING" val="|4.2|5.9|8.4"/>
</p:tagLst>
</file>

<file path=ppt/tags/tag8.xml><?xml version="1.0" encoding="utf-8"?>
<p:tagLst xmlns:a="http://schemas.openxmlformats.org/drawingml/2006/main" xmlns:r="http://schemas.openxmlformats.org/officeDocument/2006/relationships" xmlns:p="http://schemas.openxmlformats.org/presentationml/2006/main">
  <p:tag name="TIMING" val="|13.4"/>
</p:tagLst>
</file>

<file path=ppt/tags/tag9.xml><?xml version="1.0" encoding="utf-8"?>
<p:tagLst xmlns:a="http://schemas.openxmlformats.org/drawingml/2006/main" xmlns:r="http://schemas.openxmlformats.org/officeDocument/2006/relationships" xmlns:p="http://schemas.openxmlformats.org/presentationml/2006/main">
  <p:tag name="TIMING" val="|3.7|2.7|48.7"/>
</p:tagLst>
</file>

<file path=ppt/theme/theme1.xml><?xml version="1.0" encoding="utf-8"?>
<a:theme xmlns:a="http://schemas.openxmlformats.org/drawingml/2006/main" name="orangeLine">
  <a:themeElements>
    <a:clrScheme name="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Media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noAutofit/>
      </a:bodyPr>
      <a:lstStyle>
        <a:defPPr>
          <a:defRPr sz="1400" dirty="0" smtClean="0"/>
        </a:defPPr>
      </a:lstStyle>
    </a:txDef>
  </a:objectDefaults>
  <a:extraClrSchemeLst>
    <a:extraClrScheme>
      <a:clrScheme name="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angeLine">
  <a:themeElements>
    <a:clrScheme name="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Media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an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OrangeBlueLine</Template>
  <TotalTime>16058</TotalTime>
  <Words>3222</Words>
  <Application>Microsoft Office PowerPoint</Application>
  <PresentationFormat>On-screen Show (4:3)</PresentationFormat>
  <Paragraphs>683</Paragraphs>
  <Slides>69</Slides>
  <Notes>21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69</vt:i4>
      </vt:variant>
    </vt:vector>
  </HeadingPairs>
  <TitlesOfParts>
    <vt:vector size="74" baseType="lpstr">
      <vt:lpstr>orangeLine</vt:lpstr>
      <vt:lpstr>1_orangeLine</vt:lpstr>
      <vt:lpstr>Visio</vt:lpstr>
      <vt:lpstr>Bitmap Image</vt:lpstr>
      <vt:lpstr>Equation</vt:lpstr>
      <vt:lpstr>A DEMONSTRATION-BASED APPROACH FOR  DOMAIN-SPECIFIC MODELING LANGUAGE CREATION</vt:lpstr>
      <vt:lpstr>Roadmap</vt:lpstr>
      <vt:lpstr>Domain-specific modeling languages</vt:lpstr>
      <vt:lpstr>Domain-Specific Modeling Languages</vt:lpstr>
      <vt:lpstr>Domain-Specific Modeling Languages (DSMLs)</vt:lpstr>
      <vt:lpstr>Advantages of DSML</vt:lpstr>
      <vt:lpstr>DSML Development challenges</vt:lpstr>
      <vt:lpstr>DSML Development Challenge</vt:lpstr>
      <vt:lpstr>DSML  Development Challenge (cont.)</vt:lpstr>
      <vt:lpstr>DSML  Development Challenge (cont.)</vt:lpstr>
      <vt:lpstr>DSML  Development Challenge (cont.)</vt:lpstr>
      <vt:lpstr>Goals of the Research</vt:lpstr>
      <vt:lpstr>Overall Process</vt:lpstr>
      <vt:lpstr>Syntax Map:  DSML Requirements modeling</vt:lpstr>
      <vt:lpstr>Syntax Map: Semi-Formal DSML Requirements Model</vt:lpstr>
      <vt:lpstr>Syntax Map Notations</vt:lpstr>
      <vt:lpstr>Benefits of Syntax Map</vt:lpstr>
      <vt:lpstr>Intermediate design space</vt:lpstr>
      <vt:lpstr>Intermediate Design Space</vt:lpstr>
      <vt:lpstr>Intermediate Design Space (cont.)</vt:lpstr>
      <vt:lpstr>Domain Models for Process Control</vt:lpstr>
      <vt:lpstr>Candidate Concrete Syntax</vt:lpstr>
      <vt:lpstr>Annotated Concrete Syntax</vt:lpstr>
      <vt:lpstr>Graph Transformation</vt:lpstr>
      <vt:lpstr>Graph Representation (cont.)</vt:lpstr>
      <vt:lpstr>Combined Graph Representation</vt:lpstr>
      <vt:lpstr>Metamodel Inference</vt:lpstr>
      <vt:lpstr>Metamodel Design Patterns</vt:lpstr>
      <vt:lpstr>Metamodel Design Patterns (cont.)</vt:lpstr>
      <vt:lpstr>Metamodel Inference (cont.)</vt:lpstr>
      <vt:lpstr>Decision Tree</vt:lpstr>
      <vt:lpstr>Metamodel Inference</vt:lpstr>
      <vt:lpstr>model space exploration</vt:lpstr>
      <vt:lpstr>Model Space Exploration</vt:lpstr>
      <vt:lpstr>Model Space Exploration</vt:lpstr>
      <vt:lpstr>Model Space Exploration (cont.)</vt:lpstr>
      <vt:lpstr>Model Space Modeling</vt:lpstr>
      <vt:lpstr>Model Space Modeling (cont.)</vt:lpstr>
      <vt:lpstr>Model Space Clustering</vt:lpstr>
      <vt:lpstr>Case Study and Evaluation</vt:lpstr>
      <vt:lpstr>Development of Network Diagramming Tool</vt:lpstr>
      <vt:lpstr>Development of Network Diagramming Tool (cont.)</vt:lpstr>
      <vt:lpstr>Comparison of DSML Creation</vt:lpstr>
      <vt:lpstr>Traditional Metamodeling: GME</vt:lpstr>
      <vt:lpstr>Development of Network Diagramming Tool with GME</vt:lpstr>
      <vt:lpstr>Development of Network Diagramming Tool with GME (cont.)</vt:lpstr>
      <vt:lpstr>Development of Network Diagramming Tool with GME (cont.)</vt:lpstr>
      <vt:lpstr>Development of Network Diagramming Tool with GME (cont.)</vt:lpstr>
      <vt:lpstr>Development of Network Diagramming Tool with GME (cont.)</vt:lpstr>
      <vt:lpstr>Development of Network Diagramming Tool with GME (cont.)</vt:lpstr>
      <vt:lpstr>MLCBD</vt:lpstr>
      <vt:lpstr>Development of Network Diagramming Tool with MLCBD</vt:lpstr>
      <vt:lpstr>Development of Network Diagramming Tool with MLCBD (cont.)</vt:lpstr>
      <vt:lpstr>Development of Network Diagramming Tool with MLCBD (cont.)</vt:lpstr>
      <vt:lpstr>Development of Network Diagramming Tool with MLCBD (cont.)</vt:lpstr>
      <vt:lpstr>Comparison</vt:lpstr>
      <vt:lpstr>Future work and conclusion</vt:lpstr>
      <vt:lpstr>Future Work</vt:lpstr>
      <vt:lpstr>Summary</vt:lpstr>
      <vt:lpstr>Thank you for your attention</vt:lpstr>
      <vt:lpstr>Related Work</vt:lpstr>
      <vt:lpstr>Related Work: Flexible Modeling</vt:lpstr>
      <vt:lpstr>Related Work: Abstract/Concrete Syntax Inference</vt:lpstr>
      <vt:lpstr>Related Work: Model Space Exploration</vt:lpstr>
      <vt:lpstr>Backup slides</vt:lpstr>
      <vt:lpstr>Comparison : Complexity</vt:lpstr>
      <vt:lpstr>Comparison : Complexity (cont.)</vt:lpstr>
      <vt:lpstr>Comparison : Complexity (cont.)</vt:lpstr>
      <vt:lpstr>DSML  Development Challenge (cont.)</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Ontology Support for Abstraction Layer Modularization</dc:title>
  <dc:creator>hCho</dc:creator>
  <cp:lastModifiedBy>Gray.Jeff</cp:lastModifiedBy>
  <cp:revision>1111</cp:revision>
  <dcterms:created xsi:type="dcterms:W3CDTF">2010-08-19T18:03:39Z</dcterms:created>
  <dcterms:modified xsi:type="dcterms:W3CDTF">2013-03-05T14:20:55Z</dcterms:modified>
</cp:coreProperties>
</file>