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erosh\research\hipc2010\studentresearchsymposium\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Sheet1!$A$6</c:f>
              <c:strCache>
                <c:ptCount val="1"/>
                <c:pt idx="0">
                  <c:v>OpenMP</c:v>
                </c:pt>
              </c:strCache>
            </c:strRef>
          </c:tx>
          <c:marker>
            <c:symbol val="none"/>
          </c:marker>
          <c:cat>
            <c:numRef>
              <c:f>Sheet1!$B$5:$G$5</c:f>
              <c:numCache>
                <c:formatCode>General</c:formatCode>
                <c:ptCount val="6"/>
                <c:pt idx="0">
                  <c:v>19</c:v>
                </c:pt>
                <c:pt idx="1">
                  <c:v>20</c:v>
                </c:pt>
                <c:pt idx="2">
                  <c:v>21</c:v>
                </c:pt>
                <c:pt idx="3">
                  <c:v>22</c:v>
                </c:pt>
                <c:pt idx="4">
                  <c:v>23</c:v>
                </c:pt>
                <c:pt idx="5">
                  <c:v>24</c:v>
                </c:pt>
              </c:numCache>
            </c:numRef>
          </c:cat>
          <c:val>
            <c:numRef>
              <c:f>Sheet1!$B$6:$G$6</c:f>
              <c:numCache>
                <c:formatCode>General</c:formatCode>
                <c:ptCount val="6"/>
                <c:pt idx="0">
                  <c:v>4.0000000000000029E-2</c:v>
                </c:pt>
                <c:pt idx="1">
                  <c:v>0.1</c:v>
                </c:pt>
                <c:pt idx="2">
                  <c:v>0.22000000000000006</c:v>
                </c:pt>
                <c:pt idx="3">
                  <c:v>0.48000000000000026</c:v>
                </c:pt>
                <c:pt idx="4">
                  <c:v>0.79</c:v>
                </c:pt>
                <c:pt idx="5">
                  <c:v>1.82</c:v>
                </c:pt>
              </c:numCache>
            </c:numRef>
          </c:val>
          <c:smooth val="0"/>
        </c:ser>
        <c:ser>
          <c:idx val="1"/>
          <c:order val="1"/>
          <c:tx>
            <c:strRef>
              <c:f>Sheet1!$A$7</c:f>
              <c:strCache>
                <c:ptCount val="1"/>
                <c:pt idx="0">
                  <c:v>MPI</c:v>
                </c:pt>
              </c:strCache>
            </c:strRef>
          </c:tx>
          <c:marker>
            <c:symbol val="none"/>
          </c:marker>
          <c:cat>
            <c:numRef>
              <c:f>Sheet1!$B$5:$G$5</c:f>
              <c:numCache>
                <c:formatCode>General</c:formatCode>
                <c:ptCount val="6"/>
                <c:pt idx="0">
                  <c:v>19</c:v>
                </c:pt>
                <c:pt idx="1">
                  <c:v>20</c:v>
                </c:pt>
                <c:pt idx="2">
                  <c:v>21</c:v>
                </c:pt>
                <c:pt idx="3">
                  <c:v>22</c:v>
                </c:pt>
                <c:pt idx="4">
                  <c:v>23</c:v>
                </c:pt>
                <c:pt idx="5">
                  <c:v>24</c:v>
                </c:pt>
              </c:numCache>
            </c:numRef>
          </c:cat>
          <c:val>
            <c:numRef>
              <c:f>Sheet1!$B$7:$G$7</c:f>
              <c:numCache>
                <c:formatCode>General</c:formatCode>
                <c:ptCount val="6"/>
                <c:pt idx="0">
                  <c:v>4.0000000000000029E-2</c:v>
                </c:pt>
                <c:pt idx="1">
                  <c:v>0.1</c:v>
                </c:pt>
                <c:pt idx="2">
                  <c:v>0.19000000000000006</c:v>
                </c:pt>
                <c:pt idx="3">
                  <c:v>0.36000000000000026</c:v>
                </c:pt>
                <c:pt idx="4">
                  <c:v>0.75000000000000056</c:v>
                </c:pt>
                <c:pt idx="5">
                  <c:v>1.55</c:v>
                </c:pt>
              </c:numCache>
            </c:numRef>
          </c:val>
          <c:smooth val="0"/>
        </c:ser>
        <c:dLbls>
          <c:showLegendKey val="0"/>
          <c:showVal val="0"/>
          <c:showCatName val="0"/>
          <c:showSerName val="0"/>
          <c:showPercent val="0"/>
          <c:showBubbleSize val="0"/>
        </c:dLbls>
        <c:marker val="1"/>
        <c:smooth val="0"/>
        <c:axId val="125407232"/>
        <c:axId val="54754624"/>
      </c:lineChart>
      <c:catAx>
        <c:axId val="125407232"/>
        <c:scaling>
          <c:orientation val="minMax"/>
        </c:scaling>
        <c:delete val="0"/>
        <c:axPos val="b"/>
        <c:numFmt formatCode="General" sourceLinked="1"/>
        <c:majorTickMark val="none"/>
        <c:minorTickMark val="none"/>
        <c:tickLblPos val="nextTo"/>
        <c:crossAx val="54754624"/>
        <c:crosses val="autoZero"/>
        <c:auto val="1"/>
        <c:lblAlgn val="ctr"/>
        <c:lblOffset val="100"/>
        <c:noMultiLvlLbl val="0"/>
      </c:catAx>
      <c:valAx>
        <c:axId val="54754624"/>
        <c:scaling>
          <c:orientation val="minMax"/>
        </c:scaling>
        <c:delete val="0"/>
        <c:axPos val="l"/>
        <c:majorGridlines/>
        <c:title>
          <c:tx>
            <c:rich>
              <a:bodyPr/>
              <a:lstStyle/>
              <a:p>
                <a:pPr>
                  <a:defRPr/>
                </a:pPr>
                <a:r>
                  <a:rPr lang="en-US"/>
                  <a:t>Time in seconds</a:t>
                </a:r>
              </a:p>
            </c:rich>
          </c:tx>
          <c:layout>
            <c:manualLayout>
              <c:xMode val="edge"/>
              <c:yMode val="edge"/>
              <c:x val="8.8888888888889073E-2"/>
              <c:y val="0.11266185476815414"/>
            </c:manualLayout>
          </c:layout>
          <c:overlay val="0"/>
        </c:title>
        <c:numFmt formatCode="General" sourceLinked="1"/>
        <c:majorTickMark val="none"/>
        <c:minorTickMark val="none"/>
        <c:tickLblPos val="nextTo"/>
        <c:crossAx val="12540723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960CB6-DB1C-4877-8AFE-D3DECAC6546C}"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60CB6-DB1C-4877-8AFE-D3DECAC6546C}"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60CB6-DB1C-4877-8AFE-D3DECAC6546C}"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60CB6-DB1C-4877-8AFE-D3DECAC6546C}"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960CB6-DB1C-4877-8AFE-D3DECAC6546C}"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960CB6-DB1C-4877-8AFE-D3DECAC6546C}"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960CB6-DB1C-4877-8AFE-D3DECAC6546C}" type="datetimeFigureOut">
              <a:rPr lang="en-US" smtClean="0"/>
              <a:pPr/>
              <a:t>12/8/2010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960CB6-DB1C-4877-8AFE-D3DECAC6546C}" type="datetimeFigureOut">
              <a:rPr lang="en-US" smtClean="0"/>
              <a:pPr/>
              <a:t>12/8/2010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60CB6-DB1C-4877-8AFE-D3DECAC6546C}" type="datetimeFigureOut">
              <a:rPr lang="en-US" smtClean="0"/>
              <a:pPr/>
              <a:t>12/8/2010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60CB6-DB1C-4877-8AFE-D3DECAC6546C}"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60CB6-DB1C-4877-8AFE-D3DECAC6546C}"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60CB6-DB1C-4877-8AFE-D3DECAC6546C}" type="datetimeFigureOut">
              <a:rPr lang="en-US" smtClean="0"/>
              <a:pPr/>
              <a:t>12/8/2010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B3B9D-8C35-47C9-8FEE-CC57357FCF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772400" cy="1470025"/>
          </a:xfrm>
        </p:spPr>
        <p:txBody>
          <a:bodyPr>
            <a:normAutofit fontScale="90000"/>
          </a:bodyPr>
          <a:lstStyle/>
          <a:p>
            <a:r>
              <a:rPr lang="en-US" b="1" dirty="0" smtClean="0">
                <a:solidFill>
                  <a:srgbClr val="FF0000"/>
                </a:solidFill>
              </a:rPr>
              <a:t>Refining High Performance FORTRAN Code from Programming Model Dependencies</a:t>
            </a:r>
            <a:endParaRPr lang="en-US" b="1" dirty="0">
              <a:solidFill>
                <a:srgbClr val="FF0000"/>
              </a:solidFill>
            </a:endParaRPr>
          </a:p>
        </p:txBody>
      </p:sp>
      <p:sp>
        <p:nvSpPr>
          <p:cNvPr id="3" name="Subtitle 2"/>
          <p:cNvSpPr>
            <a:spLocks noGrp="1"/>
          </p:cNvSpPr>
          <p:nvPr>
            <p:ph type="subTitle" idx="1"/>
          </p:nvPr>
        </p:nvSpPr>
        <p:spPr/>
        <p:txBody>
          <a:bodyPr>
            <a:normAutofit fontScale="55000" lnSpcReduction="20000"/>
          </a:bodyPr>
          <a:lstStyle/>
          <a:p>
            <a:endParaRPr lang="en-US" dirty="0"/>
          </a:p>
          <a:p>
            <a:endParaRPr lang="en-US" dirty="0"/>
          </a:p>
          <a:p>
            <a:r>
              <a:rPr lang="en-US" b="1" dirty="0">
                <a:solidFill>
                  <a:schemeClr val="tx2">
                    <a:lumMod val="50000"/>
                  </a:schemeClr>
                </a:solidFill>
              </a:rPr>
              <a:t> </a:t>
            </a:r>
            <a:r>
              <a:rPr lang="en-US" b="1" dirty="0" err="1">
                <a:solidFill>
                  <a:schemeClr val="tx2">
                    <a:lumMod val="50000"/>
                  </a:schemeClr>
                </a:solidFill>
              </a:rPr>
              <a:t>Ferosh</a:t>
            </a:r>
            <a:r>
              <a:rPr lang="en-US" b="1" dirty="0">
                <a:solidFill>
                  <a:schemeClr val="tx2">
                    <a:lumMod val="50000"/>
                  </a:schemeClr>
                </a:solidFill>
              </a:rPr>
              <a:t> Jacob University of Alabama </a:t>
            </a:r>
          </a:p>
          <a:p>
            <a:r>
              <a:rPr lang="en-US" b="1" dirty="0">
                <a:solidFill>
                  <a:schemeClr val="tx2">
                    <a:lumMod val="50000"/>
                  </a:schemeClr>
                </a:solidFill>
              </a:rPr>
              <a:t>Department of Computer Science </a:t>
            </a:r>
          </a:p>
          <a:p>
            <a:r>
              <a:rPr lang="en-US" b="1" dirty="0">
                <a:solidFill>
                  <a:schemeClr val="tx2">
                    <a:lumMod val="50000"/>
                  </a:schemeClr>
                </a:solidFill>
              </a:rPr>
              <a:t>fjacob@crimson.ua.edu </a:t>
            </a:r>
          </a:p>
          <a:p>
            <a:r>
              <a:rPr lang="en-US" b="1" dirty="0">
                <a:solidFill>
                  <a:schemeClr val="tx2">
                    <a:lumMod val="50000"/>
                  </a:schemeClr>
                </a:solidFill>
              </a:rPr>
              <a:t>http://cs.ua.edu/graduate/fjacob </a:t>
            </a:r>
          </a:p>
        </p:txBody>
      </p:sp>
      <p:pic>
        <p:nvPicPr>
          <p:cNvPr id="1026" name="Picture 2"/>
          <p:cNvPicPr>
            <a:picLocks noChangeAspect="1" noChangeArrowheads="1"/>
          </p:cNvPicPr>
          <p:nvPr/>
        </p:nvPicPr>
        <p:blipFill>
          <a:blip r:embed="rId2" cstate="print"/>
          <a:srcRect/>
          <a:stretch>
            <a:fillRect/>
          </a:stretch>
        </p:blipFill>
        <p:spPr bwMode="auto">
          <a:xfrm>
            <a:off x="0" y="0"/>
            <a:ext cx="2892593" cy="1295399"/>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324600" y="0"/>
            <a:ext cx="2819400" cy="14097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b="1" dirty="0" smtClean="0">
                <a:solidFill>
                  <a:srgbClr val="FF0000"/>
                </a:solidFill>
              </a:rPr>
              <a:t>Challenges in Parallel Programming</a:t>
            </a:r>
            <a:endParaRPr lang="en-US" sz="4000" b="1" dirty="0">
              <a:solidFill>
                <a:srgbClr val="FF0000"/>
              </a:solidFill>
            </a:endParaRPr>
          </a:p>
        </p:txBody>
      </p:sp>
      <p:graphicFrame>
        <p:nvGraphicFramePr>
          <p:cNvPr id="3" name="Chart 2"/>
          <p:cNvGraphicFramePr/>
          <p:nvPr/>
        </p:nvGraphicFramePr>
        <p:xfrm>
          <a:off x="2286000" y="1600200"/>
          <a:ext cx="46482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14400" y="5181600"/>
            <a:ext cx="7467600" cy="1477328"/>
          </a:xfrm>
          <a:prstGeom prst="rect">
            <a:avLst/>
          </a:prstGeom>
          <a:noFill/>
        </p:spPr>
        <p:txBody>
          <a:bodyPr wrap="square" rtlCol="0">
            <a:spAutoFit/>
          </a:bodyPr>
          <a:lstStyle/>
          <a:p>
            <a:r>
              <a:rPr lang="en-US" dirty="0" smtClean="0">
                <a:latin typeface="Times New Roman"/>
              </a:rPr>
              <a:t>the execution plot of the </a:t>
            </a:r>
            <a:r>
              <a:rPr lang="en-US" dirty="0" err="1" smtClean="0">
                <a:latin typeface="Times New Roman"/>
              </a:rPr>
              <a:t>satisfiability</a:t>
            </a:r>
            <a:r>
              <a:rPr lang="en-US" dirty="0" smtClean="0">
                <a:latin typeface="Times New Roman"/>
              </a:rPr>
              <a:t> problem in Figure 1 shows that even though the performance of </a:t>
            </a:r>
            <a:r>
              <a:rPr lang="en-US" dirty="0" err="1" smtClean="0">
                <a:latin typeface="Times New Roman"/>
              </a:rPr>
              <a:t>OpenMP</a:t>
            </a:r>
            <a:r>
              <a:rPr lang="en-US" dirty="0" smtClean="0">
                <a:latin typeface="Times New Roman"/>
              </a:rPr>
              <a:t> and MPI are comparable, for small problems the </a:t>
            </a:r>
            <a:r>
              <a:rPr lang="en-US" dirty="0" err="1" smtClean="0">
                <a:latin typeface="Times New Roman"/>
              </a:rPr>
              <a:t>OpenMP</a:t>
            </a:r>
            <a:r>
              <a:rPr lang="en-US" dirty="0" smtClean="0">
                <a:latin typeface="Times New Roman"/>
              </a:rPr>
              <a:t> version is faster than an MPI solution. In cases where the size of the data varies, different versions of the same program might be required if a single HPC library is used.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Architecture Dependencies in Parallel Programming</a:t>
            </a:r>
            <a:endParaRPr lang="en-US" sz="3600" b="1" dirty="0">
              <a:solidFill>
                <a:srgbClr val="FF0000"/>
              </a:solidFill>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1524000" y="1600200"/>
            <a:ext cx="5791200" cy="2590800"/>
          </a:xfrm>
          <a:prstGeom prst="rect">
            <a:avLst/>
          </a:prstGeom>
          <a:noFill/>
          <a:ln w="9525">
            <a:noFill/>
            <a:miter lim="800000"/>
            <a:headEnd/>
            <a:tailEnd/>
          </a:ln>
          <a:effectLst/>
        </p:spPr>
      </p:pic>
      <p:sp>
        <p:nvSpPr>
          <p:cNvPr id="19" name="TextBox 18"/>
          <p:cNvSpPr txBox="1"/>
          <p:nvPr/>
        </p:nvSpPr>
        <p:spPr>
          <a:xfrm>
            <a:off x="914400" y="4895671"/>
            <a:ext cx="8064308" cy="1477328"/>
          </a:xfrm>
          <a:prstGeom prst="rect">
            <a:avLst/>
          </a:prstGeom>
          <a:noFill/>
        </p:spPr>
        <p:txBody>
          <a:bodyPr wrap="square" rtlCol="0">
            <a:spAutoFit/>
          </a:bodyPr>
          <a:lstStyle/>
          <a:p>
            <a:r>
              <a:rPr lang="en-US" dirty="0" smtClean="0"/>
              <a:t>Manually maintaining such variations induces unnecessary redundant effort that is also very prone to human errors in maintaining and updating the core algorithms. Therefore, the development of an HPC program is often limited to a specific parallel library. Otherwise, the programmer pays the price of developing and maintaining several versions of the same program.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Program Analysis of FORTRAN OpenMP Programs</a:t>
            </a:r>
            <a:endParaRPr lang="en-US" sz="3600" b="1" dirty="0">
              <a:solidFill>
                <a:srgbClr val="FF0000"/>
              </a:solidFill>
            </a:endParaRPr>
          </a:p>
        </p:txBody>
      </p:sp>
      <p:pic>
        <p:nvPicPr>
          <p:cNvPr id="2051" name="Picture 3"/>
          <p:cNvPicPr>
            <a:picLocks noChangeAspect="1" noChangeArrowheads="1"/>
          </p:cNvPicPr>
          <p:nvPr/>
        </p:nvPicPr>
        <p:blipFill>
          <a:blip r:embed="rId2" cstate="print"/>
          <a:srcRect/>
          <a:stretch>
            <a:fillRect/>
          </a:stretch>
        </p:blipFill>
        <p:spPr bwMode="auto">
          <a:xfrm>
            <a:off x="1066800" y="1600200"/>
            <a:ext cx="6843713" cy="4251326"/>
          </a:xfrm>
          <a:prstGeom prst="rect">
            <a:avLst/>
          </a:prstGeom>
          <a:noFill/>
          <a:ln w="9525">
            <a:noFill/>
            <a:miter lim="800000"/>
            <a:headEnd/>
            <a:tailEnd/>
          </a:ln>
          <a:effectLst/>
        </p:spPr>
      </p:pic>
      <p:cxnSp>
        <p:nvCxnSpPr>
          <p:cNvPr id="11" name="Straight Connector 10"/>
          <p:cNvCxnSpPr/>
          <p:nvPr/>
        </p:nvCxnSpPr>
        <p:spPr>
          <a:xfrm>
            <a:off x="1219200" y="5791200"/>
            <a:ext cx="3124200" cy="0"/>
          </a:xfrm>
          <a:prstGeom prst="line">
            <a:avLst/>
          </a:prstGeom>
        </p:spPr>
        <p:style>
          <a:lnRef idx="1">
            <a:schemeClr val="dk1"/>
          </a:lnRef>
          <a:fillRef idx="0">
            <a:schemeClr val="dk1"/>
          </a:fillRef>
          <a:effectRef idx="0">
            <a:schemeClr val="dk1"/>
          </a:effectRef>
          <a:fontRef idx="minor">
            <a:schemeClr val="tx1"/>
          </a:fontRef>
        </p:style>
      </p:cxnSp>
      <p:pic>
        <p:nvPicPr>
          <p:cNvPr id="2052" name="Picture 4"/>
          <p:cNvPicPr>
            <a:picLocks noChangeAspect="1" noChangeArrowheads="1"/>
          </p:cNvPicPr>
          <p:nvPr/>
        </p:nvPicPr>
        <p:blipFill>
          <a:blip r:embed="rId3" cstate="print"/>
          <a:srcRect/>
          <a:stretch>
            <a:fillRect/>
          </a:stretch>
        </p:blipFill>
        <p:spPr bwMode="auto">
          <a:xfrm>
            <a:off x="5257800" y="1752600"/>
            <a:ext cx="6565900" cy="922337"/>
          </a:xfrm>
          <a:prstGeom prst="rect">
            <a:avLst/>
          </a:prstGeom>
          <a:noFill/>
          <a:ln w="9525">
            <a:noFill/>
            <a:miter lim="800000"/>
            <a:headEnd/>
            <a:tailEnd/>
          </a:ln>
          <a:effectLst/>
        </p:spPr>
      </p:pic>
      <p:sp>
        <p:nvSpPr>
          <p:cNvPr id="15" name="TextBox 14"/>
          <p:cNvSpPr txBox="1"/>
          <p:nvPr/>
        </p:nvSpPr>
        <p:spPr>
          <a:xfrm>
            <a:off x="4724400" y="3406676"/>
            <a:ext cx="3886200" cy="2308324"/>
          </a:xfrm>
          <a:prstGeom prst="rect">
            <a:avLst/>
          </a:prstGeom>
          <a:noFill/>
        </p:spPr>
        <p:txBody>
          <a:bodyPr wrap="square" rtlCol="0">
            <a:spAutoFit/>
          </a:bodyPr>
          <a:lstStyle/>
          <a:p>
            <a:r>
              <a:rPr lang="en-US" dirty="0" smtClean="0"/>
              <a:t>A DSL that uses only the parallel features can express parallel problems in a platform-independent manner. Most of the programs involve an initialization segment that initializes the execution of the parallel part, and a code segment that is used to collect data from the parallel instances</a:t>
            </a:r>
            <a:endParaRPr lang="en-US" dirty="0"/>
          </a:p>
        </p:txBody>
      </p:sp>
      <p:sp>
        <p:nvSpPr>
          <p:cNvPr id="16" name="TextBox 15"/>
          <p:cNvSpPr txBox="1"/>
          <p:nvPr/>
        </p:nvSpPr>
        <p:spPr>
          <a:xfrm>
            <a:off x="4800600" y="3048000"/>
            <a:ext cx="2055499" cy="369332"/>
          </a:xfrm>
          <a:prstGeom prst="rect">
            <a:avLst/>
          </a:prstGeom>
          <a:noFill/>
        </p:spPr>
        <p:txBody>
          <a:bodyPr wrap="none" rtlCol="0">
            <a:spAutoFit/>
          </a:bodyPr>
          <a:lstStyle/>
          <a:p>
            <a:r>
              <a:rPr lang="en-US" b="1" dirty="0" smtClean="0"/>
              <a:t>Analysis Conclusion</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rPr>
              <a:t>Proposed Approach to Express Parallel Programs in FORTRAN</a:t>
            </a:r>
            <a:endParaRPr lang="en-US" sz="3200" b="1" dirty="0">
              <a:solidFill>
                <a:srgbClr val="FF0000"/>
              </a:solidFill>
            </a:endParaRPr>
          </a:p>
        </p:txBody>
      </p:sp>
      <p:pic>
        <p:nvPicPr>
          <p:cNvPr id="3075" name="Picture 3"/>
          <p:cNvPicPr>
            <a:picLocks noChangeAspect="1" noChangeArrowheads="1"/>
          </p:cNvPicPr>
          <p:nvPr/>
        </p:nvPicPr>
        <p:blipFill>
          <a:blip r:embed="rId2" cstate="print"/>
          <a:srcRect/>
          <a:stretch>
            <a:fillRect/>
          </a:stretch>
        </p:blipFill>
        <p:spPr bwMode="auto">
          <a:xfrm>
            <a:off x="1219200" y="1676400"/>
            <a:ext cx="7088188" cy="413253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MPI Case Study</a:t>
            </a:r>
            <a:endParaRPr lang="en-US" sz="3600" b="1" dirty="0">
              <a:solidFill>
                <a:srgbClr val="FF0000"/>
              </a:solidFill>
            </a:endParaRPr>
          </a:p>
        </p:txBody>
      </p:sp>
      <p:pic>
        <p:nvPicPr>
          <p:cNvPr id="4100" name="Picture 4"/>
          <p:cNvPicPr>
            <a:picLocks noChangeAspect="1" noChangeArrowheads="1"/>
          </p:cNvPicPr>
          <p:nvPr/>
        </p:nvPicPr>
        <p:blipFill>
          <a:blip r:embed="rId2" cstate="print"/>
          <a:srcRect/>
          <a:stretch>
            <a:fillRect/>
          </a:stretch>
        </p:blipFill>
        <p:spPr bwMode="auto">
          <a:xfrm>
            <a:off x="152400" y="1091061"/>
            <a:ext cx="4495799" cy="5690739"/>
          </a:xfrm>
          <a:prstGeom prst="rect">
            <a:avLst/>
          </a:prstGeom>
          <a:noFill/>
          <a:ln w="9525">
            <a:noFill/>
            <a:miter lim="800000"/>
            <a:headEnd/>
            <a:tailEnd/>
          </a:ln>
          <a:effectLst/>
        </p:spPr>
      </p:pic>
      <p:pic>
        <p:nvPicPr>
          <p:cNvPr id="4101" name="Picture 5"/>
          <p:cNvPicPr>
            <a:picLocks noChangeAspect="1" noChangeArrowheads="1"/>
          </p:cNvPicPr>
          <p:nvPr/>
        </p:nvPicPr>
        <p:blipFill>
          <a:blip r:embed="rId3" cstate="print"/>
          <a:srcRect/>
          <a:stretch>
            <a:fillRect/>
          </a:stretch>
        </p:blipFill>
        <p:spPr bwMode="auto">
          <a:xfrm>
            <a:off x="4800600" y="1600200"/>
            <a:ext cx="4191000" cy="4774397"/>
          </a:xfrm>
          <a:prstGeom prst="rect">
            <a:avLst/>
          </a:prstGeom>
          <a:noFill/>
          <a:ln w="9525">
            <a:noFill/>
            <a:miter lim="800000"/>
            <a:headEnd/>
            <a:tailEnd/>
          </a:ln>
          <a:effectLst/>
        </p:spPr>
      </p:pic>
      <p:sp>
        <p:nvSpPr>
          <p:cNvPr id="8" name="Curved Up Arrow 7"/>
          <p:cNvSpPr/>
          <p:nvPr/>
        </p:nvSpPr>
        <p:spPr>
          <a:xfrm>
            <a:off x="4419600" y="3200400"/>
            <a:ext cx="762000" cy="609600"/>
          </a:xfrm>
          <a:prstGeom prst="curved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Conclusion and Future Work</a:t>
            </a:r>
            <a:endParaRPr lang="en-US" sz="3600" b="1" dirty="0">
              <a:solidFill>
                <a:srgbClr val="FF0000"/>
              </a:solidFill>
            </a:endParaRPr>
          </a:p>
        </p:txBody>
      </p:sp>
      <p:sp>
        <p:nvSpPr>
          <p:cNvPr id="3" name="Content Placeholder 2"/>
          <p:cNvSpPr>
            <a:spLocks noGrp="1"/>
          </p:cNvSpPr>
          <p:nvPr>
            <p:ph idx="1"/>
          </p:nvPr>
        </p:nvSpPr>
        <p:spPr>
          <a:xfrm>
            <a:off x="457200" y="1600201"/>
            <a:ext cx="8229600" cy="2743200"/>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1800" dirty="0" smtClean="0"/>
              <a:t>For the evolution of high performance FORTRAN code, it is necessary to separate the code of </a:t>
            </a:r>
            <a:r>
              <a:rPr lang="en-US" sz="1800" b="1" dirty="0" smtClean="0"/>
              <a:t>the core computation </a:t>
            </a:r>
            <a:r>
              <a:rPr lang="en-US" sz="1800" dirty="0" smtClean="0"/>
              <a:t>from the </a:t>
            </a:r>
            <a:r>
              <a:rPr lang="en-US" sz="1800" b="1" dirty="0" smtClean="0"/>
              <a:t>machine or architecture dependencies</a:t>
            </a:r>
            <a:r>
              <a:rPr lang="en-US" sz="1800" dirty="0" smtClean="0"/>
              <a:t> that may come from usage of a specific API. </a:t>
            </a:r>
          </a:p>
          <a:p>
            <a:pPr marL="0" indent="0">
              <a:buNone/>
            </a:pPr>
            <a:r>
              <a:rPr lang="en-US" sz="1800" dirty="0" smtClean="0"/>
              <a:t>We </a:t>
            </a:r>
            <a:r>
              <a:rPr lang="en-US" sz="1800" b="1" dirty="0" smtClean="0"/>
              <a:t>analyzed</a:t>
            </a:r>
            <a:r>
              <a:rPr lang="en-US" sz="1800" dirty="0" smtClean="0"/>
              <a:t> ten FORTRAN programs from diverse domains to understand the usage of </a:t>
            </a:r>
            <a:r>
              <a:rPr lang="en-US" sz="1800" dirty="0" err="1" smtClean="0"/>
              <a:t>OpenMP</a:t>
            </a:r>
            <a:r>
              <a:rPr lang="en-US" sz="1800" dirty="0" smtClean="0"/>
              <a:t> in scientific code. The analysis revealed that programs often share a common structure such that platform and machine details could be specified in a different file. </a:t>
            </a:r>
          </a:p>
          <a:p>
            <a:pPr marL="0" indent="0">
              <a:buNone/>
            </a:pPr>
            <a:r>
              <a:rPr lang="en-US" sz="1800" b="1" dirty="0" smtClean="0"/>
              <a:t>A case study </a:t>
            </a:r>
            <a:r>
              <a:rPr lang="en-US" sz="1800" dirty="0" smtClean="0"/>
              <a:t>is included to show that the approach can be extended to other architectures.</a:t>
            </a:r>
            <a:endParaRPr lang="en-US" sz="1800" dirty="0"/>
          </a:p>
        </p:txBody>
      </p:sp>
      <p:sp>
        <p:nvSpPr>
          <p:cNvPr id="4" name="TextBox 3"/>
          <p:cNvSpPr txBox="1"/>
          <p:nvPr/>
        </p:nvSpPr>
        <p:spPr>
          <a:xfrm>
            <a:off x="457200" y="4724400"/>
            <a:ext cx="8229599"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Future work includes </a:t>
            </a:r>
            <a:r>
              <a:rPr lang="en-US" b="1" dirty="0" smtClean="0"/>
              <a:t>refactoring the legacy code</a:t>
            </a:r>
            <a:r>
              <a:rPr lang="en-US" dirty="0" smtClean="0"/>
              <a:t> to the approach specified in this paper with minimum input from the user. Another direction will be focused on executing the </a:t>
            </a:r>
            <a:r>
              <a:rPr lang="en-US" b="1" dirty="0" smtClean="0"/>
              <a:t>parallel programs to a GPU</a:t>
            </a:r>
            <a:r>
              <a:rPr lang="en-US" dirty="0" smtClean="0"/>
              <a:t>. Conducting a </a:t>
            </a:r>
            <a:r>
              <a:rPr lang="en-US" b="1" dirty="0" smtClean="0"/>
              <a:t>user study </a:t>
            </a:r>
            <a:r>
              <a:rPr lang="en-US" dirty="0" smtClean="0"/>
              <a:t>to explore the advantages and disadvantages from a human factors perspective is another direction of work.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Thank You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Questions?</a:t>
            </a:r>
            <a:endParaRPr lang="en-US" dirty="0"/>
          </a:p>
        </p:txBody>
      </p:sp>
      <p:sp>
        <p:nvSpPr>
          <p:cNvPr id="4" name="Subtitle 2"/>
          <p:cNvSpPr txBox="1">
            <a:spLocks/>
          </p:cNvSpPr>
          <p:nvPr/>
        </p:nvSpPr>
        <p:spPr>
          <a:xfrm>
            <a:off x="1371600" y="3886200"/>
            <a:ext cx="6400800" cy="17526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p>
          <a:p>
            <a:pPr marL="0" indent="0">
              <a:buNone/>
            </a:pPr>
            <a:endParaRPr lang="en-US" dirty="0" smtClean="0"/>
          </a:p>
          <a:p>
            <a:pPr marL="0" indent="0">
              <a:buNone/>
            </a:pPr>
            <a:r>
              <a:rPr lang="en-US" b="1" dirty="0" smtClean="0">
                <a:solidFill>
                  <a:schemeClr val="tx2">
                    <a:lumMod val="50000"/>
                  </a:schemeClr>
                </a:solidFill>
              </a:rPr>
              <a:t> </a:t>
            </a:r>
            <a:r>
              <a:rPr lang="en-US" b="1" dirty="0" err="1" smtClean="0">
                <a:solidFill>
                  <a:schemeClr val="tx2">
                    <a:lumMod val="50000"/>
                  </a:schemeClr>
                </a:solidFill>
              </a:rPr>
              <a:t>Ferosh</a:t>
            </a:r>
            <a:r>
              <a:rPr lang="en-US" b="1" dirty="0" smtClean="0">
                <a:solidFill>
                  <a:schemeClr val="tx2">
                    <a:lumMod val="50000"/>
                  </a:schemeClr>
                </a:solidFill>
              </a:rPr>
              <a:t> Jacob University of Alabama </a:t>
            </a:r>
          </a:p>
          <a:p>
            <a:pPr marL="0" indent="0">
              <a:buNone/>
            </a:pPr>
            <a:r>
              <a:rPr lang="en-US" b="1" dirty="0" smtClean="0">
                <a:solidFill>
                  <a:schemeClr val="tx2">
                    <a:lumMod val="50000"/>
                  </a:schemeClr>
                </a:solidFill>
              </a:rPr>
              <a:t>Department of Computer Science </a:t>
            </a:r>
          </a:p>
          <a:p>
            <a:pPr marL="0" indent="0">
              <a:buNone/>
            </a:pPr>
            <a:r>
              <a:rPr lang="en-US" b="1" dirty="0" smtClean="0">
                <a:solidFill>
                  <a:schemeClr val="tx2">
                    <a:lumMod val="50000"/>
                  </a:schemeClr>
                </a:solidFill>
              </a:rPr>
              <a:t>fjacob@crimson.ua.edu </a:t>
            </a:r>
          </a:p>
          <a:p>
            <a:pPr marL="0" indent="0">
              <a:buNone/>
            </a:pPr>
            <a:r>
              <a:rPr lang="en-US" b="1" dirty="0" smtClean="0">
                <a:solidFill>
                  <a:schemeClr val="tx2">
                    <a:lumMod val="50000"/>
                  </a:schemeClr>
                </a:solidFill>
              </a:rPr>
              <a:t>http://cs.ua.edu/graduate/fjacob </a:t>
            </a:r>
            <a:endParaRPr lang="en-US" b="1" dirty="0">
              <a:solidFill>
                <a:schemeClr val="tx2">
                  <a:lumMod val="5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397</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Refining High Performance FORTRAN Code from Programming Model Dependencies</vt:lpstr>
      <vt:lpstr>Challenges in Parallel Programming</vt:lpstr>
      <vt:lpstr>Architecture Dependencies in Parallel Programming</vt:lpstr>
      <vt:lpstr>Program Analysis of FORTRAN OpenMP Programs</vt:lpstr>
      <vt:lpstr>Proposed Approach to Express Parallel Programs in FORTRAN</vt:lpstr>
      <vt:lpstr>MPI Case Study</vt:lpstr>
      <vt:lpstr>Conclusion and Future Work</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Refining High Performance FORTRAN Code from Programming Model Dependencies</dc:title>
  <dc:creator>Katherine</dc:creator>
  <cp:lastModifiedBy>Ferosh Jacob</cp:lastModifiedBy>
  <cp:revision>12</cp:revision>
  <dcterms:created xsi:type="dcterms:W3CDTF">2010-12-07T20:30:38Z</dcterms:created>
  <dcterms:modified xsi:type="dcterms:W3CDTF">2010-12-08T14:31:55Z</dcterms:modified>
</cp:coreProperties>
</file>