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Default Extension="xlsx" ContentType="application/vnd.openxmlformats-officedocument.spreadsheetml.sheet"/>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4" r:id="rId4"/>
    <p:sldId id="261" r:id="rId5"/>
    <p:sldId id="258" r:id="rId6"/>
    <p:sldId id="270" r:id="rId7"/>
    <p:sldId id="269" r:id="rId8"/>
    <p:sldId id="260" r:id="rId9"/>
    <p:sldId id="262" r:id="rId10"/>
    <p:sldId id="271" r:id="rId11"/>
    <p:sldId id="272" r:id="rId12"/>
    <p:sldId id="274" r:id="rId13"/>
    <p:sldId id="277" r:id="rId14"/>
    <p:sldId id="275" r:id="rId15"/>
    <p:sldId id="276" r:id="rId16"/>
    <p:sldId id="26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5" d="100"/>
          <a:sy n="75" d="100"/>
        </p:scale>
        <p:origin x="-594"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dirty="0" smtClean="0"/>
              <a:t>CUDA</a:t>
            </a:r>
            <a:r>
              <a:rPr lang="en-US" baseline="0" dirty="0" smtClean="0"/>
              <a:t>  kernel classification</a:t>
            </a:r>
            <a:endParaRPr lang="en-US" dirty="0"/>
          </a:p>
        </c:rich>
      </c:tx>
      <c:layout/>
    </c:title>
    <c:plotArea>
      <c:layout/>
      <c:pieChart>
        <c:varyColors val="1"/>
        <c:ser>
          <c:idx val="0"/>
          <c:order val="0"/>
          <c:tx>
            <c:strRef>
              <c:f>Sheet1!$B$1</c:f>
              <c:strCache>
                <c:ptCount val="1"/>
                <c:pt idx="0">
                  <c:v>Sales</c:v>
                </c:pt>
              </c:strCache>
            </c:strRef>
          </c:tx>
          <c:dLbls>
            <c:showPercent val="1"/>
          </c:dLbls>
          <c:cat>
            <c:strRef>
              <c:f>Sheet1!$A$2:$A$4</c:f>
              <c:strCache>
                <c:ptCount val="3"/>
                <c:pt idx="0">
                  <c:v>Level A</c:v>
                </c:pt>
                <c:pt idx="1">
                  <c:v>level B</c:v>
                </c:pt>
                <c:pt idx="2">
                  <c:v>Level C</c:v>
                </c:pt>
              </c:strCache>
            </c:strRef>
          </c:cat>
          <c:val>
            <c:numRef>
              <c:f>Sheet1!$B$2:$B$4</c:f>
              <c:numCache>
                <c:formatCode>0%</c:formatCode>
                <c:ptCount val="3"/>
                <c:pt idx="0">
                  <c:v>0.48000000000000015</c:v>
                </c:pt>
                <c:pt idx="1">
                  <c:v>0.4</c:v>
                </c:pt>
                <c:pt idx="2">
                  <c:v>0.12000000000000002</c:v>
                </c:pt>
              </c:numCache>
            </c:numRef>
          </c:val>
        </c:ser>
        <c:dLbls>
          <c:showPercent val="1"/>
        </c:dLbls>
        <c:firstSliceAng val="0"/>
      </c:pieChart>
    </c:plotArea>
    <c:legend>
      <c:legendPos val="t"/>
      <c:layout/>
    </c:legend>
    <c:plotVisOnly val="1"/>
  </c:chart>
  <c:txPr>
    <a:bodyPr/>
    <a:lstStyle/>
    <a:p>
      <a:pPr>
        <a:defRPr sz="1800"/>
      </a:pPr>
      <a:endParaRPr lang="en-US"/>
    </a:p>
  </c:txPr>
  <c:externalData r:id="rId1"/>
</c:chartSpace>
</file>

<file path=ppt/diagrams/colors1.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6EC2F10-E83B-4BE0-BAEE-F120BD93E6E6}" type="doc">
      <dgm:prSet loTypeId="urn:microsoft.com/office/officeart/2005/8/layout/process1" loCatId="process" qsTypeId="urn:microsoft.com/office/officeart/2005/8/quickstyle/3d5" qsCatId="3D" csTypeId="urn:microsoft.com/office/officeart/2005/8/colors/accent2_5" csCatId="accent2" phldr="1"/>
      <dgm:spPr/>
    </dgm:pt>
    <dgm:pt modelId="{A1CE7058-C270-449D-8BED-BE292BE69BDA}">
      <dgm:prSet phldrT="[Text]"/>
      <dgm:spPr/>
      <dgm:t>
        <a:bodyPr/>
        <a:lstStyle/>
        <a:p>
          <a:r>
            <a:rPr lang="en-US" dirty="0" smtClean="0"/>
            <a:t>Data flow analysis using CUDA</a:t>
          </a:r>
          <a:endParaRPr lang="en-US" dirty="0"/>
        </a:p>
      </dgm:t>
    </dgm:pt>
    <dgm:pt modelId="{D781FAEE-218B-4D1E-AB15-2A55A003F2E8}" type="parTrans" cxnId="{EFAD2844-B0B4-479A-BA6F-B3661A25277C}">
      <dgm:prSet/>
      <dgm:spPr/>
      <dgm:t>
        <a:bodyPr/>
        <a:lstStyle/>
        <a:p>
          <a:endParaRPr lang="en-US"/>
        </a:p>
      </dgm:t>
    </dgm:pt>
    <dgm:pt modelId="{6221F28A-719D-41B7-B260-CC221E11ED74}" type="sibTrans" cxnId="{EFAD2844-B0B4-479A-BA6F-B3661A25277C}">
      <dgm:prSet/>
      <dgm:spPr/>
      <dgm:t>
        <a:bodyPr/>
        <a:lstStyle/>
        <a:p>
          <a:endParaRPr lang="en-US"/>
        </a:p>
      </dgm:t>
    </dgm:pt>
    <dgm:pt modelId="{92A2D8BC-68B2-4D08-B2F7-3D75EE8B8DB5}">
      <dgm:prSet phldrT="[Text]"/>
      <dgm:spPr/>
      <dgm:t>
        <a:bodyPr/>
        <a:lstStyle/>
        <a:p>
          <a:r>
            <a:rPr lang="en-US" dirty="0" smtClean="0"/>
            <a:t>GPU programs</a:t>
          </a:r>
          <a:endParaRPr lang="en-US" dirty="0"/>
        </a:p>
      </dgm:t>
    </dgm:pt>
    <dgm:pt modelId="{D47128E7-6676-4E78-A10A-034346E64221}" type="parTrans" cxnId="{6C3F6A86-0471-490B-AEB8-2829D019AD53}">
      <dgm:prSet/>
      <dgm:spPr/>
      <dgm:t>
        <a:bodyPr/>
        <a:lstStyle/>
        <a:p>
          <a:endParaRPr lang="en-US"/>
        </a:p>
      </dgm:t>
    </dgm:pt>
    <dgm:pt modelId="{305D53FC-3973-4527-8A5D-79C2F5FDC32A}" type="sibTrans" cxnId="{6C3F6A86-0471-490B-AEB8-2829D019AD53}">
      <dgm:prSet/>
      <dgm:spPr/>
      <dgm:t>
        <a:bodyPr/>
        <a:lstStyle/>
        <a:p>
          <a:endParaRPr lang="en-US"/>
        </a:p>
      </dgm:t>
    </dgm:pt>
    <dgm:pt modelId="{B1272DD0-2114-4DD7-A7F9-9C93D78CE30B}">
      <dgm:prSet phldrT="[Text]"/>
      <dgm:spPr/>
      <dgm:t>
        <a:bodyPr/>
        <a:lstStyle/>
        <a:p>
          <a:r>
            <a:rPr lang="en-US" dirty="0" smtClean="0"/>
            <a:t>Templates in OpenCL programs</a:t>
          </a:r>
          <a:endParaRPr lang="en-US" dirty="0"/>
        </a:p>
      </dgm:t>
    </dgm:pt>
    <dgm:pt modelId="{E21F1312-3AE1-488A-BEC6-40EBF9FAD9E8}" type="parTrans" cxnId="{6E1415F1-23C8-496D-95AB-633531B82162}">
      <dgm:prSet/>
      <dgm:spPr/>
      <dgm:t>
        <a:bodyPr/>
        <a:lstStyle/>
        <a:p>
          <a:endParaRPr lang="en-US"/>
        </a:p>
      </dgm:t>
    </dgm:pt>
    <dgm:pt modelId="{7AC138EF-C05C-4CB4-BB8E-E8A91B284D89}" type="sibTrans" cxnId="{6E1415F1-23C8-496D-95AB-633531B82162}">
      <dgm:prSet/>
      <dgm:spPr/>
      <dgm:t>
        <a:bodyPr/>
        <a:lstStyle/>
        <a:p>
          <a:endParaRPr lang="en-US"/>
        </a:p>
      </dgm:t>
    </dgm:pt>
    <dgm:pt modelId="{8290209F-80E1-4451-918C-A268C6DAFFDE}" type="pres">
      <dgm:prSet presAssocID="{36EC2F10-E83B-4BE0-BAEE-F120BD93E6E6}" presName="Name0" presStyleCnt="0">
        <dgm:presLayoutVars>
          <dgm:dir/>
          <dgm:resizeHandles val="exact"/>
        </dgm:presLayoutVars>
      </dgm:prSet>
      <dgm:spPr/>
    </dgm:pt>
    <dgm:pt modelId="{360B3D1A-C73C-433D-8CBB-F134DFE6E834}" type="pres">
      <dgm:prSet presAssocID="{A1CE7058-C270-449D-8BED-BE292BE69BDA}" presName="node" presStyleLbl="node1" presStyleIdx="0" presStyleCnt="3" custLinFactNeighborX="94331" custLinFactNeighborY="73792">
        <dgm:presLayoutVars>
          <dgm:bulletEnabled val="1"/>
        </dgm:presLayoutVars>
      </dgm:prSet>
      <dgm:spPr/>
      <dgm:t>
        <a:bodyPr/>
        <a:lstStyle/>
        <a:p>
          <a:endParaRPr lang="en-US"/>
        </a:p>
      </dgm:t>
    </dgm:pt>
    <dgm:pt modelId="{24656E8F-5DFA-4875-832A-6DD27DE27564}" type="pres">
      <dgm:prSet presAssocID="{6221F28A-719D-41B7-B260-CC221E11ED74}" presName="sibTrans" presStyleLbl="sibTrans2D1" presStyleIdx="0" presStyleCnt="2" custAng="10800000"/>
      <dgm:spPr/>
      <dgm:t>
        <a:bodyPr/>
        <a:lstStyle/>
        <a:p>
          <a:endParaRPr lang="en-US"/>
        </a:p>
      </dgm:t>
    </dgm:pt>
    <dgm:pt modelId="{E927565E-2B74-4FE3-BBB0-4EC8E5F75103}" type="pres">
      <dgm:prSet presAssocID="{6221F28A-719D-41B7-B260-CC221E11ED74}" presName="connectorText" presStyleLbl="sibTrans2D1" presStyleIdx="0" presStyleCnt="2"/>
      <dgm:spPr/>
      <dgm:t>
        <a:bodyPr/>
        <a:lstStyle/>
        <a:p>
          <a:endParaRPr lang="en-US"/>
        </a:p>
      </dgm:t>
    </dgm:pt>
    <dgm:pt modelId="{451E83C6-75D6-46A1-B73C-43408AE6D08A}" type="pres">
      <dgm:prSet presAssocID="{92A2D8BC-68B2-4D08-B2F7-3D75EE8B8DB5}" presName="node" presStyleLbl="node1" presStyleIdx="1" presStyleCnt="3" custLinFactY="-79988" custLinFactNeighborX="-17751" custLinFactNeighborY="-100000">
        <dgm:presLayoutVars>
          <dgm:bulletEnabled val="1"/>
        </dgm:presLayoutVars>
      </dgm:prSet>
      <dgm:spPr/>
      <dgm:t>
        <a:bodyPr/>
        <a:lstStyle/>
        <a:p>
          <a:endParaRPr lang="en-US"/>
        </a:p>
      </dgm:t>
    </dgm:pt>
    <dgm:pt modelId="{23C37F72-0C5D-4146-BE19-6D4953724101}" type="pres">
      <dgm:prSet presAssocID="{305D53FC-3973-4527-8A5D-79C2F5FDC32A}" presName="sibTrans" presStyleLbl="sibTrans2D1" presStyleIdx="1" presStyleCnt="2"/>
      <dgm:spPr/>
      <dgm:t>
        <a:bodyPr/>
        <a:lstStyle/>
        <a:p>
          <a:endParaRPr lang="en-US"/>
        </a:p>
      </dgm:t>
    </dgm:pt>
    <dgm:pt modelId="{F091FA2A-672E-4142-ADCD-01B4BB01DB82}" type="pres">
      <dgm:prSet presAssocID="{305D53FC-3973-4527-8A5D-79C2F5FDC32A}" presName="connectorText" presStyleLbl="sibTrans2D1" presStyleIdx="1" presStyleCnt="2"/>
      <dgm:spPr/>
      <dgm:t>
        <a:bodyPr/>
        <a:lstStyle/>
        <a:p>
          <a:endParaRPr lang="en-US"/>
        </a:p>
      </dgm:t>
    </dgm:pt>
    <dgm:pt modelId="{83BDF661-6A17-4FB9-B778-1F54531B18F5}" type="pres">
      <dgm:prSet presAssocID="{B1272DD0-2114-4DD7-A7F9-9C93D78CE30B}" presName="node" presStyleLbl="node1" presStyleIdx="2" presStyleCnt="3" custLinFactX="-2416" custLinFactNeighborX="-100000" custLinFactNeighborY="73792">
        <dgm:presLayoutVars>
          <dgm:bulletEnabled val="1"/>
        </dgm:presLayoutVars>
      </dgm:prSet>
      <dgm:spPr/>
      <dgm:t>
        <a:bodyPr/>
        <a:lstStyle/>
        <a:p>
          <a:endParaRPr lang="en-US"/>
        </a:p>
      </dgm:t>
    </dgm:pt>
  </dgm:ptLst>
  <dgm:cxnLst>
    <dgm:cxn modelId="{24F6FD67-1640-4488-8194-08CE0F4C3BF8}" type="presOf" srcId="{305D53FC-3973-4527-8A5D-79C2F5FDC32A}" destId="{23C37F72-0C5D-4146-BE19-6D4953724101}" srcOrd="0" destOrd="0" presId="urn:microsoft.com/office/officeart/2005/8/layout/process1"/>
    <dgm:cxn modelId="{6C3F6A86-0471-490B-AEB8-2829D019AD53}" srcId="{36EC2F10-E83B-4BE0-BAEE-F120BD93E6E6}" destId="{92A2D8BC-68B2-4D08-B2F7-3D75EE8B8DB5}" srcOrd="1" destOrd="0" parTransId="{D47128E7-6676-4E78-A10A-034346E64221}" sibTransId="{305D53FC-3973-4527-8A5D-79C2F5FDC32A}"/>
    <dgm:cxn modelId="{08C7A3F5-395D-4635-A813-F56DD703C5AF}" type="presOf" srcId="{A1CE7058-C270-449D-8BED-BE292BE69BDA}" destId="{360B3D1A-C73C-433D-8CBB-F134DFE6E834}" srcOrd="0" destOrd="0" presId="urn:microsoft.com/office/officeart/2005/8/layout/process1"/>
    <dgm:cxn modelId="{6E1415F1-23C8-496D-95AB-633531B82162}" srcId="{36EC2F10-E83B-4BE0-BAEE-F120BD93E6E6}" destId="{B1272DD0-2114-4DD7-A7F9-9C93D78CE30B}" srcOrd="2" destOrd="0" parTransId="{E21F1312-3AE1-488A-BEC6-40EBF9FAD9E8}" sibTransId="{7AC138EF-C05C-4CB4-BB8E-E8A91B284D89}"/>
    <dgm:cxn modelId="{5E316131-B99A-4B38-9906-034207908DED}" type="presOf" srcId="{6221F28A-719D-41B7-B260-CC221E11ED74}" destId="{24656E8F-5DFA-4875-832A-6DD27DE27564}" srcOrd="0" destOrd="0" presId="urn:microsoft.com/office/officeart/2005/8/layout/process1"/>
    <dgm:cxn modelId="{EFAD2844-B0B4-479A-BA6F-B3661A25277C}" srcId="{36EC2F10-E83B-4BE0-BAEE-F120BD93E6E6}" destId="{A1CE7058-C270-449D-8BED-BE292BE69BDA}" srcOrd="0" destOrd="0" parTransId="{D781FAEE-218B-4D1E-AB15-2A55A003F2E8}" sibTransId="{6221F28A-719D-41B7-B260-CC221E11ED74}"/>
    <dgm:cxn modelId="{B5094C3D-4751-46DF-BB3F-87BA503D46DA}" type="presOf" srcId="{6221F28A-719D-41B7-B260-CC221E11ED74}" destId="{E927565E-2B74-4FE3-BBB0-4EC8E5F75103}" srcOrd="1" destOrd="0" presId="urn:microsoft.com/office/officeart/2005/8/layout/process1"/>
    <dgm:cxn modelId="{1CE3C5EB-2E24-4300-A46C-110EDA9CBA2A}" type="presOf" srcId="{B1272DD0-2114-4DD7-A7F9-9C93D78CE30B}" destId="{83BDF661-6A17-4FB9-B778-1F54531B18F5}" srcOrd="0" destOrd="0" presId="urn:microsoft.com/office/officeart/2005/8/layout/process1"/>
    <dgm:cxn modelId="{3E19749F-9068-4624-94CC-2BE7FAAE4540}" type="presOf" srcId="{36EC2F10-E83B-4BE0-BAEE-F120BD93E6E6}" destId="{8290209F-80E1-4451-918C-A268C6DAFFDE}" srcOrd="0" destOrd="0" presId="urn:microsoft.com/office/officeart/2005/8/layout/process1"/>
    <dgm:cxn modelId="{E1962250-D156-46DC-A2BF-992699310363}" type="presOf" srcId="{92A2D8BC-68B2-4D08-B2F7-3D75EE8B8DB5}" destId="{451E83C6-75D6-46A1-B73C-43408AE6D08A}" srcOrd="0" destOrd="0" presId="urn:microsoft.com/office/officeart/2005/8/layout/process1"/>
    <dgm:cxn modelId="{227E7423-B1FE-4162-9D3D-D9EF7D9D3F2F}" type="presOf" srcId="{305D53FC-3973-4527-8A5D-79C2F5FDC32A}" destId="{F091FA2A-672E-4142-ADCD-01B4BB01DB82}" srcOrd="1" destOrd="0" presId="urn:microsoft.com/office/officeart/2005/8/layout/process1"/>
    <dgm:cxn modelId="{9FE45369-15E8-4790-B7EF-2283E10D90AD}" type="presParOf" srcId="{8290209F-80E1-4451-918C-A268C6DAFFDE}" destId="{360B3D1A-C73C-433D-8CBB-F134DFE6E834}" srcOrd="0" destOrd="0" presId="urn:microsoft.com/office/officeart/2005/8/layout/process1"/>
    <dgm:cxn modelId="{4C665BFC-C8CC-4E39-BA2F-3629BB936609}" type="presParOf" srcId="{8290209F-80E1-4451-918C-A268C6DAFFDE}" destId="{24656E8F-5DFA-4875-832A-6DD27DE27564}" srcOrd="1" destOrd="0" presId="urn:microsoft.com/office/officeart/2005/8/layout/process1"/>
    <dgm:cxn modelId="{8A1A12C7-77F8-4CD9-9B80-6A4C7EABCC58}" type="presParOf" srcId="{24656E8F-5DFA-4875-832A-6DD27DE27564}" destId="{E927565E-2B74-4FE3-BBB0-4EC8E5F75103}" srcOrd="0" destOrd="0" presId="urn:microsoft.com/office/officeart/2005/8/layout/process1"/>
    <dgm:cxn modelId="{9073C571-C73A-4E42-A1A5-52162229CF36}" type="presParOf" srcId="{8290209F-80E1-4451-918C-A268C6DAFFDE}" destId="{451E83C6-75D6-46A1-B73C-43408AE6D08A}" srcOrd="2" destOrd="0" presId="urn:microsoft.com/office/officeart/2005/8/layout/process1"/>
    <dgm:cxn modelId="{854BA8BF-CCE9-4A75-BACD-D7C6B8C10B9D}" type="presParOf" srcId="{8290209F-80E1-4451-918C-A268C6DAFFDE}" destId="{23C37F72-0C5D-4146-BE19-6D4953724101}" srcOrd="3" destOrd="0" presId="urn:microsoft.com/office/officeart/2005/8/layout/process1"/>
    <dgm:cxn modelId="{8786BA6F-0259-45B2-8AF4-9508D54FCA92}" type="presParOf" srcId="{23C37F72-0C5D-4146-BE19-6D4953724101}" destId="{F091FA2A-672E-4142-ADCD-01B4BB01DB82}" srcOrd="0" destOrd="0" presId="urn:microsoft.com/office/officeart/2005/8/layout/process1"/>
    <dgm:cxn modelId="{66AAF7B2-4CE8-471A-AF33-0FFBB75BFC73}" type="presParOf" srcId="{8290209F-80E1-4451-918C-A268C6DAFFDE}" destId="{83BDF661-6A17-4FB9-B778-1F54531B18F5}" srcOrd="4" destOrd="0" presId="urn:microsoft.com/office/officeart/2005/8/layout/process1"/>
  </dgm:cxnLst>
  <dgm:bg/>
  <dgm:whole/>
</dgm:dataModel>
</file>

<file path=ppt/diagrams/data2.xml><?xml version="1.0" encoding="utf-8"?>
<dgm:dataModel xmlns:dgm="http://schemas.openxmlformats.org/drawingml/2006/diagram" xmlns:a="http://schemas.openxmlformats.org/drawingml/2006/main">
  <dgm:ptLst>
    <dgm:pt modelId="{43988151-E318-4CB8-B538-24B9AF5A9CE5}" type="doc">
      <dgm:prSet loTypeId="urn:microsoft.com/office/officeart/2005/8/layout/hierarchy3" loCatId="list" qsTypeId="urn:microsoft.com/office/officeart/2005/8/quickstyle/simple1" qsCatId="simple" csTypeId="urn:microsoft.com/office/officeart/2005/8/colors/colorful3" csCatId="colorful" phldr="1"/>
      <dgm:spPr/>
      <dgm:t>
        <a:bodyPr/>
        <a:lstStyle/>
        <a:p>
          <a:endParaRPr lang="en-US"/>
        </a:p>
      </dgm:t>
    </dgm:pt>
    <dgm:pt modelId="{4D1CE301-3F87-4CDB-A898-39492FE90371}">
      <dgm:prSet phldrT="[Text]"/>
      <dgm:spPr/>
      <dgm:t>
        <a:bodyPr/>
        <a:lstStyle/>
        <a:p>
          <a:r>
            <a:rPr lang="en-US" dirty="0" smtClean="0"/>
            <a:t>Sequential code to Parallel</a:t>
          </a:r>
          <a:endParaRPr lang="en-US" dirty="0"/>
        </a:p>
      </dgm:t>
    </dgm:pt>
    <dgm:pt modelId="{1C74D309-BDB0-4871-8584-57E91921484C}" type="parTrans" cxnId="{06D3D69C-0480-4740-BA77-9D241A2CA0DB}">
      <dgm:prSet/>
      <dgm:spPr/>
      <dgm:t>
        <a:bodyPr/>
        <a:lstStyle/>
        <a:p>
          <a:endParaRPr lang="en-US"/>
        </a:p>
      </dgm:t>
    </dgm:pt>
    <dgm:pt modelId="{65A1F1DB-A0A0-4B63-AADE-55D6FC7CA15A}" type="sibTrans" cxnId="{06D3D69C-0480-4740-BA77-9D241A2CA0DB}">
      <dgm:prSet/>
      <dgm:spPr/>
      <dgm:t>
        <a:bodyPr/>
        <a:lstStyle/>
        <a:p>
          <a:endParaRPr lang="en-US"/>
        </a:p>
      </dgm:t>
    </dgm:pt>
    <dgm:pt modelId="{D4F59C8F-D6CA-4F2E-B7E2-0E3E2A873913}">
      <dgm:prSet phldrT="[Text]"/>
      <dgm:spPr/>
      <dgm:t>
        <a:bodyPr/>
        <a:lstStyle/>
        <a:p>
          <a:r>
            <a:rPr lang="en-US" dirty="0" smtClean="0"/>
            <a:t>PFC</a:t>
          </a:r>
          <a:r>
            <a:rPr lang="en-US" baseline="30000" dirty="0" smtClean="0"/>
            <a:t>1</a:t>
          </a:r>
          <a:endParaRPr lang="en-US" dirty="0"/>
        </a:p>
      </dgm:t>
    </dgm:pt>
    <dgm:pt modelId="{3732FCA5-8344-403A-A25B-1E9B5B5BA143}" type="parTrans" cxnId="{B85D67A2-398C-425C-A945-35B57CF41660}">
      <dgm:prSet/>
      <dgm:spPr/>
      <dgm:t>
        <a:bodyPr/>
        <a:lstStyle/>
        <a:p>
          <a:endParaRPr lang="en-US"/>
        </a:p>
      </dgm:t>
    </dgm:pt>
    <dgm:pt modelId="{F011F416-5B28-4648-9CF9-E7D28C6BA6E2}" type="sibTrans" cxnId="{B85D67A2-398C-425C-A945-35B57CF41660}">
      <dgm:prSet/>
      <dgm:spPr/>
      <dgm:t>
        <a:bodyPr/>
        <a:lstStyle/>
        <a:p>
          <a:endParaRPr lang="en-US"/>
        </a:p>
      </dgm:t>
    </dgm:pt>
    <dgm:pt modelId="{1896804C-D1D8-4ADF-8805-0AF93B6B079B}">
      <dgm:prSet phldrT="[Text]"/>
      <dgm:spPr/>
      <dgm:t>
        <a:bodyPr/>
        <a:lstStyle/>
        <a:p>
          <a:r>
            <a:rPr lang="en-US" dirty="0" smtClean="0"/>
            <a:t>PAT</a:t>
          </a:r>
          <a:r>
            <a:rPr lang="en-US" baseline="30000" dirty="0" smtClean="0"/>
            <a:t>2</a:t>
          </a:r>
          <a:endParaRPr lang="en-US" dirty="0"/>
        </a:p>
      </dgm:t>
    </dgm:pt>
    <dgm:pt modelId="{49E4A899-E458-44E3-B730-5D17E8C98EFC}" type="parTrans" cxnId="{58D398CB-08E9-43B4-869C-6AAA99C24A49}">
      <dgm:prSet/>
      <dgm:spPr/>
      <dgm:t>
        <a:bodyPr/>
        <a:lstStyle/>
        <a:p>
          <a:endParaRPr lang="en-US"/>
        </a:p>
      </dgm:t>
    </dgm:pt>
    <dgm:pt modelId="{AE57C7AF-1BAE-4F8C-910D-1A55A450CBC7}" type="sibTrans" cxnId="{58D398CB-08E9-43B4-869C-6AAA99C24A49}">
      <dgm:prSet/>
      <dgm:spPr/>
      <dgm:t>
        <a:bodyPr/>
        <a:lstStyle/>
        <a:p>
          <a:endParaRPr lang="en-US"/>
        </a:p>
      </dgm:t>
    </dgm:pt>
    <dgm:pt modelId="{9CE31988-05E9-44BB-BF9D-A42676379F4E}">
      <dgm:prSet phldrT="[Text]"/>
      <dgm:spPr/>
      <dgm:t>
        <a:bodyPr/>
        <a:lstStyle/>
        <a:p>
          <a:r>
            <a:rPr lang="en-US" dirty="0" smtClean="0"/>
            <a:t>CUDA</a:t>
          </a:r>
          <a:endParaRPr lang="en-US" dirty="0"/>
        </a:p>
      </dgm:t>
    </dgm:pt>
    <dgm:pt modelId="{75B3FC68-9E7B-49BA-AC52-E447E093FFF1}" type="parTrans" cxnId="{B6F51733-2D00-4F02-A4E5-6F05FFDB11FA}">
      <dgm:prSet/>
      <dgm:spPr/>
      <dgm:t>
        <a:bodyPr/>
        <a:lstStyle/>
        <a:p>
          <a:endParaRPr lang="en-US"/>
        </a:p>
      </dgm:t>
    </dgm:pt>
    <dgm:pt modelId="{06A4CF3E-CD65-4184-B341-33E3A97ABB32}" type="sibTrans" cxnId="{B6F51733-2D00-4F02-A4E5-6F05FFDB11FA}">
      <dgm:prSet/>
      <dgm:spPr/>
      <dgm:t>
        <a:bodyPr/>
        <a:lstStyle/>
        <a:p>
          <a:endParaRPr lang="en-US"/>
        </a:p>
      </dgm:t>
    </dgm:pt>
    <dgm:pt modelId="{955307F9-8CDC-45AC-A14B-77260C705692}">
      <dgm:prSet phldrT="[Text]"/>
      <dgm:spPr/>
      <dgm:t>
        <a:bodyPr/>
        <a:lstStyle/>
        <a:p>
          <a:r>
            <a:rPr lang="en-US" dirty="0" smtClean="0"/>
            <a:t>hiCUDA</a:t>
          </a:r>
          <a:r>
            <a:rPr lang="en-US" baseline="30000" dirty="0" smtClean="0"/>
            <a:t>3</a:t>
          </a:r>
          <a:endParaRPr lang="en-US" dirty="0"/>
        </a:p>
      </dgm:t>
    </dgm:pt>
    <dgm:pt modelId="{2C073207-37E4-42AD-86BD-56696B704BFA}" type="parTrans" cxnId="{4ED23CC0-0A94-4EC4-AFE2-14F2158F102F}">
      <dgm:prSet/>
      <dgm:spPr/>
      <dgm:t>
        <a:bodyPr/>
        <a:lstStyle/>
        <a:p>
          <a:endParaRPr lang="en-US"/>
        </a:p>
      </dgm:t>
    </dgm:pt>
    <dgm:pt modelId="{0EC45C64-C606-4FCE-83E3-2F66289BDE0C}" type="sibTrans" cxnId="{4ED23CC0-0A94-4EC4-AFE2-14F2158F102F}">
      <dgm:prSet/>
      <dgm:spPr/>
      <dgm:t>
        <a:bodyPr/>
        <a:lstStyle/>
        <a:p>
          <a:endParaRPr lang="en-US"/>
        </a:p>
      </dgm:t>
    </dgm:pt>
    <dgm:pt modelId="{3C8D1422-2B4A-403B-9A1B-C54F791FB47D}">
      <dgm:prSet phldrT="[Text]"/>
      <dgm:spPr/>
      <dgm:t>
        <a:bodyPr/>
        <a:lstStyle/>
        <a:p>
          <a:r>
            <a:rPr lang="en-US" dirty="0" smtClean="0"/>
            <a:t>CUDA-lite</a:t>
          </a:r>
          <a:r>
            <a:rPr lang="en-US" baseline="30000" dirty="0" smtClean="0"/>
            <a:t>4</a:t>
          </a:r>
          <a:endParaRPr lang="en-US" dirty="0"/>
        </a:p>
      </dgm:t>
    </dgm:pt>
    <dgm:pt modelId="{4A19C89A-FCB6-4879-A45F-972898A7EFE8}" type="parTrans" cxnId="{47ACE833-7328-4CB4-BA39-EA263E7092C2}">
      <dgm:prSet/>
      <dgm:spPr/>
      <dgm:t>
        <a:bodyPr/>
        <a:lstStyle/>
        <a:p>
          <a:endParaRPr lang="en-US"/>
        </a:p>
      </dgm:t>
    </dgm:pt>
    <dgm:pt modelId="{D3F42808-64C5-4AF8-ADB6-CD2BA147BCF4}" type="sibTrans" cxnId="{47ACE833-7328-4CB4-BA39-EA263E7092C2}">
      <dgm:prSet/>
      <dgm:spPr/>
      <dgm:t>
        <a:bodyPr/>
        <a:lstStyle/>
        <a:p>
          <a:endParaRPr lang="en-US"/>
        </a:p>
      </dgm:t>
    </dgm:pt>
    <dgm:pt modelId="{919AEC3D-8CF0-4F8A-9D0E-3941D2C97F08}">
      <dgm:prSet phldrT="[Text]"/>
      <dgm:spPr/>
      <dgm:t>
        <a:bodyPr/>
        <a:lstStyle/>
        <a:p>
          <a:r>
            <a:rPr lang="en-US" dirty="0" smtClean="0"/>
            <a:t>OpenCL</a:t>
          </a:r>
          <a:endParaRPr lang="en-US" dirty="0"/>
        </a:p>
      </dgm:t>
    </dgm:pt>
    <dgm:pt modelId="{9DC50303-CD3A-40E5-B1E8-7D5DA6AB3B37}" type="parTrans" cxnId="{60191D4A-FAB3-45BA-AF6F-C96C639B6044}">
      <dgm:prSet/>
      <dgm:spPr/>
      <dgm:t>
        <a:bodyPr/>
        <a:lstStyle/>
        <a:p>
          <a:endParaRPr lang="en-US"/>
        </a:p>
      </dgm:t>
    </dgm:pt>
    <dgm:pt modelId="{B23B8984-0301-4988-BBFA-2851E4204E06}" type="sibTrans" cxnId="{60191D4A-FAB3-45BA-AF6F-C96C639B6044}">
      <dgm:prSet/>
      <dgm:spPr/>
      <dgm:t>
        <a:bodyPr/>
        <a:lstStyle/>
        <a:p>
          <a:endParaRPr lang="en-US"/>
        </a:p>
      </dgm:t>
    </dgm:pt>
    <dgm:pt modelId="{75FF5DBA-386F-4946-85EB-414F5A86F528}">
      <dgm:prSet phldrT="[Text]"/>
      <dgm:spPr/>
      <dgm:t>
        <a:bodyPr/>
        <a:lstStyle/>
        <a:p>
          <a:r>
            <a:rPr lang="en-US" dirty="0" smtClean="0"/>
            <a:t>CUDACL</a:t>
          </a:r>
          <a:endParaRPr lang="en-US" dirty="0"/>
        </a:p>
      </dgm:t>
    </dgm:pt>
    <dgm:pt modelId="{1472E542-3D96-49AC-995E-AD0B70B82312}" type="parTrans" cxnId="{F8B7EED6-4F95-46FB-AD5D-B7CE17461ADF}">
      <dgm:prSet/>
      <dgm:spPr/>
      <dgm:t>
        <a:bodyPr/>
        <a:lstStyle/>
        <a:p>
          <a:endParaRPr lang="en-US"/>
        </a:p>
      </dgm:t>
    </dgm:pt>
    <dgm:pt modelId="{77438E89-6FD1-42A3-B7F4-C9969A5B980C}" type="sibTrans" cxnId="{F8B7EED6-4F95-46FB-AD5D-B7CE17461ADF}">
      <dgm:prSet/>
      <dgm:spPr/>
      <dgm:t>
        <a:bodyPr/>
        <a:lstStyle/>
        <a:p>
          <a:endParaRPr lang="en-US"/>
        </a:p>
      </dgm:t>
    </dgm:pt>
    <dgm:pt modelId="{02945D13-8331-4645-93A4-07F3EB48478E}" type="pres">
      <dgm:prSet presAssocID="{43988151-E318-4CB8-B538-24B9AF5A9CE5}" presName="diagram" presStyleCnt="0">
        <dgm:presLayoutVars>
          <dgm:chPref val="1"/>
          <dgm:dir/>
          <dgm:animOne val="branch"/>
          <dgm:animLvl val="lvl"/>
          <dgm:resizeHandles/>
        </dgm:presLayoutVars>
      </dgm:prSet>
      <dgm:spPr/>
      <dgm:t>
        <a:bodyPr/>
        <a:lstStyle/>
        <a:p>
          <a:endParaRPr lang="en-US"/>
        </a:p>
      </dgm:t>
    </dgm:pt>
    <dgm:pt modelId="{7BA344C1-5FF0-403E-8753-3AAF009646B5}" type="pres">
      <dgm:prSet presAssocID="{4D1CE301-3F87-4CDB-A898-39492FE90371}" presName="root" presStyleCnt="0"/>
      <dgm:spPr/>
      <dgm:t>
        <a:bodyPr/>
        <a:lstStyle/>
        <a:p>
          <a:endParaRPr lang="en-US"/>
        </a:p>
      </dgm:t>
    </dgm:pt>
    <dgm:pt modelId="{099D16D7-D14B-4726-8D22-176B286B820C}" type="pres">
      <dgm:prSet presAssocID="{4D1CE301-3F87-4CDB-A898-39492FE90371}" presName="rootComposite" presStyleCnt="0"/>
      <dgm:spPr/>
      <dgm:t>
        <a:bodyPr/>
        <a:lstStyle/>
        <a:p>
          <a:endParaRPr lang="en-US"/>
        </a:p>
      </dgm:t>
    </dgm:pt>
    <dgm:pt modelId="{7B5F84DC-BB6C-4B70-9558-E77026BC3C78}" type="pres">
      <dgm:prSet presAssocID="{4D1CE301-3F87-4CDB-A898-39492FE90371}" presName="rootText" presStyleLbl="node1" presStyleIdx="0" presStyleCnt="3"/>
      <dgm:spPr/>
      <dgm:t>
        <a:bodyPr/>
        <a:lstStyle/>
        <a:p>
          <a:endParaRPr lang="en-US"/>
        </a:p>
      </dgm:t>
    </dgm:pt>
    <dgm:pt modelId="{7700227D-C16E-4F23-A9B0-F297C7F8D63A}" type="pres">
      <dgm:prSet presAssocID="{4D1CE301-3F87-4CDB-A898-39492FE90371}" presName="rootConnector" presStyleLbl="node1" presStyleIdx="0" presStyleCnt="3"/>
      <dgm:spPr/>
      <dgm:t>
        <a:bodyPr/>
        <a:lstStyle/>
        <a:p>
          <a:endParaRPr lang="en-US"/>
        </a:p>
      </dgm:t>
    </dgm:pt>
    <dgm:pt modelId="{0E508C1E-F7F5-456C-99C1-A6EF0AF6A03E}" type="pres">
      <dgm:prSet presAssocID="{4D1CE301-3F87-4CDB-A898-39492FE90371}" presName="childShape" presStyleCnt="0"/>
      <dgm:spPr/>
      <dgm:t>
        <a:bodyPr/>
        <a:lstStyle/>
        <a:p>
          <a:endParaRPr lang="en-US"/>
        </a:p>
      </dgm:t>
    </dgm:pt>
    <dgm:pt modelId="{82BB60F8-F9D4-45A1-BD08-AF4A9A5582A6}" type="pres">
      <dgm:prSet presAssocID="{3732FCA5-8344-403A-A25B-1E9B5B5BA143}" presName="Name13" presStyleLbl="parChTrans1D2" presStyleIdx="0" presStyleCnt="5"/>
      <dgm:spPr/>
      <dgm:t>
        <a:bodyPr/>
        <a:lstStyle/>
        <a:p>
          <a:endParaRPr lang="en-US"/>
        </a:p>
      </dgm:t>
    </dgm:pt>
    <dgm:pt modelId="{D4193C7E-0081-4A25-BE33-978AA3B51A9E}" type="pres">
      <dgm:prSet presAssocID="{D4F59C8F-D6CA-4F2E-B7E2-0E3E2A873913}" presName="childText" presStyleLbl="bgAcc1" presStyleIdx="0" presStyleCnt="5">
        <dgm:presLayoutVars>
          <dgm:bulletEnabled val="1"/>
        </dgm:presLayoutVars>
      </dgm:prSet>
      <dgm:spPr/>
      <dgm:t>
        <a:bodyPr/>
        <a:lstStyle/>
        <a:p>
          <a:endParaRPr lang="en-US"/>
        </a:p>
      </dgm:t>
    </dgm:pt>
    <dgm:pt modelId="{2B534F6E-AD4A-43BF-8F41-52DB00794D54}" type="pres">
      <dgm:prSet presAssocID="{49E4A899-E458-44E3-B730-5D17E8C98EFC}" presName="Name13" presStyleLbl="parChTrans1D2" presStyleIdx="1" presStyleCnt="5"/>
      <dgm:spPr/>
      <dgm:t>
        <a:bodyPr/>
        <a:lstStyle/>
        <a:p>
          <a:endParaRPr lang="en-US"/>
        </a:p>
      </dgm:t>
    </dgm:pt>
    <dgm:pt modelId="{7F59A0D5-8510-49B4-B548-2984535DB84C}" type="pres">
      <dgm:prSet presAssocID="{1896804C-D1D8-4ADF-8805-0AF93B6B079B}" presName="childText" presStyleLbl="bgAcc1" presStyleIdx="1" presStyleCnt="5">
        <dgm:presLayoutVars>
          <dgm:bulletEnabled val="1"/>
        </dgm:presLayoutVars>
      </dgm:prSet>
      <dgm:spPr/>
      <dgm:t>
        <a:bodyPr/>
        <a:lstStyle/>
        <a:p>
          <a:endParaRPr lang="en-US"/>
        </a:p>
      </dgm:t>
    </dgm:pt>
    <dgm:pt modelId="{6C6D952F-5F1A-4DA8-912B-DF5233013EF8}" type="pres">
      <dgm:prSet presAssocID="{9CE31988-05E9-44BB-BF9D-A42676379F4E}" presName="root" presStyleCnt="0"/>
      <dgm:spPr/>
      <dgm:t>
        <a:bodyPr/>
        <a:lstStyle/>
        <a:p>
          <a:endParaRPr lang="en-US"/>
        </a:p>
      </dgm:t>
    </dgm:pt>
    <dgm:pt modelId="{34B8144C-0B3E-4736-8884-C0F1F94DE784}" type="pres">
      <dgm:prSet presAssocID="{9CE31988-05E9-44BB-BF9D-A42676379F4E}" presName="rootComposite" presStyleCnt="0"/>
      <dgm:spPr/>
      <dgm:t>
        <a:bodyPr/>
        <a:lstStyle/>
        <a:p>
          <a:endParaRPr lang="en-US"/>
        </a:p>
      </dgm:t>
    </dgm:pt>
    <dgm:pt modelId="{C2483B8C-42B6-43F7-AD8F-7F1F4D41447B}" type="pres">
      <dgm:prSet presAssocID="{9CE31988-05E9-44BB-BF9D-A42676379F4E}" presName="rootText" presStyleLbl="node1" presStyleIdx="1" presStyleCnt="3" custScaleX="118878"/>
      <dgm:spPr/>
      <dgm:t>
        <a:bodyPr/>
        <a:lstStyle/>
        <a:p>
          <a:endParaRPr lang="en-US"/>
        </a:p>
      </dgm:t>
    </dgm:pt>
    <dgm:pt modelId="{DD87E8CB-502F-43A5-A605-8A292E846C6E}" type="pres">
      <dgm:prSet presAssocID="{9CE31988-05E9-44BB-BF9D-A42676379F4E}" presName="rootConnector" presStyleLbl="node1" presStyleIdx="1" presStyleCnt="3"/>
      <dgm:spPr/>
      <dgm:t>
        <a:bodyPr/>
        <a:lstStyle/>
        <a:p>
          <a:endParaRPr lang="en-US"/>
        </a:p>
      </dgm:t>
    </dgm:pt>
    <dgm:pt modelId="{14E47E19-0EC7-4FB7-8ED5-D7D8DCECDD7F}" type="pres">
      <dgm:prSet presAssocID="{9CE31988-05E9-44BB-BF9D-A42676379F4E}" presName="childShape" presStyleCnt="0"/>
      <dgm:spPr/>
      <dgm:t>
        <a:bodyPr/>
        <a:lstStyle/>
        <a:p>
          <a:endParaRPr lang="en-US"/>
        </a:p>
      </dgm:t>
    </dgm:pt>
    <dgm:pt modelId="{9DD3CC9B-B845-4D22-AC61-7541D626C579}" type="pres">
      <dgm:prSet presAssocID="{2C073207-37E4-42AD-86BD-56696B704BFA}" presName="Name13" presStyleLbl="parChTrans1D2" presStyleIdx="2" presStyleCnt="5"/>
      <dgm:spPr/>
      <dgm:t>
        <a:bodyPr/>
        <a:lstStyle/>
        <a:p>
          <a:endParaRPr lang="en-US"/>
        </a:p>
      </dgm:t>
    </dgm:pt>
    <dgm:pt modelId="{870F036E-1413-4218-B702-6E9545DEFC11}" type="pres">
      <dgm:prSet presAssocID="{955307F9-8CDC-45AC-A14B-77260C705692}" presName="childText" presStyleLbl="bgAcc1" presStyleIdx="2" presStyleCnt="5" custScaleX="115892">
        <dgm:presLayoutVars>
          <dgm:bulletEnabled val="1"/>
        </dgm:presLayoutVars>
      </dgm:prSet>
      <dgm:spPr/>
      <dgm:t>
        <a:bodyPr/>
        <a:lstStyle/>
        <a:p>
          <a:endParaRPr lang="en-US"/>
        </a:p>
      </dgm:t>
    </dgm:pt>
    <dgm:pt modelId="{E387BD2A-0D6F-4EB5-BD0A-75DC3C94401B}" type="pres">
      <dgm:prSet presAssocID="{4A19C89A-FCB6-4879-A45F-972898A7EFE8}" presName="Name13" presStyleLbl="parChTrans1D2" presStyleIdx="3" presStyleCnt="5"/>
      <dgm:spPr/>
      <dgm:t>
        <a:bodyPr/>
        <a:lstStyle/>
        <a:p>
          <a:endParaRPr lang="en-US"/>
        </a:p>
      </dgm:t>
    </dgm:pt>
    <dgm:pt modelId="{B3439721-5153-4CFF-A933-424FFD2CDFB8}" type="pres">
      <dgm:prSet presAssocID="{3C8D1422-2B4A-403B-9A1B-C54F791FB47D}" presName="childText" presStyleLbl="bgAcc1" presStyleIdx="3" presStyleCnt="5" custScaleX="145612">
        <dgm:presLayoutVars>
          <dgm:bulletEnabled val="1"/>
        </dgm:presLayoutVars>
      </dgm:prSet>
      <dgm:spPr/>
      <dgm:t>
        <a:bodyPr/>
        <a:lstStyle/>
        <a:p>
          <a:endParaRPr lang="en-US"/>
        </a:p>
      </dgm:t>
    </dgm:pt>
    <dgm:pt modelId="{5D0F7EF1-42F5-4D57-94A9-5F5EDFFB16D1}" type="pres">
      <dgm:prSet presAssocID="{919AEC3D-8CF0-4F8A-9D0E-3941D2C97F08}" presName="root" presStyleCnt="0"/>
      <dgm:spPr/>
      <dgm:t>
        <a:bodyPr/>
        <a:lstStyle/>
        <a:p>
          <a:endParaRPr lang="en-US"/>
        </a:p>
      </dgm:t>
    </dgm:pt>
    <dgm:pt modelId="{7993CF02-41E6-4721-A4EB-0F9FC6EFA3D0}" type="pres">
      <dgm:prSet presAssocID="{919AEC3D-8CF0-4F8A-9D0E-3941D2C97F08}" presName="rootComposite" presStyleCnt="0"/>
      <dgm:spPr/>
      <dgm:t>
        <a:bodyPr/>
        <a:lstStyle/>
        <a:p>
          <a:endParaRPr lang="en-US"/>
        </a:p>
      </dgm:t>
    </dgm:pt>
    <dgm:pt modelId="{271E0F61-27E9-4D32-8CB1-344A0136B758}" type="pres">
      <dgm:prSet presAssocID="{919AEC3D-8CF0-4F8A-9D0E-3941D2C97F08}" presName="rootText" presStyleLbl="node1" presStyleIdx="2" presStyleCnt="3"/>
      <dgm:spPr/>
      <dgm:t>
        <a:bodyPr/>
        <a:lstStyle/>
        <a:p>
          <a:endParaRPr lang="en-US"/>
        </a:p>
      </dgm:t>
    </dgm:pt>
    <dgm:pt modelId="{67D341A6-6BE3-411A-A072-FC9C10144DAD}" type="pres">
      <dgm:prSet presAssocID="{919AEC3D-8CF0-4F8A-9D0E-3941D2C97F08}" presName="rootConnector" presStyleLbl="node1" presStyleIdx="2" presStyleCnt="3"/>
      <dgm:spPr/>
      <dgm:t>
        <a:bodyPr/>
        <a:lstStyle/>
        <a:p>
          <a:endParaRPr lang="en-US"/>
        </a:p>
      </dgm:t>
    </dgm:pt>
    <dgm:pt modelId="{F3108EF0-0F4A-4EA1-B494-704F32F475D6}" type="pres">
      <dgm:prSet presAssocID="{919AEC3D-8CF0-4F8A-9D0E-3941D2C97F08}" presName="childShape" presStyleCnt="0"/>
      <dgm:spPr/>
      <dgm:t>
        <a:bodyPr/>
        <a:lstStyle/>
        <a:p>
          <a:endParaRPr lang="en-US"/>
        </a:p>
      </dgm:t>
    </dgm:pt>
    <dgm:pt modelId="{06A6FD71-7941-4AD0-BFF8-CEA82206C4AF}" type="pres">
      <dgm:prSet presAssocID="{1472E542-3D96-49AC-995E-AD0B70B82312}" presName="Name13" presStyleLbl="parChTrans1D2" presStyleIdx="4" presStyleCnt="5"/>
      <dgm:spPr/>
      <dgm:t>
        <a:bodyPr/>
        <a:lstStyle/>
        <a:p>
          <a:endParaRPr lang="en-US"/>
        </a:p>
      </dgm:t>
    </dgm:pt>
    <dgm:pt modelId="{7DFABC7C-C6B7-475E-A800-FD76C3E1CC68}" type="pres">
      <dgm:prSet presAssocID="{75FF5DBA-386F-4946-85EB-414F5A86F528}" presName="childText" presStyleLbl="bgAcc1" presStyleIdx="4" presStyleCnt="5">
        <dgm:presLayoutVars>
          <dgm:bulletEnabled val="1"/>
        </dgm:presLayoutVars>
      </dgm:prSet>
      <dgm:spPr/>
      <dgm:t>
        <a:bodyPr/>
        <a:lstStyle/>
        <a:p>
          <a:endParaRPr lang="en-US"/>
        </a:p>
      </dgm:t>
    </dgm:pt>
  </dgm:ptLst>
  <dgm:cxnLst>
    <dgm:cxn modelId="{1F9758F3-8340-4A40-8AAA-B3529F88A5DA}" type="presOf" srcId="{919AEC3D-8CF0-4F8A-9D0E-3941D2C97F08}" destId="{271E0F61-27E9-4D32-8CB1-344A0136B758}" srcOrd="0" destOrd="0" presId="urn:microsoft.com/office/officeart/2005/8/layout/hierarchy3"/>
    <dgm:cxn modelId="{F8B7EED6-4F95-46FB-AD5D-B7CE17461ADF}" srcId="{919AEC3D-8CF0-4F8A-9D0E-3941D2C97F08}" destId="{75FF5DBA-386F-4946-85EB-414F5A86F528}" srcOrd="0" destOrd="0" parTransId="{1472E542-3D96-49AC-995E-AD0B70B82312}" sibTransId="{77438E89-6FD1-42A3-B7F4-C9969A5B980C}"/>
    <dgm:cxn modelId="{52FA3228-007E-4D2E-8FEB-CFE13D46E74D}" type="presOf" srcId="{D4F59C8F-D6CA-4F2E-B7E2-0E3E2A873913}" destId="{D4193C7E-0081-4A25-BE33-978AA3B51A9E}" srcOrd="0" destOrd="0" presId="urn:microsoft.com/office/officeart/2005/8/layout/hierarchy3"/>
    <dgm:cxn modelId="{06D3D69C-0480-4740-BA77-9D241A2CA0DB}" srcId="{43988151-E318-4CB8-B538-24B9AF5A9CE5}" destId="{4D1CE301-3F87-4CDB-A898-39492FE90371}" srcOrd="0" destOrd="0" parTransId="{1C74D309-BDB0-4871-8584-57E91921484C}" sibTransId="{65A1F1DB-A0A0-4B63-AADE-55D6FC7CA15A}"/>
    <dgm:cxn modelId="{4AA67BC0-1543-480F-A788-5A404AADA293}" type="presOf" srcId="{49E4A899-E458-44E3-B730-5D17E8C98EFC}" destId="{2B534F6E-AD4A-43BF-8F41-52DB00794D54}" srcOrd="0" destOrd="0" presId="urn:microsoft.com/office/officeart/2005/8/layout/hierarchy3"/>
    <dgm:cxn modelId="{BA1154F8-735E-4663-915D-28C508A64F68}" type="presOf" srcId="{955307F9-8CDC-45AC-A14B-77260C705692}" destId="{870F036E-1413-4218-B702-6E9545DEFC11}" srcOrd="0" destOrd="0" presId="urn:microsoft.com/office/officeart/2005/8/layout/hierarchy3"/>
    <dgm:cxn modelId="{F381DEC3-66AF-4554-8BF5-71AADAA3B845}" type="presOf" srcId="{4D1CE301-3F87-4CDB-A898-39492FE90371}" destId="{7700227D-C16E-4F23-A9B0-F297C7F8D63A}" srcOrd="1" destOrd="0" presId="urn:microsoft.com/office/officeart/2005/8/layout/hierarchy3"/>
    <dgm:cxn modelId="{D81E4A28-1E39-4C0A-B41D-8A98D5F077C2}" type="presOf" srcId="{75FF5DBA-386F-4946-85EB-414F5A86F528}" destId="{7DFABC7C-C6B7-475E-A800-FD76C3E1CC68}" srcOrd="0" destOrd="0" presId="urn:microsoft.com/office/officeart/2005/8/layout/hierarchy3"/>
    <dgm:cxn modelId="{B85D67A2-398C-425C-A945-35B57CF41660}" srcId="{4D1CE301-3F87-4CDB-A898-39492FE90371}" destId="{D4F59C8F-D6CA-4F2E-B7E2-0E3E2A873913}" srcOrd="0" destOrd="0" parTransId="{3732FCA5-8344-403A-A25B-1E9B5B5BA143}" sibTransId="{F011F416-5B28-4648-9CF9-E7D28C6BA6E2}"/>
    <dgm:cxn modelId="{701D4A47-9AF2-4FD5-B441-12D70E80B30A}" type="presOf" srcId="{9CE31988-05E9-44BB-BF9D-A42676379F4E}" destId="{C2483B8C-42B6-43F7-AD8F-7F1F4D41447B}" srcOrd="0" destOrd="0" presId="urn:microsoft.com/office/officeart/2005/8/layout/hierarchy3"/>
    <dgm:cxn modelId="{1234E85C-28A5-4ECC-9F85-B0F346F2AA20}" type="presOf" srcId="{3C8D1422-2B4A-403B-9A1B-C54F791FB47D}" destId="{B3439721-5153-4CFF-A933-424FFD2CDFB8}" srcOrd="0" destOrd="0" presId="urn:microsoft.com/office/officeart/2005/8/layout/hierarchy3"/>
    <dgm:cxn modelId="{60191D4A-FAB3-45BA-AF6F-C96C639B6044}" srcId="{43988151-E318-4CB8-B538-24B9AF5A9CE5}" destId="{919AEC3D-8CF0-4F8A-9D0E-3941D2C97F08}" srcOrd="2" destOrd="0" parTransId="{9DC50303-CD3A-40E5-B1E8-7D5DA6AB3B37}" sibTransId="{B23B8984-0301-4988-BBFA-2851E4204E06}"/>
    <dgm:cxn modelId="{4ED23CC0-0A94-4EC4-AFE2-14F2158F102F}" srcId="{9CE31988-05E9-44BB-BF9D-A42676379F4E}" destId="{955307F9-8CDC-45AC-A14B-77260C705692}" srcOrd="0" destOrd="0" parTransId="{2C073207-37E4-42AD-86BD-56696B704BFA}" sibTransId="{0EC45C64-C606-4FCE-83E3-2F66289BDE0C}"/>
    <dgm:cxn modelId="{B6F51733-2D00-4F02-A4E5-6F05FFDB11FA}" srcId="{43988151-E318-4CB8-B538-24B9AF5A9CE5}" destId="{9CE31988-05E9-44BB-BF9D-A42676379F4E}" srcOrd="1" destOrd="0" parTransId="{75B3FC68-9E7B-49BA-AC52-E447E093FFF1}" sibTransId="{06A4CF3E-CD65-4184-B341-33E3A97ABB32}"/>
    <dgm:cxn modelId="{9E80ACE2-0B4A-429E-9395-A71C350FEEB0}" type="presOf" srcId="{919AEC3D-8CF0-4F8A-9D0E-3941D2C97F08}" destId="{67D341A6-6BE3-411A-A072-FC9C10144DAD}" srcOrd="1" destOrd="0" presId="urn:microsoft.com/office/officeart/2005/8/layout/hierarchy3"/>
    <dgm:cxn modelId="{58D398CB-08E9-43B4-869C-6AAA99C24A49}" srcId="{4D1CE301-3F87-4CDB-A898-39492FE90371}" destId="{1896804C-D1D8-4ADF-8805-0AF93B6B079B}" srcOrd="1" destOrd="0" parTransId="{49E4A899-E458-44E3-B730-5D17E8C98EFC}" sibTransId="{AE57C7AF-1BAE-4F8C-910D-1A55A450CBC7}"/>
    <dgm:cxn modelId="{9D717F8D-612C-4E71-B649-907930646831}" type="presOf" srcId="{4D1CE301-3F87-4CDB-A898-39492FE90371}" destId="{7B5F84DC-BB6C-4B70-9558-E77026BC3C78}" srcOrd="0" destOrd="0" presId="urn:microsoft.com/office/officeart/2005/8/layout/hierarchy3"/>
    <dgm:cxn modelId="{33B7F0CA-F26C-4744-A7D0-409A05DDCF70}" type="presOf" srcId="{2C073207-37E4-42AD-86BD-56696B704BFA}" destId="{9DD3CC9B-B845-4D22-AC61-7541D626C579}" srcOrd="0" destOrd="0" presId="urn:microsoft.com/office/officeart/2005/8/layout/hierarchy3"/>
    <dgm:cxn modelId="{47ACE833-7328-4CB4-BA39-EA263E7092C2}" srcId="{9CE31988-05E9-44BB-BF9D-A42676379F4E}" destId="{3C8D1422-2B4A-403B-9A1B-C54F791FB47D}" srcOrd="1" destOrd="0" parTransId="{4A19C89A-FCB6-4879-A45F-972898A7EFE8}" sibTransId="{D3F42808-64C5-4AF8-ADB6-CD2BA147BCF4}"/>
    <dgm:cxn modelId="{C5138FD6-34DC-4FFE-B841-11285E25662C}" type="presOf" srcId="{9CE31988-05E9-44BB-BF9D-A42676379F4E}" destId="{DD87E8CB-502F-43A5-A605-8A292E846C6E}" srcOrd="1" destOrd="0" presId="urn:microsoft.com/office/officeart/2005/8/layout/hierarchy3"/>
    <dgm:cxn modelId="{4339B2FC-A41F-45C1-B31B-AB98183C7617}" type="presOf" srcId="{43988151-E318-4CB8-B538-24B9AF5A9CE5}" destId="{02945D13-8331-4645-93A4-07F3EB48478E}" srcOrd="0" destOrd="0" presId="urn:microsoft.com/office/officeart/2005/8/layout/hierarchy3"/>
    <dgm:cxn modelId="{9460E0C0-754B-4877-906A-48C862D08B3A}" type="presOf" srcId="{4A19C89A-FCB6-4879-A45F-972898A7EFE8}" destId="{E387BD2A-0D6F-4EB5-BD0A-75DC3C94401B}" srcOrd="0" destOrd="0" presId="urn:microsoft.com/office/officeart/2005/8/layout/hierarchy3"/>
    <dgm:cxn modelId="{5E39DBCA-47B3-4E5B-8D1D-78E039FAD184}" type="presOf" srcId="{3732FCA5-8344-403A-A25B-1E9B5B5BA143}" destId="{82BB60F8-F9D4-45A1-BD08-AF4A9A5582A6}" srcOrd="0" destOrd="0" presId="urn:microsoft.com/office/officeart/2005/8/layout/hierarchy3"/>
    <dgm:cxn modelId="{43DF9A03-86B9-4EE1-A970-8077C499F620}" type="presOf" srcId="{1896804C-D1D8-4ADF-8805-0AF93B6B079B}" destId="{7F59A0D5-8510-49B4-B548-2984535DB84C}" srcOrd="0" destOrd="0" presId="urn:microsoft.com/office/officeart/2005/8/layout/hierarchy3"/>
    <dgm:cxn modelId="{BF8D0029-EC98-4815-A067-B042F6491389}" type="presOf" srcId="{1472E542-3D96-49AC-995E-AD0B70B82312}" destId="{06A6FD71-7941-4AD0-BFF8-CEA82206C4AF}" srcOrd="0" destOrd="0" presId="urn:microsoft.com/office/officeart/2005/8/layout/hierarchy3"/>
    <dgm:cxn modelId="{58EF11F0-A09E-4371-A04D-0E66EE0CBECD}" type="presParOf" srcId="{02945D13-8331-4645-93A4-07F3EB48478E}" destId="{7BA344C1-5FF0-403E-8753-3AAF009646B5}" srcOrd="0" destOrd="0" presId="urn:microsoft.com/office/officeart/2005/8/layout/hierarchy3"/>
    <dgm:cxn modelId="{43B8A3D7-2BAD-4D29-AA8C-E441B2787B89}" type="presParOf" srcId="{7BA344C1-5FF0-403E-8753-3AAF009646B5}" destId="{099D16D7-D14B-4726-8D22-176B286B820C}" srcOrd="0" destOrd="0" presId="urn:microsoft.com/office/officeart/2005/8/layout/hierarchy3"/>
    <dgm:cxn modelId="{10157870-AA3C-44F3-BA8B-EC298811791B}" type="presParOf" srcId="{099D16D7-D14B-4726-8D22-176B286B820C}" destId="{7B5F84DC-BB6C-4B70-9558-E77026BC3C78}" srcOrd="0" destOrd="0" presId="urn:microsoft.com/office/officeart/2005/8/layout/hierarchy3"/>
    <dgm:cxn modelId="{50CCD764-DB85-4B8F-BBFC-867BADE9C627}" type="presParOf" srcId="{099D16D7-D14B-4726-8D22-176B286B820C}" destId="{7700227D-C16E-4F23-A9B0-F297C7F8D63A}" srcOrd="1" destOrd="0" presId="urn:microsoft.com/office/officeart/2005/8/layout/hierarchy3"/>
    <dgm:cxn modelId="{9184B6BD-2729-4A51-AB76-8655531DCF7B}" type="presParOf" srcId="{7BA344C1-5FF0-403E-8753-3AAF009646B5}" destId="{0E508C1E-F7F5-456C-99C1-A6EF0AF6A03E}" srcOrd="1" destOrd="0" presId="urn:microsoft.com/office/officeart/2005/8/layout/hierarchy3"/>
    <dgm:cxn modelId="{19CDBB75-BD30-4A6A-A0EC-DF5D6C65E3A7}" type="presParOf" srcId="{0E508C1E-F7F5-456C-99C1-A6EF0AF6A03E}" destId="{82BB60F8-F9D4-45A1-BD08-AF4A9A5582A6}" srcOrd="0" destOrd="0" presId="urn:microsoft.com/office/officeart/2005/8/layout/hierarchy3"/>
    <dgm:cxn modelId="{B7504CDA-01C1-4596-8B18-69ACF9EEF21B}" type="presParOf" srcId="{0E508C1E-F7F5-456C-99C1-A6EF0AF6A03E}" destId="{D4193C7E-0081-4A25-BE33-978AA3B51A9E}" srcOrd="1" destOrd="0" presId="urn:microsoft.com/office/officeart/2005/8/layout/hierarchy3"/>
    <dgm:cxn modelId="{9DA6E6F9-88D4-4B9A-B336-0727C48BC874}" type="presParOf" srcId="{0E508C1E-F7F5-456C-99C1-A6EF0AF6A03E}" destId="{2B534F6E-AD4A-43BF-8F41-52DB00794D54}" srcOrd="2" destOrd="0" presId="urn:microsoft.com/office/officeart/2005/8/layout/hierarchy3"/>
    <dgm:cxn modelId="{98BCAE9E-DF87-4871-BDB8-20F7DC5D4736}" type="presParOf" srcId="{0E508C1E-F7F5-456C-99C1-A6EF0AF6A03E}" destId="{7F59A0D5-8510-49B4-B548-2984535DB84C}" srcOrd="3" destOrd="0" presId="urn:microsoft.com/office/officeart/2005/8/layout/hierarchy3"/>
    <dgm:cxn modelId="{70DC9179-C773-4A6E-B298-86CC9D960F43}" type="presParOf" srcId="{02945D13-8331-4645-93A4-07F3EB48478E}" destId="{6C6D952F-5F1A-4DA8-912B-DF5233013EF8}" srcOrd="1" destOrd="0" presId="urn:microsoft.com/office/officeart/2005/8/layout/hierarchy3"/>
    <dgm:cxn modelId="{D6731D7C-589A-4651-8C55-6F8616935BE4}" type="presParOf" srcId="{6C6D952F-5F1A-4DA8-912B-DF5233013EF8}" destId="{34B8144C-0B3E-4736-8884-C0F1F94DE784}" srcOrd="0" destOrd="0" presId="urn:microsoft.com/office/officeart/2005/8/layout/hierarchy3"/>
    <dgm:cxn modelId="{ED308F51-2002-467C-B750-8F6A00F74887}" type="presParOf" srcId="{34B8144C-0B3E-4736-8884-C0F1F94DE784}" destId="{C2483B8C-42B6-43F7-AD8F-7F1F4D41447B}" srcOrd="0" destOrd="0" presId="urn:microsoft.com/office/officeart/2005/8/layout/hierarchy3"/>
    <dgm:cxn modelId="{439FDD84-FC61-46F9-B3DE-371F1471632B}" type="presParOf" srcId="{34B8144C-0B3E-4736-8884-C0F1F94DE784}" destId="{DD87E8CB-502F-43A5-A605-8A292E846C6E}" srcOrd="1" destOrd="0" presId="urn:microsoft.com/office/officeart/2005/8/layout/hierarchy3"/>
    <dgm:cxn modelId="{539C2523-CF9A-4EC4-ACCA-2D8BA7C51052}" type="presParOf" srcId="{6C6D952F-5F1A-4DA8-912B-DF5233013EF8}" destId="{14E47E19-0EC7-4FB7-8ED5-D7D8DCECDD7F}" srcOrd="1" destOrd="0" presId="urn:microsoft.com/office/officeart/2005/8/layout/hierarchy3"/>
    <dgm:cxn modelId="{E869F6A7-9DA6-4DDF-918B-63D88C696DFF}" type="presParOf" srcId="{14E47E19-0EC7-4FB7-8ED5-D7D8DCECDD7F}" destId="{9DD3CC9B-B845-4D22-AC61-7541D626C579}" srcOrd="0" destOrd="0" presId="urn:microsoft.com/office/officeart/2005/8/layout/hierarchy3"/>
    <dgm:cxn modelId="{0012EAFB-BBDB-425F-AD9D-4B6CA76C6405}" type="presParOf" srcId="{14E47E19-0EC7-4FB7-8ED5-D7D8DCECDD7F}" destId="{870F036E-1413-4218-B702-6E9545DEFC11}" srcOrd="1" destOrd="0" presId="urn:microsoft.com/office/officeart/2005/8/layout/hierarchy3"/>
    <dgm:cxn modelId="{68BFA6A1-96DA-4F9F-B324-BC2D0B6DD3D7}" type="presParOf" srcId="{14E47E19-0EC7-4FB7-8ED5-D7D8DCECDD7F}" destId="{E387BD2A-0D6F-4EB5-BD0A-75DC3C94401B}" srcOrd="2" destOrd="0" presId="urn:microsoft.com/office/officeart/2005/8/layout/hierarchy3"/>
    <dgm:cxn modelId="{B806202C-F885-42B0-A551-5733256E2CAE}" type="presParOf" srcId="{14E47E19-0EC7-4FB7-8ED5-D7D8DCECDD7F}" destId="{B3439721-5153-4CFF-A933-424FFD2CDFB8}" srcOrd="3" destOrd="0" presId="urn:microsoft.com/office/officeart/2005/8/layout/hierarchy3"/>
    <dgm:cxn modelId="{590E890A-9C97-40B4-8669-4321A656DC41}" type="presParOf" srcId="{02945D13-8331-4645-93A4-07F3EB48478E}" destId="{5D0F7EF1-42F5-4D57-94A9-5F5EDFFB16D1}" srcOrd="2" destOrd="0" presId="urn:microsoft.com/office/officeart/2005/8/layout/hierarchy3"/>
    <dgm:cxn modelId="{9D8CC152-6A75-44B3-A13D-95722AF793EC}" type="presParOf" srcId="{5D0F7EF1-42F5-4D57-94A9-5F5EDFFB16D1}" destId="{7993CF02-41E6-4721-A4EB-0F9FC6EFA3D0}" srcOrd="0" destOrd="0" presId="urn:microsoft.com/office/officeart/2005/8/layout/hierarchy3"/>
    <dgm:cxn modelId="{951E5928-A06C-4ED9-A34D-8BE1E41615CC}" type="presParOf" srcId="{7993CF02-41E6-4721-A4EB-0F9FC6EFA3D0}" destId="{271E0F61-27E9-4D32-8CB1-344A0136B758}" srcOrd="0" destOrd="0" presId="urn:microsoft.com/office/officeart/2005/8/layout/hierarchy3"/>
    <dgm:cxn modelId="{3AC9FDFA-6B0D-4E14-8F45-4F136D796F83}" type="presParOf" srcId="{7993CF02-41E6-4721-A4EB-0F9FC6EFA3D0}" destId="{67D341A6-6BE3-411A-A072-FC9C10144DAD}" srcOrd="1" destOrd="0" presId="urn:microsoft.com/office/officeart/2005/8/layout/hierarchy3"/>
    <dgm:cxn modelId="{43702232-A6D7-4143-8A14-8CCFE88D211D}" type="presParOf" srcId="{5D0F7EF1-42F5-4D57-94A9-5F5EDFFB16D1}" destId="{F3108EF0-0F4A-4EA1-B494-704F32F475D6}" srcOrd="1" destOrd="0" presId="urn:microsoft.com/office/officeart/2005/8/layout/hierarchy3"/>
    <dgm:cxn modelId="{41D2DB91-5118-4231-93DA-44B6C65E15EB}" type="presParOf" srcId="{F3108EF0-0F4A-4EA1-B494-704F32F475D6}" destId="{06A6FD71-7941-4AD0-BFF8-CEA82206C4AF}" srcOrd="0" destOrd="0" presId="urn:microsoft.com/office/officeart/2005/8/layout/hierarchy3"/>
    <dgm:cxn modelId="{D621919C-A921-4C2F-ACE5-FDD0E2D355E5}" type="presParOf" srcId="{F3108EF0-0F4A-4EA1-B494-704F32F475D6}" destId="{7DFABC7C-C6B7-475E-A800-FD76C3E1CC68}" srcOrd="1" destOrd="0" presId="urn:microsoft.com/office/officeart/2005/8/layout/hierarchy3"/>
  </dgm:cxnLst>
  <dgm:bg/>
  <dgm:whole/>
</dgm:dataModel>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1960CB6-DB1C-4877-8AFE-D3DECAC6546C}" type="datetimeFigureOut">
              <a:rPr lang="en-US" smtClean="0"/>
              <a:pPr/>
              <a:t>12/21/2010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EB3B9D-8C35-47C9-8FEE-CC57357FCF8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960CB6-DB1C-4877-8AFE-D3DECAC6546C}" type="datetimeFigureOut">
              <a:rPr lang="en-US" smtClean="0"/>
              <a:pPr/>
              <a:t>12/21/2010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EB3B9D-8C35-47C9-8FEE-CC57357FCF8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960CB6-DB1C-4877-8AFE-D3DECAC6546C}" type="datetimeFigureOut">
              <a:rPr lang="en-US" smtClean="0"/>
              <a:pPr/>
              <a:t>12/21/2010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EB3B9D-8C35-47C9-8FEE-CC57357FCF8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960CB6-DB1C-4877-8AFE-D3DECAC6546C}" type="datetimeFigureOut">
              <a:rPr lang="en-US" smtClean="0"/>
              <a:pPr/>
              <a:t>12/21/2010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EB3B9D-8C35-47C9-8FEE-CC57357FCF8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960CB6-DB1C-4877-8AFE-D3DECAC6546C}" type="datetimeFigureOut">
              <a:rPr lang="en-US" smtClean="0"/>
              <a:pPr/>
              <a:t>12/21/2010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EB3B9D-8C35-47C9-8FEE-CC57357FCF8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1960CB6-DB1C-4877-8AFE-D3DECAC6546C}" type="datetimeFigureOut">
              <a:rPr lang="en-US" smtClean="0"/>
              <a:pPr/>
              <a:t>12/21/2010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EB3B9D-8C35-47C9-8FEE-CC57357FCF8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1960CB6-DB1C-4877-8AFE-D3DECAC6546C}" type="datetimeFigureOut">
              <a:rPr lang="en-US" smtClean="0"/>
              <a:pPr/>
              <a:t>12/21/2010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EB3B9D-8C35-47C9-8FEE-CC57357FCF8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1960CB6-DB1C-4877-8AFE-D3DECAC6546C}" type="datetimeFigureOut">
              <a:rPr lang="en-US" smtClean="0"/>
              <a:pPr/>
              <a:t>12/21/2010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EB3B9D-8C35-47C9-8FEE-CC57357FCF8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960CB6-DB1C-4877-8AFE-D3DECAC6546C}" type="datetimeFigureOut">
              <a:rPr lang="en-US" smtClean="0"/>
              <a:pPr/>
              <a:t>12/21/2010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EB3B9D-8C35-47C9-8FEE-CC57357FCF8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960CB6-DB1C-4877-8AFE-D3DECAC6546C}" type="datetimeFigureOut">
              <a:rPr lang="en-US" smtClean="0"/>
              <a:pPr/>
              <a:t>12/21/2010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EB3B9D-8C35-47C9-8FEE-CC57357FCF8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960CB6-DB1C-4877-8AFE-D3DECAC6546C}" type="datetimeFigureOut">
              <a:rPr lang="en-US" smtClean="0"/>
              <a:pPr/>
              <a:t>12/21/2010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EB3B9D-8C35-47C9-8FEE-CC57357FCF8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960CB6-DB1C-4877-8AFE-D3DECAC6546C}" type="datetimeFigureOut">
              <a:rPr lang="en-US" smtClean="0"/>
              <a:pPr/>
              <a:t>12/21/2010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EB3B9D-8C35-47C9-8FEE-CC57357FCF8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cs.ua.edu/graduate/fjacob/" TargetMode="External"/><Relationship Id="rId2" Type="http://schemas.openxmlformats.org/officeDocument/2006/relationships/hyperlink" Target="mailto:fjacob@crimson.ua.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752600"/>
            <a:ext cx="7772400" cy="1470025"/>
          </a:xfrm>
        </p:spPr>
        <p:txBody>
          <a:bodyPr>
            <a:normAutofit/>
          </a:bodyPr>
          <a:lstStyle/>
          <a:p>
            <a:r>
              <a:rPr lang="en-US" b="1" dirty="0" smtClean="0">
                <a:solidFill>
                  <a:srgbClr val="FF0000"/>
                </a:solidFill>
              </a:rPr>
              <a:t>CUDACL: A Tool for</a:t>
            </a:r>
            <a:br>
              <a:rPr lang="en-US" b="1" dirty="0" smtClean="0">
                <a:solidFill>
                  <a:srgbClr val="FF0000"/>
                </a:solidFill>
              </a:rPr>
            </a:br>
            <a:r>
              <a:rPr lang="en-US" b="1" dirty="0" smtClean="0">
                <a:solidFill>
                  <a:srgbClr val="FF0000"/>
                </a:solidFill>
              </a:rPr>
              <a:t>CUDA and OpenCL Programmers</a:t>
            </a:r>
            <a:endParaRPr lang="en-US" b="1" dirty="0">
              <a:solidFill>
                <a:srgbClr val="FF0000"/>
              </a:solidFill>
            </a:endParaRPr>
          </a:p>
        </p:txBody>
      </p:sp>
      <p:sp>
        <p:nvSpPr>
          <p:cNvPr id="3" name="Subtitle 2"/>
          <p:cNvSpPr>
            <a:spLocks noGrp="1"/>
          </p:cNvSpPr>
          <p:nvPr>
            <p:ph type="subTitle" idx="1"/>
          </p:nvPr>
        </p:nvSpPr>
        <p:spPr>
          <a:xfrm>
            <a:off x="152400" y="3886200"/>
            <a:ext cx="8763000" cy="2438400"/>
          </a:xfrm>
        </p:spPr>
        <p:txBody>
          <a:bodyPr>
            <a:normAutofit fontScale="25000" lnSpcReduction="20000"/>
          </a:bodyPr>
          <a:lstStyle/>
          <a:p>
            <a:r>
              <a:rPr lang="en-US" sz="9600" b="1" dirty="0" smtClean="0">
                <a:solidFill>
                  <a:schemeClr val="tx1"/>
                </a:solidFill>
              </a:rPr>
              <a:t>Ferosh  Jacob</a:t>
            </a:r>
            <a:r>
              <a:rPr lang="en-US" sz="9600" b="1" baseline="30000" dirty="0" smtClean="0">
                <a:solidFill>
                  <a:schemeClr val="tx1"/>
                </a:solidFill>
              </a:rPr>
              <a:t>1</a:t>
            </a:r>
            <a:r>
              <a:rPr lang="en-US" sz="9600" b="1" dirty="0" smtClean="0">
                <a:solidFill>
                  <a:schemeClr val="tx1"/>
                </a:solidFill>
              </a:rPr>
              <a:t>, David Whittaker</a:t>
            </a:r>
            <a:r>
              <a:rPr lang="en-US" sz="9600" b="1" baseline="30000" dirty="0" smtClean="0">
                <a:solidFill>
                  <a:schemeClr val="tx1"/>
                </a:solidFill>
              </a:rPr>
              <a:t>2</a:t>
            </a:r>
            <a:r>
              <a:rPr lang="en-US" sz="9600" b="1" dirty="0" smtClean="0">
                <a:solidFill>
                  <a:schemeClr val="tx1"/>
                </a:solidFill>
              </a:rPr>
              <a:t>, </a:t>
            </a:r>
            <a:r>
              <a:rPr lang="en-US" sz="9600" b="1" dirty="0" err="1" smtClean="0">
                <a:solidFill>
                  <a:schemeClr val="tx1"/>
                </a:solidFill>
              </a:rPr>
              <a:t>Sagar</a:t>
            </a:r>
            <a:r>
              <a:rPr lang="en-US" sz="9600" b="1" dirty="0" smtClean="0">
                <a:solidFill>
                  <a:schemeClr val="tx1"/>
                </a:solidFill>
              </a:rPr>
              <a:t> Thapaliya</a:t>
            </a:r>
            <a:r>
              <a:rPr lang="en-US" sz="9600" b="1" baseline="30000" dirty="0" smtClean="0">
                <a:solidFill>
                  <a:schemeClr val="tx1"/>
                </a:solidFill>
              </a:rPr>
              <a:t>2</a:t>
            </a:r>
            <a:r>
              <a:rPr lang="en-US" sz="9600" b="1" dirty="0" smtClean="0">
                <a:solidFill>
                  <a:schemeClr val="tx1"/>
                </a:solidFill>
              </a:rPr>
              <a:t>, </a:t>
            </a:r>
          </a:p>
          <a:p>
            <a:r>
              <a:rPr lang="en-US" sz="9600" b="1" dirty="0" smtClean="0">
                <a:solidFill>
                  <a:schemeClr val="tx1"/>
                </a:solidFill>
              </a:rPr>
              <a:t>Purushotham Bangalore</a:t>
            </a:r>
            <a:r>
              <a:rPr lang="en-US" sz="9600" b="1" baseline="30000" dirty="0" smtClean="0">
                <a:solidFill>
                  <a:schemeClr val="tx1"/>
                </a:solidFill>
              </a:rPr>
              <a:t>2</a:t>
            </a:r>
            <a:r>
              <a:rPr lang="en-US" sz="9600" b="1" dirty="0" smtClean="0">
                <a:solidFill>
                  <a:schemeClr val="tx1"/>
                </a:solidFill>
              </a:rPr>
              <a:t>, </a:t>
            </a:r>
            <a:r>
              <a:rPr lang="en-US" sz="9600" b="1" dirty="0" err="1" smtClean="0">
                <a:solidFill>
                  <a:schemeClr val="tx1"/>
                </a:solidFill>
              </a:rPr>
              <a:t>Marjan</a:t>
            </a:r>
            <a:r>
              <a:rPr lang="en-US" sz="9600" b="1" dirty="0" smtClean="0">
                <a:solidFill>
                  <a:schemeClr val="tx1"/>
                </a:solidFill>
              </a:rPr>
              <a:t> Memik</a:t>
            </a:r>
            <a:r>
              <a:rPr lang="en-US" sz="9600" b="1" baseline="30000" dirty="0" smtClean="0">
                <a:solidFill>
                  <a:schemeClr val="tx1"/>
                </a:solidFill>
              </a:rPr>
              <a:t>32 </a:t>
            </a:r>
            <a:r>
              <a:rPr lang="en-US" sz="9600" b="1" dirty="0" smtClean="0">
                <a:solidFill>
                  <a:schemeClr val="tx1"/>
                </a:solidFill>
              </a:rPr>
              <a:t>, and Jeff Gray</a:t>
            </a:r>
            <a:r>
              <a:rPr lang="en-US" sz="9600" b="1" baseline="30000" dirty="0" smtClean="0">
                <a:solidFill>
                  <a:schemeClr val="tx1"/>
                </a:solidFill>
              </a:rPr>
              <a:t>1</a:t>
            </a:r>
            <a:endParaRPr lang="en-US" sz="9600" b="1" dirty="0" smtClean="0">
              <a:solidFill>
                <a:schemeClr val="tx1"/>
              </a:solidFill>
            </a:endParaRPr>
          </a:p>
          <a:p>
            <a:endParaRPr lang="en-US" sz="5100" dirty="0" smtClean="0">
              <a:solidFill>
                <a:schemeClr val="tx1"/>
              </a:solidFill>
            </a:endParaRPr>
          </a:p>
          <a:p>
            <a:endParaRPr lang="en-US" dirty="0" smtClean="0">
              <a:solidFill>
                <a:schemeClr val="tx1"/>
              </a:solidFill>
            </a:endParaRPr>
          </a:p>
          <a:p>
            <a:r>
              <a:rPr lang="en-US" sz="6000" baseline="30000" dirty="0" smtClean="0">
                <a:solidFill>
                  <a:schemeClr val="tx1"/>
                </a:solidFill>
              </a:rPr>
              <a:t>1</a:t>
            </a:r>
            <a:r>
              <a:rPr lang="en-US" sz="5500" dirty="0" smtClean="0">
                <a:solidFill>
                  <a:schemeClr val="tx1"/>
                </a:solidFill>
              </a:rPr>
              <a:t>Department of Computer Science, University of Alabama</a:t>
            </a:r>
          </a:p>
          <a:p>
            <a:r>
              <a:rPr lang="en-US" sz="6000" baseline="30000" dirty="0" smtClean="0">
                <a:solidFill>
                  <a:schemeClr val="tx1"/>
                </a:solidFill>
              </a:rPr>
              <a:t>2</a:t>
            </a:r>
            <a:r>
              <a:rPr lang="en-US" sz="5500" dirty="0" smtClean="0">
                <a:solidFill>
                  <a:schemeClr val="tx1"/>
                </a:solidFill>
              </a:rPr>
              <a:t> Department of Computer and Information Sciences, University of Alabama at Birmingham</a:t>
            </a:r>
          </a:p>
          <a:p>
            <a:r>
              <a:rPr lang="en-US" sz="6000" baseline="30000" dirty="0" smtClean="0">
                <a:solidFill>
                  <a:schemeClr val="tx1"/>
                </a:solidFill>
              </a:rPr>
              <a:t>3</a:t>
            </a:r>
            <a:r>
              <a:rPr lang="en-US" sz="5500" dirty="0" smtClean="0">
                <a:solidFill>
                  <a:schemeClr val="tx1"/>
                </a:solidFill>
              </a:rPr>
              <a:t> Faculty of Electrical Engineering and Computer Science, University of Maribor</a:t>
            </a:r>
          </a:p>
          <a:p>
            <a:endParaRPr lang="en-US" sz="5500" dirty="0" smtClean="0">
              <a:solidFill>
                <a:schemeClr val="tx1"/>
              </a:solidFill>
            </a:endParaRPr>
          </a:p>
          <a:p>
            <a:r>
              <a:rPr lang="en-US" sz="5500" b="1" dirty="0" smtClean="0">
                <a:solidFill>
                  <a:schemeClr val="tx1"/>
                </a:solidFill>
              </a:rPr>
              <a:t>Contact: fjacob@crimson.ua.edu</a:t>
            </a:r>
            <a:endParaRPr lang="en-US" sz="5500" b="1" dirty="0">
              <a:solidFill>
                <a:schemeClr val="tx1"/>
              </a:solidFill>
            </a:endParaRPr>
          </a:p>
        </p:txBody>
      </p:sp>
      <p:pic>
        <p:nvPicPr>
          <p:cNvPr id="6" name="Picture 5" descr="UABLogo.jpg"/>
          <p:cNvPicPr>
            <a:picLocks noChangeAspect="1"/>
          </p:cNvPicPr>
          <p:nvPr/>
        </p:nvPicPr>
        <p:blipFill>
          <a:blip r:embed="rId2"/>
          <a:stretch>
            <a:fillRect/>
          </a:stretch>
        </p:blipFill>
        <p:spPr>
          <a:xfrm>
            <a:off x="5867400" y="113108"/>
            <a:ext cx="2514600" cy="1106092"/>
          </a:xfrm>
          <a:prstGeom prst="rect">
            <a:avLst/>
          </a:prstGeom>
        </p:spPr>
      </p:pic>
      <p:sp>
        <p:nvSpPr>
          <p:cNvPr id="9" name="Rectangle 8"/>
          <p:cNvSpPr/>
          <p:nvPr/>
        </p:nvSpPr>
        <p:spPr>
          <a:xfrm>
            <a:off x="228600" y="0"/>
            <a:ext cx="76200" cy="1219200"/>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1026" name="Picture 2"/>
          <p:cNvPicPr>
            <a:picLocks noChangeAspect="1" noChangeArrowheads="1"/>
          </p:cNvPicPr>
          <p:nvPr/>
        </p:nvPicPr>
        <p:blipFill>
          <a:blip r:embed="rId3"/>
          <a:srcRect/>
          <a:stretch>
            <a:fillRect/>
          </a:stretch>
        </p:blipFill>
        <p:spPr bwMode="auto">
          <a:xfrm>
            <a:off x="304799" y="228600"/>
            <a:ext cx="2534479" cy="1143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FF0000"/>
                </a:solidFill>
              </a:rPr>
              <a:t>CUDACL in action</a:t>
            </a:r>
            <a:endParaRPr lang="en-US" sz="3600" b="1" dirty="0">
              <a:solidFill>
                <a:srgbClr val="FF0000"/>
              </a:solidFill>
            </a:endParaRPr>
          </a:p>
        </p:txBody>
      </p:sp>
      <p:pic>
        <p:nvPicPr>
          <p:cNvPr id="2050" name="Picture 2"/>
          <p:cNvPicPr>
            <a:picLocks noChangeAspect="1" noChangeArrowheads="1"/>
          </p:cNvPicPr>
          <p:nvPr/>
        </p:nvPicPr>
        <p:blipFill>
          <a:blip r:embed="rId2"/>
          <a:srcRect/>
          <a:stretch>
            <a:fillRect/>
          </a:stretch>
        </p:blipFill>
        <p:spPr bwMode="auto">
          <a:xfrm>
            <a:off x="533400" y="1752600"/>
            <a:ext cx="8077200" cy="3226549"/>
          </a:xfrm>
          <a:prstGeom prst="rect">
            <a:avLst/>
          </a:prstGeom>
          <a:noFill/>
          <a:ln w="9525">
            <a:noFill/>
            <a:miter lim="800000"/>
            <a:headEnd/>
            <a:tailEnd/>
          </a:ln>
          <a:effectLst/>
        </p:spPr>
      </p:pic>
      <p:sp>
        <p:nvSpPr>
          <p:cNvPr id="5" name="TextBox 4"/>
          <p:cNvSpPr txBox="1"/>
          <p:nvPr/>
        </p:nvSpPr>
        <p:spPr>
          <a:xfrm>
            <a:off x="2971800" y="6096000"/>
            <a:ext cx="2811988" cy="400110"/>
          </a:xfrm>
          <a:prstGeom prst="rect">
            <a:avLst/>
          </a:prstGeom>
          <a:noFill/>
        </p:spPr>
        <p:txBody>
          <a:bodyPr wrap="none" rtlCol="0">
            <a:spAutoFit/>
          </a:bodyPr>
          <a:lstStyle/>
          <a:p>
            <a:r>
              <a:rPr lang="en-US" sz="2000" dirty="0" smtClean="0">
                <a:latin typeface="Times New Roman" pitchFamily="18" charset="0"/>
                <a:cs typeface="Times New Roman" pitchFamily="18" charset="0"/>
              </a:rPr>
              <a:t>Kernel code of </a:t>
            </a:r>
            <a:r>
              <a:rPr lang="en-US" sz="2000" dirty="0" err="1" smtClean="0">
                <a:latin typeface="Arial" pitchFamily="34" charset="0"/>
                <a:cs typeface="Arial" pitchFamily="34" charset="0"/>
              </a:rPr>
              <a:t>Arrayadd</a:t>
            </a:r>
            <a:endParaRPr lang="en-US"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FF0000"/>
                </a:solidFill>
              </a:rPr>
              <a:t>CUDACL in action</a:t>
            </a:r>
            <a:endParaRPr lang="en-US" sz="3600" b="1" dirty="0">
              <a:solidFill>
                <a:srgbClr val="FF0000"/>
              </a:solidFill>
            </a:endParaRPr>
          </a:p>
        </p:txBody>
      </p:sp>
      <p:sp>
        <p:nvSpPr>
          <p:cNvPr id="5" name="TextBox 4"/>
          <p:cNvSpPr txBox="1"/>
          <p:nvPr/>
        </p:nvSpPr>
        <p:spPr>
          <a:xfrm>
            <a:off x="2971800" y="6096000"/>
            <a:ext cx="4206601" cy="400110"/>
          </a:xfrm>
          <a:prstGeom prst="rect">
            <a:avLst/>
          </a:prstGeom>
          <a:noFill/>
        </p:spPr>
        <p:txBody>
          <a:bodyPr wrap="none" rtlCol="0">
            <a:spAutoFit/>
          </a:bodyPr>
          <a:lstStyle/>
          <a:p>
            <a:r>
              <a:rPr lang="en-US" sz="2000" dirty="0" smtClean="0">
                <a:latin typeface="Times New Roman" pitchFamily="18" charset="0"/>
                <a:cs typeface="Times New Roman" pitchFamily="18" charset="0"/>
              </a:rPr>
              <a:t>Eclipse plug-in editor for configuration</a:t>
            </a:r>
            <a:endParaRPr lang="en-US" sz="2000" dirty="0">
              <a:latin typeface="Arial" pitchFamily="34" charset="0"/>
              <a:cs typeface="Arial" pitchFamily="34" charset="0"/>
            </a:endParaRPr>
          </a:p>
        </p:txBody>
      </p:sp>
      <p:pic>
        <p:nvPicPr>
          <p:cNvPr id="3074" name="Picture 2"/>
          <p:cNvPicPr>
            <a:picLocks noChangeAspect="1" noChangeArrowheads="1"/>
          </p:cNvPicPr>
          <p:nvPr/>
        </p:nvPicPr>
        <p:blipFill>
          <a:blip r:embed="rId2"/>
          <a:srcRect/>
          <a:stretch>
            <a:fillRect/>
          </a:stretch>
        </p:blipFill>
        <p:spPr bwMode="auto">
          <a:xfrm>
            <a:off x="152400" y="1295400"/>
            <a:ext cx="8807855" cy="4419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FF0000"/>
                </a:solidFill>
              </a:rPr>
              <a:t>Case </a:t>
            </a:r>
            <a:r>
              <a:rPr lang="en-US" sz="3600" b="1" dirty="0" smtClean="0">
                <a:solidFill>
                  <a:srgbClr val="FF0000"/>
                </a:solidFill>
              </a:rPr>
              <a:t>study 1</a:t>
            </a:r>
            <a:endParaRPr lang="en-US" sz="3600" b="1" dirty="0">
              <a:solidFill>
                <a:srgbClr val="FF0000"/>
              </a:solidFill>
            </a:endParaRPr>
          </a:p>
        </p:txBody>
      </p:sp>
      <p:sp>
        <p:nvSpPr>
          <p:cNvPr id="5" name="TextBox 4"/>
          <p:cNvSpPr txBox="1"/>
          <p:nvPr/>
        </p:nvSpPr>
        <p:spPr>
          <a:xfrm>
            <a:off x="762000" y="1295400"/>
            <a:ext cx="7391400" cy="2246769"/>
          </a:xfrm>
          <a:prstGeom prst="rect">
            <a:avLst/>
          </a:prstGeom>
          <a:noFill/>
        </p:spPr>
        <p:txBody>
          <a:bodyPr wrap="square" rtlCol="0">
            <a:spAutoFit/>
          </a:bodyPr>
          <a:lstStyle/>
          <a:p>
            <a:pPr marL="457200" indent="-457200">
              <a:buFont typeface="+mj-lt"/>
              <a:buAutoNum type="arabicPeriod"/>
            </a:pPr>
            <a:r>
              <a:rPr lang="en-US" sz="2000" b="1" dirty="0" smtClean="0">
                <a:latin typeface="Times New Roman" pitchFamily="18" charset="0"/>
                <a:cs typeface="Times New Roman" pitchFamily="18" charset="0"/>
              </a:rPr>
              <a:t> Creation of </a:t>
            </a:r>
            <a:r>
              <a:rPr lang="en-US" sz="2000" b="1" dirty="0" err="1" smtClean="0">
                <a:latin typeface="Times New Roman" pitchFamily="18" charset="0"/>
                <a:cs typeface="Times New Roman" pitchFamily="18" charset="0"/>
              </a:rPr>
              <a:t>Octree</a:t>
            </a:r>
            <a:r>
              <a:rPr lang="en-US" sz="2000" b="1" dirty="0" smtClean="0">
                <a:latin typeface="Times New Roman" pitchFamily="18" charset="0"/>
                <a:cs typeface="Times New Roman" pitchFamily="18" charset="0"/>
              </a:rPr>
              <a:t> with CUDA</a:t>
            </a:r>
          </a:p>
          <a:p>
            <a:pPr algn="just"/>
            <a:endParaRPr lang="en-US" sz="2000" dirty="0" smtClean="0">
              <a:latin typeface="Times New Roman" pitchFamily="18" charset="0"/>
              <a:cs typeface="Times New Roman" pitchFamily="18" charset="0"/>
            </a:endParaRPr>
          </a:p>
          <a:p>
            <a:pPr algn="just"/>
            <a:r>
              <a:rPr lang="en-US" sz="2000" dirty="0" err="1" smtClean="0">
                <a:latin typeface="Times New Roman" pitchFamily="18" charset="0"/>
                <a:cs typeface="Times New Roman" pitchFamily="18" charset="0"/>
              </a:rPr>
              <a:t>Octree</a:t>
            </a:r>
            <a:r>
              <a:rPr lang="en-US" sz="2000" dirty="0" smtClean="0">
                <a:latin typeface="Times New Roman" pitchFamily="18" charset="0"/>
                <a:cs typeface="Times New Roman" pitchFamily="18" charset="0"/>
              </a:rPr>
              <a:t> is a popular tree data structure that is often used to represent volumetric data. Volumetric 3D data is widely used in computer graphics</a:t>
            </a:r>
            <a:endParaRPr lang="en-US" sz="2000" b="1" dirty="0" smtClean="0">
              <a:latin typeface="Times New Roman" pitchFamily="18" charset="0"/>
              <a:cs typeface="Times New Roman" pitchFamily="18" charset="0"/>
            </a:endParaRPr>
          </a:p>
          <a:p>
            <a:pPr lvl="1">
              <a:buFont typeface="Arial" pitchFamily="34" charset="0"/>
              <a:buChar char="•"/>
            </a:pPr>
            <a:r>
              <a:rPr lang="en-US" sz="2000" b="1" dirty="0" smtClean="0">
                <a:latin typeface="Times New Roman" pitchFamily="18" charset="0"/>
                <a:cs typeface="Times New Roman" pitchFamily="18" charset="0"/>
              </a:rPr>
              <a:t> Program written in C language</a:t>
            </a:r>
          </a:p>
          <a:p>
            <a:pPr lvl="1">
              <a:buFont typeface="Arial" pitchFamily="34" charset="0"/>
              <a:buChar char="•"/>
            </a:pPr>
            <a:r>
              <a:rPr lang="en-US" sz="2000" b="1" dirty="0" smtClean="0">
                <a:latin typeface="Arial" pitchFamily="34" charset="0"/>
                <a:cs typeface="Arial" pitchFamily="34" charset="0"/>
              </a:rPr>
              <a:t> </a:t>
            </a:r>
            <a:r>
              <a:rPr lang="en-US" sz="2000" b="1" dirty="0" smtClean="0">
                <a:latin typeface="Times New Roman" pitchFamily="18" charset="0"/>
                <a:cs typeface="Times New Roman" pitchFamily="18" charset="0"/>
              </a:rPr>
              <a:t>Level A </a:t>
            </a:r>
            <a:r>
              <a:rPr lang="en-US" sz="2000" b="1" dirty="0" smtClean="0">
                <a:latin typeface="Times New Roman" pitchFamily="18" charset="0"/>
                <a:cs typeface="Times New Roman" pitchFamily="18" charset="0"/>
              </a:rPr>
              <a:t>program</a:t>
            </a:r>
            <a:endParaRPr lang="en-US" sz="2000" b="1" dirty="0" smtClean="0">
              <a:latin typeface="Times New Roman" pitchFamily="18" charset="0"/>
              <a:cs typeface="Times New Roman" pitchFamily="18" charset="0"/>
            </a:endParaRPr>
          </a:p>
        </p:txBody>
      </p:sp>
      <p:pic>
        <p:nvPicPr>
          <p:cNvPr id="4" name="Picture 3" descr="octtree.png"/>
          <p:cNvPicPr>
            <a:picLocks noChangeAspect="1"/>
          </p:cNvPicPr>
          <p:nvPr/>
        </p:nvPicPr>
        <p:blipFill>
          <a:blip r:embed="rId2"/>
          <a:stretch>
            <a:fillRect/>
          </a:stretch>
        </p:blipFill>
        <p:spPr>
          <a:xfrm>
            <a:off x="2895600" y="3657600"/>
            <a:ext cx="4343400" cy="2873829"/>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FF0000"/>
                </a:solidFill>
              </a:rPr>
              <a:t>Case </a:t>
            </a:r>
            <a:r>
              <a:rPr lang="en-US" sz="3600" b="1" dirty="0" smtClean="0">
                <a:solidFill>
                  <a:srgbClr val="FF0000"/>
                </a:solidFill>
              </a:rPr>
              <a:t>study 2</a:t>
            </a:r>
            <a:endParaRPr lang="en-US" sz="3600" b="1" dirty="0">
              <a:solidFill>
                <a:srgbClr val="FF0000"/>
              </a:solidFill>
            </a:endParaRPr>
          </a:p>
        </p:txBody>
      </p:sp>
      <p:sp>
        <p:nvSpPr>
          <p:cNvPr id="5" name="TextBox 4"/>
          <p:cNvSpPr txBox="1"/>
          <p:nvPr/>
        </p:nvSpPr>
        <p:spPr>
          <a:xfrm>
            <a:off x="762000" y="1295400"/>
            <a:ext cx="4572000" cy="3785652"/>
          </a:xfrm>
          <a:prstGeom prst="rect">
            <a:avLst/>
          </a:prstGeom>
          <a:noFill/>
        </p:spPr>
        <p:txBody>
          <a:bodyPr wrap="square" rtlCol="0">
            <a:spAutoFit/>
          </a:bodyPr>
          <a:lstStyle/>
          <a:p>
            <a:pPr lvl="1"/>
            <a:endParaRPr lang="en-US" sz="2000" b="1" dirty="0" smtClean="0">
              <a:latin typeface="Arial" pitchFamily="34" charset="0"/>
              <a:cs typeface="Arial" pitchFamily="34" charset="0"/>
            </a:endParaRPr>
          </a:p>
          <a:p>
            <a:pPr>
              <a:buFont typeface="Arial" pitchFamily="34" charset="0"/>
              <a:buChar char="•"/>
            </a:pPr>
            <a:r>
              <a:rPr lang="en-US" sz="2000" b="1" dirty="0" smtClean="0">
                <a:latin typeface="Times New Roman" pitchFamily="18" charset="0"/>
                <a:cs typeface="Times New Roman" pitchFamily="18" charset="0"/>
              </a:rPr>
              <a:t> Edge detection with OpenCL</a:t>
            </a:r>
          </a:p>
          <a:p>
            <a:pPr algn="just">
              <a:buFont typeface="Arial" pitchFamily="34" charset="0"/>
              <a:buChar char="•"/>
            </a:pP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Farmland is found by using a pattern matching algorithm to search for large, flat, contiguous squares and circles on the edge map of the land, which is </a:t>
            </a: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created </a:t>
            </a:r>
            <a:r>
              <a:rPr lang="en-US" sz="2000" dirty="0" smtClean="0">
                <a:latin typeface="Times New Roman" pitchFamily="18" charset="0"/>
                <a:cs typeface="Times New Roman" pitchFamily="18" charset="0"/>
              </a:rPr>
              <a:t>by running a </a:t>
            </a:r>
            <a:r>
              <a:rPr lang="en-US" sz="2000" i="1" dirty="0" err="1" smtClean="0">
                <a:latin typeface="Times New Roman" pitchFamily="18" charset="0"/>
                <a:cs typeface="Times New Roman" pitchFamily="18" charset="0"/>
              </a:rPr>
              <a:t>Sobel</a:t>
            </a:r>
            <a:r>
              <a:rPr lang="en-US" sz="2000" dirty="0" smtClean="0">
                <a:latin typeface="Times New Roman" pitchFamily="18" charset="0"/>
                <a:cs typeface="Times New Roman" pitchFamily="18" charset="0"/>
              </a:rPr>
              <a:t> edge detector</a:t>
            </a:r>
            <a:r>
              <a:rPr lang="en-US" sz="2000" dirty="0" smtClean="0">
                <a:latin typeface="Times New Roman" pitchFamily="18" charset="0"/>
                <a:cs typeface="Times New Roman" pitchFamily="18" charset="0"/>
              </a:rPr>
              <a:t>.</a:t>
            </a:r>
          </a:p>
          <a:p>
            <a:endParaRPr lang="en-US" sz="2000" dirty="0" smtClean="0">
              <a:latin typeface="Times New Roman" pitchFamily="18" charset="0"/>
              <a:cs typeface="Times New Roman" pitchFamily="18" charset="0"/>
            </a:endParaRPr>
          </a:p>
          <a:p>
            <a:pPr lvl="1">
              <a:buFont typeface="Arial" pitchFamily="34" charset="0"/>
              <a:buChar char="•"/>
            </a:pPr>
            <a:r>
              <a:rPr lang="en-US" sz="2000" b="1" dirty="0" smtClean="0">
                <a:latin typeface="Times New Roman" pitchFamily="18" charset="0"/>
                <a:cs typeface="Times New Roman" pitchFamily="18" charset="0"/>
              </a:rPr>
              <a:t> Program written in Java language</a:t>
            </a:r>
          </a:p>
          <a:p>
            <a:pPr lvl="1">
              <a:buFont typeface="Arial" pitchFamily="34" charset="0"/>
              <a:buChar char="•"/>
            </a:pPr>
            <a:r>
              <a:rPr lang="en-US" sz="2000" b="1" dirty="0" smtClean="0">
                <a:latin typeface="Arial" pitchFamily="34" charset="0"/>
                <a:cs typeface="Arial" pitchFamily="34" charset="0"/>
              </a:rPr>
              <a:t> </a:t>
            </a:r>
            <a:r>
              <a:rPr lang="en-US" sz="2000" b="1" dirty="0" smtClean="0">
                <a:latin typeface="Times New Roman" pitchFamily="18" charset="0"/>
                <a:cs typeface="Times New Roman" pitchFamily="18" charset="0"/>
              </a:rPr>
              <a:t>Level C program</a:t>
            </a:r>
          </a:p>
          <a:p>
            <a:endParaRPr lang="en-US" sz="2000" dirty="0">
              <a:latin typeface="Times New Roman" pitchFamily="18" charset="0"/>
              <a:cs typeface="Times New Roman" pitchFamily="18" charset="0"/>
            </a:endParaRPr>
          </a:p>
        </p:txBody>
      </p:sp>
      <p:pic>
        <p:nvPicPr>
          <p:cNvPr id="4" name="Picture 3" descr="opencl.png"/>
          <p:cNvPicPr>
            <a:picLocks noChangeAspect="1"/>
          </p:cNvPicPr>
          <p:nvPr/>
        </p:nvPicPr>
        <p:blipFill>
          <a:blip r:embed="rId2"/>
          <a:stretch>
            <a:fillRect/>
          </a:stretch>
        </p:blipFill>
        <p:spPr>
          <a:xfrm>
            <a:off x="6019800" y="990600"/>
            <a:ext cx="2895600" cy="5178837"/>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FF0000"/>
                </a:solidFill>
              </a:rPr>
              <a:t>Related works</a:t>
            </a:r>
            <a:endParaRPr lang="en-US" sz="3600" b="1" dirty="0">
              <a:solidFill>
                <a:srgbClr val="FF0000"/>
              </a:solidFill>
            </a:endParaRPr>
          </a:p>
        </p:txBody>
      </p:sp>
      <p:graphicFrame>
        <p:nvGraphicFramePr>
          <p:cNvPr id="4" name="Diagram 3"/>
          <p:cNvGraphicFramePr/>
          <p:nvPr>
            <p:extLst>
              <p:ext uri="{D42A27DB-BD31-4B8C-83A1-F6EECF244321}">
                <p14:modId xmlns:p14="http://schemas.microsoft.com/office/powerpoint/2010/main" xmlns="" val="2684471889"/>
              </p:ext>
            </p:extLst>
          </p:nvPr>
        </p:nvGraphicFramePr>
        <p:xfrm>
          <a:off x="685800" y="1752600"/>
          <a:ext cx="7467600" cy="2895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304800" y="5029200"/>
            <a:ext cx="8382000" cy="1754326"/>
          </a:xfrm>
          <a:prstGeom prst="rect">
            <a:avLst/>
          </a:prstGeom>
          <a:noFill/>
        </p:spPr>
        <p:txBody>
          <a:bodyPr wrap="square" rtlCol="0">
            <a:spAutoFit/>
          </a:bodyPr>
          <a:lstStyle/>
          <a:p>
            <a:pPr marL="228600" indent="-228600">
              <a:buFont typeface="+mj-lt"/>
              <a:buAutoNum type="arabicPeriod"/>
            </a:pPr>
            <a:r>
              <a:rPr lang="de-DE" sz="1200" dirty="0" smtClean="0"/>
              <a:t>R. Allen and K. Kennedy,</a:t>
            </a:r>
            <a:r>
              <a:rPr lang="en-US" sz="1200" dirty="0" smtClean="0"/>
              <a:t>“PFC: a program to convert </a:t>
            </a:r>
            <a:r>
              <a:rPr lang="en-US" sz="1200" dirty="0" err="1" smtClean="0"/>
              <a:t>fortran</a:t>
            </a:r>
            <a:r>
              <a:rPr lang="en-US" sz="1200" dirty="0" smtClean="0"/>
              <a:t> to parallel form,” In Supercomputers: Design and Applications, pp. 186–203, 1984</a:t>
            </a:r>
          </a:p>
          <a:p>
            <a:pPr marL="228600" indent="-228600">
              <a:buFont typeface="+mj-lt"/>
              <a:buAutoNum type="arabicPeriod"/>
            </a:pPr>
            <a:r>
              <a:rPr lang="en-US" sz="1200" dirty="0" smtClean="0"/>
              <a:t>B. </a:t>
            </a:r>
            <a:r>
              <a:rPr lang="en-US" sz="1200" dirty="0" err="1" smtClean="0"/>
              <a:t>Appelbe</a:t>
            </a:r>
            <a:r>
              <a:rPr lang="en-US" sz="1200" dirty="0" smtClean="0"/>
              <a:t>, K. Smith, and C. McDowell, “Start/Pat: a </a:t>
            </a:r>
            <a:r>
              <a:rPr lang="en-US" sz="1200" dirty="0" err="1" smtClean="0"/>
              <a:t>parallelprogramming</a:t>
            </a:r>
            <a:r>
              <a:rPr lang="en-US" sz="1200" dirty="0" smtClean="0"/>
              <a:t> toolkit,” IEEE </a:t>
            </a:r>
            <a:r>
              <a:rPr lang="en-US" sz="1200" dirty="0" err="1" smtClean="0"/>
              <a:t>Softw</a:t>
            </a:r>
            <a:r>
              <a:rPr lang="en-US" sz="1200" dirty="0" smtClean="0"/>
              <a:t>., pp. 29–38, 1989.</a:t>
            </a:r>
          </a:p>
          <a:p>
            <a:pPr marL="228600" indent="-228600">
              <a:buFont typeface="+mj-lt"/>
              <a:buAutoNum type="arabicPeriod"/>
            </a:pPr>
            <a:r>
              <a:rPr lang="en-US" sz="1200" dirty="0" smtClean="0"/>
              <a:t>T. D. Han and T. S. </a:t>
            </a:r>
            <a:r>
              <a:rPr lang="en-US" sz="1200" dirty="0" err="1" smtClean="0"/>
              <a:t>Abdelrahman</a:t>
            </a:r>
            <a:r>
              <a:rPr lang="en-US" sz="1200" dirty="0" smtClean="0"/>
              <a:t>, “</a:t>
            </a:r>
            <a:r>
              <a:rPr lang="en-US" sz="1200" dirty="0" err="1" smtClean="0"/>
              <a:t>hiCUDA</a:t>
            </a:r>
            <a:r>
              <a:rPr lang="en-US" sz="1200" dirty="0" smtClean="0"/>
              <a:t>: A high-level </a:t>
            </a:r>
            <a:r>
              <a:rPr lang="en-US" sz="1200" dirty="0" err="1" smtClean="0"/>
              <a:t>directivebased</a:t>
            </a:r>
            <a:r>
              <a:rPr lang="en-US" sz="1200" dirty="0" smtClean="0"/>
              <a:t> language for GPU programming,” in Proceedings of 2nd Workshop on General Purpose Processing on Graphics Processing Units, Washington, D.C., March 2009, pp. 52–61..</a:t>
            </a:r>
          </a:p>
          <a:p>
            <a:pPr marL="228600" indent="-228600">
              <a:buFont typeface="+mj-lt"/>
              <a:buAutoNum type="arabicPeriod"/>
            </a:pPr>
            <a:r>
              <a:rPr lang="en-US" sz="1200" dirty="0" smtClean="0"/>
              <a:t>S.-Z. </a:t>
            </a:r>
            <a:r>
              <a:rPr lang="en-US" sz="1200" dirty="0" err="1" smtClean="0"/>
              <a:t>Ueng</a:t>
            </a:r>
            <a:r>
              <a:rPr lang="en-US" sz="1200" dirty="0" smtClean="0"/>
              <a:t>, M. </a:t>
            </a:r>
            <a:r>
              <a:rPr lang="en-US" sz="1200" dirty="0" err="1" smtClean="0"/>
              <a:t>Lathara</a:t>
            </a:r>
            <a:r>
              <a:rPr lang="en-US" sz="1200" dirty="0" smtClean="0"/>
              <a:t>, S. S. </a:t>
            </a:r>
            <a:r>
              <a:rPr lang="en-US" sz="1200" dirty="0" err="1" smtClean="0"/>
              <a:t>Baghsorkhi</a:t>
            </a:r>
            <a:r>
              <a:rPr lang="en-US" sz="1200" dirty="0" smtClean="0"/>
              <a:t>, and W.-M. W. </a:t>
            </a:r>
            <a:r>
              <a:rPr lang="en-US" sz="1200" dirty="0" err="1" smtClean="0"/>
              <a:t>Hwu</a:t>
            </a:r>
            <a:r>
              <a:rPr lang="en-US" sz="1200" dirty="0" smtClean="0"/>
              <a:t>, “</a:t>
            </a:r>
            <a:r>
              <a:rPr lang="en-US" sz="1200" dirty="0" err="1" smtClean="0"/>
              <a:t>CUDAlite</a:t>
            </a:r>
            <a:r>
              <a:rPr lang="en-US" sz="1200" dirty="0" smtClean="0"/>
              <a:t>: Reducing GPU programming complexity,” in Proceedings of the International Workshop on Languages and Compilers for Parallel </a:t>
            </a:r>
            <a:r>
              <a:rPr lang="en-US" sz="1200" dirty="0" err="1" smtClean="0"/>
              <a:t>Computing,Edmonton</a:t>
            </a:r>
            <a:r>
              <a:rPr lang="en-US" sz="1200" dirty="0" smtClean="0"/>
              <a:t>, Canada, July 2008, pp. 1–15.</a:t>
            </a:r>
          </a:p>
          <a:p>
            <a:pPr marL="228600" indent="-228600">
              <a:buFont typeface="+mj-lt"/>
              <a:buAutoNum type="arabicPeriod"/>
            </a:pPr>
            <a:endParaRPr lang="en-US" sz="1200" dirty="0" smtClean="0"/>
          </a:p>
          <a:p>
            <a:pPr marL="228600" indent="-228600">
              <a:buFont typeface="+mj-lt"/>
              <a:buAutoNum type="arabicPeriod"/>
            </a:pPr>
            <a:endParaRPr lang="en-US" sz="1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FF0000"/>
                </a:solidFill>
              </a:rPr>
              <a:t>Conclusion and Future work</a:t>
            </a:r>
            <a:endParaRPr lang="en-US" sz="3600" b="1" dirty="0">
              <a:solidFill>
                <a:srgbClr val="FF0000"/>
              </a:solidFill>
            </a:endParaRPr>
          </a:p>
        </p:txBody>
      </p:sp>
      <p:sp>
        <p:nvSpPr>
          <p:cNvPr id="5" name="TextBox 4"/>
          <p:cNvSpPr txBox="1"/>
          <p:nvPr/>
        </p:nvSpPr>
        <p:spPr>
          <a:xfrm>
            <a:off x="762000" y="1295400"/>
            <a:ext cx="7696200" cy="4708981"/>
          </a:xfrm>
          <a:prstGeom prst="rect">
            <a:avLst/>
          </a:prstGeom>
          <a:noFill/>
        </p:spPr>
        <p:txBody>
          <a:bodyPr wrap="square" rtlCol="0">
            <a:spAutoFit/>
          </a:bodyPr>
          <a:lstStyle/>
          <a:p>
            <a:r>
              <a:rPr lang="en-US" sz="2000" b="1" dirty="0" smtClean="0">
                <a:latin typeface="Times New Roman" pitchFamily="18" charset="0"/>
                <a:cs typeface="Times New Roman" pitchFamily="18" charset="0"/>
              </a:rPr>
              <a:t>Conclusion</a:t>
            </a:r>
          </a:p>
          <a:p>
            <a:pPr algn="just"/>
            <a:endParaRPr lang="en-US" sz="2000" dirty="0" smtClean="0">
              <a:latin typeface="Times New Roman" pitchFamily="18" charset="0"/>
              <a:cs typeface="Times New Roman" pitchFamily="18" charset="0"/>
            </a:endParaRPr>
          </a:p>
          <a:p>
            <a:pPr lvl="1" indent="-169863" algn="just">
              <a:buFont typeface="Arial" pitchFamily="34" charset="0"/>
              <a:buChar char="•"/>
            </a:pPr>
            <a:r>
              <a:rPr lang="en-US" sz="2000" dirty="0" smtClean="0">
                <a:latin typeface="Times New Roman" pitchFamily="18" charset="0"/>
                <a:cs typeface="Times New Roman" pitchFamily="18" charset="0"/>
              </a:rPr>
              <a:t>A graphical interface is available with default values to      configure a GPU parallel block in ‘C’ and Java programs to generate CUDA and OpenCL programs.</a:t>
            </a:r>
          </a:p>
          <a:p>
            <a:pPr marL="474663" lvl="1" indent="-187325" algn="just">
              <a:buFont typeface="Arial" pitchFamily="34" charset="0"/>
              <a:buChar char="•"/>
            </a:pPr>
            <a:r>
              <a:rPr lang="en-US" sz="2000" dirty="0" smtClean="0">
                <a:latin typeface="Times New Roman" pitchFamily="18" charset="0"/>
                <a:cs typeface="Times New Roman" pitchFamily="18" charset="0"/>
              </a:rPr>
              <a:t>Two case studies were presented to show that CUDACL, and its   associated tool support within Eclipse, can be useful for a wide range of applications.</a:t>
            </a:r>
          </a:p>
          <a:p>
            <a:pPr lvl="1" algn="just">
              <a:buFont typeface="Arial" pitchFamily="34" charset="0"/>
              <a:buChar char="•"/>
            </a:pPr>
            <a:endParaRPr lang="en-US" sz="2000" b="1" dirty="0" smtClean="0">
              <a:latin typeface="Arial" pitchFamily="34" charset="0"/>
              <a:cs typeface="Arial" pitchFamily="34" charset="0"/>
            </a:endParaRPr>
          </a:p>
          <a:p>
            <a:r>
              <a:rPr lang="en-US" sz="2000" b="1" dirty="0" smtClean="0">
                <a:latin typeface="Times New Roman" pitchFamily="18" charset="0"/>
                <a:cs typeface="Times New Roman" pitchFamily="18" charset="0"/>
              </a:rPr>
              <a:t>Future work</a:t>
            </a:r>
          </a:p>
          <a:p>
            <a:pPr>
              <a:buFont typeface="Arial" pitchFamily="34" charset="0"/>
              <a:buChar char="•"/>
            </a:pPr>
            <a:endParaRPr lang="en-US" sz="2000" b="1" dirty="0" smtClean="0">
              <a:latin typeface="Times New Roman" pitchFamily="18" charset="0"/>
              <a:cs typeface="Times New Roman" pitchFamily="18" charset="0"/>
            </a:endParaRPr>
          </a:p>
          <a:p>
            <a:pPr marL="474663" lvl="1" indent="-187325" algn="just">
              <a:buFont typeface="Arial" pitchFamily="34" charset="0"/>
              <a:buChar char="•"/>
            </a:pPr>
            <a:r>
              <a:rPr lang="en-US" sz="2000" dirty="0" smtClean="0">
                <a:latin typeface="Times New Roman" pitchFamily="18" charset="0"/>
                <a:cs typeface="Times New Roman" pitchFamily="18" charset="0"/>
              </a:rPr>
              <a:t> As an extension of the work, a Domain-Specific Language (DSL) is being designed to represent the interface for the configuration.</a:t>
            </a:r>
          </a:p>
          <a:p>
            <a:pPr marL="474663" lvl="1" indent="-187325" algn="just">
              <a:buFont typeface="Arial" pitchFamily="34" charset="0"/>
              <a:buChar char="•"/>
            </a:pPr>
            <a:r>
              <a:rPr lang="en-US" sz="2000" dirty="0" smtClean="0">
                <a:latin typeface="Times New Roman" pitchFamily="18" charset="0"/>
                <a:cs typeface="Times New Roman" pitchFamily="18" charset="0"/>
              </a:rPr>
              <a:t> More examples should be tried to evaluate the tool.</a:t>
            </a:r>
          </a:p>
          <a:p>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Thank You	</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Questions?</a:t>
            </a:r>
            <a:endParaRPr lang="en-US" dirty="0"/>
          </a:p>
        </p:txBody>
      </p:sp>
      <p:sp>
        <p:nvSpPr>
          <p:cNvPr id="5" name="Subtitle 2"/>
          <p:cNvSpPr txBox="1">
            <a:spLocks/>
          </p:cNvSpPr>
          <p:nvPr/>
        </p:nvSpPr>
        <p:spPr>
          <a:xfrm>
            <a:off x="0" y="3505200"/>
            <a:ext cx="8763000" cy="2438400"/>
          </a:xfrm>
          <a:prstGeom prst="rect">
            <a:avLst/>
          </a:prstGeom>
        </p:spPr>
        <p:txBody>
          <a:bodyPr vert="horz" lIns="91440" tIns="45720" rIns="91440" bIns="45720" rtlCol="0">
            <a:normAutofit fontScale="25000" lnSpcReduction="20000"/>
          </a:bodyPr>
          <a:lstStyle/>
          <a:p>
            <a:pPr algn="ctr"/>
            <a:r>
              <a:rPr lang="en-US" sz="8000" b="1" dirty="0" smtClean="0">
                <a:latin typeface="Times New Roman" pitchFamily="18" charset="0"/>
                <a:cs typeface="Times New Roman" pitchFamily="18" charset="0"/>
              </a:rPr>
              <a:t>Ferosh  Jacob</a:t>
            </a:r>
            <a:r>
              <a:rPr lang="en-US" sz="8000" b="1" baseline="30000" dirty="0" smtClean="0">
                <a:latin typeface="Times New Roman" pitchFamily="18" charset="0"/>
                <a:cs typeface="Times New Roman" pitchFamily="18" charset="0"/>
              </a:rPr>
              <a:t>1</a:t>
            </a:r>
            <a:r>
              <a:rPr lang="en-US" sz="8000" b="1" dirty="0" smtClean="0">
                <a:latin typeface="Times New Roman" pitchFamily="18" charset="0"/>
                <a:cs typeface="Times New Roman" pitchFamily="18" charset="0"/>
              </a:rPr>
              <a:t>, David Whittaker</a:t>
            </a:r>
            <a:r>
              <a:rPr lang="en-US" sz="8000" b="1" baseline="30000" dirty="0" smtClean="0">
                <a:latin typeface="Times New Roman" pitchFamily="18" charset="0"/>
                <a:cs typeface="Times New Roman" pitchFamily="18" charset="0"/>
              </a:rPr>
              <a:t>2</a:t>
            </a:r>
            <a:r>
              <a:rPr lang="en-US" sz="8000" b="1" dirty="0" smtClean="0">
                <a:latin typeface="Times New Roman" pitchFamily="18" charset="0"/>
                <a:cs typeface="Times New Roman" pitchFamily="18" charset="0"/>
              </a:rPr>
              <a:t>, </a:t>
            </a:r>
            <a:r>
              <a:rPr lang="en-US" sz="8000" b="1" dirty="0" err="1" smtClean="0">
                <a:latin typeface="Times New Roman" pitchFamily="18" charset="0"/>
                <a:cs typeface="Times New Roman" pitchFamily="18" charset="0"/>
              </a:rPr>
              <a:t>Sagar</a:t>
            </a:r>
            <a:r>
              <a:rPr lang="en-US" sz="8000" b="1" dirty="0" smtClean="0">
                <a:latin typeface="Times New Roman" pitchFamily="18" charset="0"/>
                <a:cs typeface="Times New Roman" pitchFamily="18" charset="0"/>
              </a:rPr>
              <a:t> Thapaliya</a:t>
            </a:r>
            <a:r>
              <a:rPr lang="en-US" sz="8000" b="1" baseline="30000" dirty="0" smtClean="0">
                <a:latin typeface="Times New Roman" pitchFamily="18" charset="0"/>
                <a:cs typeface="Times New Roman" pitchFamily="18" charset="0"/>
              </a:rPr>
              <a:t>2</a:t>
            </a:r>
            <a:r>
              <a:rPr lang="en-US" sz="8000" b="1" dirty="0" smtClean="0">
                <a:latin typeface="Times New Roman" pitchFamily="18" charset="0"/>
                <a:cs typeface="Times New Roman" pitchFamily="18" charset="0"/>
              </a:rPr>
              <a:t>, </a:t>
            </a:r>
          </a:p>
          <a:p>
            <a:pPr algn="ctr"/>
            <a:r>
              <a:rPr lang="en-US" sz="8000" b="1" dirty="0" smtClean="0">
                <a:latin typeface="Times New Roman" pitchFamily="18" charset="0"/>
                <a:cs typeface="Times New Roman" pitchFamily="18" charset="0"/>
              </a:rPr>
              <a:t>Purushotham Bangalore</a:t>
            </a:r>
            <a:r>
              <a:rPr lang="en-US" sz="8000" b="1" baseline="30000" dirty="0" smtClean="0">
                <a:latin typeface="Times New Roman" pitchFamily="18" charset="0"/>
                <a:cs typeface="Times New Roman" pitchFamily="18" charset="0"/>
              </a:rPr>
              <a:t>2</a:t>
            </a:r>
            <a:r>
              <a:rPr lang="en-US" sz="8000" b="1" dirty="0" smtClean="0">
                <a:latin typeface="Times New Roman" pitchFamily="18" charset="0"/>
                <a:cs typeface="Times New Roman" pitchFamily="18" charset="0"/>
              </a:rPr>
              <a:t>, </a:t>
            </a:r>
            <a:r>
              <a:rPr lang="en-US" sz="8000" b="1" dirty="0" err="1" smtClean="0">
                <a:latin typeface="Times New Roman" pitchFamily="18" charset="0"/>
                <a:cs typeface="Times New Roman" pitchFamily="18" charset="0"/>
              </a:rPr>
              <a:t>Marjan</a:t>
            </a:r>
            <a:r>
              <a:rPr lang="en-US" sz="8000" b="1" dirty="0" smtClean="0">
                <a:latin typeface="Times New Roman" pitchFamily="18" charset="0"/>
                <a:cs typeface="Times New Roman" pitchFamily="18" charset="0"/>
              </a:rPr>
              <a:t> Memik</a:t>
            </a:r>
            <a:r>
              <a:rPr lang="en-US" sz="8000" b="1" baseline="30000" dirty="0" smtClean="0">
                <a:latin typeface="Times New Roman" pitchFamily="18" charset="0"/>
                <a:cs typeface="Times New Roman" pitchFamily="18" charset="0"/>
              </a:rPr>
              <a:t>32 </a:t>
            </a:r>
            <a:r>
              <a:rPr lang="en-US" sz="8000" b="1" dirty="0" smtClean="0">
                <a:latin typeface="Times New Roman" pitchFamily="18" charset="0"/>
                <a:cs typeface="Times New Roman" pitchFamily="18" charset="0"/>
              </a:rPr>
              <a:t>, and Jeff Gray</a:t>
            </a:r>
            <a:r>
              <a:rPr lang="en-US" sz="8000" b="1" baseline="30000" dirty="0" smtClean="0">
                <a:latin typeface="Times New Roman" pitchFamily="18" charset="0"/>
                <a:cs typeface="Times New Roman" pitchFamily="18" charset="0"/>
              </a:rPr>
              <a:t>1</a:t>
            </a:r>
            <a:endParaRPr lang="en-US" sz="8000" b="1" dirty="0" smtClean="0">
              <a:latin typeface="Times New Roman" pitchFamily="18" charset="0"/>
              <a:cs typeface="Times New Roman" pitchFamily="18" charset="0"/>
            </a:endParaRPr>
          </a:p>
          <a:p>
            <a:pPr marL="342900" marR="0" lvl="0" indent="-342900" algn="ctr" defTabSz="914400" rtl="0" eaLnBrk="1" fontAlgn="auto" latinLnBrk="0" hangingPunct="1">
              <a:lnSpc>
                <a:spcPct val="100000"/>
              </a:lnSpc>
              <a:spcBef>
                <a:spcPct val="20000"/>
              </a:spcBef>
              <a:spcAft>
                <a:spcPts val="0"/>
              </a:spcAft>
              <a:buClrTx/>
              <a:buSzTx/>
              <a:tabLst/>
              <a:defRPr/>
            </a:pPr>
            <a:endParaRPr kumimoji="0" lang="en-US" sz="5100" b="0" i="0" u="none" strike="noStrike" kern="1200" cap="none" spc="0" normalizeH="0" baseline="0" noProof="0" dirty="0" smtClean="0">
              <a:ln>
                <a:noFill/>
              </a:ln>
              <a:effectLst/>
              <a:uLnTx/>
              <a:uFillTx/>
              <a:latin typeface="+mn-lt"/>
              <a:ea typeface="+mn-ea"/>
              <a:cs typeface="+mn-cs"/>
            </a:endParaRPr>
          </a:p>
          <a:p>
            <a:pPr marL="342900" marR="0" lvl="0" indent="-342900" algn="ctr" defTabSz="914400" rtl="0" eaLnBrk="1" fontAlgn="auto" latinLnBrk="0" hangingPunct="1">
              <a:lnSpc>
                <a:spcPct val="100000"/>
              </a:lnSpc>
              <a:spcBef>
                <a:spcPct val="20000"/>
              </a:spcBef>
              <a:spcAft>
                <a:spcPts val="0"/>
              </a:spcAft>
              <a:buClrTx/>
              <a:buSzTx/>
              <a:tabLst/>
              <a:defRPr/>
            </a:pPr>
            <a:endParaRPr kumimoji="0" lang="en-US" sz="3200" b="0" i="0" u="none" strike="noStrike" kern="1200" cap="none" spc="0" normalizeH="0" baseline="0" noProof="0" dirty="0" smtClean="0">
              <a:ln>
                <a:noFill/>
              </a:ln>
              <a:effectLst/>
              <a:uLnTx/>
              <a:uFillTx/>
              <a:latin typeface="+mn-lt"/>
              <a:ea typeface="+mn-ea"/>
              <a:cs typeface="+mn-cs"/>
            </a:endParaRPr>
          </a:p>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6000" b="0" i="0" u="none" strike="noStrike" kern="1200" cap="none" spc="0" normalizeH="0" baseline="30000" noProof="0" dirty="0" smtClean="0">
                <a:ln>
                  <a:noFill/>
                </a:ln>
                <a:effectLst/>
                <a:uLnTx/>
                <a:uFillTx/>
                <a:latin typeface="+mn-lt"/>
                <a:ea typeface="+mn-ea"/>
                <a:cs typeface="+mn-cs"/>
              </a:rPr>
              <a:t>1</a:t>
            </a:r>
            <a:r>
              <a:rPr kumimoji="0" lang="en-US" sz="5500" b="0" i="0" u="none" strike="noStrike" kern="1200" cap="none" spc="0" normalizeH="0" baseline="0" noProof="0" dirty="0" smtClean="0">
                <a:ln>
                  <a:noFill/>
                </a:ln>
                <a:effectLst/>
                <a:uLnTx/>
                <a:uFillTx/>
                <a:latin typeface="+mn-lt"/>
                <a:ea typeface="+mn-ea"/>
                <a:cs typeface="+mn-cs"/>
              </a:rPr>
              <a:t>Department of Computer Science, University of Alabama</a:t>
            </a:r>
          </a:p>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6000" b="0" i="0" u="none" strike="noStrike" kern="1200" cap="none" spc="0" normalizeH="0" baseline="30000" noProof="0" dirty="0" smtClean="0">
                <a:ln>
                  <a:noFill/>
                </a:ln>
                <a:effectLst/>
                <a:uLnTx/>
                <a:uFillTx/>
                <a:latin typeface="+mn-lt"/>
                <a:ea typeface="+mn-ea"/>
                <a:cs typeface="+mn-cs"/>
              </a:rPr>
              <a:t>2</a:t>
            </a:r>
            <a:r>
              <a:rPr kumimoji="0" lang="en-US" sz="5500" b="0" i="0" u="none" strike="noStrike" kern="1200" cap="none" spc="0" normalizeH="0" baseline="0" noProof="0" dirty="0" smtClean="0">
                <a:ln>
                  <a:noFill/>
                </a:ln>
                <a:effectLst/>
                <a:uLnTx/>
                <a:uFillTx/>
                <a:latin typeface="+mn-lt"/>
                <a:ea typeface="+mn-ea"/>
                <a:cs typeface="+mn-cs"/>
              </a:rPr>
              <a:t> Department of Computer and Information Sciences, University of Alabama at Birmingham</a:t>
            </a:r>
          </a:p>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6000" b="0" i="0" u="none" strike="noStrike" kern="1200" cap="none" spc="0" normalizeH="0" baseline="30000" noProof="0" dirty="0" smtClean="0">
                <a:ln>
                  <a:noFill/>
                </a:ln>
                <a:effectLst/>
                <a:uLnTx/>
                <a:uFillTx/>
                <a:latin typeface="+mn-lt"/>
                <a:ea typeface="+mn-ea"/>
                <a:cs typeface="+mn-cs"/>
              </a:rPr>
              <a:t>3</a:t>
            </a:r>
            <a:r>
              <a:rPr kumimoji="0" lang="en-US" sz="5500" b="0" i="0" u="none" strike="noStrike" kern="1200" cap="none" spc="0" normalizeH="0" baseline="0" noProof="0" dirty="0" smtClean="0">
                <a:ln>
                  <a:noFill/>
                </a:ln>
                <a:effectLst/>
                <a:uLnTx/>
                <a:uFillTx/>
                <a:latin typeface="+mn-lt"/>
                <a:ea typeface="+mn-ea"/>
                <a:cs typeface="+mn-cs"/>
              </a:rPr>
              <a:t> Faculty of Electrical Engineering and Computer Science, University of Maribor</a:t>
            </a:r>
          </a:p>
          <a:p>
            <a:pPr marL="342900" marR="0" lvl="0" indent="-342900" algn="ctr" defTabSz="914400" rtl="0" eaLnBrk="1" fontAlgn="auto" latinLnBrk="0" hangingPunct="1">
              <a:lnSpc>
                <a:spcPct val="100000"/>
              </a:lnSpc>
              <a:spcBef>
                <a:spcPct val="20000"/>
              </a:spcBef>
              <a:spcAft>
                <a:spcPts val="0"/>
              </a:spcAft>
              <a:buClrTx/>
              <a:buSzTx/>
              <a:tabLst/>
              <a:defRPr/>
            </a:pPr>
            <a:endParaRPr kumimoji="0" lang="en-US" sz="5500" b="0" i="0" u="none" strike="noStrike" kern="1200" cap="none" spc="0" normalizeH="0" baseline="0" noProof="0" dirty="0" smtClean="0">
              <a:ln>
                <a:noFill/>
              </a:ln>
              <a:effectLst/>
              <a:uLnTx/>
              <a:uFillTx/>
              <a:latin typeface="+mn-lt"/>
              <a:ea typeface="+mn-ea"/>
              <a:cs typeface="+mn-cs"/>
            </a:endParaRPr>
          </a:p>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8000" b="1" i="0" u="none" strike="noStrike" kern="1200" cap="none" spc="0" normalizeH="0" baseline="0" noProof="0" dirty="0" smtClean="0">
                <a:ln>
                  <a:noFill/>
                </a:ln>
                <a:effectLst/>
                <a:uLnTx/>
                <a:uFillTx/>
                <a:latin typeface="+mn-lt"/>
                <a:ea typeface="+mn-ea"/>
                <a:cs typeface="+mn-cs"/>
              </a:rPr>
              <a:t>Contact: </a:t>
            </a:r>
            <a:r>
              <a:rPr kumimoji="0" lang="en-US" sz="8000" b="1" i="0" u="none" strike="noStrike" kern="1200" cap="none" spc="0" normalizeH="0" baseline="0" noProof="0" dirty="0" smtClean="0">
                <a:ln>
                  <a:noFill/>
                </a:ln>
                <a:effectLst/>
                <a:uLnTx/>
                <a:uFillTx/>
                <a:latin typeface="+mn-lt"/>
                <a:ea typeface="+mn-ea"/>
                <a:cs typeface="+mn-cs"/>
                <a:hlinkClick r:id="rId2"/>
              </a:rPr>
              <a:t>fjacob@crimson.ua.edu</a:t>
            </a:r>
            <a:endParaRPr kumimoji="0" lang="en-US" sz="8000" b="1" i="0" u="none" strike="noStrike" kern="1200" cap="none" spc="0" normalizeH="0" baseline="0" noProof="0" dirty="0" smtClean="0">
              <a:ln>
                <a:noFill/>
              </a:ln>
              <a:effectLst/>
              <a:uLnTx/>
              <a:uFillTx/>
              <a:latin typeface="+mn-lt"/>
              <a:ea typeface="+mn-ea"/>
              <a:cs typeface="+mn-cs"/>
            </a:endParaRPr>
          </a:p>
          <a:p>
            <a:pPr marL="342900" lvl="0" indent="-342900" algn="ctr">
              <a:spcBef>
                <a:spcPct val="20000"/>
              </a:spcBef>
            </a:pPr>
            <a:r>
              <a:rPr lang="en-US" sz="8000" b="1" dirty="0" smtClean="0">
                <a:hlinkClick r:id="rId3"/>
              </a:rPr>
              <a:t>http://cs.ua.edu/graduate/fjacob/</a:t>
            </a:r>
            <a:endParaRPr lang="en-US" sz="8000" b="1" dirty="0" smtClean="0"/>
          </a:p>
          <a:p>
            <a:pPr marL="342900" lvl="0" indent="-342900" algn="ctr">
              <a:spcBef>
                <a:spcPct val="20000"/>
              </a:spcBef>
            </a:pPr>
            <a:endParaRPr kumimoji="0" lang="en-US" sz="5500" b="1" i="0" u="none" strike="noStrike" kern="1200" cap="none" spc="0" normalizeH="0" baseline="0" noProof="0" dirty="0">
              <a:ln>
                <a:noFill/>
              </a:ln>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4000" b="1" dirty="0" smtClean="0">
                <a:solidFill>
                  <a:srgbClr val="FF0000"/>
                </a:solidFill>
              </a:rPr>
              <a:t>Challenges to GPU programmers</a:t>
            </a:r>
            <a:endParaRPr lang="en-US" sz="4000" b="1" dirty="0">
              <a:solidFill>
                <a:srgbClr val="FF0000"/>
              </a:solidFill>
            </a:endParaRPr>
          </a:p>
        </p:txBody>
      </p:sp>
      <p:sp>
        <p:nvSpPr>
          <p:cNvPr id="4" name="TextBox 3"/>
          <p:cNvSpPr txBox="1"/>
          <p:nvPr/>
        </p:nvSpPr>
        <p:spPr>
          <a:xfrm>
            <a:off x="914400" y="1524000"/>
            <a:ext cx="7467600" cy="4524315"/>
          </a:xfrm>
          <a:prstGeom prst="rect">
            <a:avLst/>
          </a:prstGeom>
          <a:noFill/>
        </p:spPr>
        <p:txBody>
          <a:bodyPr wrap="square" rtlCol="0">
            <a:spAutoFit/>
          </a:bodyPr>
          <a:lstStyle/>
          <a:p>
            <a:pPr marL="457200" indent="-457200" algn="just">
              <a:buFont typeface="+mj-lt"/>
              <a:buAutoNum type="arabicPeriod"/>
            </a:pPr>
            <a:r>
              <a:rPr lang="en-US" sz="2400" b="1" dirty="0" smtClean="0">
                <a:latin typeface="Times New Roman" pitchFamily="18" charset="0"/>
                <a:cs typeface="Times New Roman" pitchFamily="18" charset="0"/>
              </a:rPr>
              <a:t>Accidental complexity </a:t>
            </a:r>
          </a:p>
          <a:p>
            <a:pPr marL="914400" lvl="1" indent="-457200" algn="just"/>
            <a:r>
              <a:rPr lang="en-US" sz="2400" b="1" dirty="0" smtClean="0">
                <a:latin typeface="Times New Roman" pitchFamily="18" charset="0"/>
                <a:cs typeface="Times New Roman" pitchFamily="18" charset="0"/>
              </a:rPr>
              <a:t>		-  Improper level of abstraction</a:t>
            </a:r>
          </a:p>
          <a:p>
            <a:pPr marL="457200" indent="-457200" algn="just">
              <a:buFont typeface="+mj-lt"/>
              <a:buAutoNum type="arabicPeriod"/>
            </a:pPr>
            <a:endParaRPr lang="en-US" sz="2000" dirty="0" smtClean="0"/>
          </a:p>
          <a:p>
            <a:pPr marL="914400" lvl="1" indent="-457200" algn="just">
              <a:buFont typeface="+mj-lt"/>
              <a:buAutoNum type="arabicPeriod"/>
            </a:pPr>
            <a:r>
              <a:rPr lang="en-US" sz="2000" dirty="0" smtClean="0">
                <a:latin typeface="Times New Roman" pitchFamily="18" charset="0"/>
                <a:cs typeface="Times New Roman" pitchFamily="18" charset="0"/>
              </a:rPr>
              <a:t>Is it possible to allow programmers to use GPU’s as just another tool in the IDE?</a:t>
            </a:r>
          </a:p>
          <a:p>
            <a:pPr marL="914400" lvl="1" indent="-457200" algn="just">
              <a:buFont typeface="+mj-lt"/>
              <a:buAutoNum type="arabicPeriod"/>
            </a:pPr>
            <a:endParaRPr lang="en-US" sz="2000" dirty="0" smtClean="0">
              <a:latin typeface="Times New Roman" pitchFamily="18" charset="0"/>
              <a:cs typeface="Times New Roman" pitchFamily="18" charset="0"/>
            </a:endParaRPr>
          </a:p>
          <a:p>
            <a:pPr marL="914400" lvl="1" indent="-457200" algn="just">
              <a:buFont typeface="+mj-lt"/>
              <a:buAutoNum type="arabicPeriod"/>
            </a:pPr>
            <a:endParaRPr lang="en-US" sz="2000" dirty="0" smtClean="0">
              <a:latin typeface="Times New Roman" pitchFamily="18" charset="0"/>
              <a:cs typeface="Times New Roman" pitchFamily="18" charset="0"/>
            </a:endParaRPr>
          </a:p>
          <a:p>
            <a:pPr marL="914400" lvl="1" indent="-457200" algn="just">
              <a:buFont typeface="+mj-lt"/>
              <a:buAutoNum type="arabicPeriod"/>
            </a:pPr>
            <a:r>
              <a:rPr lang="en-US" sz="2000" dirty="0" smtClean="0">
                <a:latin typeface="Times New Roman" pitchFamily="18" charset="0"/>
                <a:cs typeface="Times New Roman" pitchFamily="18" charset="0"/>
              </a:rPr>
              <a:t>A programmer often selects a block of code and specifies the device on which it is to execute in order to understand the performance concerns. Should performance tuning be at a high-level of abstraction, such as that similar to what a Graphical User Interface (GUI) developer sees in a What You See Is What You Get (WYSIWYG) editor?</a:t>
            </a:r>
          </a:p>
          <a:p>
            <a:pPr marL="457200" indent="-457200" algn="just"/>
            <a:endParaRPr lang="en-US"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4000" b="1" dirty="0" smtClean="0">
                <a:solidFill>
                  <a:srgbClr val="FF0000"/>
                </a:solidFill>
              </a:rPr>
              <a:t>Challenges to GPU programmers</a:t>
            </a:r>
            <a:endParaRPr lang="en-US" sz="4000" b="1" dirty="0">
              <a:solidFill>
                <a:srgbClr val="FF0000"/>
              </a:solidFill>
            </a:endParaRPr>
          </a:p>
        </p:txBody>
      </p:sp>
      <p:sp>
        <p:nvSpPr>
          <p:cNvPr id="4" name="TextBox 3"/>
          <p:cNvSpPr txBox="1"/>
          <p:nvPr/>
        </p:nvSpPr>
        <p:spPr>
          <a:xfrm>
            <a:off x="914400" y="1524000"/>
            <a:ext cx="7467600" cy="3908762"/>
          </a:xfrm>
          <a:prstGeom prst="rect">
            <a:avLst/>
          </a:prstGeom>
          <a:noFill/>
        </p:spPr>
        <p:txBody>
          <a:bodyPr wrap="square" rtlCol="0">
            <a:spAutoFit/>
          </a:bodyPr>
          <a:lstStyle/>
          <a:p>
            <a:pPr marL="457200" indent="-457200" algn="just">
              <a:buFont typeface="+mj-lt"/>
              <a:buAutoNum type="arabicPeriod" startAt="2"/>
            </a:pPr>
            <a:r>
              <a:rPr lang="en-US" sz="2400" b="1" dirty="0" smtClean="0">
                <a:latin typeface="Times New Roman" pitchFamily="18" charset="0"/>
                <a:cs typeface="Times New Roman" pitchFamily="18" charset="0"/>
              </a:rPr>
              <a:t>Accidental complexity </a:t>
            </a:r>
          </a:p>
          <a:p>
            <a:pPr marL="914400" lvl="1" indent="-457200" algn="just"/>
            <a:r>
              <a:rPr lang="en-US" sz="2400" b="1" dirty="0" smtClean="0">
                <a:latin typeface="Times New Roman" pitchFamily="18" charset="0"/>
                <a:cs typeface="Times New Roman" pitchFamily="18" charset="0"/>
              </a:rPr>
              <a:t>		-  Configuration details</a:t>
            </a:r>
          </a:p>
          <a:p>
            <a:pPr marL="457200" indent="-457200" algn="just">
              <a:buFont typeface="+mj-lt"/>
              <a:buAutoNum type="arabicPeriod" startAt="2"/>
            </a:pPr>
            <a:endParaRPr lang="en-US" sz="2000" dirty="0" smtClean="0">
              <a:latin typeface="Times New Roman" pitchFamily="18" charset="0"/>
              <a:cs typeface="Times New Roman" pitchFamily="18" charset="0"/>
            </a:endParaRPr>
          </a:p>
          <a:p>
            <a:pPr marL="914400" lvl="1" indent="-457200" algn="just">
              <a:buFont typeface="+mj-lt"/>
              <a:buAutoNum type="arabicPeriod"/>
            </a:pPr>
            <a:r>
              <a:rPr lang="en-US" sz="2000" dirty="0" smtClean="0">
                <a:latin typeface="Times New Roman" pitchFamily="18" charset="0"/>
                <a:cs typeface="Times New Roman" pitchFamily="18" charset="0"/>
              </a:rPr>
              <a:t> A simple analysis for CUDA or OpenCL reveals that there are few configuration parameters, but many technical details involved in the execution. How far can default values be provided without much performance loss? </a:t>
            </a:r>
          </a:p>
          <a:p>
            <a:pPr marL="914400" lvl="1" indent="-457200" algn="just">
              <a:buFont typeface="+mj-lt"/>
              <a:buAutoNum type="arabicPeriod"/>
            </a:pPr>
            <a:endParaRPr lang="en-US" sz="2000" dirty="0" smtClean="0">
              <a:latin typeface="Times New Roman" pitchFamily="18" charset="0"/>
              <a:cs typeface="Times New Roman" pitchFamily="18" charset="0"/>
            </a:endParaRPr>
          </a:p>
          <a:p>
            <a:pPr marL="914400" lvl="1" indent="-457200" algn="just">
              <a:buFont typeface="+mj-lt"/>
              <a:buAutoNum type="arabicPeriod"/>
            </a:pPr>
            <a:endParaRPr lang="en-US" sz="2000" dirty="0" smtClean="0">
              <a:latin typeface="Times New Roman" pitchFamily="18" charset="0"/>
              <a:cs typeface="Times New Roman" pitchFamily="18" charset="0"/>
            </a:endParaRPr>
          </a:p>
          <a:p>
            <a:pPr marL="914400" lvl="1" indent="-457200" algn="just">
              <a:buFont typeface="+mj-lt"/>
              <a:buAutoNum type="arabicPeriod"/>
            </a:pPr>
            <a:r>
              <a:rPr lang="en-US" sz="2000" dirty="0" smtClean="0">
                <a:latin typeface="Times New Roman" pitchFamily="18" charset="0"/>
                <a:cs typeface="Times New Roman" pitchFamily="18" charset="0"/>
              </a:rPr>
              <a:t> How much information should be shown to the user for performance tuning and how much information should be hidden to make programming tasks more simplified?</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solidFill>
                  <a:srgbClr val="FF0000"/>
                </a:solidFill>
              </a:rPr>
              <a:t>GPU program analysis</a:t>
            </a:r>
            <a:endParaRPr lang="en-US" sz="3600" b="1" dirty="0">
              <a:solidFill>
                <a:srgbClr val="FF0000"/>
              </a:solidFill>
            </a:endParaRPr>
          </a:p>
        </p:txBody>
      </p:sp>
      <p:graphicFrame>
        <p:nvGraphicFramePr>
          <p:cNvPr id="6" name="Diagram 5"/>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a:off x="5562600" y="1371600"/>
            <a:ext cx="3276600" cy="1323439"/>
          </a:xfrm>
          <a:prstGeom prst="rect">
            <a:avLst/>
          </a:prstGeom>
          <a:noFill/>
        </p:spPr>
        <p:txBody>
          <a:bodyPr wrap="square" rtlCol="0">
            <a:spAutoFit/>
          </a:bodyPr>
          <a:lstStyle/>
          <a:p>
            <a:r>
              <a:rPr lang="en-US" sz="2000" b="1" dirty="0" smtClean="0">
                <a:latin typeface="Times New Roman" pitchFamily="18" charset="0"/>
                <a:cs typeface="Times New Roman" pitchFamily="18" charset="0"/>
              </a:rPr>
              <a:t>Goal: </a:t>
            </a:r>
            <a:r>
              <a:rPr lang="en-US" sz="2000" dirty="0" smtClean="0">
                <a:latin typeface="Times New Roman" pitchFamily="18" charset="0"/>
                <a:cs typeface="Times New Roman" pitchFamily="18" charset="0"/>
              </a:rPr>
              <a:t>To explore the abstraction  possibilities observed from their</a:t>
            </a:r>
          </a:p>
          <a:p>
            <a:r>
              <a:rPr lang="en-US" sz="2000" dirty="0" smtClean="0">
                <a:latin typeface="Times New Roman" pitchFamily="18" charset="0"/>
                <a:cs typeface="Times New Roman" pitchFamily="18" charset="0"/>
              </a:rPr>
              <a:t> common capabilities.</a:t>
            </a:r>
            <a:endParaRPr lang="en-US" sz="2000" dirty="0">
              <a:latin typeface="Times New Roman" pitchFamily="18" charset="0"/>
              <a:cs typeface="Times New Roman" pitchFamily="18" charset="0"/>
            </a:endParaRPr>
          </a:p>
        </p:txBody>
      </p:sp>
      <p:sp>
        <p:nvSpPr>
          <p:cNvPr id="8" name="TextBox 7"/>
          <p:cNvSpPr txBox="1"/>
          <p:nvPr/>
        </p:nvSpPr>
        <p:spPr>
          <a:xfrm>
            <a:off x="685800" y="4572000"/>
            <a:ext cx="3962399" cy="1938992"/>
          </a:xfrm>
          <a:prstGeom prst="rect">
            <a:avLst/>
          </a:prstGeom>
          <a:noFill/>
        </p:spPr>
        <p:txBody>
          <a:bodyPr wrap="square" rtlCol="0">
            <a:spAutoFit/>
          </a:bodyPr>
          <a:lstStyle/>
          <a:p>
            <a:pPr algn="just"/>
            <a:r>
              <a:rPr lang="en-US" sz="2000" b="1" dirty="0" smtClean="0">
                <a:latin typeface="Times New Roman" pitchFamily="18" charset="0"/>
                <a:cs typeface="Times New Roman" pitchFamily="18" charset="0"/>
              </a:rPr>
              <a:t>Goal: </a:t>
            </a:r>
            <a:r>
              <a:rPr lang="en-US" sz="2000" dirty="0" smtClean="0">
                <a:latin typeface="Times New Roman" pitchFamily="18" charset="0"/>
                <a:cs typeface="Times New Roman" pitchFamily="18" charset="0"/>
              </a:rPr>
              <a:t>To study the flow of data  </a:t>
            </a:r>
          </a:p>
          <a:p>
            <a:pPr algn="just"/>
            <a:r>
              <a:rPr lang="en-US" sz="2000" dirty="0" smtClean="0">
                <a:latin typeface="Times New Roman" pitchFamily="18" charset="0"/>
                <a:cs typeface="Times New Roman" pitchFamily="18" charset="0"/>
              </a:rPr>
              <a:t>from GPU to CPU or vice versa, </a:t>
            </a:r>
          </a:p>
          <a:p>
            <a:pPr algn="just"/>
            <a:r>
              <a:rPr lang="en-US" sz="2000" dirty="0" smtClean="0">
                <a:latin typeface="Times New Roman" pitchFamily="18" charset="0"/>
                <a:cs typeface="Times New Roman" pitchFamily="18" charset="0"/>
              </a:rPr>
              <a:t>the flow of data between multiple</a:t>
            </a:r>
          </a:p>
          <a:p>
            <a:pPr algn="just"/>
            <a:r>
              <a:rPr lang="en-US" sz="2000" dirty="0" smtClean="0">
                <a:latin typeface="Times New Roman" pitchFamily="18" charset="0"/>
                <a:cs typeface="Times New Roman" pitchFamily="18" charset="0"/>
              </a:rPr>
              <a:t> threads, and the flow of data </a:t>
            </a:r>
          </a:p>
          <a:p>
            <a:pPr algn="just"/>
            <a:r>
              <a:rPr lang="en-US" sz="2000" dirty="0" smtClean="0">
                <a:latin typeface="Times New Roman" pitchFamily="18" charset="0"/>
                <a:cs typeface="Times New Roman" pitchFamily="18" charset="0"/>
              </a:rPr>
              <a:t>within the GPU  (e.g., shared to global or constant).</a:t>
            </a:r>
            <a:endParaRPr lang="en-US" sz="2000" dirty="0">
              <a:latin typeface="Times New Roman" pitchFamily="18" charset="0"/>
              <a:cs typeface="Times New Roman" pitchFamily="18" charset="0"/>
            </a:endParaRPr>
          </a:p>
        </p:txBody>
      </p:sp>
      <p:sp>
        <p:nvSpPr>
          <p:cNvPr id="9" name="TextBox 8"/>
          <p:cNvSpPr txBox="1"/>
          <p:nvPr/>
        </p:nvSpPr>
        <p:spPr>
          <a:xfrm>
            <a:off x="5486400" y="4953000"/>
            <a:ext cx="3505200" cy="1015663"/>
          </a:xfrm>
          <a:prstGeom prst="rect">
            <a:avLst/>
          </a:prstGeom>
          <a:noFill/>
        </p:spPr>
        <p:txBody>
          <a:bodyPr wrap="square" rtlCol="0">
            <a:spAutoFit/>
          </a:bodyPr>
          <a:lstStyle/>
          <a:p>
            <a:r>
              <a:rPr lang="en-US" sz="2000" b="1" dirty="0" smtClean="0">
                <a:latin typeface="Times New Roman" pitchFamily="18" charset="0"/>
                <a:cs typeface="Times New Roman" pitchFamily="18" charset="0"/>
              </a:rPr>
              <a:t>Goal: </a:t>
            </a:r>
            <a:r>
              <a:rPr lang="en-US" sz="2000" dirty="0" smtClean="0">
                <a:latin typeface="Times New Roman" pitchFamily="18" charset="0"/>
                <a:cs typeface="Times New Roman" pitchFamily="18" charset="0"/>
              </a:rPr>
              <a:t>To extract the  possible templates from an OpenCL program.</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ox(in)">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ox(in)">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solidFill>
                  <a:srgbClr val="FF0000"/>
                </a:solidFill>
              </a:rPr>
              <a:t>CUDA analysis</a:t>
            </a:r>
            <a:endParaRPr lang="en-US" sz="3600" b="1" dirty="0">
              <a:solidFill>
                <a:srgbClr val="FF0000"/>
              </a:solidFill>
            </a:endParaRPr>
          </a:p>
        </p:txBody>
      </p:sp>
      <p:sp>
        <p:nvSpPr>
          <p:cNvPr id="8" name="TextBox 7"/>
          <p:cNvSpPr txBox="1"/>
          <p:nvPr/>
        </p:nvSpPr>
        <p:spPr>
          <a:xfrm>
            <a:off x="914400" y="1295400"/>
            <a:ext cx="6489277" cy="1015663"/>
          </a:xfrm>
          <a:prstGeom prst="rect">
            <a:avLst/>
          </a:prstGeom>
          <a:noFill/>
        </p:spPr>
        <p:txBody>
          <a:bodyPr wrap="none" rtlCol="0">
            <a:spAutoFit/>
          </a:bodyPr>
          <a:lstStyle/>
          <a:p>
            <a:r>
              <a:rPr lang="en-US" sz="2000" dirty="0" smtClean="0">
                <a:latin typeface="Times New Roman" pitchFamily="18" charset="0"/>
                <a:cs typeface="Times New Roman" pitchFamily="18" charset="0"/>
              </a:rPr>
              <a:t>For the analysis, 42 kernels were selected from 25 randomly</a:t>
            </a:r>
          </a:p>
          <a:p>
            <a:r>
              <a:rPr lang="en-US" sz="2000" dirty="0" smtClean="0">
                <a:latin typeface="Times New Roman" pitchFamily="18" charset="0"/>
                <a:cs typeface="Times New Roman" pitchFamily="18" charset="0"/>
              </a:rPr>
              <a:t>selected programs that are provided as code samples from the</a:t>
            </a:r>
          </a:p>
          <a:p>
            <a:r>
              <a:rPr lang="en-US" sz="2000" dirty="0" smtClean="0">
                <a:latin typeface="Times New Roman" pitchFamily="18" charset="0"/>
                <a:cs typeface="Times New Roman" pitchFamily="18" charset="0"/>
              </a:rPr>
              <a:t>installation package of NVIDIA CUDA.</a:t>
            </a:r>
            <a:endParaRPr lang="en-US" sz="2000" dirty="0">
              <a:latin typeface="Times New Roman" pitchFamily="18" charset="0"/>
              <a:cs typeface="Times New Roman" pitchFamily="18" charset="0"/>
            </a:endParaRPr>
          </a:p>
        </p:txBody>
      </p:sp>
      <p:graphicFrame>
        <p:nvGraphicFramePr>
          <p:cNvPr id="10" name="Chart 9"/>
          <p:cNvGraphicFramePr/>
          <p:nvPr/>
        </p:nvGraphicFramePr>
        <p:xfrm>
          <a:off x="1066800" y="2971800"/>
          <a:ext cx="4419600" cy="2895600"/>
        </p:xfrm>
        <a:graphic>
          <a:graphicData uri="http://schemas.openxmlformats.org/drawingml/2006/chart">
            <c:chart xmlns:c="http://schemas.openxmlformats.org/drawingml/2006/chart" xmlns:r="http://schemas.openxmlformats.org/officeDocument/2006/relationships" r:id="rId2"/>
          </a:graphicData>
        </a:graphic>
      </p:graphicFrame>
      <p:sp>
        <p:nvSpPr>
          <p:cNvPr id="19" name="Down Arrow 18"/>
          <p:cNvSpPr/>
          <p:nvPr/>
        </p:nvSpPr>
        <p:spPr>
          <a:xfrm>
            <a:off x="6172200" y="2438400"/>
            <a:ext cx="304800" cy="838200"/>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0" name="Down Arrow 19"/>
          <p:cNvSpPr/>
          <p:nvPr/>
        </p:nvSpPr>
        <p:spPr>
          <a:xfrm>
            <a:off x="6629400" y="2438400"/>
            <a:ext cx="304800" cy="838200"/>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1" name="TextBox 20"/>
          <p:cNvSpPr txBox="1"/>
          <p:nvPr/>
        </p:nvSpPr>
        <p:spPr>
          <a:xfrm>
            <a:off x="7543800" y="2667000"/>
            <a:ext cx="1004057" cy="400110"/>
          </a:xfrm>
          <a:prstGeom prst="rect">
            <a:avLst/>
          </a:prstGeom>
          <a:noFill/>
        </p:spPr>
        <p:txBody>
          <a:bodyPr wrap="none" rtlCol="0">
            <a:spAutoFit/>
          </a:bodyPr>
          <a:lstStyle/>
          <a:p>
            <a:r>
              <a:rPr lang="en-US" sz="2000" dirty="0" smtClean="0">
                <a:latin typeface="Times New Roman" pitchFamily="18" charset="0"/>
                <a:cs typeface="Times New Roman" pitchFamily="18" charset="0"/>
              </a:rPr>
              <a:t>Level A</a:t>
            </a:r>
            <a:endParaRPr lang="en-US" sz="2000" dirty="0">
              <a:latin typeface="Times New Roman" pitchFamily="18" charset="0"/>
              <a:cs typeface="Times New Roman" pitchFamily="18" charset="0"/>
            </a:endParaRPr>
          </a:p>
        </p:txBody>
      </p:sp>
      <p:sp>
        <p:nvSpPr>
          <p:cNvPr id="22" name="Down Arrow 21"/>
          <p:cNvSpPr/>
          <p:nvPr/>
        </p:nvSpPr>
        <p:spPr>
          <a:xfrm>
            <a:off x="6096000" y="3581400"/>
            <a:ext cx="304800" cy="838200"/>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3" name="Down Arrow 22"/>
          <p:cNvSpPr/>
          <p:nvPr/>
        </p:nvSpPr>
        <p:spPr>
          <a:xfrm>
            <a:off x="6629400" y="3581400"/>
            <a:ext cx="304800" cy="838200"/>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4" name="TextBox 23"/>
          <p:cNvSpPr txBox="1"/>
          <p:nvPr/>
        </p:nvSpPr>
        <p:spPr>
          <a:xfrm>
            <a:off x="7543800" y="3714690"/>
            <a:ext cx="1004057" cy="400110"/>
          </a:xfrm>
          <a:prstGeom prst="rect">
            <a:avLst/>
          </a:prstGeom>
          <a:noFill/>
        </p:spPr>
        <p:txBody>
          <a:bodyPr wrap="none" rtlCol="0">
            <a:spAutoFit/>
          </a:bodyPr>
          <a:lstStyle/>
          <a:p>
            <a:r>
              <a:rPr lang="en-US" sz="2000" dirty="0" smtClean="0">
                <a:latin typeface="Times New Roman" pitchFamily="18" charset="0"/>
                <a:cs typeface="Times New Roman" pitchFamily="18" charset="0"/>
              </a:rPr>
              <a:t>Level B</a:t>
            </a:r>
            <a:endParaRPr lang="en-US" sz="2000" dirty="0">
              <a:latin typeface="Times New Roman" pitchFamily="18" charset="0"/>
              <a:cs typeface="Times New Roman" pitchFamily="18" charset="0"/>
            </a:endParaRPr>
          </a:p>
        </p:txBody>
      </p:sp>
      <p:sp>
        <p:nvSpPr>
          <p:cNvPr id="25" name="Left-Right Arrow 24"/>
          <p:cNvSpPr/>
          <p:nvPr/>
        </p:nvSpPr>
        <p:spPr>
          <a:xfrm>
            <a:off x="6248400" y="3810000"/>
            <a:ext cx="533400" cy="228600"/>
          </a:xfrm>
          <a:prstGeom prst="lef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6" name="Rectangle 25"/>
          <p:cNvSpPr/>
          <p:nvPr/>
        </p:nvSpPr>
        <p:spPr>
          <a:xfrm>
            <a:off x="5181600" y="5029200"/>
            <a:ext cx="1143000" cy="685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27" name="Rectangle 26"/>
          <p:cNvSpPr/>
          <p:nvPr/>
        </p:nvSpPr>
        <p:spPr>
          <a:xfrm>
            <a:off x="6705600" y="5029200"/>
            <a:ext cx="1143000" cy="685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28" name="Left-Right Arrow 27"/>
          <p:cNvSpPr/>
          <p:nvPr/>
        </p:nvSpPr>
        <p:spPr>
          <a:xfrm>
            <a:off x="6248400" y="5257800"/>
            <a:ext cx="533400" cy="228600"/>
          </a:xfrm>
          <a:prstGeom prst="lef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9" name="Down Arrow 28"/>
          <p:cNvSpPr/>
          <p:nvPr/>
        </p:nvSpPr>
        <p:spPr>
          <a:xfrm>
            <a:off x="5334000" y="5029200"/>
            <a:ext cx="304800" cy="838200"/>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0" name="Down Arrow 29"/>
          <p:cNvSpPr/>
          <p:nvPr/>
        </p:nvSpPr>
        <p:spPr>
          <a:xfrm>
            <a:off x="5791200" y="5029200"/>
            <a:ext cx="304800" cy="838200"/>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1" name="Down Arrow 30"/>
          <p:cNvSpPr/>
          <p:nvPr/>
        </p:nvSpPr>
        <p:spPr>
          <a:xfrm>
            <a:off x="7010400" y="5029200"/>
            <a:ext cx="304800" cy="838200"/>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2" name="Down Arrow 31"/>
          <p:cNvSpPr/>
          <p:nvPr/>
        </p:nvSpPr>
        <p:spPr>
          <a:xfrm>
            <a:off x="7467600" y="5029200"/>
            <a:ext cx="304800" cy="838200"/>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3" name="TextBox 32"/>
          <p:cNvSpPr txBox="1"/>
          <p:nvPr/>
        </p:nvSpPr>
        <p:spPr>
          <a:xfrm>
            <a:off x="7987543" y="5181600"/>
            <a:ext cx="1004057" cy="400110"/>
          </a:xfrm>
          <a:prstGeom prst="rect">
            <a:avLst/>
          </a:prstGeom>
          <a:noFill/>
        </p:spPr>
        <p:txBody>
          <a:bodyPr wrap="none" rtlCol="0">
            <a:spAutoFit/>
          </a:bodyPr>
          <a:lstStyle/>
          <a:p>
            <a:r>
              <a:rPr lang="en-US" sz="2000" dirty="0" smtClean="0">
                <a:latin typeface="Times New Roman" pitchFamily="18" charset="0"/>
                <a:cs typeface="Times New Roman" pitchFamily="18" charset="0"/>
              </a:rPr>
              <a:t>Level C</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ox(in)">
                                      <p:cBhvr>
                                        <p:cTn id="7" dur="500"/>
                                        <p:tgtEl>
                                          <p:spTgt spid="19"/>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box(in)">
                                      <p:cBhvr>
                                        <p:cTn id="10" dur="500"/>
                                        <p:tgtEl>
                                          <p:spTgt spid="20"/>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box(in)">
                                      <p:cBhvr>
                                        <p:cTn id="13" dur="500"/>
                                        <p:tgtEl>
                                          <p:spTgt spid="21"/>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box(in)">
                                      <p:cBhvr>
                                        <p:cTn id="18" dur="500"/>
                                        <p:tgtEl>
                                          <p:spTgt spid="22"/>
                                        </p:tgtEl>
                                      </p:cBhvr>
                                    </p:animEffect>
                                  </p:childTnLst>
                                </p:cTn>
                              </p:par>
                              <p:par>
                                <p:cTn id="19" presetID="4" presetClass="entr" presetSubtype="16" fill="hold" grpId="0" nodeType="withEffect">
                                  <p:stCondLst>
                                    <p:cond delay="0"/>
                                  </p:stCondLst>
                                  <p:childTnLst>
                                    <p:set>
                                      <p:cBhvr>
                                        <p:cTn id="20" dur="1" fill="hold">
                                          <p:stCondLst>
                                            <p:cond delay="0"/>
                                          </p:stCondLst>
                                        </p:cTn>
                                        <p:tgtEl>
                                          <p:spTgt spid="25"/>
                                        </p:tgtEl>
                                        <p:attrNameLst>
                                          <p:attrName>style.visibility</p:attrName>
                                        </p:attrNameLst>
                                      </p:cBhvr>
                                      <p:to>
                                        <p:strVal val="visible"/>
                                      </p:to>
                                    </p:set>
                                    <p:animEffect transition="in" filter="box(in)">
                                      <p:cBhvr>
                                        <p:cTn id="21" dur="500"/>
                                        <p:tgtEl>
                                          <p:spTgt spid="25"/>
                                        </p:tgtEl>
                                      </p:cBhvr>
                                    </p:animEffect>
                                  </p:childTnLst>
                                </p:cTn>
                              </p:par>
                              <p:par>
                                <p:cTn id="22" presetID="4" presetClass="entr" presetSubtype="16" fill="hold" grpId="0" nodeType="withEffect">
                                  <p:stCondLst>
                                    <p:cond delay="0"/>
                                  </p:stCondLst>
                                  <p:childTnLst>
                                    <p:set>
                                      <p:cBhvr>
                                        <p:cTn id="23" dur="1" fill="hold">
                                          <p:stCondLst>
                                            <p:cond delay="0"/>
                                          </p:stCondLst>
                                        </p:cTn>
                                        <p:tgtEl>
                                          <p:spTgt spid="23"/>
                                        </p:tgtEl>
                                        <p:attrNameLst>
                                          <p:attrName>style.visibility</p:attrName>
                                        </p:attrNameLst>
                                      </p:cBhvr>
                                      <p:to>
                                        <p:strVal val="visible"/>
                                      </p:to>
                                    </p:set>
                                    <p:animEffect transition="in" filter="box(in)">
                                      <p:cBhvr>
                                        <p:cTn id="24" dur="500"/>
                                        <p:tgtEl>
                                          <p:spTgt spid="23"/>
                                        </p:tgtEl>
                                      </p:cBhvr>
                                    </p:animEffect>
                                  </p:childTnLst>
                                </p:cTn>
                              </p:par>
                              <p:par>
                                <p:cTn id="25" presetID="4" presetClass="entr" presetSubtype="16" fill="hold" grpId="0" nodeType="with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box(in)">
                                      <p:cBhvr>
                                        <p:cTn id="27" dur="500"/>
                                        <p:tgtEl>
                                          <p:spTgt spid="24"/>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26"/>
                                        </p:tgtEl>
                                        <p:attrNameLst>
                                          <p:attrName>style.visibility</p:attrName>
                                        </p:attrNameLst>
                                      </p:cBhvr>
                                      <p:to>
                                        <p:strVal val="visible"/>
                                      </p:to>
                                    </p:set>
                                    <p:animEffect transition="in" filter="box(in)">
                                      <p:cBhvr>
                                        <p:cTn id="32" dur="500"/>
                                        <p:tgtEl>
                                          <p:spTgt spid="26"/>
                                        </p:tgtEl>
                                      </p:cBhvr>
                                    </p:animEffect>
                                  </p:childTnLst>
                                </p:cTn>
                              </p:par>
                              <p:par>
                                <p:cTn id="33" presetID="4" presetClass="entr" presetSubtype="16" fill="hold" grpId="0" nodeType="withEffect">
                                  <p:stCondLst>
                                    <p:cond delay="0"/>
                                  </p:stCondLst>
                                  <p:childTnLst>
                                    <p:set>
                                      <p:cBhvr>
                                        <p:cTn id="34" dur="1" fill="hold">
                                          <p:stCondLst>
                                            <p:cond delay="0"/>
                                          </p:stCondLst>
                                        </p:cTn>
                                        <p:tgtEl>
                                          <p:spTgt spid="29"/>
                                        </p:tgtEl>
                                        <p:attrNameLst>
                                          <p:attrName>style.visibility</p:attrName>
                                        </p:attrNameLst>
                                      </p:cBhvr>
                                      <p:to>
                                        <p:strVal val="visible"/>
                                      </p:to>
                                    </p:set>
                                    <p:animEffect transition="in" filter="box(in)">
                                      <p:cBhvr>
                                        <p:cTn id="35" dur="500"/>
                                        <p:tgtEl>
                                          <p:spTgt spid="29"/>
                                        </p:tgtEl>
                                      </p:cBhvr>
                                    </p:animEffect>
                                  </p:childTnLst>
                                </p:cTn>
                              </p:par>
                              <p:par>
                                <p:cTn id="36" presetID="4" presetClass="entr" presetSubtype="16" fill="hold" grpId="0" nodeType="withEffect">
                                  <p:stCondLst>
                                    <p:cond delay="0"/>
                                  </p:stCondLst>
                                  <p:childTnLst>
                                    <p:set>
                                      <p:cBhvr>
                                        <p:cTn id="37" dur="1" fill="hold">
                                          <p:stCondLst>
                                            <p:cond delay="0"/>
                                          </p:stCondLst>
                                        </p:cTn>
                                        <p:tgtEl>
                                          <p:spTgt spid="30"/>
                                        </p:tgtEl>
                                        <p:attrNameLst>
                                          <p:attrName>style.visibility</p:attrName>
                                        </p:attrNameLst>
                                      </p:cBhvr>
                                      <p:to>
                                        <p:strVal val="visible"/>
                                      </p:to>
                                    </p:set>
                                    <p:animEffect transition="in" filter="box(in)">
                                      <p:cBhvr>
                                        <p:cTn id="38" dur="500"/>
                                        <p:tgtEl>
                                          <p:spTgt spid="30"/>
                                        </p:tgtEl>
                                      </p:cBhvr>
                                    </p:animEffect>
                                  </p:childTnLst>
                                </p:cTn>
                              </p:par>
                              <p:par>
                                <p:cTn id="39" presetID="4" presetClass="entr" presetSubtype="16" fill="hold" grpId="0" nodeType="withEffect">
                                  <p:stCondLst>
                                    <p:cond delay="0"/>
                                  </p:stCondLst>
                                  <p:childTnLst>
                                    <p:set>
                                      <p:cBhvr>
                                        <p:cTn id="40" dur="1" fill="hold">
                                          <p:stCondLst>
                                            <p:cond delay="0"/>
                                          </p:stCondLst>
                                        </p:cTn>
                                        <p:tgtEl>
                                          <p:spTgt spid="27"/>
                                        </p:tgtEl>
                                        <p:attrNameLst>
                                          <p:attrName>style.visibility</p:attrName>
                                        </p:attrNameLst>
                                      </p:cBhvr>
                                      <p:to>
                                        <p:strVal val="visible"/>
                                      </p:to>
                                    </p:set>
                                    <p:animEffect transition="in" filter="box(in)">
                                      <p:cBhvr>
                                        <p:cTn id="41" dur="500"/>
                                        <p:tgtEl>
                                          <p:spTgt spid="27"/>
                                        </p:tgtEl>
                                      </p:cBhvr>
                                    </p:animEffect>
                                  </p:childTnLst>
                                </p:cTn>
                              </p:par>
                              <p:par>
                                <p:cTn id="42" presetID="4" presetClass="entr" presetSubtype="16" fill="hold" grpId="0" nodeType="withEffect">
                                  <p:stCondLst>
                                    <p:cond delay="0"/>
                                  </p:stCondLst>
                                  <p:childTnLst>
                                    <p:set>
                                      <p:cBhvr>
                                        <p:cTn id="43" dur="1" fill="hold">
                                          <p:stCondLst>
                                            <p:cond delay="0"/>
                                          </p:stCondLst>
                                        </p:cTn>
                                        <p:tgtEl>
                                          <p:spTgt spid="28"/>
                                        </p:tgtEl>
                                        <p:attrNameLst>
                                          <p:attrName>style.visibility</p:attrName>
                                        </p:attrNameLst>
                                      </p:cBhvr>
                                      <p:to>
                                        <p:strVal val="visible"/>
                                      </p:to>
                                    </p:set>
                                    <p:animEffect transition="in" filter="box(in)">
                                      <p:cBhvr>
                                        <p:cTn id="44" dur="500"/>
                                        <p:tgtEl>
                                          <p:spTgt spid="28"/>
                                        </p:tgtEl>
                                      </p:cBhvr>
                                    </p:animEffect>
                                  </p:childTnLst>
                                </p:cTn>
                              </p:par>
                              <p:par>
                                <p:cTn id="45" presetID="4" presetClass="entr" presetSubtype="16" fill="hold" grpId="0" nodeType="withEffect">
                                  <p:stCondLst>
                                    <p:cond delay="0"/>
                                  </p:stCondLst>
                                  <p:childTnLst>
                                    <p:set>
                                      <p:cBhvr>
                                        <p:cTn id="46" dur="1" fill="hold">
                                          <p:stCondLst>
                                            <p:cond delay="0"/>
                                          </p:stCondLst>
                                        </p:cTn>
                                        <p:tgtEl>
                                          <p:spTgt spid="31"/>
                                        </p:tgtEl>
                                        <p:attrNameLst>
                                          <p:attrName>style.visibility</p:attrName>
                                        </p:attrNameLst>
                                      </p:cBhvr>
                                      <p:to>
                                        <p:strVal val="visible"/>
                                      </p:to>
                                    </p:set>
                                    <p:animEffect transition="in" filter="box(in)">
                                      <p:cBhvr>
                                        <p:cTn id="47" dur="500"/>
                                        <p:tgtEl>
                                          <p:spTgt spid="31"/>
                                        </p:tgtEl>
                                      </p:cBhvr>
                                    </p:animEffect>
                                  </p:childTnLst>
                                </p:cTn>
                              </p:par>
                              <p:par>
                                <p:cTn id="48" presetID="4" presetClass="entr" presetSubtype="16" fill="hold" grpId="0" nodeType="withEffect">
                                  <p:stCondLst>
                                    <p:cond delay="0"/>
                                  </p:stCondLst>
                                  <p:childTnLst>
                                    <p:set>
                                      <p:cBhvr>
                                        <p:cTn id="49" dur="1" fill="hold">
                                          <p:stCondLst>
                                            <p:cond delay="0"/>
                                          </p:stCondLst>
                                        </p:cTn>
                                        <p:tgtEl>
                                          <p:spTgt spid="32"/>
                                        </p:tgtEl>
                                        <p:attrNameLst>
                                          <p:attrName>style.visibility</p:attrName>
                                        </p:attrNameLst>
                                      </p:cBhvr>
                                      <p:to>
                                        <p:strVal val="visible"/>
                                      </p:to>
                                    </p:set>
                                    <p:animEffect transition="in" filter="box(in)">
                                      <p:cBhvr>
                                        <p:cTn id="50" dur="500"/>
                                        <p:tgtEl>
                                          <p:spTgt spid="32"/>
                                        </p:tgtEl>
                                      </p:cBhvr>
                                    </p:animEffect>
                                  </p:childTnLst>
                                </p:cTn>
                              </p:par>
                              <p:par>
                                <p:cTn id="51" presetID="4" presetClass="entr" presetSubtype="16" fill="hold" grpId="0" nodeType="withEffect">
                                  <p:stCondLst>
                                    <p:cond delay="0"/>
                                  </p:stCondLst>
                                  <p:childTnLst>
                                    <p:set>
                                      <p:cBhvr>
                                        <p:cTn id="52" dur="1" fill="hold">
                                          <p:stCondLst>
                                            <p:cond delay="0"/>
                                          </p:stCondLst>
                                        </p:cTn>
                                        <p:tgtEl>
                                          <p:spTgt spid="33"/>
                                        </p:tgtEl>
                                        <p:attrNameLst>
                                          <p:attrName>style.visibility</p:attrName>
                                        </p:attrNameLst>
                                      </p:cBhvr>
                                      <p:to>
                                        <p:strVal val="visible"/>
                                      </p:to>
                                    </p:set>
                                    <p:animEffect transition="in" filter="box(in)">
                                      <p:cBhvr>
                                        <p:cTn id="53" dur="500"/>
                                        <p:tgtEl>
                                          <p:spTgt spid="33"/>
                                        </p:tgtEl>
                                      </p:cBhvr>
                                    </p:animEffect>
                                  </p:childTnLst>
                                </p:cTn>
                              </p:par>
                            </p:childTnLst>
                          </p:cTn>
                        </p:par>
                      </p:childTnLst>
                    </p:cTn>
                  </p:par>
                  <p:par>
                    <p:cTn id="54" fill="hold">
                      <p:stCondLst>
                        <p:cond delay="indefinite"/>
                      </p:stCondLst>
                      <p:childTnLst>
                        <p:par>
                          <p:cTn id="55" fill="hold">
                            <p:stCondLst>
                              <p:cond delay="0"/>
                            </p:stCondLst>
                            <p:childTnLst>
                              <p:par>
                                <p:cTn id="56" presetID="4" presetClass="entr" presetSubtype="16" fill="hold" grpId="0" nodeType="clickEffect">
                                  <p:stCondLst>
                                    <p:cond delay="0"/>
                                  </p:stCondLst>
                                  <p:childTnLst>
                                    <p:set>
                                      <p:cBhvr>
                                        <p:cTn id="57" dur="1" fill="hold">
                                          <p:stCondLst>
                                            <p:cond delay="0"/>
                                          </p:stCondLst>
                                        </p:cTn>
                                        <p:tgtEl>
                                          <p:spTgt spid="10"/>
                                        </p:tgtEl>
                                        <p:attrNameLst>
                                          <p:attrName>style.visibility</p:attrName>
                                        </p:attrNameLst>
                                      </p:cBhvr>
                                      <p:to>
                                        <p:strVal val="visible"/>
                                      </p:to>
                                    </p:set>
                                    <p:animEffect transition="in" filter="box(in)">
                                      <p:cBhvr>
                                        <p:cTn id="5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AsOne/>
      </p:bldGraphic>
      <p:bldP spid="19" grpId="0" animBg="1"/>
      <p:bldP spid="20" grpId="0" animBg="1"/>
      <p:bldP spid="21" grpId="0"/>
      <p:bldP spid="22" grpId="0" animBg="1"/>
      <p:bldP spid="23" grpId="0" animBg="1"/>
      <p:bldP spid="24" grpId="0"/>
      <p:bldP spid="25" grpId="0" animBg="1"/>
      <p:bldP spid="26" grpId="0" animBg="1"/>
      <p:bldP spid="27" grpId="0" animBg="1"/>
      <p:bldP spid="28" grpId="0" animBg="1"/>
      <p:bldP spid="29" grpId="0" animBg="1"/>
      <p:bldP spid="30" grpId="0" animBg="1"/>
      <p:bldP spid="31" grpId="0" animBg="1"/>
      <p:bldP spid="32" grpId="0" animBg="1"/>
      <p:bldP spid="3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solidFill>
                  <a:srgbClr val="FF0000"/>
                </a:solidFill>
              </a:rPr>
              <a:t>OpenCL analysis</a:t>
            </a:r>
            <a:endParaRPr lang="en-US" sz="3600" b="1" dirty="0">
              <a:solidFill>
                <a:srgbClr val="FF0000"/>
              </a:solidFill>
            </a:endParaRPr>
          </a:p>
        </p:txBody>
      </p:sp>
      <p:sp>
        <p:nvSpPr>
          <p:cNvPr id="8" name="TextBox 7"/>
          <p:cNvSpPr txBox="1"/>
          <p:nvPr/>
        </p:nvSpPr>
        <p:spPr>
          <a:xfrm>
            <a:off x="914400" y="1267361"/>
            <a:ext cx="7239000" cy="1323439"/>
          </a:xfrm>
          <a:prstGeom prst="rect">
            <a:avLst/>
          </a:prstGeom>
          <a:noFill/>
        </p:spPr>
        <p:txBody>
          <a:bodyPr wrap="square" rtlCol="0">
            <a:spAutoFit/>
          </a:bodyPr>
          <a:lstStyle/>
          <a:p>
            <a:pPr algn="just"/>
            <a:r>
              <a:rPr lang="en-US" sz="2000" b="1" dirty="0" smtClean="0">
                <a:latin typeface="Times New Roman" pitchFamily="18" charset="0"/>
                <a:cs typeface="Times New Roman" pitchFamily="18" charset="0"/>
              </a:rPr>
              <a:t>Motivation: </a:t>
            </a:r>
            <a:r>
              <a:rPr lang="en-US" sz="2000" dirty="0" smtClean="0">
                <a:latin typeface="Times New Roman" pitchFamily="18" charset="0"/>
                <a:cs typeface="Times New Roman" pitchFamily="18" charset="0"/>
              </a:rPr>
              <a:t>In a program </a:t>
            </a:r>
            <a:r>
              <a:rPr lang="en-US" sz="2000" dirty="0" err="1" smtClean="0">
                <a:latin typeface="Arial" pitchFamily="34" charset="0"/>
                <a:cs typeface="Arial" pitchFamily="34" charset="0"/>
              </a:rPr>
              <a:t>oclMatrVecMul</a:t>
            </a:r>
            <a:r>
              <a:rPr lang="en-US" sz="2000" dirty="0" smtClean="0">
                <a:latin typeface="Times New Roman" pitchFamily="18" charset="0"/>
                <a:cs typeface="Times New Roman" pitchFamily="18" charset="0"/>
              </a:rPr>
              <a:t> from the OpenCL installation package of NVIDIA, three steps – 1) creating the OpenCL context, 2) creating a command queue for device 0, and 3) setting up the program – are achieved with 34 lines of code.</a:t>
            </a:r>
            <a:endParaRPr lang="en-US" sz="2000" dirty="0">
              <a:latin typeface="Times New Roman" pitchFamily="18" charset="0"/>
              <a:cs typeface="Times New Roman" pitchFamily="18" charset="0"/>
            </a:endParaRPr>
          </a:p>
        </p:txBody>
      </p:sp>
      <p:sp>
        <p:nvSpPr>
          <p:cNvPr id="34" name="TextBox 33"/>
          <p:cNvSpPr txBox="1"/>
          <p:nvPr/>
        </p:nvSpPr>
        <p:spPr>
          <a:xfrm>
            <a:off x="914400" y="4930914"/>
            <a:ext cx="7010400" cy="707886"/>
          </a:xfrm>
          <a:prstGeom prst="rect">
            <a:avLst/>
          </a:prstGeom>
          <a:noFill/>
        </p:spPr>
        <p:txBody>
          <a:bodyPr wrap="square" rtlCol="0">
            <a:spAutoFit/>
          </a:bodyPr>
          <a:lstStyle/>
          <a:p>
            <a:r>
              <a:rPr lang="en-US" sz="2000" b="1" dirty="0" smtClean="0">
                <a:latin typeface="Times New Roman" pitchFamily="18" charset="0"/>
                <a:cs typeface="Times New Roman" pitchFamily="18" charset="0"/>
              </a:rPr>
              <a:t>Data: </a:t>
            </a:r>
            <a:r>
              <a:rPr lang="en-US" sz="2000" dirty="0" smtClean="0">
                <a:latin typeface="Times New Roman" pitchFamily="18" charset="0"/>
                <a:cs typeface="Times New Roman" pitchFamily="18" charset="0"/>
              </a:rPr>
              <a:t>15 programs were randomly selected from the code samples that are shipped with the NVIDIA OpenCL installation package.</a:t>
            </a:r>
            <a:endParaRPr lang="en-US" sz="2000" dirty="0">
              <a:latin typeface="Times New Roman" pitchFamily="18" charset="0"/>
              <a:cs typeface="Times New Roman" pitchFamily="18" charset="0"/>
            </a:endParaRPr>
          </a:p>
        </p:txBody>
      </p:sp>
      <p:sp>
        <p:nvSpPr>
          <p:cNvPr id="35" name="TextBox 34"/>
          <p:cNvSpPr txBox="1"/>
          <p:nvPr/>
        </p:nvSpPr>
        <p:spPr>
          <a:xfrm>
            <a:off x="914400" y="2895600"/>
            <a:ext cx="6934200" cy="1631216"/>
          </a:xfrm>
          <a:prstGeom prst="rect">
            <a:avLst/>
          </a:prstGeom>
          <a:noFill/>
        </p:spPr>
        <p:txBody>
          <a:bodyPr wrap="square" rtlCol="0">
            <a:spAutoFit/>
          </a:bodyPr>
          <a:lstStyle/>
          <a:p>
            <a:pPr algn="just"/>
            <a:r>
              <a:rPr lang="en-US" sz="2000" dirty="0" smtClean="0">
                <a:latin typeface="Times New Roman" pitchFamily="18" charset="0"/>
                <a:cs typeface="Times New Roman" pitchFamily="18" charset="0"/>
              </a:rPr>
              <a:t>If the steps for a general OpenCL program can be found, templates can be provided that can free the programmer from writing much of the common code manually. Furthermore, one or more steps can be abstracted to standard functions to simplify the development process.</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solidFill>
                  <a:srgbClr val="FF0000"/>
                </a:solidFill>
              </a:rPr>
              <a:t>Analysis conclusions</a:t>
            </a:r>
            <a:endParaRPr lang="en-US" sz="3600" b="1" dirty="0">
              <a:solidFill>
                <a:srgbClr val="FF0000"/>
              </a:solidFill>
            </a:endParaRPr>
          </a:p>
        </p:txBody>
      </p:sp>
      <p:sp>
        <p:nvSpPr>
          <p:cNvPr id="34" name="TextBox 33"/>
          <p:cNvSpPr txBox="1"/>
          <p:nvPr/>
        </p:nvSpPr>
        <p:spPr>
          <a:xfrm>
            <a:off x="990600" y="1143000"/>
            <a:ext cx="7242658" cy="5632311"/>
          </a:xfrm>
          <a:prstGeom prst="rect">
            <a:avLst/>
          </a:prstGeom>
          <a:noFill/>
        </p:spPr>
        <p:txBody>
          <a:bodyPr wrap="square" rtlCol="0">
            <a:spAutoFit/>
          </a:bodyPr>
          <a:lstStyle/>
          <a:p>
            <a:pPr algn="just">
              <a:buFont typeface="Arial" pitchFamily="34" charset="0"/>
              <a:buChar char="•"/>
            </a:pPr>
            <a:r>
              <a:rPr lang="en-US" sz="2000" b="1" dirty="0" smtClean="0">
                <a:latin typeface="Times New Roman" pitchFamily="18" charset="0"/>
                <a:cs typeface="Times New Roman" pitchFamily="18" charset="0"/>
              </a:rPr>
              <a:t> CUDA</a:t>
            </a:r>
          </a:p>
          <a:p>
            <a:pPr lvl="1" algn="just">
              <a:buFont typeface="Arial" pitchFamily="34" charset="0"/>
              <a:buChar char="•"/>
            </a:pPr>
            <a:r>
              <a:rPr lang="en-US" sz="2000" b="1" dirty="0" smtClean="0">
                <a:latin typeface="Times New Roman" pitchFamily="18" charset="0"/>
                <a:cs typeface="Times New Roman" pitchFamily="18" charset="0"/>
              </a:rPr>
              <a:t> Automatic Code Conversion: </a:t>
            </a:r>
            <a:r>
              <a:rPr lang="en-US" sz="2000" dirty="0" smtClean="0">
                <a:latin typeface="Times New Roman" pitchFamily="18" charset="0"/>
                <a:cs typeface="Times New Roman" pitchFamily="18" charset="0"/>
              </a:rPr>
              <a:t>There are a fair amount of programs (48%), whose code can be automatically generated if the sequential code is available.</a:t>
            </a:r>
          </a:p>
          <a:p>
            <a:pPr algn="just"/>
            <a:endParaRPr lang="en-US" sz="2000" dirty="0" smtClean="0">
              <a:latin typeface="Times New Roman" pitchFamily="18" charset="0"/>
              <a:cs typeface="Times New Roman" pitchFamily="18" charset="0"/>
            </a:endParaRPr>
          </a:p>
          <a:p>
            <a:pPr lvl="1" algn="just">
              <a:buFont typeface="Arial" pitchFamily="34" charset="0"/>
              <a:buChar char="•"/>
            </a:pPr>
            <a:r>
              <a:rPr lang="en-US" sz="2000" b="1" dirty="0" smtClean="0">
                <a:latin typeface="Times New Roman" pitchFamily="18" charset="0"/>
                <a:cs typeface="Times New Roman" pitchFamily="18" charset="0"/>
              </a:rPr>
              <a:t> Copy mismatch: </a:t>
            </a:r>
            <a:r>
              <a:rPr lang="en-US" sz="2000" dirty="0" smtClean="0">
                <a:latin typeface="Times New Roman" pitchFamily="18" charset="0"/>
                <a:cs typeface="Times New Roman" pitchFamily="18" charset="0"/>
              </a:rPr>
              <a:t>There exists programs (12%) where all the variables in the kernel are not copied. Even though the variables are not copied, memory should be allocated in the host code before the first access.</a:t>
            </a:r>
          </a:p>
          <a:p>
            <a:pPr lvl="1" algn="just">
              <a:buFont typeface="Arial" pitchFamily="34" charset="0"/>
              <a:buChar char="•"/>
            </a:pPr>
            <a:endParaRPr lang="en-US" sz="2000" dirty="0" smtClean="0">
              <a:latin typeface="Times New Roman" pitchFamily="18" charset="0"/>
              <a:cs typeface="Times New Roman" pitchFamily="18" charset="0"/>
            </a:endParaRPr>
          </a:p>
          <a:p>
            <a:pPr algn="just">
              <a:buFont typeface="Arial" pitchFamily="34" charset="0"/>
              <a:buChar char="•"/>
            </a:pPr>
            <a:r>
              <a:rPr lang="en-US" sz="2000" b="1" dirty="0" smtClean="0">
                <a:latin typeface="Times New Roman" pitchFamily="18" charset="0"/>
                <a:cs typeface="Times New Roman" pitchFamily="18" charset="0"/>
              </a:rPr>
              <a:t> OpenCL</a:t>
            </a:r>
          </a:p>
          <a:p>
            <a:pPr lvl="1" algn="just">
              <a:buFont typeface="Arial" pitchFamily="34" charset="0"/>
              <a:buChar char="•"/>
            </a:pPr>
            <a:r>
              <a:rPr lang="en-US" sz="2000" b="1" dirty="0" smtClean="0">
                <a:latin typeface="Times New Roman" pitchFamily="18" charset="0"/>
                <a:cs typeface="Times New Roman" pitchFamily="18" charset="0"/>
              </a:rPr>
              <a:t> Default template: </a:t>
            </a:r>
            <a:r>
              <a:rPr lang="en-US" sz="2000" dirty="0" smtClean="0">
                <a:latin typeface="Times New Roman" pitchFamily="18" charset="0"/>
                <a:cs typeface="Times New Roman" pitchFamily="18" charset="0"/>
              </a:rPr>
              <a:t>Every OpenCL program consists of creating a context, setting up the program, and cleaning up the OpenCL resources.</a:t>
            </a:r>
          </a:p>
          <a:p>
            <a:pPr lvl="1" algn="just">
              <a:buFont typeface="Arial" pitchFamily="34" charset="0"/>
              <a:buChar char="•"/>
            </a:pPr>
            <a:r>
              <a:rPr lang="en-US" sz="2000" b="1" dirty="0" smtClean="0">
                <a:latin typeface="Times New Roman" pitchFamily="18" charset="0"/>
                <a:cs typeface="Times New Roman" pitchFamily="18" charset="0"/>
              </a:rPr>
              <a:t> Device specification:</a:t>
            </a:r>
            <a:r>
              <a:rPr lang="en-US" sz="2000" dirty="0" smtClean="0">
                <a:latin typeface="Times New Roman" pitchFamily="18" charset="0"/>
                <a:cs typeface="Times New Roman" pitchFamily="18" charset="0"/>
              </a:rPr>
              <a:t> Each kernel could be specified with a device or multiple devices in which the kernel is meant to be executed.</a:t>
            </a:r>
          </a:p>
          <a:p>
            <a:pPr algn="just"/>
            <a:endParaRPr lang="en-US" sz="20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FF0000"/>
                </a:solidFill>
              </a:rPr>
              <a:t>Design of CUDACL</a:t>
            </a:r>
            <a:endParaRPr lang="en-US" sz="3600" b="1" dirty="0">
              <a:solidFill>
                <a:srgbClr val="FF0000"/>
              </a:solidFill>
            </a:endParaRPr>
          </a:p>
        </p:txBody>
      </p:sp>
      <p:sp>
        <p:nvSpPr>
          <p:cNvPr id="6" name="Rectangle 5"/>
          <p:cNvSpPr/>
          <p:nvPr/>
        </p:nvSpPr>
        <p:spPr>
          <a:xfrm>
            <a:off x="2895600" y="1905000"/>
            <a:ext cx="4343400" cy="3048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CDT/JDT Parsing </a:t>
            </a:r>
            <a:endParaRPr lang="en-US" dirty="0"/>
          </a:p>
        </p:txBody>
      </p:sp>
      <p:sp>
        <p:nvSpPr>
          <p:cNvPr id="7" name="TextBox 6"/>
          <p:cNvSpPr txBox="1"/>
          <p:nvPr/>
        </p:nvSpPr>
        <p:spPr>
          <a:xfrm>
            <a:off x="1907456" y="1295400"/>
            <a:ext cx="1515608"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dirty="0" smtClean="0"/>
              <a:t>C or Java code</a:t>
            </a:r>
            <a:endParaRPr lang="en-US" dirty="0"/>
          </a:p>
        </p:txBody>
      </p:sp>
      <p:sp>
        <p:nvSpPr>
          <p:cNvPr id="10" name="Snip Single Corner Rectangle 9"/>
          <p:cNvSpPr/>
          <p:nvPr/>
        </p:nvSpPr>
        <p:spPr>
          <a:xfrm>
            <a:off x="1219200" y="2895600"/>
            <a:ext cx="3581400" cy="914400"/>
          </a:xfrm>
          <a:prstGeom prst="snip1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t>C or Java code with Abstract APIs</a:t>
            </a:r>
            <a:endParaRPr lang="en-US" dirty="0"/>
          </a:p>
        </p:txBody>
      </p:sp>
      <p:sp>
        <p:nvSpPr>
          <p:cNvPr id="11" name="Plus 10"/>
          <p:cNvSpPr/>
          <p:nvPr/>
        </p:nvSpPr>
        <p:spPr>
          <a:xfrm>
            <a:off x="4953000" y="3200400"/>
            <a:ext cx="304800" cy="228600"/>
          </a:xfrm>
          <a:prstGeom prst="mathPlus">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2" name="Oval 11"/>
          <p:cNvSpPr/>
          <p:nvPr/>
        </p:nvSpPr>
        <p:spPr>
          <a:xfrm>
            <a:off x="6096000" y="2971800"/>
            <a:ext cx="2057400" cy="91440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dirty="0" smtClean="0"/>
              <a:t>Pre defined functions</a:t>
            </a:r>
            <a:endParaRPr lang="en-US" dirty="0"/>
          </a:p>
        </p:txBody>
      </p:sp>
      <p:sp>
        <p:nvSpPr>
          <p:cNvPr id="13" name="Oval 12"/>
          <p:cNvSpPr/>
          <p:nvPr/>
        </p:nvSpPr>
        <p:spPr>
          <a:xfrm>
            <a:off x="6172200" y="914400"/>
            <a:ext cx="2057400" cy="91440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dirty="0" smtClean="0"/>
              <a:t>Configuration parameters</a:t>
            </a:r>
            <a:endParaRPr lang="en-US" dirty="0"/>
          </a:p>
        </p:txBody>
      </p:sp>
      <p:sp>
        <p:nvSpPr>
          <p:cNvPr id="14" name="Plus 13"/>
          <p:cNvSpPr/>
          <p:nvPr/>
        </p:nvSpPr>
        <p:spPr>
          <a:xfrm>
            <a:off x="4800600" y="1295400"/>
            <a:ext cx="304800" cy="228600"/>
          </a:xfrm>
          <a:prstGeom prst="mathPlus">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5" name="Equal 14"/>
          <p:cNvSpPr/>
          <p:nvPr/>
        </p:nvSpPr>
        <p:spPr>
          <a:xfrm>
            <a:off x="152400" y="2895600"/>
            <a:ext cx="914400" cy="914400"/>
          </a:xfrm>
          <a:prstGeom prst="mathEqual">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solidFill>
                <a:schemeClr val="tx1"/>
              </a:solidFill>
            </a:endParaRPr>
          </a:p>
        </p:txBody>
      </p:sp>
      <p:sp>
        <p:nvSpPr>
          <p:cNvPr id="16" name="Snip Single Corner Rectangle 15"/>
          <p:cNvSpPr/>
          <p:nvPr/>
        </p:nvSpPr>
        <p:spPr>
          <a:xfrm>
            <a:off x="1981200" y="5105400"/>
            <a:ext cx="2819400" cy="533400"/>
          </a:xfrm>
          <a:prstGeom prst="snip1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t> C with OpenCL </a:t>
            </a:r>
            <a:endParaRPr lang="en-US" dirty="0"/>
          </a:p>
        </p:txBody>
      </p:sp>
      <p:sp>
        <p:nvSpPr>
          <p:cNvPr id="17" name="Equal 16"/>
          <p:cNvSpPr/>
          <p:nvPr/>
        </p:nvSpPr>
        <p:spPr>
          <a:xfrm>
            <a:off x="152400" y="5638800"/>
            <a:ext cx="914400" cy="914400"/>
          </a:xfrm>
          <a:prstGeom prst="mathEqual">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solidFill>
                <a:schemeClr val="tx1"/>
              </a:solidFill>
            </a:endParaRPr>
          </a:p>
        </p:txBody>
      </p:sp>
      <p:sp>
        <p:nvSpPr>
          <p:cNvPr id="18" name="Rectangle 17"/>
          <p:cNvSpPr/>
          <p:nvPr/>
        </p:nvSpPr>
        <p:spPr>
          <a:xfrm>
            <a:off x="2895600" y="4114800"/>
            <a:ext cx="4343400" cy="3048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CDT/JDT Parsing </a:t>
            </a:r>
            <a:endParaRPr lang="en-US" dirty="0"/>
          </a:p>
        </p:txBody>
      </p:sp>
      <p:sp>
        <p:nvSpPr>
          <p:cNvPr id="19" name="Snip Single Corner Rectangle 18"/>
          <p:cNvSpPr/>
          <p:nvPr/>
        </p:nvSpPr>
        <p:spPr>
          <a:xfrm>
            <a:off x="5334000" y="5105400"/>
            <a:ext cx="2819400" cy="533400"/>
          </a:xfrm>
          <a:prstGeom prst="snip1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t> C with CUDA</a:t>
            </a:r>
            <a:endParaRPr lang="en-US" dirty="0"/>
          </a:p>
        </p:txBody>
      </p:sp>
      <p:sp>
        <p:nvSpPr>
          <p:cNvPr id="20" name="Snip Single Corner Rectangle 19"/>
          <p:cNvSpPr/>
          <p:nvPr/>
        </p:nvSpPr>
        <p:spPr>
          <a:xfrm>
            <a:off x="2133600" y="5867400"/>
            <a:ext cx="2819400" cy="533400"/>
          </a:xfrm>
          <a:prstGeom prst="snip1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t> Java with OpenCL </a:t>
            </a:r>
            <a:endParaRPr lang="en-US" dirty="0"/>
          </a:p>
        </p:txBody>
      </p:sp>
      <p:sp>
        <p:nvSpPr>
          <p:cNvPr id="21" name="Snip Single Corner Rectangle 20"/>
          <p:cNvSpPr/>
          <p:nvPr/>
        </p:nvSpPr>
        <p:spPr>
          <a:xfrm>
            <a:off x="5486400" y="5867400"/>
            <a:ext cx="2819400" cy="533400"/>
          </a:xfrm>
          <a:prstGeom prst="snip1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t> Java with CUDA</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additive="base">
                                        <p:cTn id="21" dur="500" fill="hold"/>
                                        <p:tgtEl>
                                          <p:spTgt spid="15"/>
                                        </p:tgtEl>
                                        <p:attrNameLst>
                                          <p:attrName>ppt_x</p:attrName>
                                        </p:attrNameLst>
                                      </p:cBhvr>
                                      <p:tavLst>
                                        <p:tav tm="0">
                                          <p:val>
                                            <p:strVal val="#ppt_x"/>
                                          </p:val>
                                        </p:tav>
                                        <p:tav tm="100000">
                                          <p:val>
                                            <p:strVal val="#ppt_x"/>
                                          </p:val>
                                        </p:tav>
                                      </p:tavLst>
                                    </p:anim>
                                    <p:anim calcmode="lin" valueType="num">
                                      <p:cBhvr additive="base">
                                        <p:cTn id="22" dur="500" fill="hold"/>
                                        <p:tgtEl>
                                          <p:spTgt spid="15"/>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18"/>
                                        </p:tgtEl>
                                        <p:attrNameLst>
                                          <p:attrName>style.visibility</p:attrName>
                                        </p:attrNameLst>
                                      </p:cBhvr>
                                      <p:to>
                                        <p:strVal val="visible"/>
                                      </p:to>
                                    </p:set>
                                    <p:anim calcmode="lin" valueType="num">
                                      <p:cBhvr additive="base">
                                        <p:cTn id="41" dur="500" fill="hold"/>
                                        <p:tgtEl>
                                          <p:spTgt spid="18"/>
                                        </p:tgtEl>
                                        <p:attrNameLst>
                                          <p:attrName>ppt_x</p:attrName>
                                        </p:attrNameLst>
                                      </p:cBhvr>
                                      <p:tavLst>
                                        <p:tav tm="0">
                                          <p:val>
                                            <p:strVal val="#ppt_x"/>
                                          </p:val>
                                        </p:tav>
                                        <p:tav tm="100000">
                                          <p:val>
                                            <p:strVal val="#ppt_x"/>
                                          </p:val>
                                        </p:tav>
                                      </p:tavLst>
                                    </p:anim>
                                    <p:anim calcmode="lin" valueType="num">
                                      <p:cBhvr additive="base">
                                        <p:cTn id="42" dur="500" fill="hold"/>
                                        <p:tgtEl>
                                          <p:spTgt spid="18"/>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17"/>
                                        </p:tgtEl>
                                        <p:attrNameLst>
                                          <p:attrName>style.visibility</p:attrName>
                                        </p:attrNameLst>
                                      </p:cBhvr>
                                      <p:to>
                                        <p:strVal val="visible"/>
                                      </p:to>
                                    </p:set>
                                    <p:anim calcmode="lin" valueType="num">
                                      <p:cBhvr additive="base">
                                        <p:cTn id="45" dur="500" fill="hold"/>
                                        <p:tgtEl>
                                          <p:spTgt spid="17"/>
                                        </p:tgtEl>
                                        <p:attrNameLst>
                                          <p:attrName>ppt_x</p:attrName>
                                        </p:attrNameLst>
                                      </p:cBhvr>
                                      <p:tavLst>
                                        <p:tav tm="0">
                                          <p:val>
                                            <p:strVal val="#ppt_x"/>
                                          </p:val>
                                        </p:tav>
                                        <p:tav tm="100000">
                                          <p:val>
                                            <p:strVal val="#ppt_x"/>
                                          </p:val>
                                        </p:tav>
                                      </p:tavLst>
                                    </p:anim>
                                    <p:anim calcmode="lin" valueType="num">
                                      <p:cBhvr additive="base">
                                        <p:cTn id="4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19"/>
                                        </p:tgtEl>
                                        <p:attrNameLst>
                                          <p:attrName>style.visibility</p:attrName>
                                        </p:attrNameLst>
                                      </p:cBhvr>
                                      <p:to>
                                        <p:strVal val="visible"/>
                                      </p:to>
                                    </p:set>
                                    <p:anim calcmode="lin" valueType="num">
                                      <p:cBhvr additive="base">
                                        <p:cTn id="51" dur="500" fill="hold"/>
                                        <p:tgtEl>
                                          <p:spTgt spid="19"/>
                                        </p:tgtEl>
                                        <p:attrNameLst>
                                          <p:attrName>ppt_x</p:attrName>
                                        </p:attrNameLst>
                                      </p:cBhvr>
                                      <p:tavLst>
                                        <p:tav tm="0">
                                          <p:val>
                                            <p:strVal val="#ppt_x"/>
                                          </p:val>
                                        </p:tav>
                                        <p:tav tm="100000">
                                          <p:val>
                                            <p:strVal val="#ppt_x"/>
                                          </p:val>
                                        </p:tav>
                                      </p:tavLst>
                                    </p:anim>
                                    <p:anim calcmode="lin" valueType="num">
                                      <p:cBhvr additive="base">
                                        <p:cTn id="52" dur="500" fill="hold"/>
                                        <p:tgtEl>
                                          <p:spTgt spid="19"/>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20"/>
                                        </p:tgtEl>
                                        <p:attrNameLst>
                                          <p:attrName>style.visibility</p:attrName>
                                        </p:attrNameLst>
                                      </p:cBhvr>
                                      <p:to>
                                        <p:strVal val="visible"/>
                                      </p:to>
                                    </p:set>
                                    <p:anim calcmode="lin" valueType="num">
                                      <p:cBhvr additive="base">
                                        <p:cTn id="55" dur="500" fill="hold"/>
                                        <p:tgtEl>
                                          <p:spTgt spid="20"/>
                                        </p:tgtEl>
                                        <p:attrNameLst>
                                          <p:attrName>ppt_x</p:attrName>
                                        </p:attrNameLst>
                                      </p:cBhvr>
                                      <p:tavLst>
                                        <p:tav tm="0">
                                          <p:val>
                                            <p:strVal val="#ppt_x"/>
                                          </p:val>
                                        </p:tav>
                                        <p:tav tm="100000">
                                          <p:val>
                                            <p:strVal val="#ppt_x"/>
                                          </p:val>
                                        </p:tav>
                                      </p:tavLst>
                                    </p:anim>
                                    <p:anim calcmode="lin" valueType="num">
                                      <p:cBhvr additive="base">
                                        <p:cTn id="56" dur="500" fill="hold"/>
                                        <p:tgtEl>
                                          <p:spTgt spid="20"/>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21"/>
                                        </p:tgtEl>
                                        <p:attrNameLst>
                                          <p:attrName>style.visibility</p:attrName>
                                        </p:attrNameLst>
                                      </p:cBhvr>
                                      <p:to>
                                        <p:strVal val="visible"/>
                                      </p:to>
                                    </p:set>
                                    <p:anim calcmode="lin" valueType="num">
                                      <p:cBhvr additive="base">
                                        <p:cTn id="59" dur="500" fill="hold"/>
                                        <p:tgtEl>
                                          <p:spTgt spid="21"/>
                                        </p:tgtEl>
                                        <p:attrNameLst>
                                          <p:attrName>ppt_x</p:attrName>
                                        </p:attrNameLst>
                                      </p:cBhvr>
                                      <p:tavLst>
                                        <p:tav tm="0">
                                          <p:val>
                                            <p:strVal val="#ppt_x"/>
                                          </p:val>
                                        </p:tav>
                                        <p:tav tm="100000">
                                          <p:val>
                                            <p:strVal val="#ppt_x"/>
                                          </p:val>
                                        </p:tav>
                                      </p:tavLst>
                                    </p:anim>
                                    <p:anim calcmode="lin" valueType="num">
                                      <p:cBhvr additive="base">
                                        <p:cTn id="60" dur="500" fill="hold"/>
                                        <p:tgtEl>
                                          <p:spTgt spid="21"/>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16"/>
                                        </p:tgtEl>
                                        <p:attrNameLst>
                                          <p:attrName>style.visibility</p:attrName>
                                        </p:attrNameLst>
                                      </p:cBhvr>
                                      <p:to>
                                        <p:strVal val="visible"/>
                                      </p:to>
                                    </p:set>
                                    <p:anim calcmode="lin" valueType="num">
                                      <p:cBhvr additive="base">
                                        <p:cTn id="63" dur="500" fill="hold"/>
                                        <p:tgtEl>
                                          <p:spTgt spid="16"/>
                                        </p:tgtEl>
                                        <p:attrNameLst>
                                          <p:attrName>ppt_x</p:attrName>
                                        </p:attrNameLst>
                                      </p:cBhvr>
                                      <p:tavLst>
                                        <p:tav tm="0">
                                          <p:val>
                                            <p:strVal val="#ppt_x"/>
                                          </p:val>
                                        </p:tav>
                                        <p:tav tm="100000">
                                          <p:val>
                                            <p:strVal val="#ppt_x"/>
                                          </p:val>
                                        </p:tav>
                                      </p:tavLst>
                                    </p:anim>
                                    <p:anim calcmode="lin" valueType="num">
                                      <p:cBhvr additive="base">
                                        <p:cTn id="6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FF0000"/>
                </a:solidFill>
              </a:rPr>
              <a:t>CUDACL in action</a:t>
            </a:r>
            <a:endParaRPr lang="en-US" sz="3600" b="1" dirty="0">
              <a:solidFill>
                <a:srgbClr val="FF0000"/>
              </a:solidFill>
            </a:endParaRPr>
          </a:p>
        </p:txBody>
      </p:sp>
      <p:pic>
        <p:nvPicPr>
          <p:cNvPr id="1026" name="Picture 2"/>
          <p:cNvPicPr>
            <a:picLocks noChangeAspect="1" noChangeArrowheads="1"/>
          </p:cNvPicPr>
          <p:nvPr/>
        </p:nvPicPr>
        <p:blipFill>
          <a:blip r:embed="rId2"/>
          <a:srcRect/>
          <a:stretch>
            <a:fillRect/>
          </a:stretch>
        </p:blipFill>
        <p:spPr bwMode="auto">
          <a:xfrm>
            <a:off x="0" y="1752600"/>
            <a:ext cx="8839200" cy="4048588"/>
          </a:xfrm>
          <a:prstGeom prst="rect">
            <a:avLst/>
          </a:prstGeom>
          <a:noFill/>
          <a:ln w="9525">
            <a:noFill/>
            <a:miter lim="800000"/>
            <a:headEnd/>
            <a:tailEnd/>
          </a:ln>
          <a:effectLst/>
        </p:spPr>
      </p:pic>
      <p:sp>
        <p:nvSpPr>
          <p:cNvPr id="7" name="TextBox 6"/>
          <p:cNvSpPr txBox="1"/>
          <p:nvPr/>
        </p:nvSpPr>
        <p:spPr>
          <a:xfrm>
            <a:off x="2971800" y="6096000"/>
            <a:ext cx="2598788" cy="400110"/>
          </a:xfrm>
          <a:prstGeom prst="rect">
            <a:avLst/>
          </a:prstGeom>
          <a:noFill/>
        </p:spPr>
        <p:txBody>
          <a:bodyPr wrap="none" rtlCol="0">
            <a:spAutoFit/>
          </a:bodyPr>
          <a:lstStyle/>
          <a:p>
            <a:r>
              <a:rPr lang="en-US" sz="2000" dirty="0" smtClean="0">
                <a:latin typeface="Times New Roman" pitchFamily="18" charset="0"/>
                <a:cs typeface="Times New Roman" pitchFamily="18" charset="0"/>
              </a:rPr>
              <a:t>Host code of </a:t>
            </a:r>
            <a:r>
              <a:rPr lang="en-US" sz="2000" dirty="0" err="1" smtClean="0">
                <a:latin typeface="Arial" pitchFamily="34" charset="0"/>
                <a:cs typeface="Arial" pitchFamily="34" charset="0"/>
              </a:rPr>
              <a:t>Arrayadd</a:t>
            </a:r>
            <a:endParaRPr lang="en-US"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1224</TotalTime>
  <Words>938</Words>
  <Application>Microsoft Office PowerPoint</Application>
  <PresentationFormat>On-screen Show (4:3)</PresentationFormat>
  <Paragraphs>126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CUDACL: A Tool for CUDA and OpenCL Programmers</vt:lpstr>
      <vt:lpstr>Challenges to GPU programmers</vt:lpstr>
      <vt:lpstr>Challenges to GPU programmers</vt:lpstr>
      <vt:lpstr>GPU program analysis</vt:lpstr>
      <vt:lpstr>CUDA analysis</vt:lpstr>
      <vt:lpstr>OpenCL analysis</vt:lpstr>
      <vt:lpstr>Analysis conclusions</vt:lpstr>
      <vt:lpstr>Design of CUDACL</vt:lpstr>
      <vt:lpstr>CUDACL in action</vt:lpstr>
      <vt:lpstr>CUDACL in action</vt:lpstr>
      <vt:lpstr>CUDACL in action</vt:lpstr>
      <vt:lpstr>Case study 1</vt:lpstr>
      <vt:lpstr>Case study 2</vt:lpstr>
      <vt:lpstr>Related works</vt:lpstr>
      <vt:lpstr>Conclusion and Future work</vt:lpstr>
      <vt:lpstr>Thank You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Refining High Performance FORTRAN Code from Programming Model Dependencies</dc:title>
  <dc:creator>Katherine</dc:creator>
  <cp:lastModifiedBy>ferosh</cp:lastModifiedBy>
  <cp:revision>98</cp:revision>
  <dcterms:created xsi:type="dcterms:W3CDTF">2010-12-07T20:30:38Z</dcterms:created>
  <dcterms:modified xsi:type="dcterms:W3CDTF">2010-12-21T13:16:29Z</dcterms:modified>
</cp:coreProperties>
</file>