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33" autoAdjust="0"/>
  </p:normalViewPr>
  <p:slideViewPr>
    <p:cSldViewPr snapToGrid="0">
      <p:cViewPr>
        <p:scale>
          <a:sx n="40" d="100"/>
          <a:sy n="40" d="100"/>
        </p:scale>
        <p:origin x="30" y="-20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58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58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58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58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5800" b="0" i="0" u="none" strike="noStrike" cap="none">
                <a:solidFill>
                  <a:schemeClr val="dk1"/>
                </a:solidFill>
                <a:latin typeface="Calibri"/>
                <a:ea typeface="Calibri"/>
                <a:cs typeface="Calibri"/>
                <a:sym typeface="Calibri"/>
              </a:defRPr>
            </a:lvl5pPr>
            <a:lvl6pPr marL="10972800" marR="0" lvl="5" indent="0" algn="l" rtl="0">
              <a:spcBef>
                <a:spcPts val="0"/>
              </a:spcBef>
              <a:buNone/>
              <a:defRPr sz="58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58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58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58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251297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58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10965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3291839" y="10226042"/>
            <a:ext cx="37307518" cy="70561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6583679" y="18653759"/>
            <a:ext cx="30723838" cy="8412480"/>
          </a:xfrm>
          <a:prstGeom prst="rect">
            <a:avLst/>
          </a:prstGeom>
          <a:noFill/>
          <a:ln>
            <a:noFill/>
          </a:ln>
        </p:spPr>
        <p:txBody>
          <a:bodyPr lIns="91425" tIns="91425" rIns="91425" bIns="91425" anchor="t" anchorCtr="0"/>
          <a:lstStyle>
            <a:lvl1pPr marL="0" marR="0" lvl="0" indent="0" algn="ctr" rtl="0">
              <a:spcBef>
                <a:spcPts val="3080"/>
              </a:spcBef>
              <a:buClr>
                <a:srgbClr val="888888"/>
              </a:buClr>
              <a:buFont typeface="Arial"/>
              <a:buNone/>
              <a:defRPr sz="15400" b="0" i="0" u="none" strike="noStrike" cap="none">
                <a:solidFill>
                  <a:srgbClr val="888888"/>
                </a:solidFill>
                <a:latin typeface="Calibri"/>
                <a:ea typeface="Calibri"/>
                <a:cs typeface="Calibri"/>
                <a:sym typeface="Calibri"/>
              </a:defRPr>
            </a:lvl1pPr>
            <a:lvl2pPr marL="2194560" marR="0" lvl="1" indent="-10160" algn="ctr" rtl="0">
              <a:spcBef>
                <a:spcPts val="2680"/>
              </a:spcBef>
              <a:buClr>
                <a:srgbClr val="888888"/>
              </a:buClr>
              <a:buFont typeface="Arial"/>
              <a:buNone/>
              <a:defRPr sz="13400" b="0" i="0" u="none" strike="noStrike" cap="none">
                <a:solidFill>
                  <a:srgbClr val="888888"/>
                </a:solidFill>
                <a:latin typeface="Calibri"/>
                <a:ea typeface="Calibri"/>
                <a:cs typeface="Calibri"/>
                <a:sym typeface="Calibri"/>
              </a:defRPr>
            </a:lvl2pPr>
            <a:lvl3pPr marL="4389120" marR="0" lvl="2" indent="-7620" algn="ctr" rtl="0">
              <a:spcBef>
                <a:spcPts val="2300"/>
              </a:spcBef>
              <a:buClr>
                <a:srgbClr val="888888"/>
              </a:buClr>
              <a:buFont typeface="Arial"/>
              <a:buNone/>
              <a:defRPr sz="11500" b="0" i="0" u="none" strike="noStrike" cap="none">
                <a:solidFill>
                  <a:srgbClr val="888888"/>
                </a:solidFill>
                <a:latin typeface="Calibri"/>
                <a:ea typeface="Calibri"/>
                <a:cs typeface="Calibri"/>
                <a:sym typeface="Calibri"/>
              </a:defRPr>
            </a:lvl3pPr>
            <a:lvl4pPr marL="6583680" marR="0" lvl="3" indent="-508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4pPr>
            <a:lvl5pPr marL="8778240" marR="0" lvl="4" indent="-254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5pPr>
            <a:lvl6pPr marL="10972800" marR="0" lvl="5" indent="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6pPr>
            <a:lvl7pPr marL="13167361" marR="0" lvl="6" indent="-1016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7pPr>
            <a:lvl8pPr marL="15361920" marR="0" lvl="7" indent="-7619"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8pPr>
            <a:lvl9pPr marL="17556480" marR="0" lvl="8" indent="-508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11083289" y="-1207766"/>
            <a:ext cx="21724621" cy="39502080"/>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22715220" y="10424165"/>
            <a:ext cx="28087320" cy="98755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2598420" y="914405"/>
            <a:ext cx="28087320" cy="28895038"/>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467101" y="21153121"/>
            <a:ext cx="37307518" cy="653796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92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3467101" y="13952225"/>
            <a:ext cx="37307518" cy="7200897"/>
          </a:xfrm>
          <a:prstGeom prst="rect">
            <a:avLst/>
          </a:prstGeom>
          <a:noFill/>
          <a:ln>
            <a:noFill/>
          </a:ln>
        </p:spPr>
        <p:txBody>
          <a:bodyPr lIns="91425" tIns="91425" rIns="91425" bIns="91425" anchor="b" anchorCtr="0"/>
          <a:lstStyle>
            <a:lvl1pPr marL="0" marR="0" lvl="0" indent="0" algn="l"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1pPr>
            <a:lvl2pPr marL="2194560" marR="0" lvl="1" indent="-10160" algn="l" rtl="0">
              <a:spcBef>
                <a:spcPts val="1720"/>
              </a:spcBef>
              <a:buClr>
                <a:srgbClr val="888888"/>
              </a:buClr>
              <a:buFont typeface="Arial"/>
              <a:buNone/>
              <a:defRPr sz="8600" b="0" i="0" u="none" strike="noStrike" cap="none">
                <a:solidFill>
                  <a:srgbClr val="888888"/>
                </a:solidFill>
                <a:latin typeface="Calibri"/>
                <a:ea typeface="Calibri"/>
                <a:cs typeface="Calibri"/>
                <a:sym typeface="Calibri"/>
              </a:defRPr>
            </a:lvl2pPr>
            <a:lvl3pPr marL="4389120" marR="0" lvl="2" indent="-7620" algn="l" rtl="0">
              <a:spcBef>
                <a:spcPts val="1540"/>
              </a:spcBef>
              <a:buClr>
                <a:srgbClr val="888888"/>
              </a:buClr>
              <a:buFont typeface="Arial"/>
              <a:buNone/>
              <a:defRPr sz="7700" b="0" i="0" u="none" strike="noStrike" cap="none">
                <a:solidFill>
                  <a:srgbClr val="888888"/>
                </a:solidFill>
                <a:latin typeface="Calibri"/>
                <a:ea typeface="Calibri"/>
                <a:cs typeface="Calibri"/>
                <a:sym typeface="Calibri"/>
              </a:defRPr>
            </a:lvl3pPr>
            <a:lvl4pPr marL="6583680" marR="0" lvl="3" indent="-508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4pPr>
            <a:lvl5pPr marL="8778240" marR="0" lvl="4" indent="-254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5pPr>
            <a:lvl6pPr marL="10972800" marR="0" lvl="5" indent="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6pPr>
            <a:lvl7pPr marL="13167361" marR="0" lvl="6" indent="-1016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7pPr>
            <a:lvl8pPr marL="15361920" marR="0" lvl="7" indent="-7619"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8pPr>
            <a:lvl9pPr marL="17556480" marR="0" lvl="8" indent="-508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2194559" y="7680963"/>
            <a:ext cx="19385280" cy="21724621"/>
          </a:xfrm>
          <a:prstGeom prst="rect">
            <a:avLst/>
          </a:prstGeom>
          <a:noFill/>
          <a:ln>
            <a:noFill/>
          </a:ln>
        </p:spPr>
        <p:txBody>
          <a:bodyPr lIns="91425" tIns="91425" rIns="91425" bIns="91425" anchor="t" anchorCtr="0"/>
          <a:lstStyle>
            <a:lvl1pPr marL="1645920" marR="0" lvl="0" indent="-795020"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65150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625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55371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5118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56133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5562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22311359" y="7680963"/>
            <a:ext cx="19385280" cy="21724621"/>
          </a:xfrm>
          <a:prstGeom prst="rect">
            <a:avLst/>
          </a:prstGeom>
          <a:noFill/>
          <a:ln>
            <a:noFill/>
          </a:ln>
        </p:spPr>
        <p:txBody>
          <a:bodyPr lIns="91425" tIns="91425" rIns="91425" bIns="91425" anchor="t" anchorCtr="0"/>
          <a:lstStyle>
            <a:lvl1pPr marL="1645920" marR="0" lvl="0" indent="-795020"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65150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625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55371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5118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56133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5562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2194559" y="7368542"/>
            <a:ext cx="19392901"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2194559" y="10439400"/>
            <a:ext cx="19392901" cy="18966181"/>
          </a:xfrm>
          <a:prstGeom prst="rect">
            <a:avLst/>
          </a:prstGeom>
          <a:noFill/>
          <a:ln>
            <a:noFill/>
          </a:ln>
        </p:spPr>
        <p:txBody>
          <a:bodyPr lIns="91425" tIns="91425" rIns="91425" bIns="91425" anchor="t" anchorCtr="0"/>
          <a:lstStyle>
            <a:lvl1pPr marL="1645920" marR="0" lvl="0" indent="-91567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7721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61340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61086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60833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61848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61595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6134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22296121" y="7368542"/>
            <a:ext cx="19400519"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22296121" y="10439400"/>
            <a:ext cx="19400519" cy="18966181"/>
          </a:xfrm>
          <a:prstGeom prst="rect">
            <a:avLst/>
          </a:prstGeom>
          <a:noFill/>
          <a:ln>
            <a:noFill/>
          </a:ln>
        </p:spPr>
        <p:txBody>
          <a:bodyPr lIns="91425" tIns="91425" rIns="91425" bIns="91425" anchor="t" anchorCtr="0"/>
          <a:lstStyle>
            <a:lvl1pPr marL="1645920" marR="0" lvl="0" indent="-91567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7721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61340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61086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60833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61848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61595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6134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2194563" y="1310640"/>
            <a:ext cx="14439901" cy="557783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17160240" y="1310642"/>
            <a:ext cx="24536398" cy="28094942"/>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2194563" y="6888482"/>
            <a:ext cx="14439901" cy="22517101"/>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spcBef>
                <a:spcPts val="1160"/>
              </a:spcBef>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602982" y="23042879"/>
            <a:ext cx="26334720" cy="2720341"/>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8602982" y="2941319"/>
            <a:ext cx="26334720" cy="19751040"/>
          </a:xfrm>
          <a:prstGeom prst="rect">
            <a:avLst/>
          </a:prstGeom>
          <a:noFill/>
          <a:ln>
            <a:noFill/>
          </a:ln>
        </p:spPr>
        <p:txBody>
          <a:bodyPr lIns="91425" tIns="91425" rIns="91425" bIns="91425" anchor="t" anchorCtr="0"/>
          <a:lstStyle>
            <a:lvl1pPr marL="0" marR="0" lvl="0" indent="0" algn="l" rtl="0">
              <a:spcBef>
                <a:spcPts val="3080"/>
              </a:spcBef>
              <a:buClr>
                <a:schemeClr val="dk1"/>
              </a:buClr>
              <a:buFont typeface="Arial"/>
              <a:buNone/>
              <a:defRPr sz="15400" b="0" i="0" u="none" strike="noStrike" cap="none">
                <a:solidFill>
                  <a:schemeClr val="dk1"/>
                </a:solidFill>
                <a:latin typeface="Calibri"/>
                <a:ea typeface="Calibri"/>
                <a:cs typeface="Calibri"/>
                <a:sym typeface="Calibri"/>
              </a:defRPr>
            </a:lvl1pPr>
            <a:lvl2pPr marL="2194560" marR="0" lvl="1" indent="-10160" algn="l" rtl="0">
              <a:spcBef>
                <a:spcPts val="2680"/>
              </a:spcBef>
              <a:buClr>
                <a:schemeClr val="dk1"/>
              </a:buClr>
              <a:buFont typeface="Arial"/>
              <a:buNone/>
              <a:defRPr sz="13400" b="0" i="0" u="none" strike="noStrike" cap="none">
                <a:solidFill>
                  <a:schemeClr val="dk1"/>
                </a:solidFill>
                <a:latin typeface="Calibri"/>
                <a:ea typeface="Calibri"/>
                <a:cs typeface="Calibri"/>
                <a:sym typeface="Calibri"/>
              </a:defRPr>
            </a:lvl2pPr>
            <a:lvl3pPr marL="4389120" marR="0" lvl="2" indent="-7620" algn="l" rtl="0">
              <a:spcBef>
                <a:spcPts val="2300"/>
              </a:spcBef>
              <a:buClr>
                <a:schemeClr val="dk1"/>
              </a:buClr>
              <a:buFont typeface="Arial"/>
              <a:buNone/>
              <a:defRPr sz="11500" b="0" i="0" u="none" strike="noStrike" cap="none">
                <a:solidFill>
                  <a:schemeClr val="dk1"/>
                </a:solidFill>
                <a:latin typeface="Calibri"/>
                <a:ea typeface="Calibri"/>
                <a:cs typeface="Calibri"/>
                <a:sym typeface="Calibri"/>
              </a:defRPr>
            </a:lvl3pPr>
            <a:lvl4pPr marL="6583680" marR="0" lvl="3" indent="-508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4pPr>
            <a:lvl5pPr marL="8778240" marR="0" lvl="4" indent="-254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5pPr>
            <a:lvl6pPr marL="10972800" marR="0" lvl="5" indent="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6pPr>
            <a:lvl7pPr marL="13167361" marR="0" lvl="6" indent="-1016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7pPr>
            <a:lvl8pPr marL="15361920" marR="0" lvl="7" indent="-7619"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8pPr>
            <a:lvl9pPr marL="17556480" marR="0" lvl="8" indent="-508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8602982" y="25763221"/>
            <a:ext cx="26334720" cy="3863337"/>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spcBef>
                <a:spcPts val="1160"/>
              </a:spcBef>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a:solidFill>
                  <a:srgbClr val="888888"/>
                </a:solidFill>
                <a:latin typeface="Calibri"/>
                <a:ea typeface="Calibri"/>
                <a:cs typeface="Calibri"/>
                <a:sym typeface="Calibri"/>
              </a:rPr>
              <a:t>‹#›</a:t>
            </a:fld>
            <a:endParaRPr lang="en-US" sz="58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grpSp>
        <p:nvGrpSpPr>
          <p:cNvPr id="89" name="Shape 89"/>
          <p:cNvGrpSpPr/>
          <p:nvPr/>
        </p:nvGrpSpPr>
        <p:grpSpPr>
          <a:xfrm>
            <a:off x="318868" y="13455011"/>
            <a:ext cx="11698960" cy="18929281"/>
            <a:chOff x="67806" y="1082585"/>
            <a:chExt cx="2619482" cy="3271499"/>
          </a:xfrm>
        </p:grpSpPr>
        <p:sp>
          <p:nvSpPr>
            <p:cNvPr id="90" name="Shape 90"/>
            <p:cNvSpPr txBox="1"/>
            <p:nvPr/>
          </p:nvSpPr>
          <p:spPr>
            <a:xfrm>
              <a:off x="67806" y="1082585"/>
              <a:ext cx="2619482" cy="3271499"/>
            </a:xfrm>
            <a:prstGeom prst="rect">
              <a:avLst/>
            </a:prstGeom>
            <a:solidFill>
              <a:srgbClr val="840000"/>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7500" b="0" i="0" u="none" strike="noStrike" cap="none" dirty="0">
                  <a:solidFill>
                    <a:schemeClr val="lt1"/>
                  </a:solidFill>
                  <a:latin typeface="Calibri"/>
                  <a:ea typeface="Calibri"/>
                  <a:cs typeface="Calibri"/>
                  <a:sym typeface="Calibri"/>
                </a:rPr>
                <a:t>Background &amp; Related Work</a:t>
              </a:r>
            </a:p>
            <a:p>
              <a:pPr marL="0" marR="0" lvl="0" indent="0" algn="ctr" rtl="0">
                <a:spcBef>
                  <a:spcPts val="0"/>
                </a:spcBef>
                <a:buNone/>
              </a:pPr>
              <a:endParaRPr sz="8000" b="0" i="0" u="none" strike="noStrike" cap="none" dirty="0">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dirty="0">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dirty="0">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dirty="0">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dirty="0">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dirty="0">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dirty="0">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dirty="0">
                <a:solidFill>
                  <a:schemeClr val="lt1"/>
                </a:solidFill>
                <a:latin typeface="Calibri"/>
                <a:ea typeface="Calibri"/>
                <a:cs typeface="Calibri"/>
                <a:sym typeface="Calibri"/>
              </a:endParaRPr>
            </a:p>
            <a:p>
              <a:pPr marL="0" marR="0" lvl="0" indent="0" algn="ctr" rtl="0">
                <a:spcBef>
                  <a:spcPts val="0"/>
                </a:spcBef>
                <a:buNone/>
              </a:pPr>
              <a:endParaRPr sz="8000" b="0" i="0" u="none" strike="noStrike" cap="none" dirty="0">
                <a:solidFill>
                  <a:schemeClr val="lt1"/>
                </a:solidFill>
                <a:latin typeface="Calibri"/>
                <a:ea typeface="Calibri"/>
                <a:cs typeface="Calibri"/>
                <a:sym typeface="Calibri"/>
              </a:endParaRPr>
            </a:p>
            <a:p>
              <a:pPr marL="0" marR="0" lvl="0" indent="0" algn="ctr" rtl="0">
                <a:spcBef>
                  <a:spcPts val="0"/>
                </a:spcBef>
                <a:buNone/>
              </a:pPr>
              <a:endParaRPr sz="8600" b="0" i="0" u="none" strike="noStrike" cap="none" dirty="0">
                <a:solidFill>
                  <a:schemeClr val="lt1"/>
                </a:solidFill>
                <a:latin typeface="Calibri"/>
                <a:ea typeface="Calibri"/>
                <a:cs typeface="Calibri"/>
                <a:sym typeface="Calibri"/>
              </a:endParaRPr>
            </a:p>
            <a:p>
              <a:pPr marL="0" marR="0" lvl="0" indent="0" algn="ctr" rtl="0">
                <a:spcBef>
                  <a:spcPts val="0"/>
                </a:spcBef>
                <a:buNone/>
              </a:pPr>
              <a:endParaRPr sz="86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86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48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3800" b="0" i="0" u="none" strike="noStrike" cap="none" dirty="0">
                <a:solidFill>
                  <a:schemeClr val="dk1"/>
                </a:solidFill>
                <a:latin typeface="Calibri"/>
                <a:ea typeface="Calibri"/>
                <a:cs typeface="Calibri"/>
                <a:sym typeface="Calibri"/>
              </a:endParaRPr>
            </a:p>
            <a:p>
              <a:pPr marL="0" marR="0" lvl="0" indent="0" algn="ctr" rtl="0">
                <a:spcBef>
                  <a:spcPts val="0"/>
                </a:spcBef>
                <a:buNone/>
              </a:pPr>
              <a:endParaRPr sz="3800" b="0" i="0" u="none" strike="noStrike" cap="none" dirty="0">
                <a:solidFill>
                  <a:schemeClr val="dk1"/>
                </a:solidFill>
                <a:latin typeface="Calibri"/>
                <a:ea typeface="Calibri"/>
                <a:cs typeface="Calibri"/>
                <a:sym typeface="Calibri"/>
              </a:endParaRPr>
            </a:p>
          </p:txBody>
        </p:sp>
        <p:sp>
          <p:nvSpPr>
            <p:cNvPr id="91" name="Shape 91"/>
            <p:cNvSpPr txBox="1"/>
            <p:nvPr/>
          </p:nvSpPr>
          <p:spPr>
            <a:xfrm>
              <a:off x="118749" y="1319750"/>
              <a:ext cx="2488966" cy="2983499"/>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0" anchor="t" anchorCtr="0">
              <a:noAutofit/>
            </a:bodyPr>
            <a:lstStyle/>
            <a:p>
              <a:pPr algn="just"/>
              <a:r>
                <a:rPr lang="en-US" sz="3700" dirty="0" smtClean="0"/>
                <a:t>Visual </a:t>
              </a:r>
              <a:r>
                <a:rPr lang="en-US" sz="3700" dirty="0"/>
                <a:t>block languages have become very popular, especially in the field of computer science education. They allow beginning programmers to “get their feet wet” in programming without facing the steep learning curve of traditional text-based programming </a:t>
              </a:r>
              <a:r>
                <a:rPr lang="en-US" sz="3700" dirty="0" smtClean="0"/>
                <a:t>languages.</a:t>
              </a:r>
            </a:p>
            <a:p>
              <a:pPr algn="just"/>
              <a:endParaRPr lang="en-US" sz="3700" dirty="0" smtClean="0"/>
            </a:p>
            <a:p>
              <a:pPr algn="just"/>
              <a:r>
                <a:rPr lang="en-US" sz="3700" dirty="0" smtClean="0"/>
                <a:t>There </a:t>
              </a:r>
              <a:r>
                <a:rPr lang="en-US" sz="3700" dirty="0"/>
                <a:t>are many existing applications that implement block languages for the control of robots and </a:t>
              </a:r>
              <a:r>
                <a:rPr lang="en-US" sz="3700" dirty="0" smtClean="0"/>
                <a:t>drones. One popular application, Tickle, </a:t>
              </a:r>
              <a:r>
                <a:rPr lang="en-US" sz="3700" dirty="0"/>
                <a:t>provides its users with a blocks-based interface for building programs targeting smart home devices, connected toys, and </a:t>
              </a:r>
              <a:r>
                <a:rPr lang="en-US" sz="3700" dirty="0" smtClean="0"/>
                <a:t>robots, but not flying drones [1]. </a:t>
              </a:r>
              <a:r>
                <a:rPr lang="en-US" sz="3700" dirty="0"/>
                <a:t>Another application, Tynker, allows its users to use a block-based interface to build programs to solve puzzles, build games, and control robots and </a:t>
              </a:r>
              <a:r>
                <a:rPr lang="en-US" sz="3700" dirty="0" smtClean="0"/>
                <a:t>drones [2]. Both Tickle and Tynker are commercial, closed-source applications that require payment to unlock certain functionality.</a:t>
              </a:r>
            </a:p>
            <a:p>
              <a:pPr algn="just"/>
              <a:endParaRPr lang="en-US" sz="3700" dirty="0" smtClean="0"/>
            </a:p>
            <a:p>
              <a:pPr algn="just"/>
              <a:r>
                <a:rPr lang="en-US" sz="3700" dirty="0" smtClean="0"/>
                <a:t>Dronely </a:t>
              </a:r>
              <a:r>
                <a:rPr lang="en-US" sz="3700" dirty="0"/>
                <a:t>is designed to be different than existing applications like Tickle and Tynker. Dronely focuses solely on Parrot drones, avoiding the clutter of additional functionality and presenting the user with a clean interface designed for a single purpose. Dronely is also completely free of charge, removing potential barriers for its use in education. Most importantly, Dronely is open source, allowing its users to modify it as needed to fit their purposes. </a:t>
              </a:r>
              <a:endParaRPr lang="en-US" sz="3700" dirty="0">
                <a:solidFill>
                  <a:schemeClr val="dk1"/>
                </a:solidFill>
                <a:latin typeface="Calibri"/>
                <a:ea typeface="Calibri"/>
                <a:cs typeface="Calibri"/>
                <a:sym typeface="Calibri"/>
              </a:endParaRPr>
            </a:p>
          </p:txBody>
        </p:sp>
      </p:grpSp>
      <p:sp>
        <p:nvSpPr>
          <p:cNvPr id="92" name="Shape 92"/>
          <p:cNvSpPr txBox="1"/>
          <p:nvPr/>
        </p:nvSpPr>
        <p:spPr>
          <a:xfrm>
            <a:off x="457200" y="365762"/>
            <a:ext cx="43068240" cy="4727448"/>
          </a:xfrm>
          <a:prstGeom prst="rect">
            <a:avLst/>
          </a:prstGeom>
          <a:solidFill>
            <a:schemeClr val="bg1"/>
          </a:solidFill>
          <a:ln w="9525" cap="flat" cmpd="sng">
            <a:solidFill>
              <a:schemeClr val="dk1"/>
            </a:solidFill>
            <a:prstDash val="solid"/>
            <a:round/>
            <a:headEnd type="none" w="med" len="med"/>
            <a:tailEnd type="none" w="med" len="med"/>
          </a:ln>
        </p:spPr>
        <p:txBody>
          <a:bodyPr lIns="438900" tIns="219450" rIns="438900" bIns="219450" anchor="t" anchorCtr="0">
            <a:noAutofit/>
          </a:bodyPr>
          <a:lstStyle/>
          <a:p>
            <a:pPr lvl="0" algn="ctr">
              <a:buSzPct val="25000"/>
            </a:pPr>
            <a:r>
              <a:rPr lang="en-US" sz="8600" b="1" dirty="0" smtClean="0">
                <a:solidFill>
                  <a:schemeClr val="tx1"/>
                </a:solidFill>
                <a:latin typeface="Calibri"/>
                <a:ea typeface="Calibri"/>
                <a:cs typeface="Calibri"/>
                <a:sym typeface="Calibri"/>
              </a:rPr>
              <a:t>Dronely: A Visual Block</a:t>
            </a:r>
          </a:p>
          <a:p>
            <a:pPr lvl="0" algn="ctr">
              <a:buSzPct val="25000"/>
            </a:pPr>
            <a:r>
              <a:rPr lang="en-US" sz="8600" b="1" dirty="0" smtClean="0">
                <a:solidFill>
                  <a:schemeClr val="tx1"/>
                </a:solidFill>
                <a:latin typeface="Calibri"/>
                <a:ea typeface="Calibri"/>
                <a:cs typeface="Calibri"/>
                <a:sym typeface="Calibri"/>
              </a:rPr>
              <a:t> Programming </a:t>
            </a:r>
            <a:r>
              <a:rPr lang="en-US" sz="8600" b="1" dirty="0">
                <a:solidFill>
                  <a:schemeClr val="tx1"/>
                </a:solidFill>
                <a:latin typeface="Calibri"/>
                <a:ea typeface="Calibri"/>
                <a:cs typeface="Calibri"/>
                <a:sym typeface="Calibri"/>
              </a:rPr>
              <a:t>Language for the Control of Drones</a:t>
            </a:r>
            <a:endParaRPr lang="en-US" sz="8600" b="1" dirty="0" smtClean="0">
              <a:solidFill>
                <a:schemeClr val="tx1"/>
              </a:solidFill>
              <a:latin typeface="Calibri"/>
              <a:ea typeface="Calibri"/>
              <a:cs typeface="Calibri"/>
              <a:sym typeface="Calibri"/>
            </a:endParaRPr>
          </a:p>
          <a:p>
            <a:pPr marL="0" marR="0" lvl="0" indent="0" algn="ctr" rtl="0">
              <a:spcBef>
                <a:spcPts val="0"/>
              </a:spcBef>
              <a:buSzPct val="25000"/>
              <a:buNone/>
            </a:pPr>
            <a:r>
              <a:rPr lang="en-US" sz="5800" dirty="0" smtClean="0">
                <a:solidFill>
                  <a:schemeClr val="tx1"/>
                </a:solidFill>
                <a:latin typeface="Calibri"/>
                <a:ea typeface="Calibri"/>
                <a:cs typeface="Calibri"/>
                <a:sym typeface="Calibri"/>
              </a:rPr>
              <a:t>Eric Tilley</a:t>
            </a:r>
          </a:p>
          <a:p>
            <a:pPr marL="0" marR="0" lvl="0" indent="0" algn="ctr" rtl="0">
              <a:spcBef>
                <a:spcPts val="0"/>
              </a:spcBef>
              <a:buSzPct val="25000"/>
              <a:buNone/>
            </a:pPr>
            <a:r>
              <a:rPr lang="en-US" sz="4800" dirty="0" smtClean="0">
                <a:solidFill>
                  <a:schemeClr val="tx1"/>
                </a:solidFill>
                <a:latin typeface="Calibri"/>
                <a:ea typeface="Calibri"/>
                <a:cs typeface="Calibri"/>
                <a:sym typeface="Calibri"/>
              </a:rPr>
              <a:t>Department of Computer Science, University of Alabama</a:t>
            </a:r>
            <a:endParaRPr lang="en-US" sz="4800" dirty="0">
              <a:solidFill>
                <a:schemeClr val="tx1"/>
              </a:solidFill>
              <a:latin typeface="Calibri"/>
              <a:ea typeface="Calibri"/>
              <a:cs typeface="Calibri"/>
              <a:sym typeface="Calibri"/>
            </a:endParaRPr>
          </a:p>
        </p:txBody>
      </p:sp>
      <p:grpSp>
        <p:nvGrpSpPr>
          <p:cNvPr id="93" name="Shape 93"/>
          <p:cNvGrpSpPr/>
          <p:nvPr/>
        </p:nvGrpSpPr>
        <p:grpSpPr>
          <a:xfrm>
            <a:off x="318869" y="5556854"/>
            <a:ext cx="11698960" cy="7701947"/>
            <a:chOff x="64598" y="1157677"/>
            <a:chExt cx="2619482" cy="1625163"/>
          </a:xfrm>
        </p:grpSpPr>
        <p:sp>
          <p:nvSpPr>
            <p:cNvPr id="94" name="Shape 94"/>
            <p:cNvSpPr txBox="1"/>
            <p:nvPr/>
          </p:nvSpPr>
          <p:spPr>
            <a:xfrm>
              <a:off x="64598" y="1157677"/>
              <a:ext cx="2619482" cy="1625163"/>
            </a:xfrm>
            <a:prstGeom prst="rect">
              <a:avLst/>
            </a:prstGeom>
            <a:solidFill>
              <a:srgbClr val="840000"/>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7500" dirty="0">
                  <a:solidFill>
                    <a:schemeClr val="lt1"/>
                  </a:solidFill>
                  <a:latin typeface="Calibri"/>
                  <a:ea typeface="Calibri"/>
                  <a:cs typeface="Calibri"/>
                  <a:sym typeface="Calibri"/>
                </a:rPr>
                <a:t>Abstract</a:t>
              </a:r>
            </a:p>
            <a:p>
              <a:pPr marL="0" marR="0" lvl="0" indent="0" algn="ctr" rtl="0">
                <a:spcBef>
                  <a:spcPts val="0"/>
                </a:spcBef>
                <a:buNone/>
              </a:pPr>
              <a:endParaRPr sz="8600" dirty="0">
                <a:solidFill>
                  <a:schemeClr val="lt1"/>
                </a:solidFill>
                <a:latin typeface="Calibri"/>
                <a:ea typeface="Calibri"/>
                <a:cs typeface="Calibri"/>
                <a:sym typeface="Calibri"/>
              </a:endParaRPr>
            </a:p>
            <a:p>
              <a:pPr marL="0" marR="0" lvl="0" indent="0" algn="ctr" rtl="0">
                <a:spcBef>
                  <a:spcPts val="0"/>
                </a:spcBef>
                <a:buNone/>
              </a:pPr>
              <a:endParaRPr sz="8600" dirty="0">
                <a:solidFill>
                  <a:schemeClr val="lt1"/>
                </a:solidFill>
                <a:latin typeface="Calibri"/>
                <a:ea typeface="Calibri"/>
                <a:cs typeface="Calibri"/>
                <a:sym typeface="Calibri"/>
              </a:endParaRPr>
            </a:p>
            <a:p>
              <a:pPr marL="0" marR="0" lvl="0" indent="0" algn="ctr" rtl="0">
                <a:spcBef>
                  <a:spcPts val="0"/>
                </a:spcBef>
                <a:buNone/>
              </a:pPr>
              <a:endParaRPr sz="8600" dirty="0">
                <a:solidFill>
                  <a:schemeClr val="dk1"/>
                </a:solidFill>
                <a:latin typeface="Calibri"/>
                <a:ea typeface="Calibri"/>
                <a:cs typeface="Calibri"/>
                <a:sym typeface="Calibri"/>
              </a:endParaRPr>
            </a:p>
            <a:p>
              <a:pPr marL="0" marR="0" lvl="0" indent="0" algn="ctr" rtl="0">
                <a:spcBef>
                  <a:spcPts val="0"/>
                </a:spcBef>
                <a:buNone/>
              </a:pPr>
              <a:endParaRPr sz="8600" dirty="0">
                <a:solidFill>
                  <a:schemeClr val="dk1"/>
                </a:solidFill>
                <a:latin typeface="Calibri"/>
                <a:ea typeface="Calibri"/>
                <a:cs typeface="Calibri"/>
                <a:sym typeface="Calibri"/>
              </a:endParaRPr>
            </a:p>
            <a:p>
              <a:pPr marL="0" marR="0" lvl="0" indent="0" algn="ctr" rtl="0">
                <a:spcBef>
                  <a:spcPts val="0"/>
                </a:spcBef>
                <a:buNone/>
              </a:pPr>
              <a:endParaRPr sz="4800" dirty="0">
                <a:solidFill>
                  <a:schemeClr val="dk1"/>
                </a:solidFill>
                <a:latin typeface="Calibri"/>
                <a:ea typeface="Calibri"/>
                <a:cs typeface="Calibri"/>
                <a:sym typeface="Calibri"/>
              </a:endParaRPr>
            </a:p>
            <a:p>
              <a:pPr marL="0" marR="0" lvl="0" indent="0" algn="ctr" rtl="0">
                <a:spcBef>
                  <a:spcPts val="0"/>
                </a:spcBef>
                <a:buNone/>
              </a:pPr>
              <a:endParaRPr sz="3800" dirty="0">
                <a:solidFill>
                  <a:schemeClr val="dk1"/>
                </a:solidFill>
                <a:latin typeface="Calibri"/>
                <a:ea typeface="Calibri"/>
                <a:cs typeface="Calibri"/>
                <a:sym typeface="Calibri"/>
              </a:endParaRPr>
            </a:p>
          </p:txBody>
        </p:sp>
        <p:sp>
          <p:nvSpPr>
            <p:cNvPr id="95" name="Shape 95"/>
            <p:cNvSpPr txBox="1"/>
            <p:nvPr/>
          </p:nvSpPr>
          <p:spPr>
            <a:xfrm>
              <a:off x="142154" y="1413880"/>
              <a:ext cx="2462353" cy="1288815"/>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algn="just"/>
              <a:r>
                <a:rPr lang="en-US" sz="3700" dirty="0" smtClean="0"/>
                <a:t>Dronely </a:t>
              </a:r>
              <a:r>
                <a:rPr lang="en-US" sz="3700" dirty="0"/>
                <a:t>is a visual block programming language that allows users to build programs for the control of small drones. Dronely uses drones as a way of raising interest in computer science among K-12 students by presenting a user-friendly and intuitive drag-and-drop interface for building programs that have a physically observable effect. Although the language was designed so that simple tasks are straightforward to accomplish, more complex programs can still be implemented in Dronely. </a:t>
              </a:r>
              <a:endParaRPr lang="en-US" sz="3700" dirty="0">
                <a:solidFill>
                  <a:schemeClr val="dk1"/>
                </a:solidFill>
                <a:latin typeface="Calibri"/>
                <a:ea typeface="Calibri"/>
                <a:cs typeface="Calibri"/>
                <a:sym typeface="Calibri"/>
              </a:endParaRPr>
            </a:p>
          </p:txBody>
        </p:sp>
      </p:grpSp>
      <p:grpSp>
        <p:nvGrpSpPr>
          <p:cNvPr id="96" name="Shape 96"/>
          <p:cNvGrpSpPr/>
          <p:nvPr/>
        </p:nvGrpSpPr>
        <p:grpSpPr>
          <a:xfrm>
            <a:off x="33206705" y="25237424"/>
            <a:ext cx="10296134" cy="7146870"/>
            <a:chOff x="6936404" y="4467197"/>
            <a:chExt cx="2144962" cy="1577613"/>
          </a:xfrm>
        </p:grpSpPr>
        <p:sp>
          <p:nvSpPr>
            <p:cNvPr id="97" name="Shape 97"/>
            <p:cNvSpPr txBox="1"/>
            <p:nvPr/>
          </p:nvSpPr>
          <p:spPr>
            <a:xfrm>
              <a:off x="6936404" y="4467197"/>
              <a:ext cx="2144962" cy="1577613"/>
            </a:xfrm>
            <a:prstGeom prst="rect">
              <a:avLst/>
            </a:prstGeom>
            <a:solidFill>
              <a:srgbClr val="840000"/>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8600" dirty="0">
                  <a:solidFill>
                    <a:schemeClr val="lt1"/>
                  </a:solidFill>
                  <a:latin typeface="Calibri"/>
                  <a:ea typeface="Calibri"/>
                  <a:cs typeface="Calibri"/>
                  <a:sym typeface="Calibri"/>
                </a:rPr>
                <a:t>References</a:t>
              </a:r>
            </a:p>
            <a:p>
              <a:pPr marL="0" marR="0" lvl="0" indent="0" algn="ctr" rtl="0">
                <a:spcBef>
                  <a:spcPts val="0"/>
                </a:spcBef>
                <a:buNone/>
              </a:pPr>
              <a:endParaRPr sz="8600" dirty="0">
                <a:solidFill>
                  <a:schemeClr val="lt1"/>
                </a:solidFill>
                <a:latin typeface="Calibri"/>
                <a:ea typeface="Calibri"/>
                <a:cs typeface="Calibri"/>
                <a:sym typeface="Calibri"/>
              </a:endParaRPr>
            </a:p>
            <a:p>
              <a:pPr marL="0" marR="0" lvl="0" indent="0" algn="ctr" rtl="0">
                <a:spcBef>
                  <a:spcPts val="0"/>
                </a:spcBef>
                <a:buNone/>
              </a:pPr>
              <a:endParaRPr sz="8600" dirty="0">
                <a:solidFill>
                  <a:schemeClr val="lt1"/>
                </a:solidFill>
                <a:latin typeface="Calibri"/>
                <a:ea typeface="Calibri"/>
                <a:cs typeface="Calibri"/>
                <a:sym typeface="Calibri"/>
              </a:endParaRPr>
            </a:p>
            <a:p>
              <a:pPr marL="0" marR="0" lvl="0" indent="0" algn="ctr" rtl="0">
                <a:spcBef>
                  <a:spcPts val="0"/>
                </a:spcBef>
                <a:buNone/>
              </a:pPr>
              <a:endParaRPr sz="8600" dirty="0">
                <a:solidFill>
                  <a:schemeClr val="dk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a:p>
              <a:pPr marL="0" marR="0" lvl="0" indent="0" algn="ctr" rtl="0">
                <a:spcBef>
                  <a:spcPts val="0"/>
                </a:spcBef>
                <a:buNone/>
              </a:pPr>
              <a:endParaRPr sz="1000" dirty="0">
                <a:solidFill>
                  <a:schemeClr val="lt1"/>
                </a:solidFill>
                <a:latin typeface="Calibri"/>
                <a:ea typeface="Calibri"/>
                <a:cs typeface="Calibri"/>
                <a:sym typeface="Calibri"/>
              </a:endParaRPr>
            </a:p>
          </p:txBody>
        </p:sp>
        <p:sp>
          <p:nvSpPr>
            <p:cNvPr id="98" name="Shape 98"/>
            <p:cNvSpPr txBox="1"/>
            <p:nvPr/>
          </p:nvSpPr>
          <p:spPr>
            <a:xfrm>
              <a:off x="6983802" y="4760196"/>
              <a:ext cx="2041560" cy="1202308"/>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r>
                <a:rPr lang="en-US" sz="3400" dirty="0" smtClean="0"/>
                <a:t>[1] </a:t>
              </a:r>
              <a:r>
                <a:rPr lang="en-US" sz="3400" dirty="0" smtClean="0"/>
                <a:t>Tickle—https</a:t>
              </a:r>
              <a:r>
                <a:rPr lang="en-US" sz="3400" dirty="0"/>
                <a:t>://tickleapp.com/ </a:t>
              </a:r>
            </a:p>
            <a:p>
              <a:r>
                <a:rPr lang="en-US" sz="3400" dirty="0" smtClean="0"/>
                <a:t>[2] </a:t>
              </a:r>
              <a:r>
                <a:rPr lang="en-US" sz="3400" dirty="0"/>
                <a:t>Tynker for </a:t>
              </a:r>
              <a:r>
                <a:rPr lang="en-US" sz="3400" dirty="0" smtClean="0"/>
                <a:t>Tablets—	https</a:t>
              </a:r>
              <a:r>
                <a:rPr lang="en-US" sz="3400" dirty="0"/>
                <a:t>://www.tynker.com/mobile/ </a:t>
              </a:r>
              <a:endParaRPr lang="en-US" sz="3400" dirty="0" smtClean="0"/>
            </a:p>
            <a:p>
              <a:r>
                <a:rPr lang="en-US" sz="3400" dirty="0" smtClean="0"/>
                <a:t>[3] </a:t>
              </a:r>
              <a:r>
                <a:rPr lang="en-US" sz="3400" dirty="0"/>
                <a:t>Blockly </a:t>
              </a:r>
              <a:r>
                <a:rPr lang="en-US" sz="3400" dirty="0" smtClean="0"/>
                <a:t>Overview – </a:t>
              </a:r>
              <a:r>
                <a:rPr lang="en-US" sz="3400" dirty="0" smtClean="0"/>
                <a:t>	https://developers.google.com/blockly/guides	/overview</a:t>
              </a:r>
              <a:endParaRPr lang="en-US" sz="3400" dirty="0" smtClean="0"/>
            </a:p>
            <a:p>
              <a:r>
                <a:rPr lang="en-US" sz="3400" dirty="0" smtClean="0"/>
                <a:t>[4] </a:t>
              </a:r>
              <a:r>
                <a:rPr lang="en-US" sz="3400" dirty="0" err="1"/>
                <a:t>Papert</a:t>
              </a:r>
              <a:r>
                <a:rPr lang="en-US" sz="3400" dirty="0"/>
                <a:t>, S. </a:t>
              </a:r>
              <a:r>
                <a:rPr lang="en-US" sz="3400" i="1" dirty="0"/>
                <a:t>Mindstorms: Children, Computers, and </a:t>
              </a:r>
              <a:r>
                <a:rPr lang="en-US" sz="3400" i="1" dirty="0" smtClean="0"/>
                <a:t>	Powerful </a:t>
              </a:r>
              <a:r>
                <a:rPr lang="en-US" sz="3400" i="1" dirty="0"/>
                <a:t>Ideas. </a:t>
              </a:r>
              <a:r>
                <a:rPr lang="en-US" sz="3400" dirty="0"/>
                <a:t>New York, NY: Basic Books, 1980.</a:t>
              </a:r>
              <a:endParaRPr lang="en-US" sz="3400" b="1" dirty="0"/>
            </a:p>
            <a:p>
              <a:r>
                <a:rPr lang="en-US" sz="3400" dirty="0" smtClean="0"/>
                <a:t> </a:t>
              </a:r>
              <a:endParaRPr lang="en-US" sz="3400" b="1" dirty="0"/>
            </a:p>
            <a:p>
              <a:endParaRPr lang="en-US" sz="3400" dirty="0">
                <a:solidFill>
                  <a:schemeClr val="dk1"/>
                </a:solidFill>
                <a:latin typeface="Calibri"/>
                <a:ea typeface="Calibri"/>
                <a:cs typeface="Calibri"/>
                <a:sym typeface="Calibri"/>
              </a:endParaRPr>
            </a:p>
          </p:txBody>
        </p:sp>
      </p:grpSp>
      <p:grpSp>
        <p:nvGrpSpPr>
          <p:cNvPr id="104" name="Shape 104"/>
          <p:cNvGrpSpPr/>
          <p:nvPr/>
        </p:nvGrpSpPr>
        <p:grpSpPr>
          <a:xfrm>
            <a:off x="33206708" y="17304889"/>
            <a:ext cx="10355611" cy="7540647"/>
            <a:chOff x="6901201" y="1741810"/>
            <a:chExt cx="2170168" cy="1770699"/>
          </a:xfrm>
        </p:grpSpPr>
        <p:sp>
          <p:nvSpPr>
            <p:cNvPr id="105" name="Shape 105"/>
            <p:cNvSpPr txBox="1"/>
            <p:nvPr/>
          </p:nvSpPr>
          <p:spPr>
            <a:xfrm>
              <a:off x="6901201" y="1741810"/>
              <a:ext cx="2170168" cy="1770699"/>
            </a:xfrm>
            <a:prstGeom prst="rect">
              <a:avLst/>
            </a:prstGeom>
            <a:solidFill>
              <a:srgbClr val="840000"/>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7500" dirty="0">
                  <a:solidFill>
                    <a:schemeClr val="lt1"/>
                  </a:solidFill>
                  <a:latin typeface="Calibri"/>
                  <a:ea typeface="Calibri"/>
                  <a:cs typeface="Calibri"/>
                  <a:sym typeface="Calibri"/>
                </a:rPr>
                <a:t>Conclusion</a:t>
              </a:r>
            </a:p>
            <a:p>
              <a:pPr marL="0" marR="0" lvl="0" indent="0" algn="ctr" rtl="0">
                <a:spcBef>
                  <a:spcPts val="0"/>
                </a:spcBef>
                <a:buNone/>
              </a:pPr>
              <a:endParaRPr sz="8600" dirty="0">
                <a:solidFill>
                  <a:schemeClr val="lt1"/>
                </a:solidFill>
                <a:latin typeface="Calibri"/>
                <a:ea typeface="Calibri"/>
                <a:cs typeface="Calibri"/>
                <a:sym typeface="Calibri"/>
              </a:endParaRPr>
            </a:p>
            <a:p>
              <a:pPr marL="0" marR="0" lvl="0" indent="0" algn="ctr" rtl="0">
                <a:spcBef>
                  <a:spcPts val="0"/>
                </a:spcBef>
                <a:buNone/>
              </a:pPr>
              <a:endParaRPr sz="8600" dirty="0">
                <a:solidFill>
                  <a:schemeClr val="dk1"/>
                </a:solidFill>
                <a:latin typeface="Calibri"/>
                <a:ea typeface="Calibri"/>
                <a:cs typeface="Calibri"/>
                <a:sym typeface="Calibri"/>
              </a:endParaRPr>
            </a:p>
            <a:p>
              <a:pPr marL="0" marR="0" lvl="0" indent="0" algn="ctr" rtl="0">
                <a:spcBef>
                  <a:spcPts val="0"/>
                </a:spcBef>
                <a:buNone/>
              </a:pPr>
              <a:endParaRPr sz="8600" dirty="0">
                <a:solidFill>
                  <a:schemeClr val="dk1"/>
                </a:solidFill>
                <a:latin typeface="Calibri"/>
                <a:ea typeface="Calibri"/>
                <a:cs typeface="Calibri"/>
                <a:sym typeface="Calibri"/>
              </a:endParaRPr>
            </a:p>
            <a:p>
              <a:pPr marL="0" marR="0" lvl="0" indent="0" algn="ctr" rtl="0">
                <a:spcBef>
                  <a:spcPts val="0"/>
                </a:spcBef>
                <a:buNone/>
              </a:pPr>
              <a:endParaRPr sz="4800" dirty="0">
                <a:solidFill>
                  <a:schemeClr val="dk1"/>
                </a:solidFill>
                <a:latin typeface="Calibri"/>
                <a:ea typeface="Calibri"/>
                <a:cs typeface="Calibri"/>
                <a:sym typeface="Calibri"/>
              </a:endParaRPr>
            </a:p>
            <a:p>
              <a:pPr marL="0" marR="0" lvl="0" indent="0" algn="ctr" rtl="0">
                <a:spcBef>
                  <a:spcPts val="0"/>
                </a:spcBef>
                <a:buNone/>
              </a:pPr>
              <a:endParaRPr sz="3800" dirty="0">
                <a:solidFill>
                  <a:schemeClr val="dk1"/>
                </a:solidFill>
                <a:latin typeface="Calibri"/>
                <a:ea typeface="Calibri"/>
                <a:cs typeface="Calibri"/>
                <a:sym typeface="Calibri"/>
              </a:endParaRPr>
            </a:p>
          </p:txBody>
        </p:sp>
        <p:sp>
          <p:nvSpPr>
            <p:cNvPr id="106" name="Shape 106"/>
            <p:cNvSpPr txBox="1"/>
            <p:nvPr/>
          </p:nvSpPr>
          <p:spPr>
            <a:xfrm>
              <a:off x="6948881" y="2076960"/>
              <a:ext cx="2053686" cy="1368932"/>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lvl="0" algn="just">
                <a:buClr>
                  <a:schemeClr val="dk1"/>
                </a:buClr>
                <a:buSzPct val="100000"/>
              </a:pPr>
              <a:r>
                <a:rPr lang="en-US" sz="3700" dirty="0"/>
                <a:t>Dronely balances simplicity and power and allows the user to accomplish many programming tasks with a Parrot drone, both ranging from simple take-offs and landings to complex choreographed aerobatic stunts. Dronely is designed from the ground up to integrate its safety features with the pre-existing Parrot drone safety features in order to ensure operations are as safe as possible at all times. </a:t>
              </a:r>
              <a:endParaRPr lang="en-US" sz="3700" dirty="0">
                <a:solidFill>
                  <a:schemeClr val="dk1"/>
                </a:solidFill>
                <a:latin typeface="Calibri"/>
                <a:ea typeface="Calibri"/>
                <a:cs typeface="Calibri"/>
                <a:sym typeface="Calibri"/>
              </a:endParaRPr>
            </a:p>
          </p:txBody>
        </p:sp>
      </p:grpSp>
      <p:grpSp>
        <p:nvGrpSpPr>
          <p:cNvPr id="107" name="Shape 107"/>
          <p:cNvGrpSpPr/>
          <p:nvPr/>
        </p:nvGrpSpPr>
        <p:grpSpPr>
          <a:xfrm>
            <a:off x="12245346" y="5556854"/>
            <a:ext cx="20692529" cy="26827438"/>
            <a:chOff x="5262275" y="1132833"/>
            <a:chExt cx="3790636" cy="5554250"/>
          </a:xfrm>
        </p:grpSpPr>
        <p:sp>
          <p:nvSpPr>
            <p:cNvPr id="113" name="Shape 113"/>
            <p:cNvSpPr txBox="1"/>
            <p:nvPr/>
          </p:nvSpPr>
          <p:spPr>
            <a:xfrm>
              <a:off x="7419436" y="5319975"/>
              <a:ext cx="1355258" cy="298159"/>
            </a:xfrm>
            <a:prstGeom prst="rect">
              <a:avLst/>
            </a:prstGeom>
            <a:solidFill>
              <a:schemeClr val="lt1"/>
            </a:solidFill>
            <a:ln>
              <a:noFill/>
            </a:ln>
          </p:spPr>
          <p:txBody>
            <a:bodyPr lIns="91425" tIns="45700" rIns="91425" bIns="45700" anchor="t" anchorCtr="0">
              <a:noAutofit/>
            </a:bodyPr>
            <a:lstStyle/>
            <a:p>
              <a:pPr marL="0" marR="0" lvl="0" indent="0" algn="l" rtl="0">
                <a:spcBef>
                  <a:spcPts val="0"/>
                </a:spcBef>
                <a:buSzPct val="25000"/>
                <a:buNone/>
              </a:pPr>
              <a:endParaRPr lang="en-US" sz="2900" i="1" dirty="0">
                <a:solidFill>
                  <a:schemeClr val="dk1"/>
                </a:solidFill>
                <a:latin typeface="Calibri"/>
                <a:ea typeface="Calibri"/>
                <a:cs typeface="Calibri"/>
                <a:sym typeface="Calibri"/>
              </a:endParaRPr>
            </a:p>
          </p:txBody>
        </p:sp>
        <p:grpSp>
          <p:nvGrpSpPr>
            <p:cNvPr id="114" name="Shape 114"/>
            <p:cNvGrpSpPr/>
            <p:nvPr/>
          </p:nvGrpSpPr>
          <p:grpSpPr>
            <a:xfrm>
              <a:off x="5262275" y="1132833"/>
              <a:ext cx="3790636" cy="5554250"/>
              <a:chOff x="76051" y="-770058"/>
              <a:chExt cx="2728464" cy="3058321"/>
            </a:xfrm>
          </p:grpSpPr>
          <p:sp>
            <p:nvSpPr>
              <p:cNvPr id="115" name="Shape 115"/>
              <p:cNvSpPr txBox="1"/>
              <p:nvPr/>
            </p:nvSpPr>
            <p:spPr>
              <a:xfrm>
                <a:off x="76051" y="-770058"/>
                <a:ext cx="2728464" cy="3058321"/>
              </a:xfrm>
              <a:prstGeom prst="rect">
                <a:avLst/>
              </a:prstGeom>
              <a:solidFill>
                <a:srgbClr val="840000"/>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7500" dirty="0" smtClean="0">
                    <a:solidFill>
                      <a:schemeClr val="bg1"/>
                    </a:solidFill>
                    <a:latin typeface="Calibri"/>
                    <a:ea typeface="Calibri"/>
                    <a:cs typeface="Calibri"/>
                    <a:sym typeface="Calibri"/>
                  </a:rPr>
                  <a:t>Language and Implementation</a:t>
                </a:r>
              </a:p>
              <a:p>
                <a:pPr marL="0" marR="0" lvl="0" indent="0" algn="ctr" rtl="0">
                  <a:spcBef>
                    <a:spcPts val="0"/>
                  </a:spcBef>
                  <a:buNone/>
                </a:pPr>
                <a:endParaRPr sz="8600" dirty="0">
                  <a:solidFill>
                    <a:schemeClr val="dk1"/>
                  </a:solidFill>
                  <a:latin typeface="Calibri"/>
                  <a:ea typeface="Calibri"/>
                  <a:cs typeface="Calibri"/>
                  <a:sym typeface="Calibri"/>
                </a:endParaRPr>
              </a:p>
              <a:p>
                <a:pPr marL="0" marR="0" lvl="0" indent="0" algn="ctr" rtl="0">
                  <a:spcBef>
                    <a:spcPts val="0"/>
                  </a:spcBef>
                  <a:buNone/>
                </a:pPr>
                <a:endParaRPr sz="8600" dirty="0">
                  <a:solidFill>
                    <a:schemeClr val="lt1"/>
                  </a:solidFill>
                  <a:latin typeface="Calibri"/>
                  <a:ea typeface="Calibri"/>
                  <a:cs typeface="Calibri"/>
                  <a:sym typeface="Calibri"/>
                </a:endParaRPr>
              </a:p>
              <a:p>
                <a:pPr marL="0" marR="0" lvl="0" indent="0" algn="ctr" rtl="0">
                  <a:spcBef>
                    <a:spcPts val="0"/>
                  </a:spcBef>
                  <a:buNone/>
                </a:pPr>
                <a:endParaRPr sz="8600" dirty="0">
                  <a:solidFill>
                    <a:schemeClr val="lt1"/>
                  </a:solidFill>
                  <a:latin typeface="Calibri"/>
                  <a:ea typeface="Calibri"/>
                  <a:cs typeface="Calibri"/>
                  <a:sym typeface="Calibri"/>
                </a:endParaRPr>
              </a:p>
              <a:p>
                <a:pPr marL="0" marR="0" lvl="0" indent="0" algn="ctr" rtl="0">
                  <a:spcBef>
                    <a:spcPts val="0"/>
                  </a:spcBef>
                  <a:buNone/>
                </a:pPr>
                <a:endParaRPr sz="8600" dirty="0">
                  <a:solidFill>
                    <a:schemeClr val="lt1"/>
                  </a:solidFill>
                  <a:latin typeface="Calibri"/>
                  <a:ea typeface="Calibri"/>
                  <a:cs typeface="Calibri"/>
                  <a:sym typeface="Calibri"/>
                </a:endParaRPr>
              </a:p>
              <a:p>
                <a:pPr marL="0" marR="0" lvl="0" indent="0" algn="ctr" rtl="0">
                  <a:spcBef>
                    <a:spcPts val="0"/>
                  </a:spcBef>
                  <a:buNone/>
                </a:pPr>
                <a:endParaRPr sz="8600" dirty="0">
                  <a:solidFill>
                    <a:schemeClr val="dk1"/>
                  </a:solidFill>
                  <a:latin typeface="Calibri"/>
                  <a:ea typeface="Calibri"/>
                  <a:cs typeface="Calibri"/>
                  <a:sym typeface="Calibri"/>
                </a:endParaRPr>
              </a:p>
              <a:p>
                <a:pPr marL="0" marR="0" lvl="0" indent="0" algn="ctr" rtl="0">
                  <a:spcBef>
                    <a:spcPts val="0"/>
                  </a:spcBef>
                  <a:buNone/>
                </a:pPr>
                <a:endParaRPr sz="8600" dirty="0">
                  <a:solidFill>
                    <a:schemeClr val="dk1"/>
                  </a:solidFill>
                  <a:latin typeface="Calibri"/>
                  <a:ea typeface="Calibri"/>
                  <a:cs typeface="Calibri"/>
                  <a:sym typeface="Calibri"/>
                </a:endParaRPr>
              </a:p>
              <a:p>
                <a:pPr marL="0" marR="0" lvl="0" indent="0" algn="ctr" rtl="0">
                  <a:spcBef>
                    <a:spcPts val="0"/>
                  </a:spcBef>
                  <a:buNone/>
                </a:pPr>
                <a:endParaRPr sz="4800" dirty="0">
                  <a:solidFill>
                    <a:schemeClr val="dk1"/>
                  </a:solidFill>
                  <a:latin typeface="Calibri"/>
                  <a:ea typeface="Calibri"/>
                  <a:cs typeface="Calibri"/>
                  <a:sym typeface="Calibri"/>
                </a:endParaRPr>
              </a:p>
              <a:p>
                <a:pPr marL="0" marR="0" lvl="0" indent="0" algn="ctr" rtl="0">
                  <a:spcBef>
                    <a:spcPts val="0"/>
                  </a:spcBef>
                  <a:buNone/>
                </a:pPr>
                <a:endParaRPr sz="3800" dirty="0">
                  <a:solidFill>
                    <a:schemeClr val="dk1"/>
                  </a:solidFill>
                  <a:latin typeface="Calibri"/>
                  <a:ea typeface="Calibri"/>
                  <a:cs typeface="Calibri"/>
                  <a:sym typeface="Calibri"/>
                </a:endParaRPr>
              </a:p>
              <a:p>
                <a:pPr marL="0" marR="0" lvl="0" indent="0" algn="ctr" rtl="0">
                  <a:spcBef>
                    <a:spcPts val="0"/>
                  </a:spcBef>
                  <a:buNone/>
                </a:pPr>
                <a:endParaRPr sz="3800" dirty="0">
                  <a:solidFill>
                    <a:schemeClr val="dk1"/>
                  </a:solidFill>
                  <a:latin typeface="Calibri"/>
                  <a:ea typeface="Calibri"/>
                  <a:cs typeface="Calibri"/>
                  <a:sym typeface="Calibri"/>
                </a:endParaRPr>
              </a:p>
              <a:p>
                <a:pPr marL="0" marR="0" lvl="0" indent="0" algn="ctr" rtl="0">
                  <a:spcBef>
                    <a:spcPts val="0"/>
                  </a:spcBef>
                  <a:buNone/>
                </a:pPr>
                <a:endParaRPr sz="3800" dirty="0">
                  <a:solidFill>
                    <a:schemeClr val="dk1"/>
                  </a:solidFill>
                  <a:latin typeface="Calibri"/>
                  <a:ea typeface="Calibri"/>
                  <a:cs typeface="Calibri"/>
                  <a:sym typeface="Calibri"/>
                </a:endParaRPr>
              </a:p>
              <a:p>
                <a:pPr marL="0" marR="0" lvl="0" indent="0" algn="ctr" rtl="0">
                  <a:spcBef>
                    <a:spcPts val="0"/>
                  </a:spcBef>
                  <a:buNone/>
                </a:pPr>
                <a:endParaRPr sz="3800" dirty="0">
                  <a:solidFill>
                    <a:schemeClr val="dk1"/>
                  </a:solidFill>
                  <a:latin typeface="Calibri"/>
                  <a:ea typeface="Calibri"/>
                  <a:cs typeface="Calibri"/>
                  <a:sym typeface="Calibri"/>
                </a:endParaRPr>
              </a:p>
              <a:p>
                <a:pPr marL="0" marR="0" lvl="0" indent="0" algn="ctr" rtl="0">
                  <a:spcBef>
                    <a:spcPts val="0"/>
                  </a:spcBef>
                  <a:buNone/>
                </a:pPr>
                <a:endParaRPr sz="1000" dirty="0">
                  <a:solidFill>
                    <a:schemeClr val="dk1"/>
                  </a:solidFill>
                  <a:latin typeface="Calibri"/>
                  <a:ea typeface="Calibri"/>
                  <a:cs typeface="Calibri"/>
                  <a:sym typeface="Calibri"/>
                </a:endParaRPr>
              </a:p>
              <a:p>
                <a:pPr marL="0" marR="0" lvl="0" indent="0" algn="ctr" rtl="0">
                  <a:spcBef>
                    <a:spcPts val="0"/>
                  </a:spcBef>
                  <a:buNone/>
                </a:pPr>
                <a:endParaRPr sz="1000" dirty="0">
                  <a:solidFill>
                    <a:schemeClr val="dk1"/>
                  </a:solidFill>
                  <a:latin typeface="Calibri"/>
                  <a:ea typeface="Calibri"/>
                  <a:cs typeface="Calibri"/>
                  <a:sym typeface="Calibri"/>
                </a:endParaRPr>
              </a:p>
              <a:p>
                <a:pPr marL="0" marR="0" lvl="0" indent="0" algn="ctr" rtl="0">
                  <a:spcBef>
                    <a:spcPts val="0"/>
                  </a:spcBef>
                  <a:buNone/>
                </a:pPr>
                <a:endParaRPr sz="1000" dirty="0">
                  <a:solidFill>
                    <a:schemeClr val="dk1"/>
                  </a:solidFill>
                  <a:latin typeface="Calibri"/>
                  <a:ea typeface="Calibri"/>
                  <a:cs typeface="Calibri"/>
                  <a:sym typeface="Calibri"/>
                </a:endParaRPr>
              </a:p>
              <a:p>
                <a:pPr marL="0" marR="0" lvl="0" indent="0" algn="ctr" rtl="0">
                  <a:spcBef>
                    <a:spcPts val="0"/>
                  </a:spcBef>
                  <a:buNone/>
                </a:pPr>
                <a:endParaRPr sz="1000" dirty="0">
                  <a:solidFill>
                    <a:schemeClr val="dk1"/>
                  </a:solidFill>
                  <a:latin typeface="Calibri"/>
                  <a:ea typeface="Calibri"/>
                  <a:cs typeface="Calibri"/>
                  <a:sym typeface="Calibri"/>
                </a:endParaRPr>
              </a:p>
              <a:p>
                <a:pPr marL="0" marR="0" lvl="0" indent="0" algn="ctr" rtl="0">
                  <a:spcBef>
                    <a:spcPts val="0"/>
                  </a:spcBef>
                  <a:buNone/>
                </a:pPr>
                <a:endParaRPr sz="1000" dirty="0">
                  <a:solidFill>
                    <a:schemeClr val="dk1"/>
                  </a:solidFill>
                  <a:latin typeface="Calibri"/>
                  <a:ea typeface="Calibri"/>
                  <a:cs typeface="Calibri"/>
                  <a:sym typeface="Calibri"/>
                </a:endParaRPr>
              </a:p>
              <a:p>
                <a:pPr marL="0" marR="0" lvl="0" indent="0" algn="ctr" rtl="0">
                  <a:spcBef>
                    <a:spcPts val="0"/>
                  </a:spcBef>
                  <a:buNone/>
                </a:pPr>
                <a:endParaRPr sz="1000" dirty="0">
                  <a:solidFill>
                    <a:schemeClr val="dk1"/>
                  </a:solidFill>
                  <a:latin typeface="Calibri"/>
                  <a:ea typeface="Calibri"/>
                  <a:cs typeface="Calibri"/>
                  <a:sym typeface="Calibri"/>
                </a:endParaRPr>
              </a:p>
              <a:p>
                <a:pPr marL="0" marR="0" lvl="0" indent="0" algn="ctr" rtl="0">
                  <a:spcBef>
                    <a:spcPts val="0"/>
                  </a:spcBef>
                  <a:buNone/>
                </a:pPr>
                <a:endParaRPr sz="1000" dirty="0">
                  <a:solidFill>
                    <a:schemeClr val="dk1"/>
                  </a:solidFill>
                  <a:latin typeface="Calibri"/>
                  <a:ea typeface="Calibri"/>
                  <a:cs typeface="Calibri"/>
                  <a:sym typeface="Calibri"/>
                </a:endParaRPr>
              </a:p>
            </p:txBody>
          </p:sp>
          <p:sp>
            <p:nvSpPr>
              <p:cNvPr id="116" name="Shape 116"/>
              <p:cNvSpPr txBox="1"/>
              <p:nvPr/>
            </p:nvSpPr>
            <p:spPr>
              <a:xfrm>
                <a:off x="111284" y="-623983"/>
                <a:ext cx="2651769" cy="2869925"/>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3400" dirty="0">
                  <a:solidFill>
                    <a:schemeClr val="dk1"/>
                  </a:solidFill>
                  <a:latin typeface="Calibri"/>
                  <a:ea typeface="Calibri"/>
                  <a:cs typeface="Calibri"/>
                  <a:sym typeface="Calibri"/>
                </a:endParaRPr>
              </a:p>
              <a:p>
                <a:pPr marL="0" marR="0" lvl="0" indent="0" algn="l" rtl="0">
                  <a:spcBef>
                    <a:spcPts val="0"/>
                  </a:spcBef>
                  <a:buNone/>
                </a:pPr>
                <a:endParaRPr sz="3400" dirty="0">
                  <a:solidFill>
                    <a:schemeClr val="dk1"/>
                  </a:solidFill>
                  <a:latin typeface="Calibri"/>
                  <a:ea typeface="Calibri"/>
                  <a:cs typeface="Calibri"/>
                  <a:sym typeface="Calibri"/>
                </a:endParaRPr>
              </a:p>
              <a:p>
                <a:pPr marL="0" marR="0" lvl="0" indent="0" algn="l" rtl="0">
                  <a:spcBef>
                    <a:spcPts val="0"/>
                  </a:spcBef>
                  <a:buNone/>
                </a:pPr>
                <a:endParaRPr sz="3400" dirty="0">
                  <a:solidFill>
                    <a:schemeClr val="dk1"/>
                  </a:solidFill>
                  <a:latin typeface="Calibri"/>
                  <a:ea typeface="Calibri"/>
                  <a:cs typeface="Calibri"/>
                  <a:sym typeface="Calibri"/>
                </a:endParaRPr>
              </a:p>
              <a:p>
                <a:pPr marL="0" marR="0" lvl="0" indent="0" algn="l" rtl="0">
                  <a:spcBef>
                    <a:spcPts val="0"/>
                  </a:spcBef>
                  <a:buNone/>
                </a:pPr>
                <a:endParaRPr sz="3400" dirty="0">
                  <a:solidFill>
                    <a:schemeClr val="dk1"/>
                  </a:solidFill>
                  <a:latin typeface="Calibri"/>
                  <a:ea typeface="Calibri"/>
                  <a:cs typeface="Calibri"/>
                  <a:sym typeface="Calibri"/>
                </a:endParaRPr>
              </a:p>
              <a:p>
                <a:pPr marL="0" marR="0" lvl="0" indent="0" algn="l" rtl="0">
                  <a:spcBef>
                    <a:spcPts val="0"/>
                  </a:spcBef>
                  <a:buNone/>
                </a:pPr>
                <a:endParaRPr sz="3400" dirty="0">
                  <a:solidFill>
                    <a:schemeClr val="dk1"/>
                  </a:solidFill>
                  <a:latin typeface="Calibri"/>
                  <a:ea typeface="Calibri"/>
                  <a:cs typeface="Calibri"/>
                  <a:sym typeface="Calibri"/>
                </a:endParaRPr>
              </a:p>
              <a:p>
                <a:pPr marL="0" marR="0" lvl="0" indent="0" algn="l" rtl="0">
                  <a:spcBef>
                    <a:spcPts val="0"/>
                  </a:spcBef>
                  <a:buNone/>
                </a:pPr>
                <a:endParaRPr sz="3400" dirty="0">
                  <a:solidFill>
                    <a:schemeClr val="dk1"/>
                  </a:solidFill>
                  <a:latin typeface="Calibri"/>
                  <a:ea typeface="Calibri"/>
                  <a:cs typeface="Calibri"/>
                  <a:sym typeface="Calibri"/>
                </a:endParaRPr>
              </a:p>
              <a:p>
                <a:pPr marL="0" marR="0" lvl="0" indent="0" algn="l" rtl="0">
                  <a:spcBef>
                    <a:spcPts val="0"/>
                  </a:spcBef>
                  <a:buNone/>
                </a:pPr>
                <a:endParaRPr sz="3400" dirty="0">
                  <a:solidFill>
                    <a:schemeClr val="dk1"/>
                  </a:solidFill>
                  <a:latin typeface="Calibri"/>
                  <a:ea typeface="Calibri"/>
                  <a:cs typeface="Calibri"/>
                  <a:sym typeface="Calibri"/>
                </a:endParaRPr>
              </a:p>
              <a:p>
                <a:pPr marL="0" marR="0" lvl="0" indent="0" algn="l" rtl="0">
                  <a:spcBef>
                    <a:spcPts val="0"/>
                  </a:spcBef>
                  <a:buNone/>
                </a:pPr>
                <a:endParaRPr sz="3400" dirty="0">
                  <a:solidFill>
                    <a:schemeClr val="dk1"/>
                  </a:solidFill>
                  <a:latin typeface="Calibri"/>
                  <a:ea typeface="Calibri"/>
                  <a:cs typeface="Calibri"/>
                  <a:sym typeface="Calibri"/>
                </a:endParaRPr>
              </a:p>
              <a:p>
                <a:pPr marL="0" marR="0" lvl="0" indent="0" algn="l" rtl="0">
                  <a:spcBef>
                    <a:spcPts val="0"/>
                  </a:spcBef>
                  <a:buNone/>
                </a:pPr>
                <a:endParaRPr sz="3400" dirty="0">
                  <a:solidFill>
                    <a:schemeClr val="dk1"/>
                  </a:solidFill>
                  <a:latin typeface="Calibri"/>
                  <a:ea typeface="Calibri"/>
                  <a:cs typeface="Calibri"/>
                  <a:sym typeface="Calibri"/>
                </a:endParaRPr>
              </a:p>
              <a:p>
                <a:pPr marL="0" marR="0" lvl="0" indent="0" algn="l" rtl="0">
                  <a:spcBef>
                    <a:spcPts val="0"/>
                  </a:spcBef>
                  <a:buNone/>
                </a:pPr>
                <a:endParaRPr sz="3400" dirty="0">
                  <a:solidFill>
                    <a:schemeClr val="dk1"/>
                  </a:solidFill>
                  <a:latin typeface="Calibri"/>
                  <a:ea typeface="Calibri"/>
                  <a:cs typeface="Calibri"/>
                  <a:sym typeface="Calibri"/>
                </a:endParaRPr>
              </a:p>
              <a:p>
                <a:pPr marL="0" marR="0" lvl="0" indent="0" algn="l" rtl="0">
                  <a:spcBef>
                    <a:spcPts val="0"/>
                  </a:spcBef>
                  <a:buNone/>
                </a:pPr>
                <a:endParaRPr sz="3400" dirty="0">
                  <a:solidFill>
                    <a:schemeClr val="dk1"/>
                  </a:solidFill>
                  <a:latin typeface="Calibri"/>
                  <a:ea typeface="Calibri"/>
                  <a:cs typeface="Calibri"/>
                  <a:sym typeface="Calibri"/>
                </a:endParaRPr>
              </a:p>
            </p:txBody>
          </p:sp>
        </p:grpSp>
      </p:grpSp>
      <p:sp>
        <p:nvSpPr>
          <p:cNvPr id="134" name="Shape 134"/>
          <p:cNvSpPr txBox="1"/>
          <p:nvPr/>
        </p:nvSpPr>
        <p:spPr>
          <a:xfrm>
            <a:off x="14088978" y="28684176"/>
            <a:ext cx="4687800" cy="3047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3200" i="1" dirty="0">
              <a:solidFill>
                <a:schemeClr val="dk1"/>
              </a:solidFill>
              <a:latin typeface="Calibri"/>
              <a:ea typeface="Calibri"/>
              <a:cs typeface="Calibri"/>
              <a:sym typeface="Calibri"/>
            </a:endParaRPr>
          </a:p>
        </p:txBody>
      </p: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90522" y="6935296"/>
            <a:ext cx="4800393" cy="7681677"/>
          </a:xfrm>
          <a:prstGeom prst="rect">
            <a:avLst/>
          </a:prstGeom>
        </p:spPr>
      </p:pic>
      <p:sp>
        <p:nvSpPr>
          <p:cNvPr id="3" name="TextBox 2"/>
          <p:cNvSpPr txBox="1"/>
          <p:nvPr/>
        </p:nvSpPr>
        <p:spPr>
          <a:xfrm>
            <a:off x="18406594" y="6904564"/>
            <a:ext cx="13162512" cy="7294305"/>
          </a:xfrm>
          <a:prstGeom prst="rect">
            <a:avLst/>
          </a:prstGeom>
          <a:noFill/>
        </p:spPr>
        <p:txBody>
          <a:bodyPr wrap="square" rtlCol="0">
            <a:spAutoFit/>
          </a:bodyPr>
          <a:lstStyle/>
          <a:p>
            <a:pPr algn="just"/>
            <a:r>
              <a:rPr lang="en-US" sz="3600" dirty="0" smtClean="0"/>
              <a:t>Dronely is implemented as an integrated development environment (IDE) for Android tablets. It </a:t>
            </a:r>
            <a:r>
              <a:rPr lang="en-US" sz="3600" dirty="0"/>
              <a:t>presents the user with an intuitive interface for building visual block programs (see </a:t>
            </a:r>
            <a:r>
              <a:rPr lang="en-US" sz="3600" dirty="0" smtClean="0"/>
              <a:t>figure to left). The interface is powered by Google Blockly, a popular framework for building blocks-based programming languages</a:t>
            </a:r>
            <a:r>
              <a:rPr lang="en-US" sz="3600" dirty="0"/>
              <a:t> </a:t>
            </a:r>
            <a:r>
              <a:rPr lang="en-US" sz="3600" dirty="0" smtClean="0"/>
              <a:t>[3]. </a:t>
            </a:r>
            <a:r>
              <a:rPr lang="en-US" sz="3600" dirty="0"/>
              <a:t>On the left side of the screen, a list of block categories is displayed. When the user taps on a category, he or she is allowed to select a block from that category, which they can then “drag and drop” onto the current program canvas. Blocks fit together like puzzle pieces, so it is very clear to the user which blocks are compatible with one another— unlike traditional text-based languages, where the user has to worry about </a:t>
            </a:r>
            <a:r>
              <a:rPr lang="en-US" sz="3600" dirty="0" smtClean="0"/>
              <a:t>parameter and return </a:t>
            </a:r>
            <a:r>
              <a:rPr lang="en-US" sz="3600" dirty="0"/>
              <a:t>types. </a:t>
            </a:r>
          </a:p>
        </p:txBody>
      </p:sp>
      <p:grpSp>
        <p:nvGrpSpPr>
          <p:cNvPr id="35" name="Shape 104"/>
          <p:cNvGrpSpPr/>
          <p:nvPr/>
        </p:nvGrpSpPr>
        <p:grpSpPr>
          <a:xfrm>
            <a:off x="33206703" y="5556851"/>
            <a:ext cx="10355574" cy="11192788"/>
            <a:chOff x="6911206" y="1859984"/>
            <a:chExt cx="2160163" cy="1759914"/>
          </a:xfrm>
        </p:grpSpPr>
        <p:sp>
          <p:nvSpPr>
            <p:cNvPr id="36" name="Shape 105"/>
            <p:cNvSpPr txBox="1"/>
            <p:nvPr/>
          </p:nvSpPr>
          <p:spPr>
            <a:xfrm>
              <a:off x="6911206" y="1859984"/>
              <a:ext cx="2160163" cy="1759914"/>
            </a:xfrm>
            <a:prstGeom prst="rect">
              <a:avLst/>
            </a:prstGeom>
            <a:solidFill>
              <a:srgbClr val="840000"/>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7500" dirty="0" smtClean="0">
                  <a:solidFill>
                    <a:schemeClr val="lt1"/>
                  </a:solidFill>
                  <a:latin typeface="Calibri"/>
                  <a:ea typeface="Calibri"/>
                  <a:cs typeface="Calibri"/>
                  <a:sym typeface="Calibri"/>
                </a:rPr>
                <a:t>Safety Features</a:t>
              </a:r>
              <a:endParaRPr lang="en-US" sz="7500" dirty="0">
                <a:solidFill>
                  <a:schemeClr val="lt1"/>
                </a:solidFill>
                <a:latin typeface="Calibri"/>
                <a:ea typeface="Calibri"/>
                <a:cs typeface="Calibri"/>
                <a:sym typeface="Calibri"/>
              </a:endParaRPr>
            </a:p>
            <a:p>
              <a:pPr marL="0" marR="0" lvl="0" indent="0" algn="ctr" rtl="0">
                <a:spcBef>
                  <a:spcPts val="0"/>
                </a:spcBef>
                <a:buNone/>
              </a:pPr>
              <a:endParaRPr sz="8600" dirty="0">
                <a:solidFill>
                  <a:schemeClr val="lt1"/>
                </a:solidFill>
                <a:latin typeface="Calibri"/>
                <a:ea typeface="Calibri"/>
                <a:cs typeface="Calibri"/>
                <a:sym typeface="Calibri"/>
              </a:endParaRPr>
            </a:p>
            <a:p>
              <a:pPr marL="0" marR="0" lvl="0" indent="0" algn="ctr" rtl="0">
                <a:spcBef>
                  <a:spcPts val="0"/>
                </a:spcBef>
                <a:buNone/>
              </a:pPr>
              <a:endParaRPr sz="8600" dirty="0">
                <a:solidFill>
                  <a:schemeClr val="dk1"/>
                </a:solidFill>
                <a:latin typeface="Calibri"/>
                <a:ea typeface="Calibri"/>
                <a:cs typeface="Calibri"/>
                <a:sym typeface="Calibri"/>
              </a:endParaRPr>
            </a:p>
            <a:p>
              <a:pPr marL="0" marR="0" lvl="0" indent="0" algn="ctr" rtl="0">
                <a:spcBef>
                  <a:spcPts val="0"/>
                </a:spcBef>
                <a:buNone/>
              </a:pPr>
              <a:endParaRPr sz="8600" dirty="0">
                <a:solidFill>
                  <a:schemeClr val="dk1"/>
                </a:solidFill>
                <a:latin typeface="Calibri"/>
                <a:ea typeface="Calibri"/>
                <a:cs typeface="Calibri"/>
                <a:sym typeface="Calibri"/>
              </a:endParaRPr>
            </a:p>
            <a:p>
              <a:pPr marL="0" marR="0" lvl="0" indent="0" algn="ctr" rtl="0">
                <a:spcBef>
                  <a:spcPts val="0"/>
                </a:spcBef>
                <a:buNone/>
              </a:pPr>
              <a:endParaRPr sz="4800" dirty="0">
                <a:solidFill>
                  <a:schemeClr val="dk1"/>
                </a:solidFill>
                <a:latin typeface="Calibri"/>
                <a:ea typeface="Calibri"/>
                <a:cs typeface="Calibri"/>
                <a:sym typeface="Calibri"/>
              </a:endParaRPr>
            </a:p>
            <a:p>
              <a:pPr marL="0" marR="0" lvl="0" indent="0" algn="ctr" rtl="0">
                <a:spcBef>
                  <a:spcPts val="0"/>
                </a:spcBef>
                <a:buNone/>
              </a:pPr>
              <a:endParaRPr sz="3800" dirty="0">
                <a:solidFill>
                  <a:schemeClr val="dk1"/>
                </a:solidFill>
                <a:latin typeface="Calibri"/>
                <a:ea typeface="Calibri"/>
                <a:cs typeface="Calibri"/>
                <a:sym typeface="Calibri"/>
              </a:endParaRPr>
            </a:p>
          </p:txBody>
        </p:sp>
        <p:sp>
          <p:nvSpPr>
            <p:cNvPr id="37" name="Shape 106"/>
            <p:cNvSpPr txBox="1"/>
            <p:nvPr/>
          </p:nvSpPr>
          <p:spPr>
            <a:xfrm>
              <a:off x="6958667" y="2042619"/>
              <a:ext cx="2044226" cy="1553621"/>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548640" marR="0" lvl="0" indent="-548640" algn="just" rtl="0">
                <a:spcBef>
                  <a:spcPts val="0"/>
                </a:spcBef>
                <a:buClr>
                  <a:schemeClr val="dk1"/>
                </a:buClr>
                <a:buSzPct val="100000"/>
                <a:buFont typeface="Arial"/>
                <a:buChar char="•"/>
              </a:pPr>
              <a:endParaRPr lang="en-US" sz="3600" dirty="0">
                <a:solidFill>
                  <a:schemeClr val="dk1"/>
                </a:solidFill>
                <a:latin typeface="Calibri"/>
                <a:ea typeface="Calibri"/>
                <a:cs typeface="Calibri"/>
                <a:sym typeface="Calibri"/>
              </a:endParaRPr>
            </a:p>
          </p:txBody>
        </p:sp>
      </p:grpSp>
      <p:sp>
        <p:nvSpPr>
          <p:cNvPr id="5" name="TextBox 4"/>
          <p:cNvSpPr txBox="1"/>
          <p:nvPr/>
        </p:nvSpPr>
        <p:spPr>
          <a:xfrm>
            <a:off x="33434225" y="6685345"/>
            <a:ext cx="9799786" cy="10064294"/>
          </a:xfrm>
          <a:prstGeom prst="rect">
            <a:avLst/>
          </a:prstGeom>
          <a:noFill/>
        </p:spPr>
        <p:txBody>
          <a:bodyPr wrap="square" rtlCol="0">
            <a:spAutoFit/>
          </a:bodyPr>
          <a:lstStyle/>
          <a:p>
            <a:pPr algn="just"/>
            <a:r>
              <a:rPr lang="en-US" sz="3600" dirty="0" smtClean="0"/>
              <a:t>Safety </a:t>
            </a:r>
            <a:r>
              <a:rPr lang="en-US" sz="3600" dirty="0"/>
              <a:t>is one of </a:t>
            </a:r>
            <a:r>
              <a:rPr lang="en-US" sz="3600" dirty="0" smtClean="0"/>
              <a:t>Dronely’s key </a:t>
            </a:r>
            <a:r>
              <a:rPr lang="en-US" sz="3600" dirty="0"/>
              <a:t>design elements. Because </a:t>
            </a:r>
            <a:r>
              <a:rPr lang="en-US" sz="3600" dirty="0" smtClean="0"/>
              <a:t>Dronely is </a:t>
            </a:r>
            <a:r>
              <a:rPr lang="en-US" sz="3600" dirty="0"/>
              <a:t>designed to be used by beginner programmers, it will naturally be used by younger users, so safety is a particularly important concern. </a:t>
            </a:r>
            <a:endParaRPr lang="en-US" sz="3600" dirty="0" smtClean="0"/>
          </a:p>
          <a:p>
            <a:pPr algn="just"/>
            <a:endParaRPr lang="en-US" sz="3600" dirty="0" smtClean="0"/>
          </a:p>
          <a:p>
            <a:pPr algn="just"/>
            <a:r>
              <a:rPr lang="en-US" sz="3600" dirty="0" smtClean="0"/>
              <a:t>Dronely sets conservative maximum velocity and acceleration limits and prohibits operations above a safe altitude. It also provides an “Emergency Stop” button which is available at all times. </a:t>
            </a:r>
          </a:p>
          <a:p>
            <a:pPr algn="just"/>
            <a:endParaRPr lang="en-US" sz="3600" dirty="0" smtClean="0"/>
          </a:p>
          <a:p>
            <a:pPr algn="just"/>
            <a:r>
              <a:rPr lang="en-US" sz="3600" dirty="0" smtClean="0"/>
              <a:t>Dronely’s </a:t>
            </a:r>
            <a:r>
              <a:rPr lang="en-US" sz="3600" dirty="0"/>
              <a:t>drone communication module maintains an </a:t>
            </a:r>
            <a:r>
              <a:rPr lang="en-US" sz="3600" dirty="0" smtClean="0"/>
              <a:t>internal state </a:t>
            </a:r>
            <a:r>
              <a:rPr lang="en-US" sz="3600" dirty="0"/>
              <a:t>machine with frequent sanity checks, which helps to </a:t>
            </a:r>
            <a:r>
              <a:rPr lang="en-US" sz="3600" dirty="0" smtClean="0"/>
              <a:t>ensure that </a:t>
            </a:r>
            <a:r>
              <a:rPr lang="en-US" sz="3600" dirty="0"/>
              <a:t>the drone will never deviate from its commanded path while </a:t>
            </a:r>
            <a:r>
              <a:rPr lang="en-US" sz="3600" dirty="0" smtClean="0"/>
              <a:t>it is </a:t>
            </a:r>
            <a:r>
              <a:rPr lang="en-US" sz="3600" dirty="0"/>
              <a:t>under the control of </a:t>
            </a:r>
            <a:r>
              <a:rPr lang="en-US" sz="3600" dirty="0" smtClean="0"/>
              <a:t>Dronely.</a:t>
            </a:r>
            <a:endParaRPr lang="en-US" sz="3600" dirty="0"/>
          </a:p>
        </p:txBody>
      </p:sp>
      <p:pic>
        <p:nvPicPr>
          <p:cNvPr id="40" name="Pictur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94998" y="21227109"/>
            <a:ext cx="11628431" cy="410508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945078" y="26261237"/>
            <a:ext cx="11549413" cy="5276170"/>
          </a:xfrm>
          <a:prstGeom prst="rect">
            <a:avLst/>
          </a:prstGeom>
        </p:spPr>
      </p:pic>
      <p:sp>
        <p:nvSpPr>
          <p:cNvPr id="8" name="TextBox 7"/>
          <p:cNvSpPr txBox="1"/>
          <p:nvPr/>
        </p:nvSpPr>
        <p:spPr>
          <a:xfrm>
            <a:off x="12742606" y="14842346"/>
            <a:ext cx="7988507" cy="17574042"/>
          </a:xfrm>
          <a:prstGeom prst="rect">
            <a:avLst/>
          </a:prstGeom>
          <a:noFill/>
        </p:spPr>
        <p:txBody>
          <a:bodyPr wrap="square" rtlCol="0">
            <a:spAutoFit/>
          </a:bodyPr>
          <a:lstStyle/>
          <a:p>
            <a:pPr algn="just"/>
            <a:r>
              <a:rPr lang="en-US" sz="3550" dirty="0" smtClean="0"/>
              <a:t>Dronely provides a variety of blocks for controlling the drone (e.g</a:t>
            </a:r>
            <a:r>
              <a:rPr lang="en-US" sz="3550" dirty="0" smtClean="0"/>
              <a:t>., </a:t>
            </a:r>
            <a:r>
              <a:rPr lang="en-US" sz="3550" dirty="0" smtClean="0"/>
              <a:t>“take off”, “land”, “climb </a:t>
            </a:r>
            <a:r>
              <a:rPr lang="en-US" sz="3550" i="1" dirty="0" smtClean="0"/>
              <a:t>x</a:t>
            </a:r>
            <a:r>
              <a:rPr lang="en-US" sz="3550" dirty="0" smtClean="0"/>
              <a:t> feet”, “do a barrel roll”, etc.) Dronely also provides blocks for control flow, Boolean logic and mathematics functions. It supports user-defined global variables, which are implicitly typed. In order to maintain simplicity, user-defined subroutines are not allowed. Because </a:t>
            </a:r>
            <a:r>
              <a:rPr lang="en-US" sz="3550" dirty="0"/>
              <a:t>it is primarily an educational language, Dronely is designed to make simple tasks straightforward and easy to </a:t>
            </a:r>
            <a:r>
              <a:rPr lang="en-US" sz="3550" dirty="0" smtClean="0"/>
              <a:t>accomplish, but to still make complex tasks possible (e.g., </a:t>
            </a:r>
            <a:r>
              <a:rPr lang="en-US" sz="3550" dirty="0" err="1" smtClean="0"/>
              <a:t>Papert’s</a:t>
            </a:r>
            <a:r>
              <a:rPr lang="en-US" sz="3550" dirty="0" smtClean="0"/>
              <a:t> </a:t>
            </a:r>
            <a:r>
              <a:rPr lang="en-US" sz="3550" dirty="0"/>
              <a:t>“low floor/high ceiling</a:t>
            </a:r>
            <a:r>
              <a:rPr lang="en-US" sz="3550" dirty="0" smtClean="0"/>
              <a:t>”) [4]. Two sample programs are shown at the top right.</a:t>
            </a:r>
          </a:p>
          <a:p>
            <a:pPr algn="just"/>
            <a:endParaRPr lang="en-US" sz="3550" dirty="0" smtClean="0"/>
          </a:p>
          <a:p>
            <a:pPr algn="just"/>
            <a:r>
              <a:rPr lang="en-US" sz="3550" dirty="0" smtClean="0"/>
              <a:t>Since Dronely is powered by Blockly, its code generation engine must emit JavaScript code (an example of code generation is shown to the right in the middle). When the user runs a program, JavaScript code is generated and run in a hidden WebView. This WebView is connected back to Dronely through a JavaScript bridge, with which Dronely relays the user’s commands to the drone. A block diagram of Dronely usage is shown at the bottom right.</a:t>
            </a:r>
          </a:p>
          <a:p>
            <a:pPr algn="just"/>
            <a:endParaRPr lang="en-US" sz="3550" dirty="0"/>
          </a:p>
        </p:txBody>
      </p:sp>
      <p:pic>
        <p:nvPicPr>
          <p:cNvPr id="1026" name="Picture 2" descr="https://c.slashgear.com/wp-content/uploads/2014/11/Parrot-Bebop-Drone_Red_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65542" y="1032164"/>
            <a:ext cx="7357004" cy="301752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7902" y="1214356"/>
            <a:ext cx="8318683" cy="2658093"/>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084425" y="15566220"/>
            <a:ext cx="5873095" cy="4603237"/>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310832" y="15566220"/>
            <a:ext cx="5139410" cy="4595748"/>
          </a:xfrm>
          <a:prstGeom prst="rect">
            <a:avLst/>
          </a:prstGeom>
        </p:spPr>
      </p:pic>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1891</TotalTime>
  <Words>867</Words>
  <Application>Microsoft Office PowerPoint</Application>
  <PresentationFormat>Custom</PresentationFormat>
  <Paragraphs>92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Gray, Jeff</dc:creator>
  <cp:lastModifiedBy>Eric Tilley</cp:lastModifiedBy>
  <cp:revision>42</cp:revision>
  <dcterms:modified xsi:type="dcterms:W3CDTF">2017-03-21T23:03:10Z</dcterms:modified>
</cp:coreProperties>
</file>