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tags/tag30.xml" ContentType="application/vnd.openxmlformats-officedocument.presentationml.tag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tags/tag13.xml" ContentType="application/vnd.openxmlformats-officedocument.presentationml.tags+xml"/>
  <Override PartName="/ppt/diagrams/colors5.xml" ContentType="application/vnd.openxmlformats-officedocument.drawingml.diagramColors+xml"/>
  <Override PartName="/ppt/tags/tag31.xml" ContentType="application/vnd.openxmlformats-officedocument.presentationml.tag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tags/tag33.xml" ContentType="application/vnd.openxmlformats-officedocument.presentationml.tags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1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89"/>
  </p:notesMasterIdLst>
  <p:handoutMasterIdLst>
    <p:handoutMasterId r:id="rId90"/>
  </p:handoutMasterIdLst>
  <p:sldIdLst>
    <p:sldId id="287" r:id="rId2"/>
    <p:sldId id="337" r:id="rId3"/>
    <p:sldId id="338" r:id="rId4"/>
    <p:sldId id="341" r:id="rId5"/>
    <p:sldId id="424" r:id="rId6"/>
    <p:sldId id="426" r:id="rId7"/>
    <p:sldId id="428" r:id="rId8"/>
    <p:sldId id="430" r:id="rId9"/>
    <p:sldId id="431" r:id="rId10"/>
    <p:sldId id="429" r:id="rId11"/>
    <p:sldId id="437" r:id="rId12"/>
    <p:sldId id="349" r:id="rId13"/>
    <p:sldId id="348" r:id="rId14"/>
    <p:sldId id="351" r:id="rId15"/>
    <p:sldId id="432" r:id="rId16"/>
    <p:sldId id="425" r:id="rId17"/>
    <p:sldId id="435" r:id="rId18"/>
    <p:sldId id="434" r:id="rId19"/>
    <p:sldId id="361" r:id="rId20"/>
    <p:sldId id="436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21" r:id="rId29"/>
    <p:sldId id="382" r:id="rId30"/>
    <p:sldId id="380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445" r:id="rId40"/>
    <p:sldId id="396" r:id="rId41"/>
    <p:sldId id="395" r:id="rId42"/>
    <p:sldId id="404" r:id="rId43"/>
    <p:sldId id="398" r:id="rId44"/>
    <p:sldId id="399" r:id="rId45"/>
    <p:sldId id="400" r:id="rId46"/>
    <p:sldId id="446" r:id="rId47"/>
    <p:sldId id="447" r:id="rId48"/>
    <p:sldId id="409" r:id="rId49"/>
    <p:sldId id="417" r:id="rId50"/>
    <p:sldId id="420" r:id="rId51"/>
    <p:sldId id="418" r:id="rId52"/>
    <p:sldId id="448" r:id="rId53"/>
    <p:sldId id="449" r:id="rId54"/>
    <p:sldId id="461" r:id="rId55"/>
    <p:sldId id="450" r:id="rId56"/>
    <p:sldId id="468" r:id="rId57"/>
    <p:sldId id="470" r:id="rId58"/>
    <p:sldId id="471" r:id="rId59"/>
    <p:sldId id="469" r:id="rId60"/>
    <p:sldId id="473" r:id="rId61"/>
    <p:sldId id="478" r:id="rId62"/>
    <p:sldId id="476" r:id="rId63"/>
    <p:sldId id="472" r:id="rId64"/>
    <p:sldId id="479" r:id="rId65"/>
    <p:sldId id="474" r:id="rId66"/>
    <p:sldId id="480" r:id="rId67"/>
    <p:sldId id="477" r:id="rId68"/>
    <p:sldId id="475" r:id="rId69"/>
    <p:sldId id="481" r:id="rId70"/>
    <p:sldId id="467" r:id="rId71"/>
    <p:sldId id="451" r:id="rId72"/>
    <p:sldId id="452" r:id="rId73"/>
    <p:sldId id="453" r:id="rId74"/>
    <p:sldId id="454" r:id="rId75"/>
    <p:sldId id="455" r:id="rId76"/>
    <p:sldId id="456" r:id="rId77"/>
    <p:sldId id="457" r:id="rId78"/>
    <p:sldId id="458" r:id="rId79"/>
    <p:sldId id="459" r:id="rId80"/>
    <p:sldId id="460" r:id="rId81"/>
    <p:sldId id="415" r:id="rId82"/>
    <p:sldId id="466" r:id="rId83"/>
    <p:sldId id="482" r:id="rId84"/>
    <p:sldId id="463" r:id="rId85"/>
    <p:sldId id="465" r:id="rId86"/>
    <p:sldId id="483" r:id="rId87"/>
    <p:sldId id="464" r:id="rId88"/>
  </p:sldIdLst>
  <p:sldSz cx="9144000" cy="6858000" type="screen4x3"/>
  <p:notesSz cx="7010400" cy="9296400"/>
  <p:defaultTextStyle>
    <a:defPPr>
      <a:defRPr lang="en-US"/>
    </a:defPPr>
    <a:lvl1pPr algn="ctr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100000"/>
      <a:buFont typeface="Wingdings" pitchFamily="2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100000"/>
      <a:buFont typeface="Wingdings" pitchFamily="2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100000"/>
      <a:buFont typeface="Wingdings" pitchFamily="2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100000"/>
      <a:buFont typeface="Wingdings" pitchFamily="2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buClr>
        <a:schemeClr val="bg2"/>
      </a:buClr>
      <a:buSzPct val="100000"/>
      <a:buFont typeface="Wingdings" pitchFamily="2" charset="2"/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00CC"/>
    <a:srgbClr val="993300"/>
    <a:srgbClr val="3399FF"/>
    <a:srgbClr val="FF9E90"/>
    <a:srgbClr val="800000"/>
    <a:srgbClr val="CC3300"/>
    <a:srgbClr val="00CC00"/>
    <a:srgbClr val="9999FF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71" autoAdjust="0"/>
    <p:restoredTop sz="91017" autoAdjust="0"/>
  </p:normalViewPr>
  <p:slideViewPr>
    <p:cSldViewPr>
      <p:cViewPr>
        <p:scale>
          <a:sx n="70" d="100"/>
          <a:sy n="70" d="100"/>
        </p:scale>
        <p:origin x="-12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9918B-4F4C-4295-A43E-5617C879E2E9}" type="doc">
      <dgm:prSet loTypeId="urn:microsoft.com/office/officeart/2005/8/layout/chevron1" loCatId="process" qsTypeId="urn:microsoft.com/office/officeart/2005/8/quickstyle/simple1" qsCatId="simple" csTypeId="urn:microsoft.com/office/officeart/2005/8/colors/accent2_5" csCatId="accent2" phldr="1"/>
      <dgm:spPr/>
    </dgm:pt>
    <dgm:pt modelId="{C25458D7-6A23-4D6F-9B5D-4C56E6CD540A}">
      <dgm:prSet phldrT="[Text]"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FA4DBAA5-08C4-4196-BDCB-865C59B90675}" type="parTrans" cxnId="{52DCEBFA-D1A7-486B-B01F-C0541605C85E}">
      <dgm:prSet/>
      <dgm:spPr/>
      <dgm:t>
        <a:bodyPr/>
        <a:lstStyle/>
        <a:p>
          <a:endParaRPr lang="en-US"/>
        </a:p>
      </dgm:t>
    </dgm:pt>
    <dgm:pt modelId="{1E085EB3-60B9-4BF7-9A7E-2C0210DB6E14}" type="sibTrans" cxnId="{52DCEBFA-D1A7-486B-B01F-C0541605C85E}">
      <dgm:prSet/>
      <dgm:spPr/>
      <dgm:t>
        <a:bodyPr/>
        <a:lstStyle/>
        <a:p>
          <a:endParaRPr lang="en-US"/>
        </a:p>
      </dgm:t>
    </dgm:pt>
    <dgm:pt modelId="{59D06732-8EA8-4523-A57A-18338FF4C54C}">
      <dgm:prSet phldrT="[Text]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Related Work</a:t>
          </a:r>
          <a:endParaRPr lang="en-US" dirty="0"/>
        </a:p>
      </dgm:t>
    </dgm:pt>
    <dgm:pt modelId="{54BB3D31-E4FA-4B4C-A85E-E142ADB3D581}" type="parTrans" cxnId="{6F9A14D8-8716-4ECE-B25A-B12ED5036AB0}">
      <dgm:prSet/>
      <dgm:spPr/>
      <dgm:t>
        <a:bodyPr/>
        <a:lstStyle/>
        <a:p>
          <a:endParaRPr lang="en-US"/>
        </a:p>
      </dgm:t>
    </dgm:pt>
    <dgm:pt modelId="{12C7DA36-D7A4-41AC-BAB3-572E5FDF2EF5}" type="sibTrans" cxnId="{6F9A14D8-8716-4ECE-B25A-B12ED5036AB0}">
      <dgm:prSet/>
      <dgm:spPr/>
      <dgm:t>
        <a:bodyPr/>
        <a:lstStyle/>
        <a:p>
          <a:endParaRPr lang="en-US"/>
        </a:p>
      </dgm:t>
    </dgm:pt>
    <dgm:pt modelId="{50A5EBBD-9F19-4C35-8BAC-4092129D8A1D}">
      <dgm:prSet phldrT="[Text]"/>
      <dgm:spPr/>
      <dgm:t>
        <a:bodyPr/>
        <a:lstStyle/>
        <a:p>
          <a:r>
            <a:rPr lang="en-US" dirty="0" smtClean="0"/>
            <a:t>Summary</a:t>
          </a:r>
          <a:endParaRPr lang="en-US" dirty="0"/>
        </a:p>
      </dgm:t>
    </dgm:pt>
    <dgm:pt modelId="{4F51F946-CBE1-499C-887B-215D2D5C2001}" type="parTrans" cxnId="{E22A3E48-42F3-4C5D-B7EA-BAA692AF6312}">
      <dgm:prSet/>
      <dgm:spPr/>
      <dgm:t>
        <a:bodyPr/>
        <a:lstStyle/>
        <a:p>
          <a:endParaRPr lang="en-US"/>
        </a:p>
      </dgm:t>
    </dgm:pt>
    <dgm:pt modelId="{067D4861-0D11-402B-ACB7-BFD1F5E2F079}" type="sibTrans" cxnId="{E22A3E48-42F3-4C5D-B7EA-BAA692AF6312}">
      <dgm:prSet/>
      <dgm:spPr/>
      <dgm:t>
        <a:bodyPr/>
        <a:lstStyle/>
        <a:p>
          <a:endParaRPr lang="en-US"/>
        </a:p>
      </dgm:t>
    </dgm:pt>
    <dgm:pt modelId="{2A6BBC87-1AEB-447D-944C-7D8B158DCC8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Proposed Research</a:t>
          </a:r>
          <a:endParaRPr lang="en-US" dirty="0"/>
        </a:p>
      </dgm:t>
    </dgm:pt>
    <dgm:pt modelId="{A7B6FBE7-725B-44A2-9192-74FF065C102A}" type="parTrans" cxnId="{BA612C60-23F6-4B65-89D4-431D00D1E504}">
      <dgm:prSet/>
      <dgm:spPr/>
      <dgm:t>
        <a:bodyPr/>
        <a:lstStyle/>
        <a:p>
          <a:endParaRPr lang="en-US"/>
        </a:p>
      </dgm:t>
    </dgm:pt>
    <dgm:pt modelId="{F5842676-9034-4B5A-91B6-F7B018ED588D}" type="sibTrans" cxnId="{BA612C60-23F6-4B65-89D4-431D00D1E504}">
      <dgm:prSet/>
      <dgm:spPr/>
      <dgm:t>
        <a:bodyPr/>
        <a:lstStyle/>
        <a:p>
          <a:endParaRPr lang="en-US"/>
        </a:p>
      </dgm:t>
    </dgm:pt>
    <dgm:pt modelId="{396256AB-C839-4BDF-83D3-625AFA9F7675}">
      <dgm:prSet/>
      <dgm:spPr>
        <a:solidFill>
          <a:schemeClr val="accent2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373BD3D1-CBEF-4B24-94EA-B991204E9E4B}" type="parTrans" cxnId="{4826E782-8BEC-4DED-BB81-A40E5803C463}">
      <dgm:prSet/>
      <dgm:spPr/>
      <dgm:t>
        <a:bodyPr/>
        <a:lstStyle/>
        <a:p>
          <a:endParaRPr lang="en-US"/>
        </a:p>
      </dgm:t>
    </dgm:pt>
    <dgm:pt modelId="{3B677936-43BC-441F-A3C2-5D348934D53F}" type="sibTrans" cxnId="{4826E782-8BEC-4DED-BB81-A40E5803C463}">
      <dgm:prSet/>
      <dgm:spPr/>
      <dgm:t>
        <a:bodyPr/>
        <a:lstStyle/>
        <a:p>
          <a:endParaRPr lang="en-US"/>
        </a:p>
      </dgm:t>
    </dgm:pt>
    <dgm:pt modelId="{09D80ADE-8D4B-437F-B317-D62EAB48FE83}" type="pres">
      <dgm:prSet presAssocID="{08A9918B-4F4C-4295-A43E-5617C879E2E9}" presName="Name0" presStyleCnt="0">
        <dgm:presLayoutVars>
          <dgm:dir/>
          <dgm:animLvl val="lvl"/>
          <dgm:resizeHandles val="exact"/>
        </dgm:presLayoutVars>
      </dgm:prSet>
      <dgm:spPr/>
    </dgm:pt>
    <dgm:pt modelId="{B805FC77-4AB0-40B4-84F0-7206177DD295}" type="pres">
      <dgm:prSet presAssocID="{C25458D7-6A23-4D6F-9B5D-4C56E6CD540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05616-0436-43C0-B106-20A515316CB5}" type="pres">
      <dgm:prSet presAssocID="{1E085EB3-60B9-4BF7-9A7E-2C0210DB6E14}" presName="parTxOnlySpace" presStyleCnt="0"/>
      <dgm:spPr/>
    </dgm:pt>
    <dgm:pt modelId="{34B7A383-B61B-4F99-B6D0-81A506E87B62}" type="pres">
      <dgm:prSet presAssocID="{59D06732-8EA8-4523-A57A-18338FF4C54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A2B4F-8531-45A2-BE4A-7E63CA9F7023}" type="pres">
      <dgm:prSet presAssocID="{12C7DA36-D7A4-41AC-BAB3-572E5FDF2EF5}" presName="parTxOnlySpace" presStyleCnt="0"/>
      <dgm:spPr/>
    </dgm:pt>
    <dgm:pt modelId="{EEF1F1B0-A524-41F0-8A08-4EC993B7C0BF}" type="pres">
      <dgm:prSet presAssocID="{2A6BBC87-1AEB-447D-944C-7D8B158DCC8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4AC18-BE05-4ADB-8CE0-D5060CDCB12F}" type="pres">
      <dgm:prSet presAssocID="{F5842676-9034-4B5A-91B6-F7B018ED588D}" presName="parTxOnlySpace" presStyleCnt="0"/>
      <dgm:spPr/>
    </dgm:pt>
    <dgm:pt modelId="{AC48DC62-0858-4F60-A10A-C726512FDFB6}" type="pres">
      <dgm:prSet presAssocID="{396256AB-C839-4BDF-83D3-625AFA9F76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0EE48-74AD-4F33-9BEC-CCEC90FFC05D}" type="pres">
      <dgm:prSet presAssocID="{3B677936-43BC-441F-A3C2-5D348934D53F}" presName="parTxOnlySpace" presStyleCnt="0"/>
      <dgm:spPr/>
    </dgm:pt>
    <dgm:pt modelId="{2B867A39-C367-4880-8675-C2EF26931E84}" type="pres">
      <dgm:prSet presAssocID="{50A5EBBD-9F19-4C35-8BAC-4092129D8A1D}" presName="parTxOnly" presStyleLbl="node1" presStyleIdx="4" presStyleCnt="5" custLinFactNeighborX="44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0AAAA2-797B-40CC-8550-B791AAE3637E}" type="presOf" srcId="{2A6BBC87-1AEB-447D-944C-7D8B158DCC85}" destId="{EEF1F1B0-A524-41F0-8A08-4EC993B7C0BF}" srcOrd="0" destOrd="0" presId="urn:microsoft.com/office/officeart/2005/8/layout/chevron1"/>
    <dgm:cxn modelId="{4826E782-8BEC-4DED-BB81-A40E5803C463}" srcId="{08A9918B-4F4C-4295-A43E-5617C879E2E9}" destId="{396256AB-C839-4BDF-83D3-625AFA9F7675}" srcOrd="3" destOrd="0" parTransId="{373BD3D1-CBEF-4B24-94EA-B991204E9E4B}" sibTransId="{3B677936-43BC-441F-A3C2-5D348934D53F}"/>
    <dgm:cxn modelId="{BA612C60-23F6-4B65-89D4-431D00D1E504}" srcId="{08A9918B-4F4C-4295-A43E-5617C879E2E9}" destId="{2A6BBC87-1AEB-447D-944C-7D8B158DCC85}" srcOrd="2" destOrd="0" parTransId="{A7B6FBE7-725B-44A2-9192-74FF065C102A}" sibTransId="{F5842676-9034-4B5A-91B6-F7B018ED588D}"/>
    <dgm:cxn modelId="{D7A1773A-5387-413C-8DF7-4541D90CBE3B}" type="presOf" srcId="{396256AB-C839-4BDF-83D3-625AFA9F7675}" destId="{AC48DC62-0858-4F60-A10A-C726512FDFB6}" srcOrd="0" destOrd="0" presId="urn:microsoft.com/office/officeart/2005/8/layout/chevron1"/>
    <dgm:cxn modelId="{D71499D6-921B-4F65-95E4-E4CEFAB1F5C5}" type="presOf" srcId="{C25458D7-6A23-4D6F-9B5D-4C56E6CD540A}" destId="{B805FC77-4AB0-40B4-84F0-7206177DD295}" srcOrd="0" destOrd="0" presId="urn:microsoft.com/office/officeart/2005/8/layout/chevron1"/>
    <dgm:cxn modelId="{6F9A14D8-8716-4ECE-B25A-B12ED5036AB0}" srcId="{08A9918B-4F4C-4295-A43E-5617C879E2E9}" destId="{59D06732-8EA8-4523-A57A-18338FF4C54C}" srcOrd="1" destOrd="0" parTransId="{54BB3D31-E4FA-4B4C-A85E-E142ADB3D581}" sibTransId="{12C7DA36-D7A4-41AC-BAB3-572E5FDF2EF5}"/>
    <dgm:cxn modelId="{F6AE39EE-A197-4F0D-88E0-C1A2BD69E0CC}" type="presOf" srcId="{59D06732-8EA8-4523-A57A-18338FF4C54C}" destId="{34B7A383-B61B-4F99-B6D0-81A506E87B62}" srcOrd="0" destOrd="0" presId="urn:microsoft.com/office/officeart/2005/8/layout/chevron1"/>
    <dgm:cxn modelId="{2A5EEDE0-D9A8-4370-BC64-9AE43817AEAC}" type="presOf" srcId="{08A9918B-4F4C-4295-A43E-5617C879E2E9}" destId="{09D80ADE-8D4B-437F-B317-D62EAB48FE83}" srcOrd="0" destOrd="0" presId="urn:microsoft.com/office/officeart/2005/8/layout/chevron1"/>
    <dgm:cxn modelId="{52DCEBFA-D1A7-486B-B01F-C0541605C85E}" srcId="{08A9918B-4F4C-4295-A43E-5617C879E2E9}" destId="{C25458D7-6A23-4D6F-9B5D-4C56E6CD540A}" srcOrd="0" destOrd="0" parTransId="{FA4DBAA5-08C4-4196-BDCB-865C59B90675}" sibTransId="{1E085EB3-60B9-4BF7-9A7E-2C0210DB6E14}"/>
    <dgm:cxn modelId="{E22A3E48-42F3-4C5D-B7EA-BAA692AF6312}" srcId="{08A9918B-4F4C-4295-A43E-5617C879E2E9}" destId="{50A5EBBD-9F19-4C35-8BAC-4092129D8A1D}" srcOrd="4" destOrd="0" parTransId="{4F51F946-CBE1-499C-887B-215D2D5C2001}" sibTransId="{067D4861-0D11-402B-ACB7-BFD1F5E2F079}"/>
    <dgm:cxn modelId="{49CAEF46-F7C4-48B4-8ACF-532961AC4281}" type="presOf" srcId="{50A5EBBD-9F19-4C35-8BAC-4092129D8A1D}" destId="{2B867A39-C367-4880-8675-C2EF26931E84}" srcOrd="0" destOrd="0" presId="urn:microsoft.com/office/officeart/2005/8/layout/chevron1"/>
    <dgm:cxn modelId="{CA26F360-A9F1-4B31-A464-ADE63A0E0BAF}" type="presParOf" srcId="{09D80ADE-8D4B-437F-B317-D62EAB48FE83}" destId="{B805FC77-4AB0-40B4-84F0-7206177DD295}" srcOrd="0" destOrd="0" presId="urn:microsoft.com/office/officeart/2005/8/layout/chevron1"/>
    <dgm:cxn modelId="{85CF6798-0261-4521-89D1-803830907928}" type="presParOf" srcId="{09D80ADE-8D4B-437F-B317-D62EAB48FE83}" destId="{CBD05616-0436-43C0-B106-20A515316CB5}" srcOrd="1" destOrd="0" presId="urn:microsoft.com/office/officeart/2005/8/layout/chevron1"/>
    <dgm:cxn modelId="{7169789E-D37D-45EA-8AA6-FD5F365BD58E}" type="presParOf" srcId="{09D80ADE-8D4B-437F-B317-D62EAB48FE83}" destId="{34B7A383-B61B-4F99-B6D0-81A506E87B62}" srcOrd="2" destOrd="0" presId="urn:microsoft.com/office/officeart/2005/8/layout/chevron1"/>
    <dgm:cxn modelId="{378A35FA-8D3B-4A51-84E6-EE65E5883042}" type="presParOf" srcId="{09D80ADE-8D4B-437F-B317-D62EAB48FE83}" destId="{2B1A2B4F-8531-45A2-BE4A-7E63CA9F7023}" srcOrd="3" destOrd="0" presId="urn:microsoft.com/office/officeart/2005/8/layout/chevron1"/>
    <dgm:cxn modelId="{41F5486E-7ECD-45CD-BE33-F67A890FB688}" type="presParOf" srcId="{09D80ADE-8D4B-437F-B317-D62EAB48FE83}" destId="{EEF1F1B0-A524-41F0-8A08-4EC993B7C0BF}" srcOrd="4" destOrd="0" presId="urn:microsoft.com/office/officeart/2005/8/layout/chevron1"/>
    <dgm:cxn modelId="{F2FECE66-9609-4184-A650-5FDA3F9978B0}" type="presParOf" srcId="{09D80ADE-8D4B-437F-B317-D62EAB48FE83}" destId="{E994AC18-BE05-4ADB-8CE0-D5060CDCB12F}" srcOrd="5" destOrd="0" presId="urn:microsoft.com/office/officeart/2005/8/layout/chevron1"/>
    <dgm:cxn modelId="{B3AA532A-3FA6-4919-B31F-16CB5A65EF09}" type="presParOf" srcId="{09D80ADE-8D4B-437F-B317-D62EAB48FE83}" destId="{AC48DC62-0858-4F60-A10A-C726512FDFB6}" srcOrd="6" destOrd="0" presId="urn:microsoft.com/office/officeart/2005/8/layout/chevron1"/>
    <dgm:cxn modelId="{2DE585F2-9FBC-4174-A075-1AA132681308}" type="presParOf" srcId="{09D80ADE-8D4B-437F-B317-D62EAB48FE83}" destId="{D190EE48-74AD-4F33-9BEC-CCEC90FFC05D}" srcOrd="7" destOrd="0" presId="urn:microsoft.com/office/officeart/2005/8/layout/chevron1"/>
    <dgm:cxn modelId="{2DBF1785-5742-4EE8-9F3B-643646CD9114}" type="presParOf" srcId="{09D80ADE-8D4B-437F-B317-D62EAB48FE83}" destId="{2B867A39-C367-4880-8675-C2EF26931E8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9919E2-50C2-482B-B290-E596F01869A7}" type="doc">
      <dgm:prSet loTypeId="urn:microsoft.com/office/officeart/2005/8/layout/chevron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4085BDC-3129-41B8-A5C6-EBD899C9A20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77234FD-0EBF-417A-9A13-9DD4C64B04AB}" type="parTrans" cxnId="{177A557D-BC7B-4932-9396-5F3451751ED2}">
      <dgm:prSet/>
      <dgm:spPr/>
      <dgm:t>
        <a:bodyPr/>
        <a:lstStyle/>
        <a:p>
          <a:endParaRPr lang="en-US"/>
        </a:p>
      </dgm:t>
    </dgm:pt>
    <dgm:pt modelId="{296F316A-25FD-420B-9658-9146550AFC91}" type="sibTrans" cxnId="{177A557D-BC7B-4932-9396-5F3451751ED2}">
      <dgm:prSet/>
      <dgm:spPr/>
      <dgm:t>
        <a:bodyPr/>
        <a:lstStyle/>
        <a:p>
          <a:endParaRPr lang="en-US"/>
        </a:p>
      </dgm:t>
    </dgm:pt>
    <dgm:pt modelId="{A393E627-58A8-421A-8F22-174595049C20}">
      <dgm:prSet phldrT="[Text]" custT="1"/>
      <dgm:spPr/>
      <dgm:t>
        <a:bodyPr/>
        <a:lstStyle/>
        <a:p>
          <a:r>
            <a:rPr lang="en-US" sz="2000" dirty="0" smtClean="0"/>
            <a:t>Generality</a:t>
          </a:r>
          <a:endParaRPr lang="en-US" sz="2000" dirty="0"/>
        </a:p>
      </dgm:t>
    </dgm:pt>
    <dgm:pt modelId="{7BA733BA-E70F-4088-81E4-51EFE1B4FFFE}" type="parTrans" cxnId="{D2702738-4838-450D-B000-203EEEBF56FF}">
      <dgm:prSet/>
      <dgm:spPr/>
      <dgm:t>
        <a:bodyPr/>
        <a:lstStyle/>
        <a:p>
          <a:endParaRPr lang="en-US"/>
        </a:p>
      </dgm:t>
    </dgm:pt>
    <dgm:pt modelId="{7B2D39BB-1D09-434A-B167-4254BC9E4E00}" type="sibTrans" cxnId="{D2702738-4838-450D-B000-203EEEBF56FF}">
      <dgm:prSet/>
      <dgm:spPr/>
      <dgm:t>
        <a:bodyPr/>
        <a:lstStyle/>
        <a:p>
          <a:endParaRPr lang="en-US"/>
        </a:p>
      </dgm:t>
    </dgm:pt>
    <dgm:pt modelId="{CFCA724E-1933-4602-89A8-3073822ADB76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A2B5D17-AF66-4308-94DC-F82D28352A8A}" type="parTrans" cxnId="{0F7AAE65-36CA-4D52-8B44-15210278DDC6}">
      <dgm:prSet/>
      <dgm:spPr/>
      <dgm:t>
        <a:bodyPr/>
        <a:lstStyle/>
        <a:p>
          <a:endParaRPr lang="en-US"/>
        </a:p>
      </dgm:t>
    </dgm:pt>
    <dgm:pt modelId="{F685C59B-6D92-44AB-9E94-678132D98FDF}" type="sibTrans" cxnId="{0F7AAE65-36CA-4D52-8B44-15210278DDC6}">
      <dgm:prSet/>
      <dgm:spPr/>
      <dgm:t>
        <a:bodyPr/>
        <a:lstStyle/>
        <a:p>
          <a:endParaRPr lang="en-US"/>
        </a:p>
      </dgm:t>
    </dgm:pt>
    <dgm:pt modelId="{C85BF5F6-1E38-4DDA-8EB3-B6A047AB86E9}">
      <dgm:prSet phldrT="[Text]" custT="1"/>
      <dgm:spPr/>
      <dgm:t>
        <a:bodyPr/>
        <a:lstStyle/>
        <a:p>
          <a:r>
            <a:rPr lang="en-US" sz="2000" dirty="0" smtClean="0"/>
            <a:t>Practicality</a:t>
          </a:r>
          <a:endParaRPr lang="en-US" sz="2000" dirty="0"/>
        </a:p>
      </dgm:t>
    </dgm:pt>
    <dgm:pt modelId="{E96E7313-34B3-4E82-9AA5-D10AA7100A96}" type="parTrans" cxnId="{E1D704D1-5523-48AC-92A7-40ED9D0B2EFE}">
      <dgm:prSet/>
      <dgm:spPr/>
      <dgm:t>
        <a:bodyPr/>
        <a:lstStyle/>
        <a:p>
          <a:endParaRPr lang="en-US"/>
        </a:p>
      </dgm:t>
    </dgm:pt>
    <dgm:pt modelId="{06700DB8-1F4B-4D72-BF16-D3059907B172}" type="sibTrans" cxnId="{E1D704D1-5523-48AC-92A7-40ED9D0B2EFE}">
      <dgm:prSet/>
      <dgm:spPr/>
      <dgm:t>
        <a:bodyPr/>
        <a:lstStyle/>
        <a:p>
          <a:endParaRPr lang="en-US"/>
        </a:p>
      </dgm:t>
    </dgm:pt>
    <dgm:pt modelId="{3DD9BFC9-4BD2-4FEA-B2EA-304D6802C481}">
      <dgm:prSet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A43C956-579C-4EE1-8BF2-684C4C50DBD6}" type="parTrans" cxnId="{EF5BDB64-FD64-4F6D-AD44-8F465B08DC3A}">
      <dgm:prSet/>
      <dgm:spPr/>
      <dgm:t>
        <a:bodyPr/>
        <a:lstStyle/>
        <a:p>
          <a:endParaRPr lang="en-US"/>
        </a:p>
      </dgm:t>
    </dgm:pt>
    <dgm:pt modelId="{C64BCD4A-867D-4F06-B2DE-F27080EA8D64}" type="sibTrans" cxnId="{EF5BDB64-FD64-4F6D-AD44-8F465B08DC3A}">
      <dgm:prSet/>
      <dgm:spPr/>
      <dgm:t>
        <a:bodyPr/>
        <a:lstStyle/>
        <a:p>
          <a:endParaRPr lang="en-US"/>
        </a:p>
      </dgm:t>
    </dgm:pt>
    <dgm:pt modelId="{D88E6D7B-D21E-4A79-87E9-3E55AB5478C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noFill/>
        <a:effectLst/>
      </dgm:spPr>
      <dgm:t>
        <a:bodyPr/>
        <a:lstStyle/>
        <a:p>
          <a:r>
            <a:rPr lang="en-US" sz="2000" b="0" dirty="0" smtClean="0"/>
            <a:t>Productivity</a:t>
          </a:r>
          <a:endParaRPr lang="en-US" sz="2000" b="0" dirty="0"/>
        </a:p>
      </dgm:t>
    </dgm:pt>
    <dgm:pt modelId="{A72CE4DD-39DA-4CF9-9515-B0217DCEB064}" type="parTrans" cxnId="{211487A1-ECED-44AC-B1EB-98AF76421CEE}">
      <dgm:prSet/>
      <dgm:spPr/>
      <dgm:t>
        <a:bodyPr/>
        <a:lstStyle/>
        <a:p>
          <a:endParaRPr lang="en-US"/>
        </a:p>
      </dgm:t>
    </dgm:pt>
    <dgm:pt modelId="{2CD5F16D-6E11-4FAE-A5FC-61B528F3DC59}" type="sibTrans" cxnId="{211487A1-ECED-44AC-B1EB-98AF76421CEE}">
      <dgm:prSet/>
      <dgm:spPr/>
      <dgm:t>
        <a:bodyPr/>
        <a:lstStyle/>
        <a:p>
          <a:endParaRPr lang="en-US"/>
        </a:p>
      </dgm:t>
    </dgm:pt>
    <dgm:pt modelId="{BF78A138-E6E9-419C-B732-E31CC02D4DA4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B7E3C41-8132-45B6-9A5F-C08C86A363F2}" type="parTrans" cxnId="{ADBE1D65-9FBC-45E3-A6F4-2C29C3B813D2}">
      <dgm:prSet/>
      <dgm:spPr/>
      <dgm:t>
        <a:bodyPr/>
        <a:lstStyle/>
        <a:p>
          <a:endParaRPr lang="en-US"/>
        </a:p>
      </dgm:t>
    </dgm:pt>
    <dgm:pt modelId="{0E4975C7-DF37-41CC-9CDC-915F6B710B26}" type="sibTrans" cxnId="{ADBE1D65-9FBC-45E3-A6F4-2C29C3B813D2}">
      <dgm:prSet/>
      <dgm:spPr/>
      <dgm:t>
        <a:bodyPr/>
        <a:lstStyle/>
        <a:p>
          <a:endParaRPr lang="en-US"/>
        </a:p>
      </dgm:t>
    </dgm:pt>
    <dgm:pt modelId="{A3ADE709-82A8-4454-B7ED-3F6B772F29D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lin ang="10800000" scaled="1"/>
          <a:tileRect/>
        </a:gradFill>
      </dgm:spPr>
      <dgm:t>
        <a:bodyPr/>
        <a:lstStyle/>
        <a:p>
          <a:r>
            <a:rPr lang="en-US" sz="2000" dirty="0" smtClean="0"/>
            <a:t>User-Friendliness</a:t>
          </a:r>
          <a:endParaRPr lang="en-US" sz="2000" dirty="0"/>
        </a:p>
      </dgm:t>
    </dgm:pt>
    <dgm:pt modelId="{1083C789-A2B1-4FD0-A37B-E1FCF1CE6920}" type="parTrans" cxnId="{A2E9A3FA-6B86-4FB7-BC09-E82AD559B2F3}">
      <dgm:prSet/>
      <dgm:spPr/>
      <dgm:t>
        <a:bodyPr/>
        <a:lstStyle/>
        <a:p>
          <a:endParaRPr lang="en-US"/>
        </a:p>
      </dgm:t>
    </dgm:pt>
    <dgm:pt modelId="{7B8B506E-1A55-4C7F-8075-50B908E33EA0}" type="sibTrans" cxnId="{A2E9A3FA-6B86-4FB7-BC09-E82AD559B2F3}">
      <dgm:prSet/>
      <dgm:spPr/>
      <dgm:t>
        <a:bodyPr/>
        <a:lstStyle/>
        <a:p>
          <a:endParaRPr lang="en-US"/>
        </a:p>
      </dgm:t>
    </dgm:pt>
    <dgm:pt modelId="{0D26FD98-D231-440E-87A9-407A1CC3A264}" type="pres">
      <dgm:prSet presAssocID="{4D9919E2-50C2-482B-B290-E596F01869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FD3387-860C-4397-804C-A152A46904E7}" type="pres">
      <dgm:prSet presAssocID="{44085BDC-3129-41B8-A5C6-EBD899C9A206}" presName="composite" presStyleCnt="0"/>
      <dgm:spPr/>
    </dgm:pt>
    <dgm:pt modelId="{91E9DCC1-FF2A-468A-A2DD-243D0FD4F5A6}" type="pres">
      <dgm:prSet presAssocID="{44085BDC-3129-41B8-A5C6-EBD899C9A20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23013-4012-4CDC-ABBE-585B9FAA52C4}" type="pres">
      <dgm:prSet presAssocID="{44085BDC-3129-41B8-A5C6-EBD899C9A20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6CB10-B72C-469A-B7B5-C2B60E1F08BC}" type="pres">
      <dgm:prSet presAssocID="{296F316A-25FD-420B-9658-9146550AFC91}" presName="sp" presStyleCnt="0"/>
      <dgm:spPr/>
    </dgm:pt>
    <dgm:pt modelId="{6A59CF69-9188-4266-91DA-1703480547C2}" type="pres">
      <dgm:prSet presAssocID="{CFCA724E-1933-4602-89A8-3073822ADB76}" presName="composite" presStyleCnt="0"/>
      <dgm:spPr/>
    </dgm:pt>
    <dgm:pt modelId="{A825DEC7-DAF5-4E19-A874-B4E844D5EC5B}" type="pres">
      <dgm:prSet presAssocID="{CFCA724E-1933-4602-89A8-3073822ADB7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61D75-223F-47FA-B5CE-92C0780ECF3C}" type="pres">
      <dgm:prSet presAssocID="{CFCA724E-1933-4602-89A8-3073822ADB7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5A9E8-41C0-46C2-AB10-403CBB121642}" type="pres">
      <dgm:prSet presAssocID="{F685C59B-6D92-44AB-9E94-678132D98FDF}" presName="sp" presStyleCnt="0"/>
      <dgm:spPr/>
    </dgm:pt>
    <dgm:pt modelId="{055860EE-0C5B-4BB6-A54F-F7582F4F4A68}" type="pres">
      <dgm:prSet presAssocID="{3DD9BFC9-4BD2-4FEA-B2EA-304D6802C481}" presName="composite" presStyleCnt="0"/>
      <dgm:spPr/>
    </dgm:pt>
    <dgm:pt modelId="{3B167B7D-8818-49BD-A60F-5385C0E71BF4}" type="pres">
      <dgm:prSet presAssocID="{3DD9BFC9-4BD2-4FEA-B2EA-304D6802C48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03DF0-2B69-4A0A-AF71-EA7F1424FE74}" type="pres">
      <dgm:prSet presAssocID="{3DD9BFC9-4BD2-4FEA-B2EA-304D6802C48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6FF89-ABA8-4656-B12E-5C47AFE43891}" type="pres">
      <dgm:prSet presAssocID="{C64BCD4A-867D-4F06-B2DE-F27080EA8D64}" presName="sp" presStyleCnt="0"/>
      <dgm:spPr/>
    </dgm:pt>
    <dgm:pt modelId="{4895FE3F-206B-4971-845A-E3EDC7D5AE44}" type="pres">
      <dgm:prSet presAssocID="{BF78A138-E6E9-419C-B732-E31CC02D4DA4}" presName="composite" presStyleCnt="0"/>
      <dgm:spPr/>
    </dgm:pt>
    <dgm:pt modelId="{A53A7209-5A38-4887-9842-DF33EF0C5CEE}" type="pres">
      <dgm:prSet presAssocID="{BF78A138-E6E9-419C-B732-E31CC02D4DA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CFF1A-E64E-4BF9-94C8-6EC87D3BF49B}" type="pres">
      <dgm:prSet presAssocID="{BF78A138-E6E9-419C-B732-E31CC02D4DA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702738-4838-450D-B000-203EEEBF56FF}" srcId="{44085BDC-3129-41B8-A5C6-EBD899C9A206}" destId="{A393E627-58A8-421A-8F22-174595049C20}" srcOrd="0" destOrd="0" parTransId="{7BA733BA-E70F-4088-81E4-51EFE1B4FFFE}" sibTransId="{7B2D39BB-1D09-434A-B167-4254BC9E4E00}"/>
    <dgm:cxn modelId="{D0021B3A-1ABF-4364-890F-88ADD5FA1DA9}" type="presOf" srcId="{44085BDC-3129-41B8-A5C6-EBD899C9A206}" destId="{91E9DCC1-FF2A-468A-A2DD-243D0FD4F5A6}" srcOrd="0" destOrd="0" presId="urn:microsoft.com/office/officeart/2005/8/layout/chevron2"/>
    <dgm:cxn modelId="{EF5BDB64-FD64-4F6D-AD44-8F465B08DC3A}" srcId="{4D9919E2-50C2-482B-B290-E596F01869A7}" destId="{3DD9BFC9-4BD2-4FEA-B2EA-304D6802C481}" srcOrd="2" destOrd="0" parTransId="{2A43C956-579C-4EE1-8BF2-684C4C50DBD6}" sibTransId="{C64BCD4A-867D-4F06-B2DE-F27080EA8D64}"/>
    <dgm:cxn modelId="{C326FE61-1D72-488A-9DA2-33144FB26324}" type="presOf" srcId="{C85BF5F6-1E38-4DDA-8EB3-B6A047AB86E9}" destId="{91B61D75-223F-47FA-B5CE-92C0780ECF3C}" srcOrd="0" destOrd="0" presId="urn:microsoft.com/office/officeart/2005/8/layout/chevron2"/>
    <dgm:cxn modelId="{8776209E-C4B0-4FA6-BD36-9928F7FC04A8}" type="presOf" srcId="{A393E627-58A8-421A-8F22-174595049C20}" destId="{C8023013-4012-4CDC-ABBE-585B9FAA52C4}" srcOrd="0" destOrd="0" presId="urn:microsoft.com/office/officeart/2005/8/layout/chevron2"/>
    <dgm:cxn modelId="{E1D704D1-5523-48AC-92A7-40ED9D0B2EFE}" srcId="{CFCA724E-1933-4602-89A8-3073822ADB76}" destId="{C85BF5F6-1E38-4DDA-8EB3-B6A047AB86E9}" srcOrd="0" destOrd="0" parTransId="{E96E7313-34B3-4E82-9AA5-D10AA7100A96}" sibTransId="{06700DB8-1F4B-4D72-BF16-D3059907B172}"/>
    <dgm:cxn modelId="{292822B6-24F3-4423-A61F-658F99C3499E}" type="presOf" srcId="{D88E6D7B-D21E-4A79-87E9-3E55AB5478CC}" destId="{353CFF1A-E64E-4BF9-94C8-6EC87D3BF49B}" srcOrd="0" destOrd="0" presId="urn:microsoft.com/office/officeart/2005/8/layout/chevron2"/>
    <dgm:cxn modelId="{ABA7D62B-A8AB-4195-AC92-EA8B158CA41C}" type="presOf" srcId="{4D9919E2-50C2-482B-B290-E596F01869A7}" destId="{0D26FD98-D231-440E-87A9-407A1CC3A264}" srcOrd="0" destOrd="0" presId="urn:microsoft.com/office/officeart/2005/8/layout/chevron2"/>
    <dgm:cxn modelId="{177A557D-BC7B-4932-9396-5F3451751ED2}" srcId="{4D9919E2-50C2-482B-B290-E596F01869A7}" destId="{44085BDC-3129-41B8-A5C6-EBD899C9A206}" srcOrd="0" destOrd="0" parTransId="{C77234FD-0EBF-417A-9A13-9DD4C64B04AB}" sibTransId="{296F316A-25FD-420B-9658-9146550AFC91}"/>
    <dgm:cxn modelId="{0F7AAE65-36CA-4D52-8B44-15210278DDC6}" srcId="{4D9919E2-50C2-482B-B290-E596F01869A7}" destId="{CFCA724E-1933-4602-89A8-3073822ADB76}" srcOrd="1" destOrd="0" parTransId="{8A2B5D17-AF66-4308-94DC-F82D28352A8A}" sibTransId="{F685C59B-6D92-44AB-9E94-678132D98FDF}"/>
    <dgm:cxn modelId="{A2E9A3FA-6B86-4FB7-BC09-E82AD559B2F3}" srcId="{3DD9BFC9-4BD2-4FEA-B2EA-304D6802C481}" destId="{A3ADE709-82A8-4454-B7ED-3F6B772F29D7}" srcOrd="0" destOrd="0" parTransId="{1083C789-A2B1-4FD0-A37B-E1FCF1CE6920}" sibTransId="{7B8B506E-1A55-4C7F-8075-50B908E33EA0}"/>
    <dgm:cxn modelId="{ADBE1D65-9FBC-45E3-A6F4-2C29C3B813D2}" srcId="{4D9919E2-50C2-482B-B290-E596F01869A7}" destId="{BF78A138-E6E9-419C-B732-E31CC02D4DA4}" srcOrd="3" destOrd="0" parTransId="{BB7E3C41-8132-45B6-9A5F-C08C86A363F2}" sibTransId="{0E4975C7-DF37-41CC-9CDC-915F6B710B26}"/>
    <dgm:cxn modelId="{211487A1-ECED-44AC-B1EB-98AF76421CEE}" srcId="{BF78A138-E6E9-419C-B732-E31CC02D4DA4}" destId="{D88E6D7B-D21E-4A79-87E9-3E55AB5478CC}" srcOrd="0" destOrd="0" parTransId="{A72CE4DD-39DA-4CF9-9515-B0217DCEB064}" sibTransId="{2CD5F16D-6E11-4FAE-A5FC-61B528F3DC59}"/>
    <dgm:cxn modelId="{E348F919-601D-4FB2-8D79-E324B9B69065}" type="presOf" srcId="{BF78A138-E6E9-419C-B732-E31CC02D4DA4}" destId="{A53A7209-5A38-4887-9842-DF33EF0C5CEE}" srcOrd="0" destOrd="0" presId="urn:microsoft.com/office/officeart/2005/8/layout/chevron2"/>
    <dgm:cxn modelId="{95C7F3C7-6036-491A-8641-AE5872DBDFBB}" type="presOf" srcId="{A3ADE709-82A8-4454-B7ED-3F6B772F29D7}" destId="{7D703DF0-2B69-4A0A-AF71-EA7F1424FE74}" srcOrd="0" destOrd="0" presId="urn:microsoft.com/office/officeart/2005/8/layout/chevron2"/>
    <dgm:cxn modelId="{A9871B7D-80F6-4FCA-9C49-EAA9883CE4D8}" type="presOf" srcId="{3DD9BFC9-4BD2-4FEA-B2EA-304D6802C481}" destId="{3B167B7D-8818-49BD-A60F-5385C0E71BF4}" srcOrd="0" destOrd="0" presId="urn:microsoft.com/office/officeart/2005/8/layout/chevron2"/>
    <dgm:cxn modelId="{E924A78E-40AB-4442-87FA-752749F3C3AA}" type="presOf" srcId="{CFCA724E-1933-4602-89A8-3073822ADB76}" destId="{A825DEC7-DAF5-4E19-A874-B4E844D5EC5B}" srcOrd="0" destOrd="0" presId="urn:microsoft.com/office/officeart/2005/8/layout/chevron2"/>
    <dgm:cxn modelId="{63FD1619-6E40-4F54-9DBA-F2DFD57DEABF}" type="presParOf" srcId="{0D26FD98-D231-440E-87A9-407A1CC3A264}" destId="{4AFD3387-860C-4397-804C-A152A46904E7}" srcOrd="0" destOrd="0" presId="urn:microsoft.com/office/officeart/2005/8/layout/chevron2"/>
    <dgm:cxn modelId="{70C73817-9A8A-4E91-B63D-ED653332BEF5}" type="presParOf" srcId="{4AFD3387-860C-4397-804C-A152A46904E7}" destId="{91E9DCC1-FF2A-468A-A2DD-243D0FD4F5A6}" srcOrd="0" destOrd="0" presId="urn:microsoft.com/office/officeart/2005/8/layout/chevron2"/>
    <dgm:cxn modelId="{0E7DB5DA-5883-4052-A18A-C765D1166C30}" type="presParOf" srcId="{4AFD3387-860C-4397-804C-A152A46904E7}" destId="{C8023013-4012-4CDC-ABBE-585B9FAA52C4}" srcOrd="1" destOrd="0" presId="urn:microsoft.com/office/officeart/2005/8/layout/chevron2"/>
    <dgm:cxn modelId="{5E1DC379-E4CE-4589-A513-FB8D8B4618C5}" type="presParOf" srcId="{0D26FD98-D231-440E-87A9-407A1CC3A264}" destId="{1896CB10-B72C-469A-B7B5-C2B60E1F08BC}" srcOrd="1" destOrd="0" presId="urn:microsoft.com/office/officeart/2005/8/layout/chevron2"/>
    <dgm:cxn modelId="{26798964-416C-4105-A1ED-AE61CD321EBA}" type="presParOf" srcId="{0D26FD98-D231-440E-87A9-407A1CC3A264}" destId="{6A59CF69-9188-4266-91DA-1703480547C2}" srcOrd="2" destOrd="0" presId="urn:microsoft.com/office/officeart/2005/8/layout/chevron2"/>
    <dgm:cxn modelId="{D9C68419-C3ED-4E03-BAB9-9374A9F5D1AF}" type="presParOf" srcId="{6A59CF69-9188-4266-91DA-1703480547C2}" destId="{A825DEC7-DAF5-4E19-A874-B4E844D5EC5B}" srcOrd="0" destOrd="0" presId="urn:microsoft.com/office/officeart/2005/8/layout/chevron2"/>
    <dgm:cxn modelId="{A979D1A2-33B7-46B8-A429-2045B902D646}" type="presParOf" srcId="{6A59CF69-9188-4266-91DA-1703480547C2}" destId="{91B61D75-223F-47FA-B5CE-92C0780ECF3C}" srcOrd="1" destOrd="0" presId="urn:microsoft.com/office/officeart/2005/8/layout/chevron2"/>
    <dgm:cxn modelId="{D8D4DE40-4B8D-4B02-B0D0-3109B57EFD0D}" type="presParOf" srcId="{0D26FD98-D231-440E-87A9-407A1CC3A264}" destId="{8695A9E8-41C0-46C2-AB10-403CBB121642}" srcOrd="3" destOrd="0" presId="urn:microsoft.com/office/officeart/2005/8/layout/chevron2"/>
    <dgm:cxn modelId="{50628076-A75E-4E31-A5B2-B6B9DEEFD42B}" type="presParOf" srcId="{0D26FD98-D231-440E-87A9-407A1CC3A264}" destId="{055860EE-0C5B-4BB6-A54F-F7582F4F4A68}" srcOrd="4" destOrd="0" presId="urn:microsoft.com/office/officeart/2005/8/layout/chevron2"/>
    <dgm:cxn modelId="{921A6FC9-5185-4334-8227-137B9E793BD1}" type="presParOf" srcId="{055860EE-0C5B-4BB6-A54F-F7582F4F4A68}" destId="{3B167B7D-8818-49BD-A60F-5385C0E71BF4}" srcOrd="0" destOrd="0" presId="urn:microsoft.com/office/officeart/2005/8/layout/chevron2"/>
    <dgm:cxn modelId="{31475312-4D29-446B-B14C-4754ADB3D06C}" type="presParOf" srcId="{055860EE-0C5B-4BB6-A54F-F7582F4F4A68}" destId="{7D703DF0-2B69-4A0A-AF71-EA7F1424FE74}" srcOrd="1" destOrd="0" presId="urn:microsoft.com/office/officeart/2005/8/layout/chevron2"/>
    <dgm:cxn modelId="{6DC4A8F4-044B-42EC-AB3C-AE6E259BDF0D}" type="presParOf" srcId="{0D26FD98-D231-440E-87A9-407A1CC3A264}" destId="{C516FF89-ABA8-4656-B12E-5C47AFE43891}" srcOrd="5" destOrd="0" presId="urn:microsoft.com/office/officeart/2005/8/layout/chevron2"/>
    <dgm:cxn modelId="{C1E55289-1021-451D-96BA-3237ED07C81F}" type="presParOf" srcId="{0D26FD98-D231-440E-87A9-407A1CC3A264}" destId="{4895FE3F-206B-4971-845A-E3EDC7D5AE44}" srcOrd="6" destOrd="0" presId="urn:microsoft.com/office/officeart/2005/8/layout/chevron2"/>
    <dgm:cxn modelId="{1F86FEEA-F457-4B9D-A8C2-56649A55A6F7}" type="presParOf" srcId="{4895FE3F-206B-4971-845A-E3EDC7D5AE44}" destId="{A53A7209-5A38-4887-9842-DF33EF0C5CEE}" srcOrd="0" destOrd="0" presId="urn:microsoft.com/office/officeart/2005/8/layout/chevron2"/>
    <dgm:cxn modelId="{BD3FEFEC-911C-4339-BCD8-BB6CD677AA36}" type="presParOf" srcId="{4895FE3F-206B-4971-845A-E3EDC7D5AE44}" destId="{353CFF1A-E64E-4BF9-94C8-6EC87D3BF4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9919E2-50C2-482B-B290-E596F01869A7}" type="doc">
      <dgm:prSet loTypeId="urn:microsoft.com/office/officeart/2005/8/layout/chevron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4085BDC-3129-41B8-A5C6-EBD899C9A20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77234FD-0EBF-417A-9A13-9DD4C64B04AB}" type="parTrans" cxnId="{177A557D-BC7B-4932-9396-5F3451751ED2}">
      <dgm:prSet/>
      <dgm:spPr/>
      <dgm:t>
        <a:bodyPr/>
        <a:lstStyle/>
        <a:p>
          <a:endParaRPr lang="en-US"/>
        </a:p>
      </dgm:t>
    </dgm:pt>
    <dgm:pt modelId="{296F316A-25FD-420B-9658-9146550AFC91}" type="sibTrans" cxnId="{177A557D-BC7B-4932-9396-5F3451751ED2}">
      <dgm:prSet/>
      <dgm:spPr/>
      <dgm:t>
        <a:bodyPr/>
        <a:lstStyle/>
        <a:p>
          <a:endParaRPr lang="en-US"/>
        </a:p>
      </dgm:t>
    </dgm:pt>
    <dgm:pt modelId="{A393E627-58A8-421A-8F22-174595049C20}">
      <dgm:prSet phldrT="[Text]" custT="1"/>
      <dgm:spPr/>
      <dgm:t>
        <a:bodyPr/>
        <a:lstStyle/>
        <a:p>
          <a:r>
            <a:rPr lang="en-US" sz="2000" dirty="0" smtClean="0"/>
            <a:t>Generality</a:t>
          </a:r>
          <a:endParaRPr lang="en-US" sz="2000" dirty="0"/>
        </a:p>
      </dgm:t>
    </dgm:pt>
    <dgm:pt modelId="{7BA733BA-E70F-4088-81E4-51EFE1B4FFFE}" type="parTrans" cxnId="{D2702738-4838-450D-B000-203EEEBF56FF}">
      <dgm:prSet/>
      <dgm:spPr/>
      <dgm:t>
        <a:bodyPr/>
        <a:lstStyle/>
        <a:p>
          <a:endParaRPr lang="en-US"/>
        </a:p>
      </dgm:t>
    </dgm:pt>
    <dgm:pt modelId="{7B2D39BB-1D09-434A-B167-4254BC9E4E00}" type="sibTrans" cxnId="{D2702738-4838-450D-B000-203EEEBF56FF}">
      <dgm:prSet/>
      <dgm:spPr/>
      <dgm:t>
        <a:bodyPr/>
        <a:lstStyle/>
        <a:p>
          <a:endParaRPr lang="en-US"/>
        </a:p>
      </dgm:t>
    </dgm:pt>
    <dgm:pt modelId="{CFCA724E-1933-4602-89A8-3073822ADB76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A2B5D17-AF66-4308-94DC-F82D28352A8A}" type="parTrans" cxnId="{0F7AAE65-36CA-4D52-8B44-15210278DDC6}">
      <dgm:prSet/>
      <dgm:spPr/>
      <dgm:t>
        <a:bodyPr/>
        <a:lstStyle/>
        <a:p>
          <a:endParaRPr lang="en-US"/>
        </a:p>
      </dgm:t>
    </dgm:pt>
    <dgm:pt modelId="{F685C59B-6D92-44AB-9E94-678132D98FDF}" type="sibTrans" cxnId="{0F7AAE65-36CA-4D52-8B44-15210278DDC6}">
      <dgm:prSet/>
      <dgm:spPr/>
      <dgm:t>
        <a:bodyPr/>
        <a:lstStyle/>
        <a:p>
          <a:endParaRPr lang="en-US"/>
        </a:p>
      </dgm:t>
    </dgm:pt>
    <dgm:pt modelId="{C85BF5F6-1E38-4DDA-8EB3-B6A047AB86E9}">
      <dgm:prSet phldrT="[Text]" custT="1"/>
      <dgm:spPr/>
      <dgm:t>
        <a:bodyPr/>
        <a:lstStyle/>
        <a:p>
          <a:r>
            <a:rPr lang="en-US" sz="2000" dirty="0" smtClean="0"/>
            <a:t>Practicality</a:t>
          </a:r>
          <a:endParaRPr lang="en-US" sz="2000" dirty="0"/>
        </a:p>
      </dgm:t>
    </dgm:pt>
    <dgm:pt modelId="{E96E7313-34B3-4E82-9AA5-D10AA7100A96}" type="parTrans" cxnId="{E1D704D1-5523-48AC-92A7-40ED9D0B2EFE}">
      <dgm:prSet/>
      <dgm:spPr/>
      <dgm:t>
        <a:bodyPr/>
        <a:lstStyle/>
        <a:p>
          <a:endParaRPr lang="en-US"/>
        </a:p>
      </dgm:t>
    </dgm:pt>
    <dgm:pt modelId="{06700DB8-1F4B-4D72-BF16-D3059907B172}" type="sibTrans" cxnId="{E1D704D1-5523-48AC-92A7-40ED9D0B2EFE}">
      <dgm:prSet/>
      <dgm:spPr/>
      <dgm:t>
        <a:bodyPr/>
        <a:lstStyle/>
        <a:p>
          <a:endParaRPr lang="en-US"/>
        </a:p>
      </dgm:t>
    </dgm:pt>
    <dgm:pt modelId="{3DD9BFC9-4BD2-4FEA-B2EA-304D6802C481}">
      <dgm:prSet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A43C956-579C-4EE1-8BF2-684C4C50DBD6}" type="parTrans" cxnId="{EF5BDB64-FD64-4F6D-AD44-8F465B08DC3A}">
      <dgm:prSet/>
      <dgm:spPr/>
      <dgm:t>
        <a:bodyPr/>
        <a:lstStyle/>
        <a:p>
          <a:endParaRPr lang="en-US"/>
        </a:p>
      </dgm:t>
    </dgm:pt>
    <dgm:pt modelId="{C64BCD4A-867D-4F06-B2DE-F27080EA8D64}" type="sibTrans" cxnId="{EF5BDB64-FD64-4F6D-AD44-8F465B08DC3A}">
      <dgm:prSet/>
      <dgm:spPr/>
      <dgm:t>
        <a:bodyPr/>
        <a:lstStyle/>
        <a:p>
          <a:endParaRPr lang="en-US"/>
        </a:p>
      </dgm:t>
    </dgm:pt>
    <dgm:pt modelId="{D88E6D7B-D21E-4A79-87E9-3E55AB5478C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lin ang="10800000" scaled="1"/>
          <a:tileRect/>
        </a:gradFill>
      </dgm:spPr>
      <dgm:t>
        <a:bodyPr/>
        <a:lstStyle/>
        <a:p>
          <a:r>
            <a:rPr lang="en-US" sz="2000" dirty="0" smtClean="0"/>
            <a:t>Productivity</a:t>
          </a:r>
          <a:endParaRPr lang="en-US" sz="2000" dirty="0"/>
        </a:p>
      </dgm:t>
    </dgm:pt>
    <dgm:pt modelId="{A72CE4DD-39DA-4CF9-9515-B0217DCEB064}" type="parTrans" cxnId="{211487A1-ECED-44AC-B1EB-98AF76421CEE}">
      <dgm:prSet/>
      <dgm:spPr/>
      <dgm:t>
        <a:bodyPr/>
        <a:lstStyle/>
        <a:p>
          <a:endParaRPr lang="en-US"/>
        </a:p>
      </dgm:t>
    </dgm:pt>
    <dgm:pt modelId="{2CD5F16D-6E11-4FAE-A5FC-61B528F3DC59}" type="sibTrans" cxnId="{211487A1-ECED-44AC-B1EB-98AF76421CEE}">
      <dgm:prSet/>
      <dgm:spPr/>
      <dgm:t>
        <a:bodyPr/>
        <a:lstStyle/>
        <a:p>
          <a:endParaRPr lang="en-US"/>
        </a:p>
      </dgm:t>
    </dgm:pt>
    <dgm:pt modelId="{BF78A138-E6E9-419C-B732-E31CC02D4DA4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B7E3C41-8132-45B6-9A5F-C08C86A363F2}" type="parTrans" cxnId="{ADBE1D65-9FBC-45E3-A6F4-2C29C3B813D2}">
      <dgm:prSet/>
      <dgm:spPr/>
      <dgm:t>
        <a:bodyPr/>
        <a:lstStyle/>
        <a:p>
          <a:endParaRPr lang="en-US"/>
        </a:p>
      </dgm:t>
    </dgm:pt>
    <dgm:pt modelId="{0E4975C7-DF37-41CC-9CDC-915F6B710B26}" type="sibTrans" cxnId="{ADBE1D65-9FBC-45E3-A6F4-2C29C3B813D2}">
      <dgm:prSet/>
      <dgm:spPr/>
      <dgm:t>
        <a:bodyPr/>
        <a:lstStyle/>
        <a:p>
          <a:endParaRPr lang="en-US"/>
        </a:p>
      </dgm:t>
    </dgm:pt>
    <dgm:pt modelId="{A3ADE709-82A8-4454-B7ED-3F6B772F29D7}">
      <dgm:prSet custT="1"/>
      <dgm:spPr/>
      <dgm:t>
        <a:bodyPr/>
        <a:lstStyle/>
        <a:p>
          <a:r>
            <a:rPr lang="en-US" sz="2000" dirty="0" smtClean="0"/>
            <a:t>User-Friendliness</a:t>
          </a:r>
          <a:endParaRPr lang="en-US" sz="2000" dirty="0"/>
        </a:p>
      </dgm:t>
    </dgm:pt>
    <dgm:pt modelId="{1083C789-A2B1-4FD0-A37B-E1FCF1CE6920}" type="parTrans" cxnId="{A2E9A3FA-6B86-4FB7-BC09-E82AD559B2F3}">
      <dgm:prSet/>
      <dgm:spPr/>
      <dgm:t>
        <a:bodyPr/>
        <a:lstStyle/>
        <a:p>
          <a:endParaRPr lang="en-US"/>
        </a:p>
      </dgm:t>
    </dgm:pt>
    <dgm:pt modelId="{7B8B506E-1A55-4C7F-8075-50B908E33EA0}" type="sibTrans" cxnId="{A2E9A3FA-6B86-4FB7-BC09-E82AD559B2F3}">
      <dgm:prSet/>
      <dgm:spPr/>
      <dgm:t>
        <a:bodyPr/>
        <a:lstStyle/>
        <a:p>
          <a:endParaRPr lang="en-US"/>
        </a:p>
      </dgm:t>
    </dgm:pt>
    <dgm:pt modelId="{0D26FD98-D231-440E-87A9-407A1CC3A264}" type="pres">
      <dgm:prSet presAssocID="{4D9919E2-50C2-482B-B290-E596F01869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FD3387-860C-4397-804C-A152A46904E7}" type="pres">
      <dgm:prSet presAssocID="{44085BDC-3129-41B8-A5C6-EBD899C9A206}" presName="composite" presStyleCnt="0"/>
      <dgm:spPr/>
    </dgm:pt>
    <dgm:pt modelId="{91E9DCC1-FF2A-468A-A2DD-243D0FD4F5A6}" type="pres">
      <dgm:prSet presAssocID="{44085BDC-3129-41B8-A5C6-EBD899C9A20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23013-4012-4CDC-ABBE-585B9FAA52C4}" type="pres">
      <dgm:prSet presAssocID="{44085BDC-3129-41B8-A5C6-EBD899C9A20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6CB10-B72C-469A-B7B5-C2B60E1F08BC}" type="pres">
      <dgm:prSet presAssocID="{296F316A-25FD-420B-9658-9146550AFC91}" presName="sp" presStyleCnt="0"/>
      <dgm:spPr/>
    </dgm:pt>
    <dgm:pt modelId="{6A59CF69-9188-4266-91DA-1703480547C2}" type="pres">
      <dgm:prSet presAssocID="{CFCA724E-1933-4602-89A8-3073822ADB76}" presName="composite" presStyleCnt="0"/>
      <dgm:spPr/>
    </dgm:pt>
    <dgm:pt modelId="{A825DEC7-DAF5-4E19-A874-B4E844D5EC5B}" type="pres">
      <dgm:prSet presAssocID="{CFCA724E-1933-4602-89A8-3073822ADB7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61D75-223F-47FA-B5CE-92C0780ECF3C}" type="pres">
      <dgm:prSet presAssocID="{CFCA724E-1933-4602-89A8-3073822ADB7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5A9E8-41C0-46C2-AB10-403CBB121642}" type="pres">
      <dgm:prSet presAssocID="{F685C59B-6D92-44AB-9E94-678132D98FDF}" presName="sp" presStyleCnt="0"/>
      <dgm:spPr/>
    </dgm:pt>
    <dgm:pt modelId="{055860EE-0C5B-4BB6-A54F-F7582F4F4A68}" type="pres">
      <dgm:prSet presAssocID="{3DD9BFC9-4BD2-4FEA-B2EA-304D6802C481}" presName="composite" presStyleCnt="0"/>
      <dgm:spPr/>
    </dgm:pt>
    <dgm:pt modelId="{3B167B7D-8818-49BD-A60F-5385C0E71BF4}" type="pres">
      <dgm:prSet presAssocID="{3DD9BFC9-4BD2-4FEA-B2EA-304D6802C48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03DF0-2B69-4A0A-AF71-EA7F1424FE74}" type="pres">
      <dgm:prSet presAssocID="{3DD9BFC9-4BD2-4FEA-B2EA-304D6802C48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6FF89-ABA8-4656-B12E-5C47AFE43891}" type="pres">
      <dgm:prSet presAssocID="{C64BCD4A-867D-4F06-B2DE-F27080EA8D64}" presName="sp" presStyleCnt="0"/>
      <dgm:spPr/>
    </dgm:pt>
    <dgm:pt modelId="{4895FE3F-206B-4971-845A-E3EDC7D5AE44}" type="pres">
      <dgm:prSet presAssocID="{BF78A138-E6E9-419C-B732-E31CC02D4DA4}" presName="composite" presStyleCnt="0"/>
      <dgm:spPr/>
    </dgm:pt>
    <dgm:pt modelId="{A53A7209-5A38-4887-9842-DF33EF0C5CEE}" type="pres">
      <dgm:prSet presAssocID="{BF78A138-E6E9-419C-B732-E31CC02D4DA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CFF1A-E64E-4BF9-94C8-6EC87D3BF49B}" type="pres">
      <dgm:prSet presAssocID="{BF78A138-E6E9-419C-B732-E31CC02D4DA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702738-4838-450D-B000-203EEEBF56FF}" srcId="{44085BDC-3129-41B8-A5C6-EBD899C9A206}" destId="{A393E627-58A8-421A-8F22-174595049C20}" srcOrd="0" destOrd="0" parTransId="{7BA733BA-E70F-4088-81E4-51EFE1B4FFFE}" sibTransId="{7B2D39BB-1D09-434A-B167-4254BC9E4E00}"/>
    <dgm:cxn modelId="{EF5BDB64-FD64-4F6D-AD44-8F465B08DC3A}" srcId="{4D9919E2-50C2-482B-B290-E596F01869A7}" destId="{3DD9BFC9-4BD2-4FEA-B2EA-304D6802C481}" srcOrd="2" destOrd="0" parTransId="{2A43C956-579C-4EE1-8BF2-684C4C50DBD6}" sibTransId="{C64BCD4A-867D-4F06-B2DE-F27080EA8D64}"/>
    <dgm:cxn modelId="{743A088D-187A-4A43-A00F-ACFE9BBC6995}" type="presOf" srcId="{D88E6D7B-D21E-4A79-87E9-3E55AB5478CC}" destId="{353CFF1A-E64E-4BF9-94C8-6EC87D3BF49B}" srcOrd="0" destOrd="0" presId="urn:microsoft.com/office/officeart/2005/8/layout/chevron2"/>
    <dgm:cxn modelId="{2B6A294B-872E-42D8-ADB8-751DCEB3052C}" type="presOf" srcId="{44085BDC-3129-41B8-A5C6-EBD899C9A206}" destId="{91E9DCC1-FF2A-468A-A2DD-243D0FD4F5A6}" srcOrd="0" destOrd="0" presId="urn:microsoft.com/office/officeart/2005/8/layout/chevron2"/>
    <dgm:cxn modelId="{BB97A8A4-DFCE-413F-AC93-66DEC1089E6D}" type="presOf" srcId="{CFCA724E-1933-4602-89A8-3073822ADB76}" destId="{A825DEC7-DAF5-4E19-A874-B4E844D5EC5B}" srcOrd="0" destOrd="0" presId="urn:microsoft.com/office/officeart/2005/8/layout/chevron2"/>
    <dgm:cxn modelId="{E1D704D1-5523-48AC-92A7-40ED9D0B2EFE}" srcId="{CFCA724E-1933-4602-89A8-3073822ADB76}" destId="{C85BF5F6-1E38-4DDA-8EB3-B6A047AB86E9}" srcOrd="0" destOrd="0" parTransId="{E96E7313-34B3-4E82-9AA5-D10AA7100A96}" sibTransId="{06700DB8-1F4B-4D72-BF16-D3059907B172}"/>
    <dgm:cxn modelId="{177A557D-BC7B-4932-9396-5F3451751ED2}" srcId="{4D9919E2-50C2-482B-B290-E596F01869A7}" destId="{44085BDC-3129-41B8-A5C6-EBD899C9A206}" srcOrd="0" destOrd="0" parTransId="{C77234FD-0EBF-417A-9A13-9DD4C64B04AB}" sibTransId="{296F316A-25FD-420B-9658-9146550AFC91}"/>
    <dgm:cxn modelId="{0F7AAE65-36CA-4D52-8B44-15210278DDC6}" srcId="{4D9919E2-50C2-482B-B290-E596F01869A7}" destId="{CFCA724E-1933-4602-89A8-3073822ADB76}" srcOrd="1" destOrd="0" parTransId="{8A2B5D17-AF66-4308-94DC-F82D28352A8A}" sibTransId="{F685C59B-6D92-44AB-9E94-678132D98FDF}"/>
    <dgm:cxn modelId="{A2E9A3FA-6B86-4FB7-BC09-E82AD559B2F3}" srcId="{3DD9BFC9-4BD2-4FEA-B2EA-304D6802C481}" destId="{A3ADE709-82A8-4454-B7ED-3F6B772F29D7}" srcOrd="0" destOrd="0" parTransId="{1083C789-A2B1-4FD0-A37B-E1FCF1CE6920}" sibTransId="{7B8B506E-1A55-4C7F-8075-50B908E33EA0}"/>
    <dgm:cxn modelId="{ADBE1D65-9FBC-45E3-A6F4-2C29C3B813D2}" srcId="{4D9919E2-50C2-482B-B290-E596F01869A7}" destId="{BF78A138-E6E9-419C-B732-E31CC02D4DA4}" srcOrd="3" destOrd="0" parTransId="{BB7E3C41-8132-45B6-9A5F-C08C86A363F2}" sibTransId="{0E4975C7-DF37-41CC-9CDC-915F6B710B26}"/>
    <dgm:cxn modelId="{211487A1-ECED-44AC-B1EB-98AF76421CEE}" srcId="{BF78A138-E6E9-419C-B732-E31CC02D4DA4}" destId="{D88E6D7B-D21E-4A79-87E9-3E55AB5478CC}" srcOrd="0" destOrd="0" parTransId="{A72CE4DD-39DA-4CF9-9515-B0217DCEB064}" sibTransId="{2CD5F16D-6E11-4FAE-A5FC-61B528F3DC59}"/>
    <dgm:cxn modelId="{5BCC92F8-02AA-488A-B0E0-CE6DF8D294D8}" type="presOf" srcId="{4D9919E2-50C2-482B-B290-E596F01869A7}" destId="{0D26FD98-D231-440E-87A9-407A1CC3A264}" srcOrd="0" destOrd="0" presId="urn:microsoft.com/office/officeart/2005/8/layout/chevron2"/>
    <dgm:cxn modelId="{47960834-7CE6-42B9-A662-E249715835A5}" type="presOf" srcId="{3DD9BFC9-4BD2-4FEA-B2EA-304D6802C481}" destId="{3B167B7D-8818-49BD-A60F-5385C0E71BF4}" srcOrd="0" destOrd="0" presId="urn:microsoft.com/office/officeart/2005/8/layout/chevron2"/>
    <dgm:cxn modelId="{6614DE02-E7EA-469B-BA4C-7F9C759D4F6C}" type="presOf" srcId="{C85BF5F6-1E38-4DDA-8EB3-B6A047AB86E9}" destId="{91B61D75-223F-47FA-B5CE-92C0780ECF3C}" srcOrd="0" destOrd="0" presId="urn:microsoft.com/office/officeart/2005/8/layout/chevron2"/>
    <dgm:cxn modelId="{852C0658-9F8D-4A30-AFCA-280560826C84}" type="presOf" srcId="{A393E627-58A8-421A-8F22-174595049C20}" destId="{C8023013-4012-4CDC-ABBE-585B9FAA52C4}" srcOrd="0" destOrd="0" presId="urn:microsoft.com/office/officeart/2005/8/layout/chevron2"/>
    <dgm:cxn modelId="{7FE930D9-5074-48EF-A476-7390086603EE}" type="presOf" srcId="{A3ADE709-82A8-4454-B7ED-3F6B772F29D7}" destId="{7D703DF0-2B69-4A0A-AF71-EA7F1424FE74}" srcOrd="0" destOrd="0" presId="urn:microsoft.com/office/officeart/2005/8/layout/chevron2"/>
    <dgm:cxn modelId="{2B382116-2FB9-491C-A7BD-4C5600253FEF}" type="presOf" srcId="{BF78A138-E6E9-419C-B732-E31CC02D4DA4}" destId="{A53A7209-5A38-4887-9842-DF33EF0C5CEE}" srcOrd="0" destOrd="0" presId="urn:microsoft.com/office/officeart/2005/8/layout/chevron2"/>
    <dgm:cxn modelId="{603CD303-97B4-42B3-BA00-C34C2FA43E3A}" type="presParOf" srcId="{0D26FD98-D231-440E-87A9-407A1CC3A264}" destId="{4AFD3387-860C-4397-804C-A152A46904E7}" srcOrd="0" destOrd="0" presId="urn:microsoft.com/office/officeart/2005/8/layout/chevron2"/>
    <dgm:cxn modelId="{A3DDE343-7D47-494A-88F9-CBF46C91E219}" type="presParOf" srcId="{4AFD3387-860C-4397-804C-A152A46904E7}" destId="{91E9DCC1-FF2A-468A-A2DD-243D0FD4F5A6}" srcOrd="0" destOrd="0" presId="urn:microsoft.com/office/officeart/2005/8/layout/chevron2"/>
    <dgm:cxn modelId="{EA9CF115-680F-4C1A-AE4A-EAFA7D99095D}" type="presParOf" srcId="{4AFD3387-860C-4397-804C-A152A46904E7}" destId="{C8023013-4012-4CDC-ABBE-585B9FAA52C4}" srcOrd="1" destOrd="0" presId="urn:microsoft.com/office/officeart/2005/8/layout/chevron2"/>
    <dgm:cxn modelId="{C3DCA737-FD02-405D-B521-A4193773DAF3}" type="presParOf" srcId="{0D26FD98-D231-440E-87A9-407A1CC3A264}" destId="{1896CB10-B72C-469A-B7B5-C2B60E1F08BC}" srcOrd="1" destOrd="0" presId="urn:microsoft.com/office/officeart/2005/8/layout/chevron2"/>
    <dgm:cxn modelId="{8F4AAA5B-8F4F-4324-A14F-1E348D7F7EB8}" type="presParOf" srcId="{0D26FD98-D231-440E-87A9-407A1CC3A264}" destId="{6A59CF69-9188-4266-91DA-1703480547C2}" srcOrd="2" destOrd="0" presId="urn:microsoft.com/office/officeart/2005/8/layout/chevron2"/>
    <dgm:cxn modelId="{97E4C5AF-5027-4D4D-A6D6-B3B96A9DCF87}" type="presParOf" srcId="{6A59CF69-9188-4266-91DA-1703480547C2}" destId="{A825DEC7-DAF5-4E19-A874-B4E844D5EC5B}" srcOrd="0" destOrd="0" presId="urn:microsoft.com/office/officeart/2005/8/layout/chevron2"/>
    <dgm:cxn modelId="{2FDCB94E-2E60-4D49-81FD-141D0BBAC383}" type="presParOf" srcId="{6A59CF69-9188-4266-91DA-1703480547C2}" destId="{91B61D75-223F-47FA-B5CE-92C0780ECF3C}" srcOrd="1" destOrd="0" presId="urn:microsoft.com/office/officeart/2005/8/layout/chevron2"/>
    <dgm:cxn modelId="{31AF7C92-A916-4458-9A81-60694DB503EC}" type="presParOf" srcId="{0D26FD98-D231-440E-87A9-407A1CC3A264}" destId="{8695A9E8-41C0-46C2-AB10-403CBB121642}" srcOrd="3" destOrd="0" presId="urn:microsoft.com/office/officeart/2005/8/layout/chevron2"/>
    <dgm:cxn modelId="{4A446032-F0D5-4C9A-B7E9-5A1FA6E002F2}" type="presParOf" srcId="{0D26FD98-D231-440E-87A9-407A1CC3A264}" destId="{055860EE-0C5B-4BB6-A54F-F7582F4F4A68}" srcOrd="4" destOrd="0" presId="urn:microsoft.com/office/officeart/2005/8/layout/chevron2"/>
    <dgm:cxn modelId="{09F9483A-3B28-4BF5-82A4-B509873732F6}" type="presParOf" srcId="{055860EE-0C5B-4BB6-A54F-F7582F4F4A68}" destId="{3B167B7D-8818-49BD-A60F-5385C0E71BF4}" srcOrd="0" destOrd="0" presId="urn:microsoft.com/office/officeart/2005/8/layout/chevron2"/>
    <dgm:cxn modelId="{E11681B9-CF2D-41B3-9DDC-20B698F1C943}" type="presParOf" srcId="{055860EE-0C5B-4BB6-A54F-F7582F4F4A68}" destId="{7D703DF0-2B69-4A0A-AF71-EA7F1424FE74}" srcOrd="1" destOrd="0" presId="urn:microsoft.com/office/officeart/2005/8/layout/chevron2"/>
    <dgm:cxn modelId="{E9271653-FC17-4426-8ED1-1526C91EEFAB}" type="presParOf" srcId="{0D26FD98-D231-440E-87A9-407A1CC3A264}" destId="{C516FF89-ABA8-4656-B12E-5C47AFE43891}" srcOrd="5" destOrd="0" presId="urn:microsoft.com/office/officeart/2005/8/layout/chevron2"/>
    <dgm:cxn modelId="{488D9A81-C612-4718-B945-C2CD9A24F379}" type="presParOf" srcId="{0D26FD98-D231-440E-87A9-407A1CC3A264}" destId="{4895FE3F-206B-4971-845A-E3EDC7D5AE44}" srcOrd="6" destOrd="0" presId="urn:microsoft.com/office/officeart/2005/8/layout/chevron2"/>
    <dgm:cxn modelId="{2D0572C2-CA7F-4F70-82EA-1EE1F4E90D04}" type="presParOf" srcId="{4895FE3F-206B-4971-845A-E3EDC7D5AE44}" destId="{A53A7209-5A38-4887-9842-DF33EF0C5CEE}" srcOrd="0" destOrd="0" presId="urn:microsoft.com/office/officeart/2005/8/layout/chevron2"/>
    <dgm:cxn modelId="{D2E88E45-3AA1-45E2-ABE2-0953AB9ED2E8}" type="presParOf" srcId="{4895FE3F-206B-4971-845A-E3EDC7D5AE44}" destId="{353CFF1A-E64E-4BF9-94C8-6EC87D3BF4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F11240-3376-426E-9DD0-52C8FDA8D302}" type="doc">
      <dgm:prSet loTypeId="urn:microsoft.com/office/officeart/2005/8/layout/radial5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557C60-3ADE-4841-B152-1373806884D1}">
      <dgm:prSet phldrT="[Text]"/>
      <dgm:spPr/>
      <dgm:t>
        <a:bodyPr/>
        <a:lstStyle/>
        <a:p>
          <a:r>
            <a:rPr lang="en-US" dirty="0" smtClean="0"/>
            <a:t>Model Evolution</a:t>
          </a:r>
          <a:endParaRPr lang="en-US" dirty="0"/>
        </a:p>
      </dgm:t>
    </dgm:pt>
    <dgm:pt modelId="{DD9431F6-C83C-401E-B0CB-7798A71F82BE}" type="parTrans" cxnId="{B2E4402E-CE09-4327-A81D-CC7A72D72314}">
      <dgm:prSet/>
      <dgm:spPr/>
      <dgm:t>
        <a:bodyPr/>
        <a:lstStyle/>
        <a:p>
          <a:endParaRPr lang="en-US"/>
        </a:p>
      </dgm:t>
    </dgm:pt>
    <dgm:pt modelId="{6B197994-22AF-4FAC-ABEC-E4D3C4C6FF49}" type="sibTrans" cxnId="{B2E4402E-CE09-4327-A81D-CC7A72D72314}">
      <dgm:prSet/>
      <dgm:spPr/>
      <dgm:t>
        <a:bodyPr/>
        <a:lstStyle/>
        <a:p>
          <a:endParaRPr lang="en-US"/>
        </a:p>
      </dgm:t>
    </dgm:pt>
    <dgm:pt modelId="{27CAE061-0D06-4BEA-A594-EDFC4CEFE10D}">
      <dgm:prSet phldrT="[Text]"/>
      <dgm:spPr/>
      <dgm:t>
        <a:bodyPr/>
        <a:lstStyle/>
        <a:p>
          <a:r>
            <a:rPr lang="en-US" dirty="0" smtClean="0"/>
            <a:t>Model Scalability</a:t>
          </a:r>
          <a:endParaRPr lang="en-US" dirty="0"/>
        </a:p>
      </dgm:t>
    </dgm:pt>
    <dgm:pt modelId="{635F1D08-E560-4FC0-843C-5BE68B73FD13}" type="parTrans" cxnId="{99F7A618-36B0-4E12-855C-136CAF0A9655}">
      <dgm:prSet/>
      <dgm:spPr/>
      <dgm:t>
        <a:bodyPr/>
        <a:lstStyle/>
        <a:p>
          <a:endParaRPr lang="en-US"/>
        </a:p>
      </dgm:t>
    </dgm:pt>
    <dgm:pt modelId="{3E76261F-772E-4476-9B1E-83EA7E7DCB26}" type="sibTrans" cxnId="{99F7A618-36B0-4E12-855C-136CAF0A9655}">
      <dgm:prSet/>
      <dgm:spPr/>
      <dgm:t>
        <a:bodyPr/>
        <a:lstStyle/>
        <a:p>
          <a:endParaRPr lang="en-US"/>
        </a:p>
      </dgm:t>
    </dgm:pt>
    <dgm:pt modelId="{D2A3CC49-D313-4C1F-BD9C-63B7C4F9B498}">
      <dgm:prSet phldrT="[Text]"/>
      <dgm:spPr/>
      <dgm:t>
        <a:bodyPr/>
        <a:lstStyle/>
        <a:p>
          <a:r>
            <a:rPr lang="en-US" dirty="0" smtClean="0"/>
            <a:t>Aspect-Oriented Modeling</a:t>
          </a:r>
          <a:endParaRPr lang="en-US" dirty="0"/>
        </a:p>
      </dgm:t>
    </dgm:pt>
    <dgm:pt modelId="{F6A071B8-55F6-4A3B-B956-05CDF3515512}" type="parTrans" cxnId="{FCD7015E-7436-4100-881D-8D4168FA3DC1}">
      <dgm:prSet/>
      <dgm:spPr/>
      <dgm:t>
        <a:bodyPr/>
        <a:lstStyle/>
        <a:p>
          <a:endParaRPr lang="en-US"/>
        </a:p>
      </dgm:t>
    </dgm:pt>
    <dgm:pt modelId="{23421B17-562E-4F2D-B4A0-08BF1D076456}" type="sibTrans" cxnId="{FCD7015E-7436-4100-881D-8D4168FA3DC1}">
      <dgm:prSet/>
      <dgm:spPr/>
      <dgm:t>
        <a:bodyPr/>
        <a:lstStyle/>
        <a:p>
          <a:endParaRPr lang="en-US"/>
        </a:p>
      </dgm:t>
    </dgm:pt>
    <dgm:pt modelId="{3F8455B6-8710-42B6-B0A2-803B9BD242F7}">
      <dgm:prSet phldrT="[Text]"/>
      <dgm:spPr/>
      <dgm:t>
        <a:bodyPr/>
        <a:lstStyle/>
        <a:p>
          <a:r>
            <a:rPr lang="en-US" dirty="0" smtClean="0"/>
            <a:t>Model Management</a:t>
          </a:r>
          <a:endParaRPr lang="en-US" dirty="0"/>
        </a:p>
      </dgm:t>
    </dgm:pt>
    <dgm:pt modelId="{7C96ABAA-273A-461C-910C-CEC689D03FA9}" type="parTrans" cxnId="{C7069E2C-C67B-4D78-B932-4CC9B8218027}">
      <dgm:prSet/>
      <dgm:spPr/>
      <dgm:t>
        <a:bodyPr/>
        <a:lstStyle/>
        <a:p>
          <a:endParaRPr lang="en-US"/>
        </a:p>
      </dgm:t>
    </dgm:pt>
    <dgm:pt modelId="{D5BFCD88-1248-46C5-BED3-434A750EDAE2}" type="sibTrans" cxnId="{C7069E2C-C67B-4D78-B932-4CC9B8218027}">
      <dgm:prSet/>
      <dgm:spPr/>
      <dgm:t>
        <a:bodyPr/>
        <a:lstStyle/>
        <a:p>
          <a:endParaRPr lang="en-US"/>
        </a:p>
      </dgm:t>
    </dgm:pt>
    <dgm:pt modelId="{6343F8D3-2AF1-490F-A04C-2B55F27968CA}">
      <dgm:prSet phldrT="[Text]"/>
      <dgm:spPr/>
      <dgm:t>
        <a:bodyPr/>
        <a:lstStyle/>
        <a:p>
          <a:r>
            <a:rPr lang="en-US" dirty="0" smtClean="0"/>
            <a:t>Model Refactoring</a:t>
          </a:r>
          <a:endParaRPr lang="en-US" dirty="0"/>
        </a:p>
      </dgm:t>
    </dgm:pt>
    <dgm:pt modelId="{2E55BA2A-9C0A-41AC-AE25-88BBACDD6583}" type="parTrans" cxnId="{6381A17A-396A-4105-978B-4A9F76DC5805}">
      <dgm:prSet/>
      <dgm:spPr/>
      <dgm:t>
        <a:bodyPr/>
        <a:lstStyle/>
        <a:p>
          <a:endParaRPr lang="en-US"/>
        </a:p>
      </dgm:t>
    </dgm:pt>
    <dgm:pt modelId="{4A9A8670-3B65-4864-B421-FE31CFBBDBEC}" type="sibTrans" cxnId="{6381A17A-396A-4105-978B-4A9F76DC5805}">
      <dgm:prSet/>
      <dgm:spPr/>
      <dgm:t>
        <a:bodyPr/>
        <a:lstStyle/>
        <a:p>
          <a:endParaRPr lang="en-US"/>
        </a:p>
      </dgm:t>
    </dgm:pt>
    <dgm:pt modelId="{A7CE8A2E-D5CB-47BF-894F-98E58F8D2F4E}">
      <dgm:prSet/>
      <dgm:spPr/>
      <dgm:t>
        <a:bodyPr/>
        <a:lstStyle/>
        <a:p>
          <a:r>
            <a:rPr lang="en-US" dirty="0" smtClean="0"/>
            <a:t>Model Layout</a:t>
          </a:r>
          <a:endParaRPr lang="en-US" dirty="0"/>
        </a:p>
      </dgm:t>
    </dgm:pt>
    <dgm:pt modelId="{387A5D90-3D93-410A-817D-D0A83FD9C6A0}" type="parTrans" cxnId="{27FBE3F1-F394-433E-9772-328BF7E4C529}">
      <dgm:prSet/>
      <dgm:spPr/>
      <dgm:t>
        <a:bodyPr/>
        <a:lstStyle/>
        <a:p>
          <a:endParaRPr lang="en-US"/>
        </a:p>
      </dgm:t>
    </dgm:pt>
    <dgm:pt modelId="{77B36B3E-8EFC-4D1F-A83D-963E38B0F766}" type="sibTrans" cxnId="{27FBE3F1-F394-433E-9772-328BF7E4C529}">
      <dgm:prSet/>
      <dgm:spPr/>
      <dgm:t>
        <a:bodyPr/>
        <a:lstStyle/>
        <a:p>
          <a:endParaRPr lang="en-US"/>
        </a:p>
      </dgm:t>
    </dgm:pt>
    <dgm:pt modelId="{8C411023-407F-4BCB-B034-69420FE7871D}" type="pres">
      <dgm:prSet presAssocID="{74F11240-3376-426E-9DD0-52C8FDA8D3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EA0DAF-F8DC-4415-8951-146B18BAFB1D}" type="pres">
      <dgm:prSet presAssocID="{B1557C60-3ADE-4841-B152-1373806884D1}" presName="centerShape" presStyleLbl="node0" presStyleIdx="0" presStyleCnt="1"/>
      <dgm:spPr/>
      <dgm:t>
        <a:bodyPr/>
        <a:lstStyle/>
        <a:p>
          <a:endParaRPr lang="en-US"/>
        </a:p>
      </dgm:t>
    </dgm:pt>
    <dgm:pt modelId="{5BEB1F20-8973-4D63-BA27-B62BC6C01443}" type="pres">
      <dgm:prSet presAssocID="{635F1D08-E560-4FC0-843C-5BE68B73FD1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922E097-DC96-4FE0-BE6B-020734BA2BDB}" type="pres">
      <dgm:prSet presAssocID="{635F1D08-E560-4FC0-843C-5BE68B73FD1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F5DC69D-ED33-4147-AD6E-1A634C7A5FA2}" type="pres">
      <dgm:prSet presAssocID="{27CAE061-0D06-4BEA-A594-EDFC4CEFE1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6569E-8072-4958-8AD9-DDFF6276D44D}" type="pres">
      <dgm:prSet presAssocID="{F6A071B8-55F6-4A3B-B956-05CDF351551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6558863-6CF7-4180-BDEF-D408958F923E}" type="pres">
      <dgm:prSet presAssocID="{F6A071B8-55F6-4A3B-B956-05CDF351551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49A26AF-4B11-4A8E-B06C-1790ACE2887B}" type="pres">
      <dgm:prSet presAssocID="{D2A3CC49-D313-4C1F-BD9C-63B7C4F9B4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0FE76-EF8F-4DE3-BDD2-5DEACC85FEF5}" type="pres">
      <dgm:prSet presAssocID="{387A5D90-3D93-410A-817D-D0A83FD9C6A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F7FE51F-E545-4A8D-B171-8D0C22F21A50}" type="pres">
      <dgm:prSet presAssocID="{387A5D90-3D93-410A-817D-D0A83FD9C6A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2934F0-1A93-4AC0-A5D2-93FC75B3E34F}" type="pres">
      <dgm:prSet presAssocID="{A7CE8A2E-D5CB-47BF-894F-98E58F8D2F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9267E-6DD9-41CA-AD5A-96F6A97264E2}" type="pres">
      <dgm:prSet presAssocID="{7C96ABAA-273A-461C-910C-CEC689D03FA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EDFF665-FFA6-4049-8EAF-E515A94ABD3C}" type="pres">
      <dgm:prSet presAssocID="{7C96ABAA-273A-461C-910C-CEC689D03FA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6EE3FBF-2360-49B7-A46C-EC4CA34C0BEF}" type="pres">
      <dgm:prSet presAssocID="{3F8455B6-8710-42B6-B0A2-803B9BD242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ACD99-67D8-4CD5-83A5-7173804CBF00}" type="pres">
      <dgm:prSet presAssocID="{2E55BA2A-9C0A-41AC-AE25-88BBACDD658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7852D3A-9B30-45C0-A232-5A612A17F30D}" type="pres">
      <dgm:prSet presAssocID="{2E55BA2A-9C0A-41AC-AE25-88BBACDD658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317127B-DD76-46D5-B0AF-CCD9A41B3DEE}" type="pres">
      <dgm:prSet presAssocID="{6343F8D3-2AF1-490F-A04C-2B55F27968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982161-B55F-4844-9EBF-CC6DC34AF382}" type="presOf" srcId="{387A5D90-3D93-410A-817D-D0A83FD9C6A0}" destId="{5F7FE51F-E545-4A8D-B171-8D0C22F21A50}" srcOrd="1" destOrd="0" presId="urn:microsoft.com/office/officeart/2005/8/layout/radial5"/>
    <dgm:cxn modelId="{AAFE31D6-EE20-4AC0-A0FA-96960782A63C}" type="presOf" srcId="{387A5D90-3D93-410A-817D-D0A83FD9C6A0}" destId="{AFB0FE76-EF8F-4DE3-BDD2-5DEACC85FEF5}" srcOrd="0" destOrd="0" presId="urn:microsoft.com/office/officeart/2005/8/layout/radial5"/>
    <dgm:cxn modelId="{22CA0480-892C-4A02-8E31-B6F377FC94E5}" type="presOf" srcId="{3F8455B6-8710-42B6-B0A2-803B9BD242F7}" destId="{D6EE3FBF-2360-49B7-A46C-EC4CA34C0BEF}" srcOrd="0" destOrd="0" presId="urn:microsoft.com/office/officeart/2005/8/layout/radial5"/>
    <dgm:cxn modelId="{C2932404-FC9A-4B12-AD5A-417A94F8C85C}" type="presOf" srcId="{2E55BA2A-9C0A-41AC-AE25-88BBACDD6583}" destId="{07852D3A-9B30-45C0-A232-5A612A17F30D}" srcOrd="1" destOrd="0" presId="urn:microsoft.com/office/officeart/2005/8/layout/radial5"/>
    <dgm:cxn modelId="{C111BEA6-9922-4641-87D0-9A63B8952FB3}" type="presOf" srcId="{B1557C60-3ADE-4841-B152-1373806884D1}" destId="{19EA0DAF-F8DC-4415-8951-146B18BAFB1D}" srcOrd="0" destOrd="0" presId="urn:microsoft.com/office/officeart/2005/8/layout/radial5"/>
    <dgm:cxn modelId="{C0D147D5-B90E-41AC-8E4B-DB81172988DD}" type="presOf" srcId="{27CAE061-0D06-4BEA-A594-EDFC4CEFE10D}" destId="{0F5DC69D-ED33-4147-AD6E-1A634C7A5FA2}" srcOrd="0" destOrd="0" presId="urn:microsoft.com/office/officeart/2005/8/layout/radial5"/>
    <dgm:cxn modelId="{99F7A618-36B0-4E12-855C-136CAF0A9655}" srcId="{B1557C60-3ADE-4841-B152-1373806884D1}" destId="{27CAE061-0D06-4BEA-A594-EDFC4CEFE10D}" srcOrd="0" destOrd="0" parTransId="{635F1D08-E560-4FC0-843C-5BE68B73FD13}" sibTransId="{3E76261F-772E-4476-9B1E-83EA7E7DCB26}"/>
    <dgm:cxn modelId="{FCD7015E-7436-4100-881D-8D4168FA3DC1}" srcId="{B1557C60-3ADE-4841-B152-1373806884D1}" destId="{D2A3CC49-D313-4C1F-BD9C-63B7C4F9B498}" srcOrd="1" destOrd="0" parTransId="{F6A071B8-55F6-4A3B-B956-05CDF3515512}" sibTransId="{23421B17-562E-4F2D-B4A0-08BF1D076456}"/>
    <dgm:cxn modelId="{B27098BB-D406-459B-8FC2-BD634583E389}" type="presOf" srcId="{7C96ABAA-273A-461C-910C-CEC689D03FA9}" destId="{EEDFF665-FFA6-4049-8EAF-E515A94ABD3C}" srcOrd="1" destOrd="0" presId="urn:microsoft.com/office/officeart/2005/8/layout/radial5"/>
    <dgm:cxn modelId="{B2E4402E-CE09-4327-A81D-CC7A72D72314}" srcId="{74F11240-3376-426E-9DD0-52C8FDA8D302}" destId="{B1557C60-3ADE-4841-B152-1373806884D1}" srcOrd="0" destOrd="0" parTransId="{DD9431F6-C83C-401E-B0CB-7798A71F82BE}" sibTransId="{6B197994-22AF-4FAC-ABEC-E4D3C4C6FF49}"/>
    <dgm:cxn modelId="{C5EA07F7-AECC-416D-B355-BDC1A6ED6E57}" type="presOf" srcId="{D2A3CC49-D313-4C1F-BD9C-63B7C4F9B498}" destId="{849A26AF-4B11-4A8E-B06C-1790ACE2887B}" srcOrd="0" destOrd="0" presId="urn:microsoft.com/office/officeart/2005/8/layout/radial5"/>
    <dgm:cxn modelId="{AB1AA1A3-4DEA-4A21-BFA8-9FEA1246E9C0}" type="presOf" srcId="{F6A071B8-55F6-4A3B-B956-05CDF3515512}" destId="{9616569E-8072-4958-8AD9-DDFF6276D44D}" srcOrd="0" destOrd="0" presId="urn:microsoft.com/office/officeart/2005/8/layout/radial5"/>
    <dgm:cxn modelId="{6381A17A-396A-4105-978B-4A9F76DC5805}" srcId="{B1557C60-3ADE-4841-B152-1373806884D1}" destId="{6343F8D3-2AF1-490F-A04C-2B55F27968CA}" srcOrd="4" destOrd="0" parTransId="{2E55BA2A-9C0A-41AC-AE25-88BBACDD6583}" sibTransId="{4A9A8670-3B65-4864-B421-FE31CFBBDBEC}"/>
    <dgm:cxn modelId="{6A602DCE-0DC4-4E16-97BC-5306AE5CD815}" type="presOf" srcId="{635F1D08-E560-4FC0-843C-5BE68B73FD13}" destId="{1922E097-DC96-4FE0-BE6B-020734BA2BDB}" srcOrd="1" destOrd="0" presId="urn:microsoft.com/office/officeart/2005/8/layout/radial5"/>
    <dgm:cxn modelId="{8490EA49-9431-490E-A70A-7C89D779F648}" type="presOf" srcId="{635F1D08-E560-4FC0-843C-5BE68B73FD13}" destId="{5BEB1F20-8973-4D63-BA27-B62BC6C01443}" srcOrd="0" destOrd="0" presId="urn:microsoft.com/office/officeart/2005/8/layout/radial5"/>
    <dgm:cxn modelId="{27FBE3F1-F394-433E-9772-328BF7E4C529}" srcId="{B1557C60-3ADE-4841-B152-1373806884D1}" destId="{A7CE8A2E-D5CB-47BF-894F-98E58F8D2F4E}" srcOrd="2" destOrd="0" parTransId="{387A5D90-3D93-410A-817D-D0A83FD9C6A0}" sibTransId="{77B36B3E-8EFC-4D1F-A83D-963E38B0F766}"/>
    <dgm:cxn modelId="{45329AAE-A4F0-45D5-87DA-7604D6FD7C30}" type="presOf" srcId="{74F11240-3376-426E-9DD0-52C8FDA8D302}" destId="{8C411023-407F-4BCB-B034-69420FE7871D}" srcOrd="0" destOrd="0" presId="urn:microsoft.com/office/officeart/2005/8/layout/radial5"/>
    <dgm:cxn modelId="{C7D5EB5E-12E5-4E25-8BA1-36E399A31E31}" type="presOf" srcId="{F6A071B8-55F6-4A3B-B956-05CDF3515512}" destId="{46558863-6CF7-4180-BDEF-D408958F923E}" srcOrd="1" destOrd="0" presId="urn:microsoft.com/office/officeart/2005/8/layout/radial5"/>
    <dgm:cxn modelId="{08FDCAB5-138B-46F1-840F-B345BFD51BC8}" type="presOf" srcId="{A7CE8A2E-D5CB-47BF-894F-98E58F8D2F4E}" destId="{2E2934F0-1A93-4AC0-A5D2-93FC75B3E34F}" srcOrd="0" destOrd="0" presId="urn:microsoft.com/office/officeart/2005/8/layout/radial5"/>
    <dgm:cxn modelId="{11E97C98-ECBC-48DE-8BFC-8497C429EEA8}" type="presOf" srcId="{7C96ABAA-273A-461C-910C-CEC689D03FA9}" destId="{EA09267E-6DD9-41CA-AD5A-96F6A97264E2}" srcOrd="0" destOrd="0" presId="urn:microsoft.com/office/officeart/2005/8/layout/radial5"/>
    <dgm:cxn modelId="{C7069E2C-C67B-4D78-B932-4CC9B8218027}" srcId="{B1557C60-3ADE-4841-B152-1373806884D1}" destId="{3F8455B6-8710-42B6-B0A2-803B9BD242F7}" srcOrd="3" destOrd="0" parTransId="{7C96ABAA-273A-461C-910C-CEC689D03FA9}" sibTransId="{D5BFCD88-1248-46C5-BED3-434A750EDAE2}"/>
    <dgm:cxn modelId="{C71415DC-809A-4325-8CBA-659E776B6A87}" type="presOf" srcId="{2E55BA2A-9C0A-41AC-AE25-88BBACDD6583}" destId="{AFFACD99-67D8-4CD5-83A5-7173804CBF00}" srcOrd="0" destOrd="0" presId="urn:microsoft.com/office/officeart/2005/8/layout/radial5"/>
    <dgm:cxn modelId="{2A876E65-8580-4FDC-B016-1C00586CEE0C}" type="presOf" srcId="{6343F8D3-2AF1-490F-A04C-2B55F27968CA}" destId="{2317127B-DD76-46D5-B0AF-CCD9A41B3DEE}" srcOrd="0" destOrd="0" presId="urn:microsoft.com/office/officeart/2005/8/layout/radial5"/>
    <dgm:cxn modelId="{2A380B5E-1CD4-4E45-A329-21B4D96A0D57}" type="presParOf" srcId="{8C411023-407F-4BCB-B034-69420FE7871D}" destId="{19EA0DAF-F8DC-4415-8951-146B18BAFB1D}" srcOrd="0" destOrd="0" presId="urn:microsoft.com/office/officeart/2005/8/layout/radial5"/>
    <dgm:cxn modelId="{FD2BBE21-801D-4C71-ACF1-86EDED0D98DB}" type="presParOf" srcId="{8C411023-407F-4BCB-B034-69420FE7871D}" destId="{5BEB1F20-8973-4D63-BA27-B62BC6C01443}" srcOrd="1" destOrd="0" presId="urn:microsoft.com/office/officeart/2005/8/layout/radial5"/>
    <dgm:cxn modelId="{A3C6F4E5-2D59-40FE-94A9-CF6F59EEAE74}" type="presParOf" srcId="{5BEB1F20-8973-4D63-BA27-B62BC6C01443}" destId="{1922E097-DC96-4FE0-BE6B-020734BA2BDB}" srcOrd="0" destOrd="0" presId="urn:microsoft.com/office/officeart/2005/8/layout/radial5"/>
    <dgm:cxn modelId="{A050B3AB-8946-4822-ADDD-7A60A6ACE19B}" type="presParOf" srcId="{8C411023-407F-4BCB-B034-69420FE7871D}" destId="{0F5DC69D-ED33-4147-AD6E-1A634C7A5FA2}" srcOrd="2" destOrd="0" presId="urn:microsoft.com/office/officeart/2005/8/layout/radial5"/>
    <dgm:cxn modelId="{B6F4CB41-2BB2-44A0-A2E7-813CBAE61A66}" type="presParOf" srcId="{8C411023-407F-4BCB-B034-69420FE7871D}" destId="{9616569E-8072-4958-8AD9-DDFF6276D44D}" srcOrd="3" destOrd="0" presId="urn:microsoft.com/office/officeart/2005/8/layout/radial5"/>
    <dgm:cxn modelId="{EBCB70C2-D47E-4614-858E-89931BF6B948}" type="presParOf" srcId="{9616569E-8072-4958-8AD9-DDFF6276D44D}" destId="{46558863-6CF7-4180-BDEF-D408958F923E}" srcOrd="0" destOrd="0" presId="urn:microsoft.com/office/officeart/2005/8/layout/radial5"/>
    <dgm:cxn modelId="{8BD29AA6-CC9A-4ACB-954F-3F446149D79C}" type="presParOf" srcId="{8C411023-407F-4BCB-B034-69420FE7871D}" destId="{849A26AF-4B11-4A8E-B06C-1790ACE2887B}" srcOrd="4" destOrd="0" presId="urn:microsoft.com/office/officeart/2005/8/layout/radial5"/>
    <dgm:cxn modelId="{CC231BB7-8AFB-4C1C-835F-855C6F9DC2F8}" type="presParOf" srcId="{8C411023-407F-4BCB-B034-69420FE7871D}" destId="{AFB0FE76-EF8F-4DE3-BDD2-5DEACC85FEF5}" srcOrd="5" destOrd="0" presId="urn:microsoft.com/office/officeart/2005/8/layout/radial5"/>
    <dgm:cxn modelId="{604F615D-7A28-42FE-9461-E5E51C518D55}" type="presParOf" srcId="{AFB0FE76-EF8F-4DE3-BDD2-5DEACC85FEF5}" destId="{5F7FE51F-E545-4A8D-B171-8D0C22F21A50}" srcOrd="0" destOrd="0" presId="urn:microsoft.com/office/officeart/2005/8/layout/radial5"/>
    <dgm:cxn modelId="{27ED5389-6986-4E89-84DA-939B949384EA}" type="presParOf" srcId="{8C411023-407F-4BCB-B034-69420FE7871D}" destId="{2E2934F0-1A93-4AC0-A5D2-93FC75B3E34F}" srcOrd="6" destOrd="0" presId="urn:microsoft.com/office/officeart/2005/8/layout/radial5"/>
    <dgm:cxn modelId="{6ED8EC06-81EA-44E0-BC94-D889AF44AA01}" type="presParOf" srcId="{8C411023-407F-4BCB-B034-69420FE7871D}" destId="{EA09267E-6DD9-41CA-AD5A-96F6A97264E2}" srcOrd="7" destOrd="0" presId="urn:microsoft.com/office/officeart/2005/8/layout/radial5"/>
    <dgm:cxn modelId="{CCE9B6D9-5483-4D5B-9C4A-97CB98119306}" type="presParOf" srcId="{EA09267E-6DD9-41CA-AD5A-96F6A97264E2}" destId="{EEDFF665-FFA6-4049-8EAF-E515A94ABD3C}" srcOrd="0" destOrd="0" presId="urn:microsoft.com/office/officeart/2005/8/layout/radial5"/>
    <dgm:cxn modelId="{E49108E1-0E7E-414C-9904-B63183597494}" type="presParOf" srcId="{8C411023-407F-4BCB-B034-69420FE7871D}" destId="{D6EE3FBF-2360-49B7-A46C-EC4CA34C0BEF}" srcOrd="8" destOrd="0" presId="urn:microsoft.com/office/officeart/2005/8/layout/radial5"/>
    <dgm:cxn modelId="{5C272EA7-A358-4C27-8146-D2578F2F9DBC}" type="presParOf" srcId="{8C411023-407F-4BCB-B034-69420FE7871D}" destId="{AFFACD99-67D8-4CD5-83A5-7173804CBF00}" srcOrd="9" destOrd="0" presId="urn:microsoft.com/office/officeart/2005/8/layout/radial5"/>
    <dgm:cxn modelId="{A736492D-A051-4395-AE42-3E67B6876001}" type="presParOf" srcId="{AFFACD99-67D8-4CD5-83A5-7173804CBF00}" destId="{07852D3A-9B30-45C0-A232-5A612A17F30D}" srcOrd="0" destOrd="0" presId="urn:microsoft.com/office/officeart/2005/8/layout/radial5"/>
    <dgm:cxn modelId="{34491E50-FA01-41F3-8D87-2DBE879D8766}" type="presParOf" srcId="{8C411023-407F-4BCB-B034-69420FE7871D}" destId="{2317127B-DD76-46D5-B0AF-CCD9A41B3DE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3DAE65-9AC0-41D4-BD61-1F50A7A7DCCA}" type="doc">
      <dgm:prSet loTypeId="urn:microsoft.com/office/officeart/2005/8/layout/pyramid2" loCatId="list" qsTypeId="urn:microsoft.com/office/officeart/2005/8/quickstyle/3d3" qsCatId="3D" csTypeId="urn:microsoft.com/office/officeart/2005/8/colors/accent2_2" csCatId="accent2" phldr="1"/>
      <dgm:spPr/>
    </dgm:pt>
    <dgm:pt modelId="{85358C8F-3246-4A13-A6E9-9190804A77B2}">
      <dgm:prSet phldrT="[Text]" custT="1"/>
      <dgm:spPr/>
      <dgm:t>
        <a:bodyPr/>
        <a:lstStyle/>
        <a:p>
          <a:r>
            <a:rPr lang="en-US" sz="1200" dirty="0" smtClean="0"/>
            <a:t>Java, C#</a:t>
          </a:r>
          <a:endParaRPr lang="en-US" sz="1200" dirty="0"/>
        </a:p>
      </dgm:t>
    </dgm:pt>
    <dgm:pt modelId="{7A5FBB29-D370-4580-A641-CAFCE7E7C124}" type="parTrans" cxnId="{98622FE3-7CBD-4938-8D93-D215F48218A1}">
      <dgm:prSet/>
      <dgm:spPr/>
      <dgm:t>
        <a:bodyPr/>
        <a:lstStyle/>
        <a:p>
          <a:endParaRPr lang="en-US"/>
        </a:p>
      </dgm:t>
    </dgm:pt>
    <dgm:pt modelId="{5E609656-64DF-4BE1-B34F-82E0A9FA3907}" type="sibTrans" cxnId="{98622FE3-7CBD-4938-8D93-D215F48218A1}">
      <dgm:prSet/>
      <dgm:spPr/>
      <dgm:t>
        <a:bodyPr/>
        <a:lstStyle/>
        <a:p>
          <a:endParaRPr lang="en-US"/>
        </a:p>
      </dgm:t>
    </dgm:pt>
    <dgm:pt modelId="{B0DC4B71-A763-46E5-ACAA-C0534ADCB5E7}">
      <dgm:prSet phldrT="[Text]" custT="1"/>
      <dgm:spPr/>
      <dgm:t>
        <a:bodyPr/>
        <a:lstStyle/>
        <a:p>
          <a:r>
            <a:rPr lang="en-US" sz="1200" dirty="0" smtClean="0"/>
            <a:t>C</a:t>
          </a:r>
          <a:endParaRPr lang="en-US" sz="1200" dirty="0"/>
        </a:p>
      </dgm:t>
    </dgm:pt>
    <dgm:pt modelId="{3E6E0E35-A106-41C3-AD7A-672190510DF2}" type="parTrans" cxnId="{CB31850A-64D8-42EA-A7F9-4BCC495DB2DA}">
      <dgm:prSet/>
      <dgm:spPr/>
      <dgm:t>
        <a:bodyPr/>
        <a:lstStyle/>
        <a:p>
          <a:endParaRPr lang="en-US"/>
        </a:p>
      </dgm:t>
    </dgm:pt>
    <dgm:pt modelId="{D3BA1424-A7D1-4FD1-BCFB-7F40B231D9AA}" type="sibTrans" cxnId="{CB31850A-64D8-42EA-A7F9-4BCC495DB2DA}">
      <dgm:prSet/>
      <dgm:spPr/>
      <dgm:t>
        <a:bodyPr/>
        <a:lstStyle/>
        <a:p>
          <a:endParaRPr lang="en-US"/>
        </a:p>
      </dgm:t>
    </dgm:pt>
    <dgm:pt modelId="{11696574-D885-422A-83E8-03B16A53B23C}">
      <dgm:prSet custT="1"/>
      <dgm:spPr/>
      <dgm:t>
        <a:bodyPr/>
        <a:lstStyle/>
        <a:p>
          <a:r>
            <a:rPr lang="en-US" sz="1200" dirty="0" smtClean="0"/>
            <a:t>Assembly Language</a:t>
          </a:r>
          <a:endParaRPr lang="en-US" sz="1200" dirty="0"/>
        </a:p>
      </dgm:t>
    </dgm:pt>
    <dgm:pt modelId="{5A6DEAF9-A751-42EA-BCC2-5816881E5520}" type="parTrans" cxnId="{8B5EDD21-3625-4C06-A175-BC8736BBEF36}">
      <dgm:prSet/>
      <dgm:spPr/>
      <dgm:t>
        <a:bodyPr/>
        <a:lstStyle/>
        <a:p>
          <a:endParaRPr lang="en-US"/>
        </a:p>
      </dgm:t>
    </dgm:pt>
    <dgm:pt modelId="{FDB03B84-5778-461C-B7CB-1121E983215A}" type="sibTrans" cxnId="{8B5EDD21-3625-4C06-A175-BC8736BBEF36}">
      <dgm:prSet/>
      <dgm:spPr/>
      <dgm:t>
        <a:bodyPr/>
        <a:lstStyle/>
        <a:p>
          <a:endParaRPr lang="en-US"/>
        </a:p>
      </dgm:t>
    </dgm:pt>
    <dgm:pt modelId="{68D94040-EEF1-4C72-BA94-DAEBB92600EB}">
      <dgm:prSet custT="1"/>
      <dgm:spPr/>
      <dgm:t>
        <a:bodyPr/>
        <a:lstStyle/>
        <a:p>
          <a:r>
            <a:rPr lang="en-US" sz="1200" dirty="0" smtClean="0"/>
            <a:t>Machine Code</a:t>
          </a:r>
          <a:endParaRPr lang="en-US" sz="1200" dirty="0"/>
        </a:p>
      </dgm:t>
    </dgm:pt>
    <dgm:pt modelId="{F7D7D224-B05F-45E5-AF81-9A79CAEE9A9A}" type="parTrans" cxnId="{37F13536-56D4-4B86-9AC7-13077561766F}">
      <dgm:prSet/>
      <dgm:spPr/>
      <dgm:t>
        <a:bodyPr/>
        <a:lstStyle/>
        <a:p>
          <a:endParaRPr lang="en-US"/>
        </a:p>
      </dgm:t>
    </dgm:pt>
    <dgm:pt modelId="{B520360C-09E8-429C-B71A-6EED22913E36}" type="sibTrans" cxnId="{37F13536-56D4-4B86-9AC7-13077561766F}">
      <dgm:prSet/>
      <dgm:spPr/>
      <dgm:t>
        <a:bodyPr/>
        <a:lstStyle/>
        <a:p>
          <a:endParaRPr lang="en-US"/>
        </a:p>
      </dgm:t>
    </dgm:pt>
    <dgm:pt modelId="{E25772FE-924D-41AF-872C-7ED9D5AC93DC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r>
            <a:rPr lang="en-U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???</a:t>
          </a:r>
          <a:endParaRPr lang="en-US" sz="12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97DF54B4-DFC3-4920-A449-693B073084A2}" type="sibTrans" cxnId="{56DAFA88-E968-4C21-BD7B-6528E13D99A2}">
      <dgm:prSet/>
      <dgm:spPr/>
      <dgm:t>
        <a:bodyPr/>
        <a:lstStyle/>
        <a:p>
          <a:endParaRPr lang="en-US"/>
        </a:p>
      </dgm:t>
    </dgm:pt>
    <dgm:pt modelId="{387ADB46-8519-4238-80C9-7105CED8CFE5}" type="parTrans" cxnId="{56DAFA88-E968-4C21-BD7B-6528E13D99A2}">
      <dgm:prSet/>
      <dgm:spPr/>
      <dgm:t>
        <a:bodyPr/>
        <a:lstStyle/>
        <a:p>
          <a:endParaRPr lang="en-US"/>
        </a:p>
      </dgm:t>
    </dgm:pt>
    <dgm:pt modelId="{6691C0F5-EE61-42DC-866C-577D3DC8E83F}" type="pres">
      <dgm:prSet presAssocID="{003DAE65-9AC0-41D4-BD61-1F50A7A7DCCA}" presName="compositeShape" presStyleCnt="0">
        <dgm:presLayoutVars>
          <dgm:dir/>
          <dgm:resizeHandles/>
        </dgm:presLayoutVars>
      </dgm:prSet>
      <dgm:spPr/>
    </dgm:pt>
    <dgm:pt modelId="{3A6BD61C-5B98-4867-B455-D47706273C8C}" type="pres">
      <dgm:prSet presAssocID="{003DAE65-9AC0-41D4-BD61-1F50A7A7DCCA}" presName="pyramid" presStyleLbl="node1" presStyleIdx="0" presStyleCnt="1" custScaleX="77500" custLinFactNeighborX="1250"/>
      <dgm:spPr/>
    </dgm:pt>
    <dgm:pt modelId="{88573189-A92A-4CD5-A5B2-02EFAF68030D}" type="pres">
      <dgm:prSet presAssocID="{003DAE65-9AC0-41D4-BD61-1F50A7A7DCCA}" presName="theList" presStyleCnt="0"/>
      <dgm:spPr/>
    </dgm:pt>
    <dgm:pt modelId="{BEFAA90C-A3B2-46DA-B3AB-B673E72D1CFE}" type="pres">
      <dgm:prSet presAssocID="{E25772FE-924D-41AF-872C-7ED9D5AC93DC}" presName="aNode" presStyleLbl="fgAcc1" presStyleIdx="0" presStyleCnt="5" custScaleX="48075" custLinFactX="-22436" custLinFactY="-57898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9219A-10D3-4627-8CCE-EC67C3F82E0C}" type="pres">
      <dgm:prSet presAssocID="{E25772FE-924D-41AF-872C-7ED9D5AC93DC}" presName="aSpace" presStyleCnt="0"/>
      <dgm:spPr/>
    </dgm:pt>
    <dgm:pt modelId="{0DEEA60B-68A8-4E29-BB3A-22A51AFF5E85}" type="pres">
      <dgm:prSet presAssocID="{85358C8F-3246-4A13-A6E9-9190804A77B2}" presName="aNode" presStyleLbl="fgAcc1" presStyleIdx="1" presStyleCnt="5" custScaleX="61537" custLinFactY="39629" custLinFactNeighborX="-1634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7B056-6FEA-46CB-AEFF-DF1A3403C794}" type="pres">
      <dgm:prSet presAssocID="{85358C8F-3246-4A13-A6E9-9190804A77B2}" presName="aSpace" presStyleCnt="0"/>
      <dgm:spPr/>
    </dgm:pt>
    <dgm:pt modelId="{7D5B1E59-AAB3-4E08-B506-AB1123C17FD4}" type="pres">
      <dgm:prSet presAssocID="{B0DC4B71-A763-46E5-ACAA-C0534ADCB5E7}" presName="aNode" presStyleLbl="fgAcc1" presStyleIdx="2" presStyleCnt="5" custScaleX="76921" custLinFactY="39629" custLinFactNeighborX="-865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A7432-563C-418F-BD39-BAA83EBC22DB}" type="pres">
      <dgm:prSet presAssocID="{B0DC4B71-A763-46E5-ACAA-C0534ADCB5E7}" presName="aSpace" presStyleCnt="0"/>
      <dgm:spPr/>
    </dgm:pt>
    <dgm:pt modelId="{9C5496D4-810A-4C9E-9F44-9FC258C4FA30}" type="pres">
      <dgm:prSet presAssocID="{11696574-D885-422A-83E8-03B16A53B23C}" presName="aNode" presStyleLbl="fgAcc1" presStyleIdx="3" presStyleCnt="5" custScaleX="82692" custLinFactY="39629" custLinFactNeighborX="-576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A838E-E741-43A9-AD88-7C6151592265}" type="pres">
      <dgm:prSet presAssocID="{11696574-D885-422A-83E8-03B16A53B23C}" presName="aSpace" presStyleCnt="0"/>
      <dgm:spPr/>
    </dgm:pt>
    <dgm:pt modelId="{B10D7CCE-1AE4-4F8F-9428-3651E80E5B9F}" type="pres">
      <dgm:prSet presAssocID="{68D94040-EEF1-4C72-BA94-DAEBB92600EB}" presName="aNode" presStyleLbl="fgAcc1" presStyleIdx="4" presStyleCnt="5" custLinFactY="39629" custLinFactNeighborX="28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2C6C0-AD4A-421E-8119-941B2BFE88C0}" type="pres">
      <dgm:prSet presAssocID="{68D94040-EEF1-4C72-BA94-DAEBB92600EB}" presName="aSpace" presStyleCnt="0"/>
      <dgm:spPr/>
    </dgm:pt>
  </dgm:ptLst>
  <dgm:cxnLst>
    <dgm:cxn modelId="{8B5EDD21-3625-4C06-A175-BC8736BBEF36}" srcId="{003DAE65-9AC0-41D4-BD61-1F50A7A7DCCA}" destId="{11696574-D885-422A-83E8-03B16A53B23C}" srcOrd="3" destOrd="0" parTransId="{5A6DEAF9-A751-42EA-BCC2-5816881E5520}" sibTransId="{FDB03B84-5778-461C-B7CB-1121E983215A}"/>
    <dgm:cxn modelId="{98622FE3-7CBD-4938-8D93-D215F48218A1}" srcId="{003DAE65-9AC0-41D4-BD61-1F50A7A7DCCA}" destId="{85358C8F-3246-4A13-A6E9-9190804A77B2}" srcOrd="1" destOrd="0" parTransId="{7A5FBB29-D370-4580-A641-CAFCE7E7C124}" sibTransId="{5E609656-64DF-4BE1-B34F-82E0A9FA3907}"/>
    <dgm:cxn modelId="{26AE395C-64C7-416D-9037-8C9306C662DA}" type="presOf" srcId="{B0DC4B71-A763-46E5-ACAA-C0534ADCB5E7}" destId="{7D5B1E59-AAB3-4E08-B506-AB1123C17FD4}" srcOrd="0" destOrd="0" presId="urn:microsoft.com/office/officeart/2005/8/layout/pyramid2"/>
    <dgm:cxn modelId="{55C4B740-1F9B-4869-A33D-16936E5DCDEB}" type="presOf" srcId="{E25772FE-924D-41AF-872C-7ED9D5AC93DC}" destId="{BEFAA90C-A3B2-46DA-B3AB-B673E72D1CFE}" srcOrd="0" destOrd="0" presId="urn:microsoft.com/office/officeart/2005/8/layout/pyramid2"/>
    <dgm:cxn modelId="{CB31850A-64D8-42EA-A7F9-4BCC495DB2DA}" srcId="{003DAE65-9AC0-41D4-BD61-1F50A7A7DCCA}" destId="{B0DC4B71-A763-46E5-ACAA-C0534ADCB5E7}" srcOrd="2" destOrd="0" parTransId="{3E6E0E35-A106-41C3-AD7A-672190510DF2}" sibTransId="{D3BA1424-A7D1-4FD1-BCFB-7F40B231D9AA}"/>
    <dgm:cxn modelId="{37F13536-56D4-4B86-9AC7-13077561766F}" srcId="{003DAE65-9AC0-41D4-BD61-1F50A7A7DCCA}" destId="{68D94040-EEF1-4C72-BA94-DAEBB92600EB}" srcOrd="4" destOrd="0" parTransId="{F7D7D224-B05F-45E5-AF81-9A79CAEE9A9A}" sibTransId="{B520360C-09E8-429C-B71A-6EED22913E36}"/>
    <dgm:cxn modelId="{56DAFA88-E968-4C21-BD7B-6528E13D99A2}" srcId="{003DAE65-9AC0-41D4-BD61-1F50A7A7DCCA}" destId="{E25772FE-924D-41AF-872C-7ED9D5AC93DC}" srcOrd="0" destOrd="0" parTransId="{387ADB46-8519-4238-80C9-7105CED8CFE5}" sibTransId="{97DF54B4-DFC3-4920-A449-693B073084A2}"/>
    <dgm:cxn modelId="{DCF16CEC-94C1-4DAA-9F7B-50AB701CAE14}" type="presOf" srcId="{85358C8F-3246-4A13-A6E9-9190804A77B2}" destId="{0DEEA60B-68A8-4E29-BB3A-22A51AFF5E85}" srcOrd="0" destOrd="0" presId="urn:microsoft.com/office/officeart/2005/8/layout/pyramid2"/>
    <dgm:cxn modelId="{07466B5B-8F2E-4E15-9777-3088426EBAE3}" type="presOf" srcId="{11696574-D885-422A-83E8-03B16A53B23C}" destId="{9C5496D4-810A-4C9E-9F44-9FC258C4FA30}" srcOrd="0" destOrd="0" presId="urn:microsoft.com/office/officeart/2005/8/layout/pyramid2"/>
    <dgm:cxn modelId="{8E7AFDFD-A391-4B8F-8BC6-FC9AACC4A3C9}" type="presOf" srcId="{003DAE65-9AC0-41D4-BD61-1F50A7A7DCCA}" destId="{6691C0F5-EE61-42DC-866C-577D3DC8E83F}" srcOrd="0" destOrd="0" presId="urn:microsoft.com/office/officeart/2005/8/layout/pyramid2"/>
    <dgm:cxn modelId="{EB448D27-EC6B-41CE-9EE0-768DDAD5FC97}" type="presOf" srcId="{68D94040-EEF1-4C72-BA94-DAEBB92600EB}" destId="{B10D7CCE-1AE4-4F8F-9428-3651E80E5B9F}" srcOrd="0" destOrd="0" presId="urn:microsoft.com/office/officeart/2005/8/layout/pyramid2"/>
    <dgm:cxn modelId="{0CB2ECC0-9EDB-4786-B55D-66AC3D96C65C}" type="presParOf" srcId="{6691C0F5-EE61-42DC-866C-577D3DC8E83F}" destId="{3A6BD61C-5B98-4867-B455-D47706273C8C}" srcOrd="0" destOrd="0" presId="urn:microsoft.com/office/officeart/2005/8/layout/pyramid2"/>
    <dgm:cxn modelId="{20BA7D01-CECD-413D-97AC-CE7A8500911E}" type="presParOf" srcId="{6691C0F5-EE61-42DC-866C-577D3DC8E83F}" destId="{88573189-A92A-4CD5-A5B2-02EFAF68030D}" srcOrd="1" destOrd="0" presId="urn:microsoft.com/office/officeart/2005/8/layout/pyramid2"/>
    <dgm:cxn modelId="{3C7B60B9-1B76-454E-BAA3-2BBD6076D8EF}" type="presParOf" srcId="{88573189-A92A-4CD5-A5B2-02EFAF68030D}" destId="{BEFAA90C-A3B2-46DA-B3AB-B673E72D1CFE}" srcOrd="0" destOrd="0" presId="urn:microsoft.com/office/officeart/2005/8/layout/pyramid2"/>
    <dgm:cxn modelId="{417E2784-2673-483B-BB68-A1D10A88718C}" type="presParOf" srcId="{88573189-A92A-4CD5-A5B2-02EFAF68030D}" destId="{78F9219A-10D3-4627-8CCE-EC67C3F82E0C}" srcOrd="1" destOrd="0" presId="urn:microsoft.com/office/officeart/2005/8/layout/pyramid2"/>
    <dgm:cxn modelId="{4A827977-ACE8-429A-AFA3-2E7D7A13C5B3}" type="presParOf" srcId="{88573189-A92A-4CD5-A5B2-02EFAF68030D}" destId="{0DEEA60B-68A8-4E29-BB3A-22A51AFF5E85}" srcOrd="2" destOrd="0" presId="urn:microsoft.com/office/officeart/2005/8/layout/pyramid2"/>
    <dgm:cxn modelId="{D5D1BB5C-67F2-40C0-A4B9-4E86DBF29481}" type="presParOf" srcId="{88573189-A92A-4CD5-A5B2-02EFAF68030D}" destId="{9DF7B056-6FEA-46CB-AEFF-DF1A3403C794}" srcOrd="3" destOrd="0" presId="urn:microsoft.com/office/officeart/2005/8/layout/pyramid2"/>
    <dgm:cxn modelId="{E7279C16-1287-4E6D-87C8-7BB73B37084F}" type="presParOf" srcId="{88573189-A92A-4CD5-A5B2-02EFAF68030D}" destId="{7D5B1E59-AAB3-4E08-B506-AB1123C17FD4}" srcOrd="4" destOrd="0" presId="urn:microsoft.com/office/officeart/2005/8/layout/pyramid2"/>
    <dgm:cxn modelId="{41EA1F5C-20D8-446E-8B2F-EF464FD028E0}" type="presParOf" srcId="{88573189-A92A-4CD5-A5B2-02EFAF68030D}" destId="{F2BA7432-563C-418F-BD39-BAA83EBC22DB}" srcOrd="5" destOrd="0" presId="urn:microsoft.com/office/officeart/2005/8/layout/pyramid2"/>
    <dgm:cxn modelId="{9EDB08A8-3207-4242-94B7-4C02E141603C}" type="presParOf" srcId="{88573189-A92A-4CD5-A5B2-02EFAF68030D}" destId="{9C5496D4-810A-4C9E-9F44-9FC258C4FA30}" srcOrd="6" destOrd="0" presId="urn:microsoft.com/office/officeart/2005/8/layout/pyramid2"/>
    <dgm:cxn modelId="{AF8F622B-1137-43E3-9BB1-1A3AFBC01CFB}" type="presParOf" srcId="{88573189-A92A-4CD5-A5B2-02EFAF68030D}" destId="{212A838E-E741-43A9-AD88-7C6151592265}" srcOrd="7" destOrd="0" presId="urn:microsoft.com/office/officeart/2005/8/layout/pyramid2"/>
    <dgm:cxn modelId="{A8849484-10E6-48C3-9D88-7387CFA57F13}" type="presParOf" srcId="{88573189-A92A-4CD5-A5B2-02EFAF68030D}" destId="{B10D7CCE-1AE4-4F8F-9428-3651E80E5B9F}" srcOrd="8" destOrd="0" presId="urn:microsoft.com/office/officeart/2005/8/layout/pyramid2"/>
    <dgm:cxn modelId="{4DA17CF4-BEE0-4551-A953-EC5AB9313CD2}" type="presParOf" srcId="{88573189-A92A-4CD5-A5B2-02EFAF68030D}" destId="{C122C6C0-AD4A-421E-8119-941B2BFE88C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3DAE65-9AC0-41D4-BD61-1F50A7A7DCCA}" type="doc">
      <dgm:prSet loTypeId="urn:microsoft.com/office/officeart/2005/8/layout/pyramid2" loCatId="list" qsTypeId="urn:microsoft.com/office/officeart/2005/8/quickstyle/3d3" qsCatId="3D" csTypeId="urn:microsoft.com/office/officeart/2005/8/colors/accent2_2" csCatId="accent2" phldr="1"/>
      <dgm:spPr/>
    </dgm:pt>
    <dgm:pt modelId="{85358C8F-3246-4A13-A6E9-9190804A77B2}">
      <dgm:prSet phldrT="[Text]"/>
      <dgm:spPr/>
      <dgm:t>
        <a:bodyPr/>
        <a:lstStyle/>
        <a:p>
          <a:pPr algn="ctr"/>
          <a:r>
            <a:rPr lang="en-US" dirty="0" smtClean="0"/>
            <a:t>Java, C#</a:t>
          </a:r>
          <a:endParaRPr lang="en-US" dirty="0"/>
        </a:p>
      </dgm:t>
    </dgm:pt>
    <dgm:pt modelId="{7A5FBB29-D370-4580-A641-CAFCE7E7C124}" type="parTrans" cxnId="{98622FE3-7CBD-4938-8D93-D215F48218A1}">
      <dgm:prSet/>
      <dgm:spPr/>
      <dgm:t>
        <a:bodyPr/>
        <a:lstStyle/>
        <a:p>
          <a:endParaRPr lang="en-US"/>
        </a:p>
      </dgm:t>
    </dgm:pt>
    <dgm:pt modelId="{5E609656-64DF-4BE1-B34F-82E0A9FA3907}" type="sibTrans" cxnId="{98622FE3-7CBD-4938-8D93-D215F48218A1}">
      <dgm:prSet/>
      <dgm:spPr/>
      <dgm:t>
        <a:bodyPr/>
        <a:lstStyle/>
        <a:p>
          <a:endParaRPr lang="en-US"/>
        </a:p>
      </dgm:t>
    </dgm:pt>
    <dgm:pt modelId="{B0DC4B71-A763-46E5-ACAA-C0534ADCB5E7}">
      <dgm:prSet phldrT="[Text]"/>
      <dgm:spPr/>
      <dgm:t>
        <a:bodyPr/>
        <a:lstStyle/>
        <a:p>
          <a:pPr algn="ctr"/>
          <a:r>
            <a:rPr lang="en-US" dirty="0" smtClean="0"/>
            <a:t>C</a:t>
          </a:r>
          <a:endParaRPr lang="en-US" dirty="0"/>
        </a:p>
      </dgm:t>
    </dgm:pt>
    <dgm:pt modelId="{3E6E0E35-A106-41C3-AD7A-672190510DF2}" type="parTrans" cxnId="{CB31850A-64D8-42EA-A7F9-4BCC495DB2DA}">
      <dgm:prSet/>
      <dgm:spPr/>
      <dgm:t>
        <a:bodyPr/>
        <a:lstStyle/>
        <a:p>
          <a:endParaRPr lang="en-US"/>
        </a:p>
      </dgm:t>
    </dgm:pt>
    <dgm:pt modelId="{D3BA1424-A7D1-4FD1-BCFB-7F40B231D9AA}" type="sibTrans" cxnId="{CB31850A-64D8-42EA-A7F9-4BCC495DB2DA}">
      <dgm:prSet/>
      <dgm:spPr/>
      <dgm:t>
        <a:bodyPr/>
        <a:lstStyle/>
        <a:p>
          <a:endParaRPr lang="en-US"/>
        </a:p>
      </dgm:t>
    </dgm:pt>
    <dgm:pt modelId="{11696574-D885-422A-83E8-03B16A53B23C}">
      <dgm:prSet/>
      <dgm:spPr/>
      <dgm:t>
        <a:bodyPr/>
        <a:lstStyle/>
        <a:p>
          <a:pPr algn="ctr"/>
          <a:r>
            <a:rPr lang="en-US" dirty="0" smtClean="0"/>
            <a:t>Assembly Language</a:t>
          </a:r>
          <a:endParaRPr lang="en-US" dirty="0"/>
        </a:p>
      </dgm:t>
    </dgm:pt>
    <dgm:pt modelId="{5A6DEAF9-A751-42EA-BCC2-5816881E5520}" type="parTrans" cxnId="{8B5EDD21-3625-4C06-A175-BC8736BBEF36}">
      <dgm:prSet/>
      <dgm:spPr/>
      <dgm:t>
        <a:bodyPr/>
        <a:lstStyle/>
        <a:p>
          <a:endParaRPr lang="en-US"/>
        </a:p>
      </dgm:t>
    </dgm:pt>
    <dgm:pt modelId="{FDB03B84-5778-461C-B7CB-1121E983215A}" type="sibTrans" cxnId="{8B5EDD21-3625-4C06-A175-BC8736BBEF36}">
      <dgm:prSet/>
      <dgm:spPr/>
      <dgm:t>
        <a:bodyPr/>
        <a:lstStyle/>
        <a:p>
          <a:endParaRPr lang="en-US"/>
        </a:p>
      </dgm:t>
    </dgm:pt>
    <dgm:pt modelId="{68D94040-EEF1-4C72-BA94-DAEBB92600EB}">
      <dgm:prSet/>
      <dgm:spPr/>
      <dgm:t>
        <a:bodyPr/>
        <a:lstStyle/>
        <a:p>
          <a:pPr algn="ctr"/>
          <a:r>
            <a:rPr lang="en-US" dirty="0" smtClean="0"/>
            <a:t>Machine Code</a:t>
          </a:r>
          <a:endParaRPr lang="en-US" dirty="0"/>
        </a:p>
      </dgm:t>
    </dgm:pt>
    <dgm:pt modelId="{F7D7D224-B05F-45E5-AF81-9A79CAEE9A9A}" type="parTrans" cxnId="{37F13536-56D4-4B86-9AC7-13077561766F}">
      <dgm:prSet/>
      <dgm:spPr/>
      <dgm:t>
        <a:bodyPr/>
        <a:lstStyle/>
        <a:p>
          <a:endParaRPr lang="en-US"/>
        </a:p>
      </dgm:t>
    </dgm:pt>
    <dgm:pt modelId="{B520360C-09E8-429C-B71A-6EED22913E36}" type="sibTrans" cxnId="{37F13536-56D4-4B86-9AC7-13077561766F}">
      <dgm:prSet/>
      <dgm:spPr/>
      <dgm:t>
        <a:bodyPr/>
        <a:lstStyle/>
        <a:p>
          <a:endParaRPr lang="en-US"/>
        </a:p>
      </dgm:t>
    </dgm:pt>
    <dgm:pt modelId="{E25772FE-924D-41AF-872C-7ED9D5AC93DC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 Domain-Specific Modeling</a:t>
          </a:r>
          <a:endParaRPr lang="en-US" dirty="0"/>
        </a:p>
      </dgm:t>
    </dgm:pt>
    <dgm:pt modelId="{97DF54B4-DFC3-4920-A449-693B073084A2}" type="sibTrans" cxnId="{56DAFA88-E968-4C21-BD7B-6528E13D99A2}">
      <dgm:prSet/>
      <dgm:spPr/>
      <dgm:t>
        <a:bodyPr/>
        <a:lstStyle/>
        <a:p>
          <a:endParaRPr lang="en-US"/>
        </a:p>
      </dgm:t>
    </dgm:pt>
    <dgm:pt modelId="{387ADB46-8519-4238-80C9-7105CED8CFE5}" type="parTrans" cxnId="{56DAFA88-E968-4C21-BD7B-6528E13D99A2}">
      <dgm:prSet/>
      <dgm:spPr/>
      <dgm:t>
        <a:bodyPr/>
        <a:lstStyle/>
        <a:p>
          <a:endParaRPr lang="en-US"/>
        </a:p>
      </dgm:t>
    </dgm:pt>
    <dgm:pt modelId="{6691C0F5-EE61-42DC-866C-577D3DC8E83F}" type="pres">
      <dgm:prSet presAssocID="{003DAE65-9AC0-41D4-BD61-1F50A7A7DCCA}" presName="compositeShape" presStyleCnt="0">
        <dgm:presLayoutVars>
          <dgm:dir/>
          <dgm:resizeHandles/>
        </dgm:presLayoutVars>
      </dgm:prSet>
      <dgm:spPr/>
    </dgm:pt>
    <dgm:pt modelId="{3A6BD61C-5B98-4867-B455-D47706273C8C}" type="pres">
      <dgm:prSet presAssocID="{003DAE65-9AC0-41D4-BD61-1F50A7A7DCCA}" presName="pyramid" presStyleLbl="node1" presStyleIdx="0" presStyleCnt="1" custScaleX="77500" custLinFactNeighborX="1250"/>
      <dgm:spPr/>
    </dgm:pt>
    <dgm:pt modelId="{88573189-A92A-4CD5-A5B2-02EFAF68030D}" type="pres">
      <dgm:prSet presAssocID="{003DAE65-9AC0-41D4-BD61-1F50A7A7DCCA}" presName="theList" presStyleCnt="0"/>
      <dgm:spPr/>
    </dgm:pt>
    <dgm:pt modelId="{BEFAA90C-A3B2-46DA-B3AB-B673E72D1CFE}" type="pres">
      <dgm:prSet presAssocID="{E25772FE-924D-41AF-872C-7ED9D5AC93DC}" presName="aNode" presStyleLbl="fgAcc1" presStyleIdx="0" presStyleCnt="5" custScaleX="55168" custLinFactY="39629" custLinFactNeighborX="-1964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9219A-10D3-4627-8CCE-EC67C3F82E0C}" type="pres">
      <dgm:prSet presAssocID="{E25772FE-924D-41AF-872C-7ED9D5AC93DC}" presName="aSpace" presStyleCnt="0"/>
      <dgm:spPr/>
    </dgm:pt>
    <dgm:pt modelId="{0DEEA60B-68A8-4E29-BB3A-22A51AFF5E85}" type="pres">
      <dgm:prSet presAssocID="{85358C8F-3246-4A13-A6E9-9190804A77B2}" presName="aNode" presStyleLbl="fgAcc1" presStyleIdx="1" presStyleCnt="5" custScaleX="61537" custLinFactY="39629" custLinFactNeighborX="-1634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7B056-6FEA-46CB-AEFF-DF1A3403C794}" type="pres">
      <dgm:prSet presAssocID="{85358C8F-3246-4A13-A6E9-9190804A77B2}" presName="aSpace" presStyleCnt="0"/>
      <dgm:spPr/>
    </dgm:pt>
    <dgm:pt modelId="{7D5B1E59-AAB3-4E08-B506-AB1123C17FD4}" type="pres">
      <dgm:prSet presAssocID="{B0DC4B71-A763-46E5-ACAA-C0534ADCB5E7}" presName="aNode" presStyleLbl="fgAcc1" presStyleIdx="2" presStyleCnt="5" custScaleX="76921" custLinFactY="39629" custLinFactNeighborX="-865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A7432-563C-418F-BD39-BAA83EBC22DB}" type="pres">
      <dgm:prSet presAssocID="{B0DC4B71-A763-46E5-ACAA-C0534ADCB5E7}" presName="aSpace" presStyleCnt="0"/>
      <dgm:spPr/>
    </dgm:pt>
    <dgm:pt modelId="{9C5496D4-810A-4C9E-9F44-9FC258C4FA30}" type="pres">
      <dgm:prSet presAssocID="{11696574-D885-422A-83E8-03B16A53B23C}" presName="aNode" presStyleLbl="fgAcc1" presStyleIdx="3" presStyleCnt="5" custScaleX="82692" custLinFactY="39629" custLinFactNeighborX="-576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A838E-E741-43A9-AD88-7C6151592265}" type="pres">
      <dgm:prSet presAssocID="{11696574-D885-422A-83E8-03B16A53B23C}" presName="aSpace" presStyleCnt="0"/>
      <dgm:spPr/>
    </dgm:pt>
    <dgm:pt modelId="{B10D7CCE-1AE4-4F8F-9428-3651E80E5B9F}" type="pres">
      <dgm:prSet presAssocID="{68D94040-EEF1-4C72-BA94-DAEBB92600EB}" presName="aNode" presStyleLbl="fgAcc1" presStyleIdx="4" presStyleCnt="5" custLinFactY="39629" custLinFactNeighborX="28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2C6C0-AD4A-421E-8119-941B2BFE88C0}" type="pres">
      <dgm:prSet presAssocID="{68D94040-EEF1-4C72-BA94-DAEBB92600EB}" presName="aSpace" presStyleCnt="0"/>
      <dgm:spPr/>
    </dgm:pt>
  </dgm:ptLst>
  <dgm:cxnLst>
    <dgm:cxn modelId="{943157C9-51FA-4853-84E0-1FF0B9C06ACF}" type="presOf" srcId="{E25772FE-924D-41AF-872C-7ED9D5AC93DC}" destId="{BEFAA90C-A3B2-46DA-B3AB-B673E72D1CFE}" srcOrd="0" destOrd="0" presId="urn:microsoft.com/office/officeart/2005/8/layout/pyramid2"/>
    <dgm:cxn modelId="{37F13536-56D4-4B86-9AC7-13077561766F}" srcId="{003DAE65-9AC0-41D4-BD61-1F50A7A7DCCA}" destId="{68D94040-EEF1-4C72-BA94-DAEBB92600EB}" srcOrd="4" destOrd="0" parTransId="{F7D7D224-B05F-45E5-AF81-9A79CAEE9A9A}" sibTransId="{B520360C-09E8-429C-B71A-6EED22913E36}"/>
    <dgm:cxn modelId="{8B5EDD21-3625-4C06-A175-BC8736BBEF36}" srcId="{003DAE65-9AC0-41D4-BD61-1F50A7A7DCCA}" destId="{11696574-D885-422A-83E8-03B16A53B23C}" srcOrd="3" destOrd="0" parTransId="{5A6DEAF9-A751-42EA-BCC2-5816881E5520}" sibTransId="{FDB03B84-5778-461C-B7CB-1121E983215A}"/>
    <dgm:cxn modelId="{CB31850A-64D8-42EA-A7F9-4BCC495DB2DA}" srcId="{003DAE65-9AC0-41D4-BD61-1F50A7A7DCCA}" destId="{B0DC4B71-A763-46E5-ACAA-C0534ADCB5E7}" srcOrd="2" destOrd="0" parTransId="{3E6E0E35-A106-41C3-AD7A-672190510DF2}" sibTransId="{D3BA1424-A7D1-4FD1-BCFB-7F40B231D9AA}"/>
    <dgm:cxn modelId="{AC35CAEC-0975-414E-9413-9EDA538FDDDD}" type="presOf" srcId="{85358C8F-3246-4A13-A6E9-9190804A77B2}" destId="{0DEEA60B-68A8-4E29-BB3A-22A51AFF5E85}" srcOrd="0" destOrd="0" presId="urn:microsoft.com/office/officeart/2005/8/layout/pyramid2"/>
    <dgm:cxn modelId="{B19B9247-9933-44B5-A7A9-D7E918938AB3}" type="presOf" srcId="{68D94040-EEF1-4C72-BA94-DAEBB92600EB}" destId="{B10D7CCE-1AE4-4F8F-9428-3651E80E5B9F}" srcOrd="0" destOrd="0" presId="urn:microsoft.com/office/officeart/2005/8/layout/pyramid2"/>
    <dgm:cxn modelId="{7A6D8CDA-7D6C-4F1B-84AE-D2AD20FB636F}" type="presOf" srcId="{003DAE65-9AC0-41D4-BD61-1F50A7A7DCCA}" destId="{6691C0F5-EE61-42DC-866C-577D3DC8E83F}" srcOrd="0" destOrd="0" presId="urn:microsoft.com/office/officeart/2005/8/layout/pyramid2"/>
    <dgm:cxn modelId="{87AAD66E-5FD5-4496-92B0-9CF20E1941B2}" type="presOf" srcId="{B0DC4B71-A763-46E5-ACAA-C0534ADCB5E7}" destId="{7D5B1E59-AAB3-4E08-B506-AB1123C17FD4}" srcOrd="0" destOrd="0" presId="urn:microsoft.com/office/officeart/2005/8/layout/pyramid2"/>
    <dgm:cxn modelId="{7050F31C-1F9A-4919-8868-5C87733163AF}" type="presOf" srcId="{11696574-D885-422A-83E8-03B16A53B23C}" destId="{9C5496D4-810A-4C9E-9F44-9FC258C4FA30}" srcOrd="0" destOrd="0" presId="urn:microsoft.com/office/officeart/2005/8/layout/pyramid2"/>
    <dgm:cxn modelId="{56DAFA88-E968-4C21-BD7B-6528E13D99A2}" srcId="{003DAE65-9AC0-41D4-BD61-1F50A7A7DCCA}" destId="{E25772FE-924D-41AF-872C-7ED9D5AC93DC}" srcOrd="0" destOrd="0" parTransId="{387ADB46-8519-4238-80C9-7105CED8CFE5}" sibTransId="{97DF54B4-DFC3-4920-A449-693B073084A2}"/>
    <dgm:cxn modelId="{98622FE3-7CBD-4938-8D93-D215F48218A1}" srcId="{003DAE65-9AC0-41D4-BD61-1F50A7A7DCCA}" destId="{85358C8F-3246-4A13-A6E9-9190804A77B2}" srcOrd="1" destOrd="0" parTransId="{7A5FBB29-D370-4580-A641-CAFCE7E7C124}" sibTransId="{5E609656-64DF-4BE1-B34F-82E0A9FA3907}"/>
    <dgm:cxn modelId="{0B166867-32A8-4F12-BDAD-65980F930CF1}" type="presParOf" srcId="{6691C0F5-EE61-42DC-866C-577D3DC8E83F}" destId="{3A6BD61C-5B98-4867-B455-D47706273C8C}" srcOrd="0" destOrd="0" presId="urn:microsoft.com/office/officeart/2005/8/layout/pyramid2"/>
    <dgm:cxn modelId="{AAA3747D-F5FE-4043-BF0B-B241D83CA55A}" type="presParOf" srcId="{6691C0F5-EE61-42DC-866C-577D3DC8E83F}" destId="{88573189-A92A-4CD5-A5B2-02EFAF68030D}" srcOrd="1" destOrd="0" presId="urn:microsoft.com/office/officeart/2005/8/layout/pyramid2"/>
    <dgm:cxn modelId="{35B8CF15-8939-444E-B6DB-0FC8FEAC0309}" type="presParOf" srcId="{88573189-A92A-4CD5-A5B2-02EFAF68030D}" destId="{BEFAA90C-A3B2-46DA-B3AB-B673E72D1CFE}" srcOrd="0" destOrd="0" presId="urn:microsoft.com/office/officeart/2005/8/layout/pyramid2"/>
    <dgm:cxn modelId="{AB12311C-716D-488A-A77E-171037540E87}" type="presParOf" srcId="{88573189-A92A-4CD5-A5B2-02EFAF68030D}" destId="{78F9219A-10D3-4627-8CCE-EC67C3F82E0C}" srcOrd="1" destOrd="0" presId="urn:microsoft.com/office/officeart/2005/8/layout/pyramid2"/>
    <dgm:cxn modelId="{A25B2FA7-7D98-48D3-8AE2-97C6194ED297}" type="presParOf" srcId="{88573189-A92A-4CD5-A5B2-02EFAF68030D}" destId="{0DEEA60B-68A8-4E29-BB3A-22A51AFF5E85}" srcOrd="2" destOrd="0" presId="urn:microsoft.com/office/officeart/2005/8/layout/pyramid2"/>
    <dgm:cxn modelId="{7F7A5659-B405-40B8-B7BA-F086A04D2918}" type="presParOf" srcId="{88573189-A92A-4CD5-A5B2-02EFAF68030D}" destId="{9DF7B056-6FEA-46CB-AEFF-DF1A3403C794}" srcOrd="3" destOrd="0" presId="urn:microsoft.com/office/officeart/2005/8/layout/pyramid2"/>
    <dgm:cxn modelId="{2E849880-1232-4F79-BE66-125F5BAA55B6}" type="presParOf" srcId="{88573189-A92A-4CD5-A5B2-02EFAF68030D}" destId="{7D5B1E59-AAB3-4E08-B506-AB1123C17FD4}" srcOrd="4" destOrd="0" presId="urn:microsoft.com/office/officeart/2005/8/layout/pyramid2"/>
    <dgm:cxn modelId="{D372DF65-E6E8-4ABA-A77D-289E72326182}" type="presParOf" srcId="{88573189-A92A-4CD5-A5B2-02EFAF68030D}" destId="{F2BA7432-563C-418F-BD39-BAA83EBC22DB}" srcOrd="5" destOrd="0" presId="urn:microsoft.com/office/officeart/2005/8/layout/pyramid2"/>
    <dgm:cxn modelId="{960357BB-0ED0-4D18-9F79-BE48F2D8304C}" type="presParOf" srcId="{88573189-A92A-4CD5-A5B2-02EFAF68030D}" destId="{9C5496D4-810A-4C9E-9F44-9FC258C4FA30}" srcOrd="6" destOrd="0" presId="urn:microsoft.com/office/officeart/2005/8/layout/pyramid2"/>
    <dgm:cxn modelId="{BC608D5F-FC5E-4E99-A358-922553D7C80D}" type="presParOf" srcId="{88573189-A92A-4CD5-A5B2-02EFAF68030D}" destId="{212A838E-E741-43A9-AD88-7C6151592265}" srcOrd="7" destOrd="0" presId="urn:microsoft.com/office/officeart/2005/8/layout/pyramid2"/>
    <dgm:cxn modelId="{D200A16D-BC6E-4532-AAEE-629CAF59283B}" type="presParOf" srcId="{88573189-A92A-4CD5-A5B2-02EFAF68030D}" destId="{B10D7CCE-1AE4-4F8F-9428-3651E80E5B9F}" srcOrd="8" destOrd="0" presId="urn:microsoft.com/office/officeart/2005/8/layout/pyramid2"/>
    <dgm:cxn modelId="{56BC02DE-4DFE-4E48-95C9-F6EE87EABF21}" type="presParOf" srcId="{88573189-A92A-4CD5-A5B2-02EFAF68030D}" destId="{C122C6C0-AD4A-421E-8119-941B2BFE88C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F11240-3376-426E-9DD0-52C8FDA8D302}" type="doc">
      <dgm:prSet loTypeId="urn:microsoft.com/office/officeart/2005/8/layout/radial5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557C60-3ADE-4841-B152-1373806884D1}">
      <dgm:prSet phldrT="[Text]"/>
      <dgm:spPr/>
      <dgm:t>
        <a:bodyPr/>
        <a:lstStyle/>
        <a:p>
          <a:r>
            <a:rPr lang="en-US" dirty="0" smtClean="0"/>
            <a:t>Model Evolution</a:t>
          </a:r>
          <a:endParaRPr lang="en-US" dirty="0"/>
        </a:p>
      </dgm:t>
    </dgm:pt>
    <dgm:pt modelId="{DD9431F6-C83C-401E-B0CB-7798A71F82BE}" type="parTrans" cxnId="{B2E4402E-CE09-4327-A81D-CC7A72D72314}">
      <dgm:prSet/>
      <dgm:spPr/>
      <dgm:t>
        <a:bodyPr/>
        <a:lstStyle/>
        <a:p>
          <a:endParaRPr lang="en-US"/>
        </a:p>
      </dgm:t>
    </dgm:pt>
    <dgm:pt modelId="{6B197994-22AF-4FAC-ABEC-E4D3C4C6FF49}" type="sibTrans" cxnId="{B2E4402E-CE09-4327-A81D-CC7A72D72314}">
      <dgm:prSet/>
      <dgm:spPr/>
      <dgm:t>
        <a:bodyPr/>
        <a:lstStyle/>
        <a:p>
          <a:endParaRPr lang="en-US"/>
        </a:p>
      </dgm:t>
    </dgm:pt>
    <dgm:pt modelId="{27CAE061-0D06-4BEA-A594-EDFC4CEFE10D}">
      <dgm:prSet phldrT="[Text]"/>
      <dgm:spPr/>
      <dgm:t>
        <a:bodyPr/>
        <a:lstStyle/>
        <a:p>
          <a:r>
            <a:rPr lang="en-US" dirty="0" smtClean="0"/>
            <a:t>Model Scalability</a:t>
          </a:r>
          <a:endParaRPr lang="en-US" dirty="0"/>
        </a:p>
      </dgm:t>
    </dgm:pt>
    <dgm:pt modelId="{635F1D08-E560-4FC0-843C-5BE68B73FD13}" type="parTrans" cxnId="{99F7A618-36B0-4E12-855C-136CAF0A9655}">
      <dgm:prSet/>
      <dgm:spPr/>
      <dgm:t>
        <a:bodyPr/>
        <a:lstStyle/>
        <a:p>
          <a:endParaRPr lang="en-US"/>
        </a:p>
      </dgm:t>
    </dgm:pt>
    <dgm:pt modelId="{3E76261F-772E-4476-9B1E-83EA7E7DCB26}" type="sibTrans" cxnId="{99F7A618-36B0-4E12-855C-136CAF0A9655}">
      <dgm:prSet/>
      <dgm:spPr/>
      <dgm:t>
        <a:bodyPr/>
        <a:lstStyle/>
        <a:p>
          <a:endParaRPr lang="en-US"/>
        </a:p>
      </dgm:t>
    </dgm:pt>
    <dgm:pt modelId="{D2A3CC49-D313-4C1F-BD9C-63B7C4F9B498}">
      <dgm:prSet phldrT="[Text]"/>
      <dgm:spPr/>
      <dgm:t>
        <a:bodyPr/>
        <a:lstStyle/>
        <a:p>
          <a:r>
            <a:rPr lang="en-US" dirty="0" smtClean="0"/>
            <a:t>Aspect-Oriented Modeling</a:t>
          </a:r>
          <a:endParaRPr lang="en-US" dirty="0"/>
        </a:p>
      </dgm:t>
    </dgm:pt>
    <dgm:pt modelId="{F6A071B8-55F6-4A3B-B956-05CDF3515512}" type="parTrans" cxnId="{FCD7015E-7436-4100-881D-8D4168FA3DC1}">
      <dgm:prSet/>
      <dgm:spPr/>
      <dgm:t>
        <a:bodyPr/>
        <a:lstStyle/>
        <a:p>
          <a:endParaRPr lang="en-US"/>
        </a:p>
      </dgm:t>
    </dgm:pt>
    <dgm:pt modelId="{23421B17-562E-4F2D-B4A0-08BF1D076456}" type="sibTrans" cxnId="{FCD7015E-7436-4100-881D-8D4168FA3DC1}">
      <dgm:prSet/>
      <dgm:spPr/>
      <dgm:t>
        <a:bodyPr/>
        <a:lstStyle/>
        <a:p>
          <a:endParaRPr lang="en-US"/>
        </a:p>
      </dgm:t>
    </dgm:pt>
    <dgm:pt modelId="{3F8455B6-8710-42B6-B0A2-803B9BD242F7}">
      <dgm:prSet phldrT="[Text]"/>
      <dgm:spPr/>
      <dgm:t>
        <a:bodyPr/>
        <a:lstStyle/>
        <a:p>
          <a:r>
            <a:rPr lang="en-US" dirty="0" smtClean="0"/>
            <a:t>Model Management</a:t>
          </a:r>
          <a:endParaRPr lang="en-US" dirty="0"/>
        </a:p>
      </dgm:t>
    </dgm:pt>
    <dgm:pt modelId="{7C96ABAA-273A-461C-910C-CEC689D03FA9}" type="parTrans" cxnId="{C7069E2C-C67B-4D78-B932-4CC9B8218027}">
      <dgm:prSet/>
      <dgm:spPr/>
      <dgm:t>
        <a:bodyPr/>
        <a:lstStyle/>
        <a:p>
          <a:endParaRPr lang="en-US"/>
        </a:p>
      </dgm:t>
    </dgm:pt>
    <dgm:pt modelId="{D5BFCD88-1248-46C5-BED3-434A750EDAE2}" type="sibTrans" cxnId="{C7069E2C-C67B-4D78-B932-4CC9B8218027}">
      <dgm:prSet/>
      <dgm:spPr/>
      <dgm:t>
        <a:bodyPr/>
        <a:lstStyle/>
        <a:p>
          <a:endParaRPr lang="en-US"/>
        </a:p>
      </dgm:t>
    </dgm:pt>
    <dgm:pt modelId="{6343F8D3-2AF1-490F-A04C-2B55F27968CA}">
      <dgm:prSet phldrT="[Text]"/>
      <dgm:spPr/>
      <dgm:t>
        <a:bodyPr/>
        <a:lstStyle/>
        <a:p>
          <a:r>
            <a:rPr lang="en-US" dirty="0" smtClean="0"/>
            <a:t>Model Refactoring</a:t>
          </a:r>
          <a:endParaRPr lang="en-US" dirty="0"/>
        </a:p>
      </dgm:t>
    </dgm:pt>
    <dgm:pt modelId="{2E55BA2A-9C0A-41AC-AE25-88BBACDD6583}" type="parTrans" cxnId="{6381A17A-396A-4105-978B-4A9F76DC5805}">
      <dgm:prSet/>
      <dgm:spPr/>
      <dgm:t>
        <a:bodyPr/>
        <a:lstStyle/>
        <a:p>
          <a:endParaRPr lang="en-US"/>
        </a:p>
      </dgm:t>
    </dgm:pt>
    <dgm:pt modelId="{4A9A8670-3B65-4864-B421-FE31CFBBDBEC}" type="sibTrans" cxnId="{6381A17A-396A-4105-978B-4A9F76DC5805}">
      <dgm:prSet/>
      <dgm:spPr/>
      <dgm:t>
        <a:bodyPr/>
        <a:lstStyle/>
        <a:p>
          <a:endParaRPr lang="en-US"/>
        </a:p>
      </dgm:t>
    </dgm:pt>
    <dgm:pt modelId="{A7CE8A2E-D5CB-47BF-894F-98E58F8D2F4E}">
      <dgm:prSet/>
      <dgm:spPr/>
      <dgm:t>
        <a:bodyPr/>
        <a:lstStyle/>
        <a:p>
          <a:r>
            <a:rPr lang="en-US" dirty="0" smtClean="0"/>
            <a:t>Model Layout</a:t>
          </a:r>
          <a:endParaRPr lang="en-US" dirty="0"/>
        </a:p>
      </dgm:t>
    </dgm:pt>
    <dgm:pt modelId="{387A5D90-3D93-410A-817D-D0A83FD9C6A0}" type="parTrans" cxnId="{27FBE3F1-F394-433E-9772-328BF7E4C529}">
      <dgm:prSet/>
      <dgm:spPr/>
      <dgm:t>
        <a:bodyPr/>
        <a:lstStyle/>
        <a:p>
          <a:endParaRPr lang="en-US"/>
        </a:p>
      </dgm:t>
    </dgm:pt>
    <dgm:pt modelId="{77B36B3E-8EFC-4D1F-A83D-963E38B0F766}" type="sibTrans" cxnId="{27FBE3F1-F394-433E-9772-328BF7E4C529}">
      <dgm:prSet/>
      <dgm:spPr/>
      <dgm:t>
        <a:bodyPr/>
        <a:lstStyle/>
        <a:p>
          <a:endParaRPr lang="en-US"/>
        </a:p>
      </dgm:t>
    </dgm:pt>
    <dgm:pt modelId="{8C411023-407F-4BCB-B034-69420FE7871D}" type="pres">
      <dgm:prSet presAssocID="{74F11240-3376-426E-9DD0-52C8FDA8D3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EA0DAF-F8DC-4415-8951-146B18BAFB1D}" type="pres">
      <dgm:prSet presAssocID="{B1557C60-3ADE-4841-B152-1373806884D1}" presName="centerShape" presStyleLbl="node0" presStyleIdx="0" presStyleCnt="1"/>
      <dgm:spPr/>
      <dgm:t>
        <a:bodyPr/>
        <a:lstStyle/>
        <a:p>
          <a:endParaRPr lang="en-US"/>
        </a:p>
      </dgm:t>
    </dgm:pt>
    <dgm:pt modelId="{5BEB1F20-8973-4D63-BA27-B62BC6C01443}" type="pres">
      <dgm:prSet presAssocID="{635F1D08-E560-4FC0-843C-5BE68B73FD1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922E097-DC96-4FE0-BE6B-020734BA2BDB}" type="pres">
      <dgm:prSet presAssocID="{635F1D08-E560-4FC0-843C-5BE68B73FD1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F5DC69D-ED33-4147-AD6E-1A634C7A5FA2}" type="pres">
      <dgm:prSet presAssocID="{27CAE061-0D06-4BEA-A594-EDFC4CEFE1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6569E-8072-4958-8AD9-DDFF6276D44D}" type="pres">
      <dgm:prSet presAssocID="{F6A071B8-55F6-4A3B-B956-05CDF351551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6558863-6CF7-4180-BDEF-D408958F923E}" type="pres">
      <dgm:prSet presAssocID="{F6A071B8-55F6-4A3B-B956-05CDF351551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49A26AF-4B11-4A8E-B06C-1790ACE2887B}" type="pres">
      <dgm:prSet presAssocID="{D2A3CC49-D313-4C1F-BD9C-63B7C4F9B4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0FE76-EF8F-4DE3-BDD2-5DEACC85FEF5}" type="pres">
      <dgm:prSet presAssocID="{387A5D90-3D93-410A-817D-D0A83FD9C6A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F7FE51F-E545-4A8D-B171-8D0C22F21A50}" type="pres">
      <dgm:prSet presAssocID="{387A5D90-3D93-410A-817D-D0A83FD9C6A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2934F0-1A93-4AC0-A5D2-93FC75B3E34F}" type="pres">
      <dgm:prSet presAssocID="{A7CE8A2E-D5CB-47BF-894F-98E58F8D2F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9267E-6DD9-41CA-AD5A-96F6A97264E2}" type="pres">
      <dgm:prSet presAssocID="{7C96ABAA-273A-461C-910C-CEC689D03FA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EDFF665-FFA6-4049-8EAF-E515A94ABD3C}" type="pres">
      <dgm:prSet presAssocID="{7C96ABAA-273A-461C-910C-CEC689D03FA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6EE3FBF-2360-49B7-A46C-EC4CA34C0BEF}" type="pres">
      <dgm:prSet presAssocID="{3F8455B6-8710-42B6-B0A2-803B9BD242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ACD99-67D8-4CD5-83A5-7173804CBF00}" type="pres">
      <dgm:prSet presAssocID="{2E55BA2A-9C0A-41AC-AE25-88BBACDD658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7852D3A-9B30-45C0-A232-5A612A17F30D}" type="pres">
      <dgm:prSet presAssocID="{2E55BA2A-9C0A-41AC-AE25-88BBACDD658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317127B-DD76-46D5-B0AF-CCD9A41B3DEE}" type="pres">
      <dgm:prSet presAssocID="{6343F8D3-2AF1-490F-A04C-2B55F27968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FDFB14-2505-4B3D-B57F-E6E23CC7AD99}" type="presOf" srcId="{27CAE061-0D06-4BEA-A594-EDFC4CEFE10D}" destId="{0F5DC69D-ED33-4147-AD6E-1A634C7A5FA2}" srcOrd="0" destOrd="0" presId="urn:microsoft.com/office/officeart/2005/8/layout/radial5"/>
    <dgm:cxn modelId="{18ABD4A1-7FFF-498B-B659-EB335509EF76}" type="presOf" srcId="{6343F8D3-2AF1-490F-A04C-2B55F27968CA}" destId="{2317127B-DD76-46D5-B0AF-CCD9A41B3DEE}" srcOrd="0" destOrd="0" presId="urn:microsoft.com/office/officeart/2005/8/layout/radial5"/>
    <dgm:cxn modelId="{248384B6-51F4-472F-915D-C96A1D121521}" type="presOf" srcId="{387A5D90-3D93-410A-817D-D0A83FD9C6A0}" destId="{5F7FE51F-E545-4A8D-B171-8D0C22F21A50}" srcOrd="1" destOrd="0" presId="urn:microsoft.com/office/officeart/2005/8/layout/radial5"/>
    <dgm:cxn modelId="{5720A0FE-E833-4FBC-8F7E-B0DCE759CCF9}" type="presOf" srcId="{D2A3CC49-D313-4C1F-BD9C-63B7C4F9B498}" destId="{849A26AF-4B11-4A8E-B06C-1790ACE2887B}" srcOrd="0" destOrd="0" presId="urn:microsoft.com/office/officeart/2005/8/layout/radial5"/>
    <dgm:cxn modelId="{99F7A618-36B0-4E12-855C-136CAF0A9655}" srcId="{B1557C60-3ADE-4841-B152-1373806884D1}" destId="{27CAE061-0D06-4BEA-A594-EDFC4CEFE10D}" srcOrd="0" destOrd="0" parTransId="{635F1D08-E560-4FC0-843C-5BE68B73FD13}" sibTransId="{3E76261F-772E-4476-9B1E-83EA7E7DCB26}"/>
    <dgm:cxn modelId="{2C958AA5-3A0D-4D56-A61B-BC9E06F868A6}" type="presOf" srcId="{2E55BA2A-9C0A-41AC-AE25-88BBACDD6583}" destId="{07852D3A-9B30-45C0-A232-5A612A17F30D}" srcOrd="1" destOrd="0" presId="urn:microsoft.com/office/officeart/2005/8/layout/radial5"/>
    <dgm:cxn modelId="{FCD7015E-7436-4100-881D-8D4168FA3DC1}" srcId="{B1557C60-3ADE-4841-B152-1373806884D1}" destId="{D2A3CC49-D313-4C1F-BD9C-63B7C4F9B498}" srcOrd="1" destOrd="0" parTransId="{F6A071B8-55F6-4A3B-B956-05CDF3515512}" sibTransId="{23421B17-562E-4F2D-B4A0-08BF1D076456}"/>
    <dgm:cxn modelId="{B0772441-DD67-4040-A8DE-940B6F16C687}" type="presOf" srcId="{635F1D08-E560-4FC0-843C-5BE68B73FD13}" destId="{1922E097-DC96-4FE0-BE6B-020734BA2BDB}" srcOrd="1" destOrd="0" presId="urn:microsoft.com/office/officeart/2005/8/layout/radial5"/>
    <dgm:cxn modelId="{B2E4402E-CE09-4327-A81D-CC7A72D72314}" srcId="{74F11240-3376-426E-9DD0-52C8FDA8D302}" destId="{B1557C60-3ADE-4841-B152-1373806884D1}" srcOrd="0" destOrd="0" parTransId="{DD9431F6-C83C-401E-B0CB-7798A71F82BE}" sibTransId="{6B197994-22AF-4FAC-ABEC-E4D3C4C6FF49}"/>
    <dgm:cxn modelId="{9980D420-081D-427E-A8CB-2EA97036C802}" type="presOf" srcId="{F6A071B8-55F6-4A3B-B956-05CDF3515512}" destId="{9616569E-8072-4958-8AD9-DDFF6276D44D}" srcOrd="0" destOrd="0" presId="urn:microsoft.com/office/officeart/2005/8/layout/radial5"/>
    <dgm:cxn modelId="{1914E5CE-E91E-4D5A-866B-B72299E579AF}" type="presOf" srcId="{7C96ABAA-273A-461C-910C-CEC689D03FA9}" destId="{EA09267E-6DD9-41CA-AD5A-96F6A97264E2}" srcOrd="0" destOrd="0" presId="urn:microsoft.com/office/officeart/2005/8/layout/radial5"/>
    <dgm:cxn modelId="{7FD87BCE-F92A-4E66-A95E-C5375BBC8D0C}" type="presOf" srcId="{635F1D08-E560-4FC0-843C-5BE68B73FD13}" destId="{5BEB1F20-8973-4D63-BA27-B62BC6C01443}" srcOrd="0" destOrd="0" presId="urn:microsoft.com/office/officeart/2005/8/layout/radial5"/>
    <dgm:cxn modelId="{6381A17A-396A-4105-978B-4A9F76DC5805}" srcId="{B1557C60-3ADE-4841-B152-1373806884D1}" destId="{6343F8D3-2AF1-490F-A04C-2B55F27968CA}" srcOrd="4" destOrd="0" parTransId="{2E55BA2A-9C0A-41AC-AE25-88BBACDD6583}" sibTransId="{4A9A8670-3B65-4864-B421-FE31CFBBDBEC}"/>
    <dgm:cxn modelId="{505342EF-DCF8-4DDC-AD55-C61D1EF8B194}" type="presOf" srcId="{A7CE8A2E-D5CB-47BF-894F-98E58F8D2F4E}" destId="{2E2934F0-1A93-4AC0-A5D2-93FC75B3E34F}" srcOrd="0" destOrd="0" presId="urn:microsoft.com/office/officeart/2005/8/layout/radial5"/>
    <dgm:cxn modelId="{6C6EA21B-85BE-4D38-BF8A-A82B8DE59C9D}" type="presOf" srcId="{74F11240-3376-426E-9DD0-52C8FDA8D302}" destId="{8C411023-407F-4BCB-B034-69420FE7871D}" srcOrd="0" destOrd="0" presId="urn:microsoft.com/office/officeart/2005/8/layout/radial5"/>
    <dgm:cxn modelId="{4C867BFC-F46E-46EB-A233-D03476904B5A}" type="presOf" srcId="{3F8455B6-8710-42B6-B0A2-803B9BD242F7}" destId="{D6EE3FBF-2360-49B7-A46C-EC4CA34C0BEF}" srcOrd="0" destOrd="0" presId="urn:microsoft.com/office/officeart/2005/8/layout/radial5"/>
    <dgm:cxn modelId="{27FBE3F1-F394-433E-9772-328BF7E4C529}" srcId="{B1557C60-3ADE-4841-B152-1373806884D1}" destId="{A7CE8A2E-D5CB-47BF-894F-98E58F8D2F4E}" srcOrd="2" destOrd="0" parTransId="{387A5D90-3D93-410A-817D-D0A83FD9C6A0}" sibTransId="{77B36B3E-8EFC-4D1F-A83D-963E38B0F766}"/>
    <dgm:cxn modelId="{9E21AA7E-3847-427E-A1BA-A2DE660A94AE}" type="presOf" srcId="{2E55BA2A-9C0A-41AC-AE25-88BBACDD6583}" destId="{AFFACD99-67D8-4CD5-83A5-7173804CBF00}" srcOrd="0" destOrd="0" presId="urn:microsoft.com/office/officeart/2005/8/layout/radial5"/>
    <dgm:cxn modelId="{1D9ABBAE-BA14-4FA0-838E-DDCDC57B7E6F}" type="presOf" srcId="{F6A071B8-55F6-4A3B-B956-05CDF3515512}" destId="{46558863-6CF7-4180-BDEF-D408958F923E}" srcOrd="1" destOrd="0" presId="urn:microsoft.com/office/officeart/2005/8/layout/radial5"/>
    <dgm:cxn modelId="{C7069E2C-C67B-4D78-B932-4CC9B8218027}" srcId="{B1557C60-3ADE-4841-B152-1373806884D1}" destId="{3F8455B6-8710-42B6-B0A2-803B9BD242F7}" srcOrd="3" destOrd="0" parTransId="{7C96ABAA-273A-461C-910C-CEC689D03FA9}" sibTransId="{D5BFCD88-1248-46C5-BED3-434A750EDAE2}"/>
    <dgm:cxn modelId="{213F7BDD-8C20-4CCB-B21B-425AC3256A93}" type="presOf" srcId="{387A5D90-3D93-410A-817D-D0A83FD9C6A0}" destId="{AFB0FE76-EF8F-4DE3-BDD2-5DEACC85FEF5}" srcOrd="0" destOrd="0" presId="urn:microsoft.com/office/officeart/2005/8/layout/radial5"/>
    <dgm:cxn modelId="{17C89387-1632-4D36-AF39-8B19A73A9C5C}" type="presOf" srcId="{7C96ABAA-273A-461C-910C-CEC689D03FA9}" destId="{EEDFF665-FFA6-4049-8EAF-E515A94ABD3C}" srcOrd="1" destOrd="0" presId="urn:microsoft.com/office/officeart/2005/8/layout/radial5"/>
    <dgm:cxn modelId="{BE24F79A-FEB9-4EBB-B9EA-80AD129E602C}" type="presOf" srcId="{B1557C60-3ADE-4841-B152-1373806884D1}" destId="{19EA0DAF-F8DC-4415-8951-146B18BAFB1D}" srcOrd="0" destOrd="0" presId="urn:microsoft.com/office/officeart/2005/8/layout/radial5"/>
    <dgm:cxn modelId="{BD99908C-80BE-4AA0-9749-0FCED2F28EC1}" type="presParOf" srcId="{8C411023-407F-4BCB-B034-69420FE7871D}" destId="{19EA0DAF-F8DC-4415-8951-146B18BAFB1D}" srcOrd="0" destOrd="0" presId="urn:microsoft.com/office/officeart/2005/8/layout/radial5"/>
    <dgm:cxn modelId="{45CB9B64-A944-48E8-946E-2D4B0C12BC02}" type="presParOf" srcId="{8C411023-407F-4BCB-B034-69420FE7871D}" destId="{5BEB1F20-8973-4D63-BA27-B62BC6C01443}" srcOrd="1" destOrd="0" presId="urn:microsoft.com/office/officeart/2005/8/layout/radial5"/>
    <dgm:cxn modelId="{4975F724-26E8-4D86-BE67-51AAED84F30A}" type="presParOf" srcId="{5BEB1F20-8973-4D63-BA27-B62BC6C01443}" destId="{1922E097-DC96-4FE0-BE6B-020734BA2BDB}" srcOrd="0" destOrd="0" presId="urn:microsoft.com/office/officeart/2005/8/layout/radial5"/>
    <dgm:cxn modelId="{CE28074E-9E4D-45A1-8CB0-402F1EEED962}" type="presParOf" srcId="{8C411023-407F-4BCB-B034-69420FE7871D}" destId="{0F5DC69D-ED33-4147-AD6E-1A634C7A5FA2}" srcOrd="2" destOrd="0" presId="urn:microsoft.com/office/officeart/2005/8/layout/radial5"/>
    <dgm:cxn modelId="{B20F98FD-7B75-438D-ACF7-296FE790BB2D}" type="presParOf" srcId="{8C411023-407F-4BCB-B034-69420FE7871D}" destId="{9616569E-8072-4958-8AD9-DDFF6276D44D}" srcOrd="3" destOrd="0" presId="urn:microsoft.com/office/officeart/2005/8/layout/radial5"/>
    <dgm:cxn modelId="{D8553E11-8F7A-4895-A30E-BF393FA5EBD5}" type="presParOf" srcId="{9616569E-8072-4958-8AD9-DDFF6276D44D}" destId="{46558863-6CF7-4180-BDEF-D408958F923E}" srcOrd="0" destOrd="0" presId="urn:microsoft.com/office/officeart/2005/8/layout/radial5"/>
    <dgm:cxn modelId="{964569E6-05F5-43F6-ADE0-FEEBDF75AB1B}" type="presParOf" srcId="{8C411023-407F-4BCB-B034-69420FE7871D}" destId="{849A26AF-4B11-4A8E-B06C-1790ACE2887B}" srcOrd="4" destOrd="0" presId="urn:microsoft.com/office/officeart/2005/8/layout/radial5"/>
    <dgm:cxn modelId="{F99ABB56-3AA6-41AA-B8E5-9EEAA15574CB}" type="presParOf" srcId="{8C411023-407F-4BCB-B034-69420FE7871D}" destId="{AFB0FE76-EF8F-4DE3-BDD2-5DEACC85FEF5}" srcOrd="5" destOrd="0" presId="urn:microsoft.com/office/officeart/2005/8/layout/radial5"/>
    <dgm:cxn modelId="{A8CF0F30-B077-4DE9-8614-6BE059283EA9}" type="presParOf" srcId="{AFB0FE76-EF8F-4DE3-BDD2-5DEACC85FEF5}" destId="{5F7FE51F-E545-4A8D-B171-8D0C22F21A50}" srcOrd="0" destOrd="0" presId="urn:microsoft.com/office/officeart/2005/8/layout/radial5"/>
    <dgm:cxn modelId="{F32F7E60-6270-4CCC-8EC4-6488D225CDEF}" type="presParOf" srcId="{8C411023-407F-4BCB-B034-69420FE7871D}" destId="{2E2934F0-1A93-4AC0-A5D2-93FC75B3E34F}" srcOrd="6" destOrd="0" presId="urn:microsoft.com/office/officeart/2005/8/layout/radial5"/>
    <dgm:cxn modelId="{7B5D0D92-5E87-4ADE-A409-C71487B5BC18}" type="presParOf" srcId="{8C411023-407F-4BCB-B034-69420FE7871D}" destId="{EA09267E-6DD9-41CA-AD5A-96F6A97264E2}" srcOrd="7" destOrd="0" presId="urn:microsoft.com/office/officeart/2005/8/layout/radial5"/>
    <dgm:cxn modelId="{8CB7D997-0A08-4130-9553-F24449E11061}" type="presParOf" srcId="{EA09267E-6DD9-41CA-AD5A-96F6A97264E2}" destId="{EEDFF665-FFA6-4049-8EAF-E515A94ABD3C}" srcOrd="0" destOrd="0" presId="urn:microsoft.com/office/officeart/2005/8/layout/radial5"/>
    <dgm:cxn modelId="{CEF7C1A4-DCE1-4BBF-B7C8-4430A96DD282}" type="presParOf" srcId="{8C411023-407F-4BCB-B034-69420FE7871D}" destId="{D6EE3FBF-2360-49B7-A46C-EC4CA34C0BEF}" srcOrd="8" destOrd="0" presId="urn:microsoft.com/office/officeart/2005/8/layout/radial5"/>
    <dgm:cxn modelId="{79595418-4B43-4A41-8043-1AA3FD39E1FD}" type="presParOf" srcId="{8C411023-407F-4BCB-B034-69420FE7871D}" destId="{AFFACD99-67D8-4CD5-83A5-7173804CBF00}" srcOrd="9" destOrd="0" presId="urn:microsoft.com/office/officeart/2005/8/layout/radial5"/>
    <dgm:cxn modelId="{AEA56F13-0042-4CEC-A242-5F4E87897242}" type="presParOf" srcId="{AFFACD99-67D8-4CD5-83A5-7173804CBF00}" destId="{07852D3A-9B30-45C0-A232-5A612A17F30D}" srcOrd="0" destOrd="0" presId="urn:microsoft.com/office/officeart/2005/8/layout/radial5"/>
    <dgm:cxn modelId="{C7E929BF-DCF7-4996-8014-D2D95F89BC2F}" type="presParOf" srcId="{8C411023-407F-4BCB-B034-69420FE7871D}" destId="{2317127B-DD76-46D5-B0AF-CCD9A41B3DE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F11240-3376-426E-9DD0-52C8FDA8D302}" type="doc">
      <dgm:prSet loTypeId="urn:microsoft.com/office/officeart/2005/8/layout/radial5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557C60-3ADE-4841-B152-1373806884D1}">
      <dgm:prSet phldrT="[Text]"/>
      <dgm:spPr/>
      <dgm:t>
        <a:bodyPr/>
        <a:lstStyle/>
        <a:p>
          <a:r>
            <a:rPr lang="en-US" dirty="0" smtClean="0"/>
            <a:t>Model Evolution</a:t>
          </a:r>
          <a:endParaRPr lang="en-US" dirty="0"/>
        </a:p>
      </dgm:t>
    </dgm:pt>
    <dgm:pt modelId="{DD9431F6-C83C-401E-B0CB-7798A71F82BE}" type="parTrans" cxnId="{B2E4402E-CE09-4327-A81D-CC7A72D72314}">
      <dgm:prSet/>
      <dgm:spPr/>
      <dgm:t>
        <a:bodyPr/>
        <a:lstStyle/>
        <a:p>
          <a:endParaRPr lang="en-US"/>
        </a:p>
      </dgm:t>
    </dgm:pt>
    <dgm:pt modelId="{6B197994-22AF-4FAC-ABEC-E4D3C4C6FF49}" type="sibTrans" cxnId="{B2E4402E-CE09-4327-A81D-CC7A72D72314}">
      <dgm:prSet/>
      <dgm:spPr/>
      <dgm:t>
        <a:bodyPr/>
        <a:lstStyle/>
        <a:p>
          <a:endParaRPr lang="en-US"/>
        </a:p>
      </dgm:t>
    </dgm:pt>
    <dgm:pt modelId="{27CAE061-0D06-4BEA-A594-EDFC4CEFE10D}">
      <dgm:prSet phldrT="[Text]"/>
      <dgm:spPr/>
      <dgm:t>
        <a:bodyPr/>
        <a:lstStyle/>
        <a:p>
          <a:r>
            <a:rPr lang="en-US" dirty="0" smtClean="0"/>
            <a:t>Model Scalability</a:t>
          </a:r>
          <a:endParaRPr lang="en-US" dirty="0"/>
        </a:p>
      </dgm:t>
    </dgm:pt>
    <dgm:pt modelId="{635F1D08-E560-4FC0-843C-5BE68B73FD13}" type="parTrans" cxnId="{99F7A618-36B0-4E12-855C-136CAF0A9655}">
      <dgm:prSet/>
      <dgm:spPr/>
      <dgm:t>
        <a:bodyPr/>
        <a:lstStyle/>
        <a:p>
          <a:endParaRPr lang="en-US"/>
        </a:p>
      </dgm:t>
    </dgm:pt>
    <dgm:pt modelId="{3E76261F-772E-4476-9B1E-83EA7E7DCB26}" type="sibTrans" cxnId="{99F7A618-36B0-4E12-855C-136CAF0A9655}">
      <dgm:prSet/>
      <dgm:spPr/>
      <dgm:t>
        <a:bodyPr/>
        <a:lstStyle/>
        <a:p>
          <a:endParaRPr lang="en-US"/>
        </a:p>
      </dgm:t>
    </dgm:pt>
    <dgm:pt modelId="{D2A3CC49-D313-4C1F-BD9C-63B7C4F9B498}">
      <dgm:prSet phldrT="[Text]"/>
      <dgm:spPr/>
      <dgm:t>
        <a:bodyPr/>
        <a:lstStyle/>
        <a:p>
          <a:r>
            <a:rPr lang="en-US" dirty="0" smtClean="0"/>
            <a:t>Aspect-Oriented Modeling</a:t>
          </a:r>
          <a:endParaRPr lang="en-US" dirty="0"/>
        </a:p>
      </dgm:t>
    </dgm:pt>
    <dgm:pt modelId="{F6A071B8-55F6-4A3B-B956-05CDF3515512}" type="parTrans" cxnId="{FCD7015E-7436-4100-881D-8D4168FA3DC1}">
      <dgm:prSet/>
      <dgm:spPr/>
      <dgm:t>
        <a:bodyPr/>
        <a:lstStyle/>
        <a:p>
          <a:endParaRPr lang="en-US"/>
        </a:p>
      </dgm:t>
    </dgm:pt>
    <dgm:pt modelId="{23421B17-562E-4F2D-B4A0-08BF1D076456}" type="sibTrans" cxnId="{FCD7015E-7436-4100-881D-8D4168FA3DC1}">
      <dgm:prSet/>
      <dgm:spPr/>
      <dgm:t>
        <a:bodyPr/>
        <a:lstStyle/>
        <a:p>
          <a:endParaRPr lang="en-US"/>
        </a:p>
      </dgm:t>
    </dgm:pt>
    <dgm:pt modelId="{3F8455B6-8710-42B6-B0A2-803B9BD242F7}">
      <dgm:prSet phldrT="[Text]"/>
      <dgm:spPr/>
      <dgm:t>
        <a:bodyPr/>
        <a:lstStyle/>
        <a:p>
          <a:r>
            <a:rPr lang="en-US" dirty="0" smtClean="0"/>
            <a:t>Model Management</a:t>
          </a:r>
          <a:endParaRPr lang="en-US" dirty="0"/>
        </a:p>
      </dgm:t>
    </dgm:pt>
    <dgm:pt modelId="{7C96ABAA-273A-461C-910C-CEC689D03FA9}" type="parTrans" cxnId="{C7069E2C-C67B-4D78-B932-4CC9B8218027}">
      <dgm:prSet/>
      <dgm:spPr/>
      <dgm:t>
        <a:bodyPr/>
        <a:lstStyle/>
        <a:p>
          <a:endParaRPr lang="en-US"/>
        </a:p>
      </dgm:t>
    </dgm:pt>
    <dgm:pt modelId="{D5BFCD88-1248-46C5-BED3-434A750EDAE2}" type="sibTrans" cxnId="{C7069E2C-C67B-4D78-B932-4CC9B8218027}">
      <dgm:prSet/>
      <dgm:spPr/>
      <dgm:t>
        <a:bodyPr/>
        <a:lstStyle/>
        <a:p>
          <a:endParaRPr lang="en-US"/>
        </a:p>
      </dgm:t>
    </dgm:pt>
    <dgm:pt modelId="{6343F8D3-2AF1-490F-A04C-2B55F27968CA}">
      <dgm:prSet phldrT="[Text]"/>
      <dgm:spPr/>
      <dgm:t>
        <a:bodyPr/>
        <a:lstStyle/>
        <a:p>
          <a:r>
            <a:rPr lang="en-US" dirty="0" smtClean="0"/>
            <a:t>Model Refactoring</a:t>
          </a:r>
          <a:endParaRPr lang="en-US" dirty="0"/>
        </a:p>
      </dgm:t>
    </dgm:pt>
    <dgm:pt modelId="{2E55BA2A-9C0A-41AC-AE25-88BBACDD6583}" type="parTrans" cxnId="{6381A17A-396A-4105-978B-4A9F76DC5805}">
      <dgm:prSet/>
      <dgm:spPr/>
      <dgm:t>
        <a:bodyPr/>
        <a:lstStyle/>
        <a:p>
          <a:endParaRPr lang="en-US"/>
        </a:p>
      </dgm:t>
    </dgm:pt>
    <dgm:pt modelId="{4A9A8670-3B65-4864-B421-FE31CFBBDBEC}" type="sibTrans" cxnId="{6381A17A-396A-4105-978B-4A9F76DC5805}">
      <dgm:prSet/>
      <dgm:spPr/>
      <dgm:t>
        <a:bodyPr/>
        <a:lstStyle/>
        <a:p>
          <a:endParaRPr lang="en-US"/>
        </a:p>
      </dgm:t>
    </dgm:pt>
    <dgm:pt modelId="{A7CE8A2E-D5CB-47BF-894F-98E58F8D2F4E}">
      <dgm:prSet/>
      <dgm:spPr/>
      <dgm:t>
        <a:bodyPr/>
        <a:lstStyle/>
        <a:p>
          <a:r>
            <a:rPr lang="en-US" dirty="0" smtClean="0"/>
            <a:t>Model Layout</a:t>
          </a:r>
          <a:endParaRPr lang="en-US" dirty="0"/>
        </a:p>
      </dgm:t>
    </dgm:pt>
    <dgm:pt modelId="{387A5D90-3D93-410A-817D-D0A83FD9C6A0}" type="parTrans" cxnId="{27FBE3F1-F394-433E-9772-328BF7E4C529}">
      <dgm:prSet/>
      <dgm:spPr/>
      <dgm:t>
        <a:bodyPr/>
        <a:lstStyle/>
        <a:p>
          <a:endParaRPr lang="en-US"/>
        </a:p>
      </dgm:t>
    </dgm:pt>
    <dgm:pt modelId="{77B36B3E-8EFC-4D1F-A83D-963E38B0F766}" type="sibTrans" cxnId="{27FBE3F1-F394-433E-9772-328BF7E4C529}">
      <dgm:prSet/>
      <dgm:spPr/>
      <dgm:t>
        <a:bodyPr/>
        <a:lstStyle/>
        <a:p>
          <a:endParaRPr lang="en-US"/>
        </a:p>
      </dgm:t>
    </dgm:pt>
    <dgm:pt modelId="{8C411023-407F-4BCB-B034-69420FE7871D}" type="pres">
      <dgm:prSet presAssocID="{74F11240-3376-426E-9DD0-52C8FDA8D3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EA0DAF-F8DC-4415-8951-146B18BAFB1D}" type="pres">
      <dgm:prSet presAssocID="{B1557C60-3ADE-4841-B152-1373806884D1}" presName="centerShape" presStyleLbl="node0" presStyleIdx="0" presStyleCnt="1"/>
      <dgm:spPr/>
      <dgm:t>
        <a:bodyPr/>
        <a:lstStyle/>
        <a:p>
          <a:endParaRPr lang="en-US"/>
        </a:p>
      </dgm:t>
    </dgm:pt>
    <dgm:pt modelId="{5BEB1F20-8973-4D63-BA27-B62BC6C01443}" type="pres">
      <dgm:prSet presAssocID="{635F1D08-E560-4FC0-843C-5BE68B73FD1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922E097-DC96-4FE0-BE6B-020734BA2BDB}" type="pres">
      <dgm:prSet presAssocID="{635F1D08-E560-4FC0-843C-5BE68B73FD1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F5DC69D-ED33-4147-AD6E-1A634C7A5FA2}" type="pres">
      <dgm:prSet presAssocID="{27CAE061-0D06-4BEA-A594-EDFC4CEFE1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6569E-8072-4958-8AD9-DDFF6276D44D}" type="pres">
      <dgm:prSet presAssocID="{F6A071B8-55F6-4A3B-B956-05CDF351551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6558863-6CF7-4180-BDEF-D408958F923E}" type="pres">
      <dgm:prSet presAssocID="{F6A071B8-55F6-4A3B-B956-05CDF351551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49A26AF-4B11-4A8E-B06C-1790ACE2887B}" type="pres">
      <dgm:prSet presAssocID="{D2A3CC49-D313-4C1F-BD9C-63B7C4F9B4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0FE76-EF8F-4DE3-BDD2-5DEACC85FEF5}" type="pres">
      <dgm:prSet presAssocID="{387A5D90-3D93-410A-817D-D0A83FD9C6A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F7FE51F-E545-4A8D-B171-8D0C22F21A50}" type="pres">
      <dgm:prSet presAssocID="{387A5D90-3D93-410A-817D-D0A83FD9C6A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2934F0-1A93-4AC0-A5D2-93FC75B3E34F}" type="pres">
      <dgm:prSet presAssocID="{A7CE8A2E-D5CB-47BF-894F-98E58F8D2F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9267E-6DD9-41CA-AD5A-96F6A97264E2}" type="pres">
      <dgm:prSet presAssocID="{7C96ABAA-273A-461C-910C-CEC689D03FA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EDFF665-FFA6-4049-8EAF-E515A94ABD3C}" type="pres">
      <dgm:prSet presAssocID="{7C96ABAA-273A-461C-910C-CEC689D03FA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6EE3FBF-2360-49B7-A46C-EC4CA34C0BEF}" type="pres">
      <dgm:prSet presAssocID="{3F8455B6-8710-42B6-B0A2-803B9BD242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ACD99-67D8-4CD5-83A5-7173804CBF00}" type="pres">
      <dgm:prSet presAssocID="{2E55BA2A-9C0A-41AC-AE25-88BBACDD658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7852D3A-9B30-45C0-A232-5A612A17F30D}" type="pres">
      <dgm:prSet presAssocID="{2E55BA2A-9C0A-41AC-AE25-88BBACDD658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317127B-DD76-46D5-B0AF-CCD9A41B3DEE}" type="pres">
      <dgm:prSet presAssocID="{6343F8D3-2AF1-490F-A04C-2B55F27968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F7A618-36B0-4E12-855C-136CAF0A9655}" srcId="{B1557C60-3ADE-4841-B152-1373806884D1}" destId="{27CAE061-0D06-4BEA-A594-EDFC4CEFE10D}" srcOrd="0" destOrd="0" parTransId="{635F1D08-E560-4FC0-843C-5BE68B73FD13}" sibTransId="{3E76261F-772E-4476-9B1E-83EA7E7DCB26}"/>
    <dgm:cxn modelId="{C7069E2C-C67B-4D78-B932-4CC9B8218027}" srcId="{B1557C60-3ADE-4841-B152-1373806884D1}" destId="{3F8455B6-8710-42B6-B0A2-803B9BD242F7}" srcOrd="3" destOrd="0" parTransId="{7C96ABAA-273A-461C-910C-CEC689D03FA9}" sibTransId="{D5BFCD88-1248-46C5-BED3-434A750EDAE2}"/>
    <dgm:cxn modelId="{FCD7015E-7436-4100-881D-8D4168FA3DC1}" srcId="{B1557C60-3ADE-4841-B152-1373806884D1}" destId="{D2A3CC49-D313-4C1F-BD9C-63B7C4F9B498}" srcOrd="1" destOrd="0" parTransId="{F6A071B8-55F6-4A3B-B956-05CDF3515512}" sibTransId="{23421B17-562E-4F2D-B4A0-08BF1D076456}"/>
    <dgm:cxn modelId="{2B5C8918-4984-4529-AD7B-52131FF1144A}" type="presOf" srcId="{387A5D90-3D93-410A-817D-D0A83FD9C6A0}" destId="{AFB0FE76-EF8F-4DE3-BDD2-5DEACC85FEF5}" srcOrd="0" destOrd="0" presId="urn:microsoft.com/office/officeart/2005/8/layout/radial5"/>
    <dgm:cxn modelId="{06E20779-2AEB-42A5-8C8F-A79D29DC6BBA}" type="presOf" srcId="{2E55BA2A-9C0A-41AC-AE25-88BBACDD6583}" destId="{AFFACD99-67D8-4CD5-83A5-7173804CBF00}" srcOrd="0" destOrd="0" presId="urn:microsoft.com/office/officeart/2005/8/layout/radial5"/>
    <dgm:cxn modelId="{AA00D41C-B4F3-4133-AD6B-DBB4CDA058E3}" type="presOf" srcId="{635F1D08-E560-4FC0-843C-5BE68B73FD13}" destId="{1922E097-DC96-4FE0-BE6B-020734BA2BDB}" srcOrd="1" destOrd="0" presId="urn:microsoft.com/office/officeart/2005/8/layout/radial5"/>
    <dgm:cxn modelId="{5BD40672-9345-436D-B1D2-CEC274C3AE64}" type="presOf" srcId="{74F11240-3376-426E-9DD0-52C8FDA8D302}" destId="{8C411023-407F-4BCB-B034-69420FE7871D}" srcOrd="0" destOrd="0" presId="urn:microsoft.com/office/officeart/2005/8/layout/radial5"/>
    <dgm:cxn modelId="{A638EFF7-45C6-4E78-88E5-85A2253D8E69}" type="presOf" srcId="{635F1D08-E560-4FC0-843C-5BE68B73FD13}" destId="{5BEB1F20-8973-4D63-BA27-B62BC6C01443}" srcOrd="0" destOrd="0" presId="urn:microsoft.com/office/officeart/2005/8/layout/radial5"/>
    <dgm:cxn modelId="{EB84B314-8EC4-4C7A-91E8-31B25F277721}" type="presOf" srcId="{27CAE061-0D06-4BEA-A594-EDFC4CEFE10D}" destId="{0F5DC69D-ED33-4147-AD6E-1A634C7A5FA2}" srcOrd="0" destOrd="0" presId="urn:microsoft.com/office/officeart/2005/8/layout/radial5"/>
    <dgm:cxn modelId="{6A4371AD-92BF-43E2-9DFA-1976856D39F1}" type="presOf" srcId="{F6A071B8-55F6-4A3B-B956-05CDF3515512}" destId="{9616569E-8072-4958-8AD9-DDFF6276D44D}" srcOrd="0" destOrd="0" presId="urn:microsoft.com/office/officeart/2005/8/layout/radial5"/>
    <dgm:cxn modelId="{36C1EFEA-7D70-4F63-AD15-F5EA30DC67CD}" type="presOf" srcId="{A7CE8A2E-D5CB-47BF-894F-98E58F8D2F4E}" destId="{2E2934F0-1A93-4AC0-A5D2-93FC75B3E34F}" srcOrd="0" destOrd="0" presId="urn:microsoft.com/office/officeart/2005/8/layout/radial5"/>
    <dgm:cxn modelId="{13A84111-BAC9-45A3-B9B1-52771576EF11}" type="presOf" srcId="{B1557C60-3ADE-4841-B152-1373806884D1}" destId="{19EA0DAF-F8DC-4415-8951-146B18BAFB1D}" srcOrd="0" destOrd="0" presId="urn:microsoft.com/office/officeart/2005/8/layout/radial5"/>
    <dgm:cxn modelId="{2F2E553C-E829-4C87-BAFF-6178FB555C7A}" type="presOf" srcId="{2E55BA2A-9C0A-41AC-AE25-88BBACDD6583}" destId="{07852D3A-9B30-45C0-A232-5A612A17F30D}" srcOrd="1" destOrd="0" presId="urn:microsoft.com/office/officeart/2005/8/layout/radial5"/>
    <dgm:cxn modelId="{82525318-00EC-49DD-8F51-2EB2D7F44643}" type="presOf" srcId="{D2A3CC49-D313-4C1F-BD9C-63B7C4F9B498}" destId="{849A26AF-4B11-4A8E-B06C-1790ACE2887B}" srcOrd="0" destOrd="0" presId="urn:microsoft.com/office/officeart/2005/8/layout/radial5"/>
    <dgm:cxn modelId="{3DB10F8B-DE82-48E2-8574-36BA4B85418C}" type="presOf" srcId="{F6A071B8-55F6-4A3B-B956-05CDF3515512}" destId="{46558863-6CF7-4180-BDEF-D408958F923E}" srcOrd="1" destOrd="0" presId="urn:microsoft.com/office/officeart/2005/8/layout/radial5"/>
    <dgm:cxn modelId="{7F94EB4A-2284-4219-A15F-8D00487BABD5}" type="presOf" srcId="{6343F8D3-2AF1-490F-A04C-2B55F27968CA}" destId="{2317127B-DD76-46D5-B0AF-CCD9A41B3DEE}" srcOrd="0" destOrd="0" presId="urn:microsoft.com/office/officeart/2005/8/layout/radial5"/>
    <dgm:cxn modelId="{87011ED6-4FC0-4AD5-9EDB-2D5AE99D6A5C}" type="presOf" srcId="{387A5D90-3D93-410A-817D-D0A83FD9C6A0}" destId="{5F7FE51F-E545-4A8D-B171-8D0C22F21A50}" srcOrd="1" destOrd="0" presId="urn:microsoft.com/office/officeart/2005/8/layout/radial5"/>
    <dgm:cxn modelId="{7A5EDB2E-5899-4AD8-8DCD-7085CC21AACD}" type="presOf" srcId="{7C96ABAA-273A-461C-910C-CEC689D03FA9}" destId="{EA09267E-6DD9-41CA-AD5A-96F6A97264E2}" srcOrd="0" destOrd="0" presId="urn:microsoft.com/office/officeart/2005/8/layout/radial5"/>
    <dgm:cxn modelId="{447BE9D2-4FC8-4B1E-9013-17ED710FB626}" type="presOf" srcId="{7C96ABAA-273A-461C-910C-CEC689D03FA9}" destId="{EEDFF665-FFA6-4049-8EAF-E515A94ABD3C}" srcOrd="1" destOrd="0" presId="urn:microsoft.com/office/officeart/2005/8/layout/radial5"/>
    <dgm:cxn modelId="{B2E4402E-CE09-4327-A81D-CC7A72D72314}" srcId="{74F11240-3376-426E-9DD0-52C8FDA8D302}" destId="{B1557C60-3ADE-4841-B152-1373806884D1}" srcOrd="0" destOrd="0" parTransId="{DD9431F6-C83C-401E-B0CB-7798A71F82BE}" sibTransId="{6B197994-22AF-4FAC-ABEC-E4D3C4C6FF49}"/>
    <dgm:cxn modelId="{27FBE3F1-F394-433E-9772-328BF7E4C529}" srcId="{B1557C60-3ADE-4841-B152-1373806884D1}" destId="{A7CE8A2E-D5CB-47BF-894F-98E58F8D2F4E}" srcOrd="2" destOrd="0" parTransId="{387A5D90-3D93-410A-817D-D0A83FD9C6A0}" sibTransId="{77B36B3E-8EFC-4D1F-A83D-963E38B0F766}"/>
    <dgm:cxn modelId="{C73CF02B-C97B-4F5B-8C31-6142C161BE41}" type="presOf" srcId="{3F8455B6-8710-42B6-B0A2-803B9BD242F7}" destId="{D6EE3FBF-2360-49B7-A46C-EC4CA34C0BEF}" srcOrd="0" destOrd="0" presId="urn:microsoft.com/office/officeart/2005/8/layout/radial5"/>
    <dgm:cxn modelId="{6381A17A-396A-4105-978B-4A9F76DC5805}" srcId="{B1557C60-3ADE-4841-B152-1373806884D1}" destId="{6343F8D3-2AF1-490F-A04C-2B55F27968CA}" srcOrd="4" destOrd="0" parTransId="{2E55BA2A-9C0A-41AC-AE25-88BBACDD6583}" sibTransId="{4A9A8670-3B65-4864-B421-FE31CFBBDBEC}"/>
    <dgm:cxn modelId="{14530107-F680-4928-8E46-991F3F6782A5}" type="presParOf" srcId="{8C411023-407F-4BCB-B034-69420FE7871D}" destId="{19EA0DAF-F8DC-4415-8951-146B18BAFB1D}" srcOrd="0" destOrd="0" presId="urn:microsoft.com/office/officeart/2005/8/layout/radial5"/>
    <dgm:cxn modelId="{6C852C81-49FC-4ECC-96D1-85E7AC95650B}" type="presParOf" srcId="{8C411023-407F-4BCB-B034-69420FE7871D}" destId="{5BEB1F20-8973-4D63-BA27-B62BC6C01443}" srcOrd="1" destOrd="0" presId="urn:microsoft.com/office/officeart/2005/8/layout/radial5"/>
    <dgm:cxn modelId="{84F6B118-6B71-4C0B-BB01-B81AE714E8A4}" type="presParOf" srcId="{5BEB1F20-8973-4D63-BA27-B62BC6C01443}" destId="{1922E097-DC96-4FE0-BE6B-020734BA2BDB}" srcOrd="0" destOrd="0" presId="urn:microsoft.com/office/officeart/2005/8/layout/radial5"/>
    <dgm:cxn modelId="{E1CA9815-DDA7-45C2-A0DC-5DEE834DB9AE}" type="presParOf" srcId="{8C411023-407F-4BCB-B034-69420FE7871D}" destId="{0F5DC69D-ED33-4147-AD6E-1A634C7A5FA2}" srcOrd="2" destOrd="0" presId="urn:microsoft.com/office/officeart/2005/8/layout/radial5"/>
    <dgm:cxn modelId="{1D177CC6-1691-48C2-BD00-E2DF69DF407A}" type="presParOf" srcId="{8C411023-407F-4BCB-B034-69420FE7871D}" destId="{9616569E-8072-4958-8AD9-DDFF6276D44D}" srcOrd="3" destOrd="0" presId="urn:microsoft.com/office/officeart/2005/8/layout/radial5"/>
    <dgm:cxn modelId="{45682B32-00E3-4866-AFE3-D91D831E5ABB}" type="presParOf" srcId="{9616569E-8072-4958-8AD9-DDFF6276D44D}" destId="{46558863-6CF7-4180-BDEF-D408958F923E}" srcOrd="0" destOrd="0" presId="urn:microsoft.com/office/officeart/2005/8/layout/radial5"/>
    <dgm:cxn modelId="{CF891F03-745A-48E4-B4E4-98FB30987E51}" type="presParOf" srcId="{8C411023-407F-4BCB-B034-69420FE7871D}" destId="{849A26AF-4B11-4A8E-B06C-1790ACE2887B}" srcOrd="4" destOrd="0" presId="urn:microsoft.com/office/officeart/2005/8/layout/radial5"/>
    <dgm:cxn modelId="{AA85EF0A-A44F-4A75-A83B-F41AA269A151}" type="presParOf" srcId="{8C411023-407F-4BCB-B034-69420FE7871D}" destId="{AFB0FE76-EF8F-4DE3-BDD2-5DEACC85FEF5}" srcOrd="5" destOrd="0" presId="urn:microsoft.com/office/officeart/2005/8/layout/radial5"/>
    <dgm:cxn modelId="{0A88388E-8A14-4AFF-82AF-0EBA4A536BE1}" type="presParOf" srcId="{AFB0FE76-EF8F-4DE3-BDD2-5DEACC85FEF5}" destId="{5F7FE51F-E545-4A8D-B171-8D0C22F21A50}" srcOrd="0" destOrd="0" presId="urn:microsoft.com/office/officeart/2005/8/layout/radial5"/>
    <dgm:cxn modelId="{92A04436-C813-4DCD-AACF-72B31DB3953A}" type="presParOf" srcId="{8C411023-407F-4BCB-B034-69420FE7871D}" destId="{2E2934F0-1A93-4AC0-A5D2-93FC75B3E34F}" srcOrd="6" destOrd="0" presId="urn:microsoft.com/office/officeart/2005/8/layout/radial5"/>
    <dgm:cxn modelId="{A3E153BE-4060-4061-B8B3-6798FE99FBCF}" type="presParOf" srcId="{8C411023-407F-4BCB-B034-69420FE7871D}" destId="{EA09267E-6DD9-41CA-AD5A-96F6A97264E2}" srcOrd="7" destOrd="0" presId="urn:microsoft.com/office/officeart/2005/8/layout/radial5"/>
    <dgm:cxn modelId="{36D6E8DC-7150-4517-B28D-5A81A5C424C0}" type="presParOf" srcId="{EA09267E-6DD9-41CA-AD5A-96F6A97264E2}" destId="{EEDFF665-FFA6-4049-8EAF-E515A94ABD3C}" srcOrd="0" destOrd="0" presId="urn:microsoft.com/office/officeart/2005/8/layout/radial5"/>
    <dgm:cxn modelId="{C02CFE1E-F449-4A86-8582-98D791FD13B6}" type="presParOf" srcId="{8C411023-407F-4BCB-B034-69420FE7871D}" destId="{D6EE3FBF-2360-49B7-A46C-EC4CA34C0BEF}" srcOrd="8" destOrd="0" presId="urn:microsoft.com/office/officeart/2005/8/layout/radial5"/>
    <dgm:cxn modelId="{A7935137-A730-47B1-8672-0809CE7E24DE}" type="presParOf" srcId="{8C411023-407F-4BCB-B034-69420FE7871D}" destId="{AFFACD99-67D8-4CD5-83A5-7173804CBF00}" srcOrd="9" destOrd="0" presId="urn:microsoft.com/office/officeart/2005/8/layout/radial5"/>
    <dgm:cxn modelId="{3C53B780-85E1-41D6-BEB8-423F78FE6432}" type="presParOf" srcId="{AFFACD99-67D8-4CD5-83A5-7173804CBF00}" destId="{07852D3A-9B30-45C0-A232-5A612A17F30D}" srcOrd="0" destOrd="0" presId="urn:microsoft.com/office/officeart/2005/8/layout/radial5"/>
    <dgm:cxn modelId="{4BB6769B-BB7E-4F64-9F77-7EFF4D27A2BE}" type="presParOf" srcId="{8C411023-407F-4BCB-B034-69420FE7871D}" destId="{2317127B-DD76-46D5-B0AF-CCD9A41B3DE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9919E2-50C2-482B-B290-E596F01869A7}" type="doc">
      <dgm:prSet loTypeId="urn:microsoft.com/office/officeart/2005/8/layout/chevron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4085BDC-3129-41B8-A5C6-EBD899C9A20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77234FD-0EBF-417A-9A13-9DD4C64B04AB}" type="parTrans" cxnId="{177A557D-BC7B-4932-9396-5F3451751ED2}">
      <dgm:prSet/>
      <dgm:spPr/>
      <dgm:t>
        <a:bodyPr/>
        <a:lstStyle/>
        <a:p>
          <a:endParaRPr lang="en-US"/>
        </a:p>
      </dgm:t>
    </dgm:pt>
    <dgm:pt modelId="{296F316A-25FD-420B-9658-9146550AFC91}" type="sibTrans" cxnId="{177A557D-BC7B-4932-9396-5F3451751ED2}">
      <dgm:prSet/>
      <dgm:spPr/>
      <dgm:t>
        <a:bodyPr/>
        <a:lstStyle/>
        <a:p>
          <a:endParaRPr lang="en-US"/>
        </a:p>
      </dgm:t>
    </dgm:pt>
    <dgm:pt modelId="{A393E627-58A8-421A-8F22-174595049C20}">
      <dgm:prSet phldrT="[Text]" custT="1"/>
      <dgm:spPr/>
      <dgm:t>
        <a:bodyPr/>
        <a:lstStyle/>
        <a:p>
          <a:r>
            <a:rPr lang="en-US" sz="2000" dirty="0" smtClean="0"/>
            <a:t>Generality</a:t>
          </a:r>
          <a:endParaRPr lang="en-US" sz="2000" dirty="0"/>
        </a:p>
      </dgm:t>
    </dgm:pt>
    <dgm:pt modelId="{7BA733BA-E70F-4088-81E4-51EFE1B4FFFE}" type="parTrans" cxnId="{D2702738-4838-450D-B000-203EEEBF56FF}">
      <dgm:prSet/>
      <dgm:spPr/>
      <dgm:t>
        <a:bodyPr/>
        <a:lstStyle/>
        <a:p>
          <a:endParaRPr lang="en-US"/>
        </a:p>
      </dgm:t>
    </dgm:pt>
    <dgm:pt modelId="{7B2D39BB-1D09-434A-B167-4254BC9E4E00}" type="sibTrans" cxnId="{D2702738-4838-450D-B000-203EEEBF56FF}">
      <dgm:prSet/>
      <dgm:spPr/>
      <dgm:t>
        <a:bodyPr/>
        <a:lstStyle/>
        <a:p>
          <a:endParaRPr lang="en-US"/>
        </a:p>
      </dgm:t>
    </dgm:pt>
    <dgm:pt modelId="{CFCA724E-1933-4602-89A8-3073822ADB76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A2B5D17-AF66-4308-94DC-F82D28352A8A}" type="parTrans" cxnId="{0F7AAE65-36CA-4D52-8B44-15210278DDC6}">
      <dgm:prSet/>
      <dgm:spPr/>
      <dgm:t>
        <a:bodyPr/>
        <a:lstStyle/>
        <a:p>
          <a:endParaRPr lang="en-US"/>
        </a:p>
      </dgm:t>
    </dgm:pt>
    <dgm:pt modelId="{F685C59B-6D92-44AB-9E94-678132D98FDF}" type="sibTrans" cxnId="{0F7AAE65-36CA-4D52-8B44-15210278DDC6}">
      <dgm:prSet/>
      <dgm:spPr/>
      <dgm:t>
        <a:bodyPr/>
        <a:lstStyle/>
        <a:p>
          <a:endParaRPr lang="en-US"/>
        </a:p>
      </dgm:t>
    </dgm:pt>
    <dgm:pt modelId="{C85BF5F6-1E38-4DDA-8EB3-B6A047AB86E9}">
      <dgm:prSet phldrT="[Text]" custT="1"/>
      <dgm:spPr/>
      <dgm:t>
        <a:bodyPr/>
        <a:lstStyle/>
        <a:p>
          <a:r>
            <a:rPr lang="en-US" sz="2000" dirty="0" smtClean="0"/>
            <a:t>Practicality</a:t>
          </a:r>
          <a:endParaRPr lang="en-US" sz="2000" dirty="0"/>
        </a:p>
      </dgm:t>
    </dgm:pt>
    <dgm:pt modelId="{E96E7313-34B3-4E82-9AA5-D10AA7100A96}" type="parTrans" cxnId="{E1D704D1-5523-48AC-92A7-40ED9D0B2EFE}">
      <dgm:prSet/>
      <dgm:spPr/>
      <dgm:t>
        <a:bodyPr/>
        <a:lstStyle/>
        <a:p>
          <a:endParaRPr lang="en-US"/>
        </a:p>
      </dgm:t>
    </dgm:pt>
    <dgm:pt modelId="{06700DB8-1F4B-4D72-BF16-D3059907B172}" type="sibTrans" cxnId="{E1D704D1-5523-48AC-92A7-40ED9D0B2EFE}">
      <dgm:prSet/>
      <dgm:spPr/>
      <dgm:t>
        <a:bodyPr/>
        <a:lstStyle/>
        <a:p>
          <a:endParaRPr lang="en-US"/>
        </a:p>
      </dgm:t>
    </dgm:pt>
    <dgm:pt modelId="{3DD9BFC9-4BD2-4FEA-B2EA-304D6802C481}">
      <dgm:prSet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A43C956-579C-4EE1-8BF2-684C4C50DBD6}" type="parTrans" cxnId="{EF5BDB64-FD64-4F6D-AD44-8F465B08DC3A}">
      <dgm:prSet/>
      <dgm:spPr/>
      <dgm:t>
        <a:bodyPr/>
        <a:lstStyle/>
        <a:p>
          <a:endParaRPr lang="en-US"/>
        </a:p>
      </dgm:t>
    </dgm:pt>
    <dgm:pt modelId="{C64BCD4A-867D-4F06-B2DE-F27080EA8D64}" type="sibTrans" cxnId="{EF5BDB64-FD64-4F6D-AD44-8F465B08DC3A}">
      <dgm:prSet/>
      <dgm:spPr/>
      <dgm:t>
        <a:bodyPr/>
        <a:lstStyle/>
        <a:p>
          <a:endParaRPr lang="en-US"/>
        </a:p>
      </dgm:t>
    </dgm:pt>
    <dgm:pt modelId="{D88E6D7B-D21E-4A79-87E9-3E55AB5478CC}">
      <dgm:prSet custT="1"/>
      <dgm:spPr/>
      <dgm:t>
        <a:bodyPr/>
        <a:lstStyle/>
        <a:p>
          <a:r>
            <a:rPr lang="en-US" sz="2000" dirty="0" smtClean="0"/>
            <a:t>Productivity</a:t>
          </a:r>
          <a:endParaRPr lang="en-US" sz="2000" dirty="0"/>
        </a:p>
      </dgm:t>
    </dgm:pt>
    <dgm:pt modelId="{A72CE4DD-39DA-4CF9-9515-B0217DCEB064}" type="parTrans" cxnId="{211487A1-ECED-44AC-B1EB-98AF76421CEE}">
      <dgm:prSet/>
      <dgm:spPr/>
      <dgm:t>
        <a:bodyPr/>
        <a:lstStyle/>
        <a:p>
          <a:endParaRPr lang="en-US"/>
        </a:p>
      </dgm:t>
    </dgm:pt>
    <dgm:pt modelId="{2CD5F16D-6E11-4FAE-A5FC-61B528F3DC59}" type="sibTrans" cxnId="{211487A1-ECED-44AC-B1EB-98AF76421CEE}">
      <dgm:prSet/>
      <dgm:spPr/>
      <dgm:t>
        <a:bodyPr/>
        <a:lstStyle/>
        <a:p>
          <a:endParaRPr lang="en-US"/>
        </a:p>
      </dgm:t>
    </dgm:pt>
    <dgm:pt modelId="{EEAF15FC-9DF7-4E36-B462-E182A990386A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6AFDB386-9E98-42F1-89AA-1BE831DE1E95}" type="parTrans" cxnId="{BC2133A9-8C03-4B68-BCEE-CB7EF57479B5}">
      <dgm:prSet/>
      <dgm:spPr/>
    </dgm:pt>
    <dgm:pt modelId="{358E6DE8-313E-400D-AA68-C0C474459858}" type="sibTrans" cxnId="{BC2133A9-8C03-4B68-BCEE-CB7EF57479B5}">
      <dgm:prSet/>
      <dgm:spPr/>
    </dgm:pt>
    <dgm:pt modelId="{0A793996-1C4B-4764-BA19-13BFB1B448AE}">
      <dgm:prSet custT="1"/>
      <dgm:spPr/>
      <dgm:t>
        <a:bodyPr/>
        <a:lstStyle/>
        <a:p>
          <a:r>
            <a:rPr lang="en-US" sz="2000" dirty="0" smtClean="0"/>
            <a:t>User-Friendliness</a:t>
          </a:r>
          <a:endParaRPr lang="en-US" sz="2000" dirty="0"/>
        </a:p>
      </dgm:t>
    </dgm:pt>
    <dgm:pt modelId="{F4FAE836-CA31-44CC-9D5D-761845BB9EF6}" type="parTrans" cxnId="{50EAFEEC-1D4C-4BFF-B7FE-C76714851143}">
      <dgm:prSet/>
      <dgm:spPr/>
    </dgm:pt>
    <dgm:pt modelId="{0B118308-432C-4E29-8734-D93657BD0671}" type="sibTrans" cxnId="{50EAFEEC-1D4C-4BFF-B7FE-C76714851143}">
      <dgm:prSet/>
      <dgm:spPr/>
    </dgm:pt>
    <dgm:pt modelId="{0D26FD98-D231-440E-87A9-407A1CC3A264}" type="pres">
      <dgm:prSet presAssocID="{4D9919E2-50C2-482B-B290-E596F01869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FD3387-860C-4397-804C-A152A46904E7}" type="pres">
      <dgm:prSet presAssocID="{44085BDC-3129-41B8-A5C6-EBD899C9A206}" presName="composite" presStyleCnt="0"/>
      <dgm:spPr/>
    </dgm:pt>
    <dgm:pt modelId="{91E9DCC1-FF2A-468A-A2DD-243D0FD4F5A6}" type="pres">
      <dgm:prSet presAssocID="{44085BDC-3129-41B8-A5C6-EBD899C9A20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23013-4012-4CDC-ABBE-585B9FAA52C4}" type="pres">
      <dgm:prSet presAssocID="{44085BDC-3129-41B8-A5C6-EBD899C9A20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6CB10-B72C-469A-B7B5-C2B60E1F08BC}" type="pres">
      <dgm:prSet presAssocID="{296F316A-25FD-420B-9658-9146550AFC91}" presName="sp" presStyleCnt="0"/>
      <dgm:spPr/>
    </dgm:pt>
    <dgm:pt modelId="{6A59CF69-9188-4266-91DA-1703480547C2}" type="pres">
      <dgm:prSet presAssocID="{CFCA724E-1933-4602-89A8-3073822ADB76}" presName="composite" presStyleCnt="0"/>
      <dgm:spPr/>
    </dgm:pt>
    <dgm:pt modelId="{A825DEC7-DAF5-4E19-A874-B4E844D5EC5B}" type="pres">
      <dgm:prSet presAssocID="{CFCA724E-1933-4602-89A8-3073822ADB7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61D75-223F-47FA-B5CE-92C0780ECF3C}" type="pres">
      <dgm:prSet presAssocID="{CFCA724E-1933-4602-89A8-3073822ADB7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5A9E8-41C0-46C2-AB10-403CBB121642}" type="pres">
      <dgm:prSet presAssocID="{F685C59B-6D92-44AB-9E94-678132D98FDF}" presName="sp" presStyleCnt="0"/>
      <dgm:spPr/>
    </dgm:pt>
    <dgm:pt modelId="{055860EE-0C5B-4BB6-A54F-F7582F4F4A68}" type="pres">
      <dgm:prSet presAssocID="{3DD9BFC9-4BD2-4FEA-B2EA-304D6802C481}" presName="composite" presStyleCnt="0"/>
      <dgm:spPr/>
    </dgm:pt>
    <dgm:pt modelId="{3B167B7D-8818-49BD-A60F-5385C0E71BF4}" type="pres">
      <dgm:prSet presAssocID="{3DD9BFC9-4BD2-4FEA-B2EA-304D6802C48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03DF0-2B69-4A0A-AF71-EA7F1424FE74}" type="pres">
      <dgm:prSet presAssocID="{3DD9BFC9-4BD2-4FEA-B2EA-304D6802C48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2274F-57EE-4D6A-8EE9-DF91FB0E8885}" type="pres">
      <dgm:prSet presAssocID="{C64BCD4A-867D-4F06-B2DE-F27080EA8D64}" presName="sp" presStyleCnt="0"/>
      <dgm:spPr/>
    </dgm:pt>
    <dgm:pt modelId="{7D3F81DD-86D8-4022-94E2-65826E254635}" type="pres">
      <dgm:prSet presAssocID="{EEAF15FC-9DF7-4E36-B462-E182A990386A}" presName="composite" presStyleCnt="0"/>
      <dgm:spPr/>
    </dgm:pt>
    <dgm:pt modelId="{654FF7AD-F591-4D23-B469-154E52522467}" type="pres">
      <dgm:prSet presAssocID="{EEAF15FC-9DF7-4E36-B462-E182A990386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C5018-DCF3-4B8C-BD61-718BE4EC3EA3}" type="pres">
      <dgm:prSet presAssocID="{EEAF15FC-9DF7-4E36-B462-E182A990386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702738-4838-450D-B000-203EEEBF56FF}" srcId="{44085BDC-3129-41B8-A5C6-EBD899C9A206}" destId="{A393E627-58A8-421A-8F22-174595049C20}" srcOrd="0" destOrd="0" parTransId="{7BA733BA-E70F-4088-81E4-51EFE1B4FFFE}" sibTransId="{7B2D39BB-1D09-434A-B167-4254BC9E4E00}"/>
    <dgm:cxn modelId="{C287904F-1D9D-47A3-8CDC-EBBD5AA9B721}" type="presOf" srcId="{CFCA724E-1933-4602-89A8-3073822ADB76}" destId="{A825DEC7-DAF5-4E19-A874-B4E844D5EC5B}" srcOrd="0" destOrd="0" presId="urn:microsoft.com/office/officeart/2005/8/layout/chevron2"/>
    <dgm:cxn modelId="{EF5BDB64-FD64-4F6D-AD44-8F465B08DC3A}" srcId="{4D9919E2-50C2-482B-B290-E596F01869A7}" destId="{3DD9BFC9-4BD2-4FEA-B2EA-304D6802C481}" srcOrd="2" destOrd="0" parTransId="{2A43C956-579C-4EE1-8BF2-684C4C50DBD6}" sibTransId="{C64BCD4A-867D-4F06-B2DE-F27080EA8D64}"/>
    <dgm:cxn modelId="{C70252BA-2BD6-40C4-AC2C-891622B9E88A}" type="presOf" srcId="{44085BDC-3129-41B8-A5C6-EBD899C9A206}" destId="{91E9DCC1-FF2A-468A-A2DD-243D0FD4F5A6}" srcOrd="0" destOrd="0" presId="urn:microsoft.com/office/officeart/2005/8/layout/chevron2"/>
    <dgm:cxn modelId="{1283D91A-A4F3-4DF4-A386-93895714DEE6}" type="presOf" srcId="{3DD9BFC9-4BD2-4FEA-B2EA-304D6802C481}" destId="{3B167B7D-8818-49BD-A60F-5385C0E71BF4}" srcOrd="0" destOrd="0" presId="urn:microsoft.com/office/officeart/2005/8/layout/chevron2"/>
    <dgm:cxn modelId="{6AD4BA0D-09E5-4B76-BC1E-D6A8029096E9}" type="presOf" srcId="{4D9919E2-50C2-482B-B290-E596F01869A7}" destId="{0D26FD98-D231-440E-87A9-407A1CC3A264}" srcOrd="0" destOrd="0" presId="urn:microsoft.com/office/officeart/2005/8/layout/chevron2"/>
    <dgm:cxn modelId="{D40B0FC9-58E1-4476-A110-6CD042EA37B2}" type="presOf" srcId="{0A793996-1C4B-4764-BA19-13BFB1B448AE}" destId="{7D703DF0-2B69-4A0A-AF71-EA7F1424FE74}" srcOrd="0" destOrd="0" presId="urn:microsoft.com/office/officeart/2005/8/layout/chevron2"/>
    <dgm:cxn modelId="{E1D704D1-5523-48AC-92A7-40ED9D0B2EFE}" srcId="{CFCA724E-1933-4602-89A8-3073822ADB76}" destId="{C85BF5F6-1E38-4DDA-8EB3-B6A047AB86E9}" srcOrd="0" destOrd="0" parTransId="{E96E7313-34B3-4E82-9AA5-D10AA7100A96}" sibTransId="{06700DB8-1F4B-4D72-BF16-D3059907B172}"/>
    <dgm:cxn modelId="{177A557D-BC7B-4932-9396-5F3451751ED2}" srcId="{4D9919E2-50C2-482B-B290-E596F01869A7}" destId="{44085BDC-3129-41B8-A5C6-EBD899C9A206}" srcOrd="0" destOrd="0" parTransId="{C77234FD-0EBF-417A-9A13-9DD4C64B04AB}" sibTransId="{296F316A-25FD-420B-9658-9146550AFC91}"/>
    <dgm:cxn modelId="{0F7AAE65-36CA-4D52-8B44-15210278DDC6}" srcId="{4D9919E2-50C2-482B-B290-E596F01869A7}" destId="{CFCA724E-1933-4602-89A8-3073822ADB76}" srcOrd="1" destOrd="0" parTransId="{8A2B5D17-AF66-4308-94DC-F82D28352A8A}" sibTransId="{F685C59B-6D92-44AB-9E94-678132D98FDF}"/>
    <dgm:cxn modelId="{BC2133A9-8C03-4B68-BCEE-CB7EF57479B5}" srcId="{4D9919E2-50C2-482B-B290-E596F01869A7}" destId="{EEAF15FC-9DF7-4E36-B462-E182A990386A}" srcOrd="3" destOrd="0" parTransId="{6AFDB386-9E98-42F1-89AA-1BE831DE1E95}" sibTransId="{358E6DE8-313E-400D-AA68-C0C474459858}"/>
    <dgm:cxn modelId="{211487A1-ECED-44AC-B1EB-98AF76421CEE}" srcId="{EEAF15FC-9DF7-4E36-B462-E182A990386A}" destId="{D88E6D7B-D21E-4A79-87E9-3E55AB5478CC}" srcOrd="0" destOrd="0" parTransId="{A72CE4DD-39DA-4CF9-9515-B0217DCEB064}" sibTransId="{2CD5F16D-6E11-4FAE-A5FC-61B528F3DC59}"/>
    <dgm:cxn modelId="{44BAD606-3717-47A7-AADD-FDF86CB5912C}" type="presOf" srcId="{D88E6D7B-D21E-4A79-87E9-3E55AB5478CC}" destId="{BC3C5018-DCF3-4B8C-BD61-718BE4EC3EA3}" srcOrd="0" destOrd="0" presId="urn:microsoft.com/office/officeart/2005/8/layout/chevron2"/>
    <dgm:cxn modelId="{50EAFEEC-1D4C-4BFF-B7FE-C76714851143}" srcId="{3DD9BFC9-4BD2-4FEA-B2EA-304D6802C481}" destId="{0A793996-1C4B-4764-BA19-13BFB1B448AE}" srcOrd="0" destOrd="0" parTransId="{F4FAE836-CA31-44CC-9D5D-761845BB9EF6}" sibTransId="{0B118308-432C-4E29-8734-D93657BD0671}"/>
    <dgm:cxn modelId="{CF74312B-0ACA-4EAD-8797-55098DBE8974}" type="presOf" srcId="{A393E627-58A8-421A-8F22-174595049C20}" destId="{C8023013-4012-4CDC-ABBE-585B9FAA52C4}" srcOrd="0" destOrd="0" presId="urn:microsoft.com/office/officeart/2005/8/layout/chevron2"/>
    <dgm:cxn modelId="{70FEE9C0-7ECE-4EB1-8818-2ECE5A510DF0}" type="presOf" srcId="{EEAF15FC-9DF7-4E36-B462-E182A990386A}" destId="{654FF7AD-F591-4D23-B469-154E52522467}" srcOrd="0" destOrd="0" presId="urn:microsoft.com/office/officeart/2005/8/layout/chevron2"/>
    <dgm:cxn modelId="{498773F7-3C66-4828-905E-89EF8EA1A119}" type="presOf" srcId="{C85BF5F6-1E38-4DDA-8EB3-B6A047AB86E9}" destId="{91B61D75-223F-47FA-B5CE-92C0780ECF3C}" srcOrd="0" destOrd="0" presId="urn:microsoft.com/office/officeart/2005/8/layout/chevron2"/>
    <dgm:cxn modelId="{01D3AE55-22E4-430E-BF16-29CF4C92DD4D}" type="presParOf" srcId="{0D26FD98-D231-440E-87A9-407A1CC3A264}" destId="{4AFD3387-860C-4397-804C-A152A46904E7}" srcOrd="0" destOrd="0" presId="urn:microsoft.com/office/officeart/2005/8/layout/chevron2"/>
    <dgm:cxn modelId="{82EFC606-7052-48C8-BC95-7D3AB2283BA0}" type="presParOf" srcId="{4AFD3387-860C-4397-804C-A152A46904E7}" destId="{91E9DCC1-FF2A-468A-A2DD-243D0FD4F5A6}" srcOrd="0" destOrd="0" presId="urn:microsoft.com/office/officeart/2005/8/layout/chevron2"/>
    <dgm:cxn modelId="{4531AC6B-BED1-4191-A4F4-1DE5BB06BC77}" type="presParOf" srcId="{4AFD3387-860C-4397-804C-A152A46904E7}" destId="{C8023013-4012-4CDC-ABBE-585B9FAA52C4}" srcOrd="1" destOrd="0" presId="urn:microsoft.com/office/officeart/2005/8/layout/chevron2"/>
    <dgm:cxn modelId="{42F06C5C-97A6-49D6-9F16-02760935F6B2}" type="presParOf" srcId="{0D26FD98-D231-440E-87A9-407A1CC3A264}" destId="{1896CB10-B72C-469A-B7B5-C2B60E1F08BC}" srcOrd="1" destOrd="0" presId="urn:microsoft.com/office/officeart/2005/8/layout/chevron2"/>
    <dgm:cxn modelId="{39208469-EC65-4444-A77B-A56D14DABF44}" type="presParOf" srcId="{0D26FD98-D231-440E-87A9-407A1CC3A264}" destId="{6A59CF69-9188-4266-91DA-1703480547C2}" srcOrd="2" destOrd="0" presId="urn:microsoft.com/office/officeart/2005/8/layout/chevron2"/>
    <dgm:cxn modelId="{868F6EB6-7EB6-4EDA-903B-1F9857B48FC8}" type="presParOf" srcId="{6A59CF69-9188-4266-91DA-1703480547C2}" destId="{A825DEC7-DAF5-4E19-A874-B4E844D5EC5B}" srcOrd="0" destOrd="0" presId="urn:microsoft.com/office/officeart/2005/8/layout/chevron2"/>
    <dgm:cxn modelId="{5F72ABF2-5889-4500-A126-2CB2BF5734C8}" type="presParOf" srcId="{6A59CF69-9188-4266-91DA-1703480547C2}" destId="{91B61D75-223F-47FA-B5CE-92C0780ECF3C}" srcOrd="1" destOrd="0" presId="urn:microsoft.com/office/officeart/2005/8/layout/chevron2"/>
    <dgm:cxn modelId="{C2D7CADD-5D45-4B29-B9AF-CFE38BB9A66F}" type="presParOf" srcId="{0D26FD98-D231-440E-87A9-407A1CC3A264}" destId="{8695A9E8-41C0-46C2-AB10-403CBB121642}" srcOrd="3" destOrd="0" presId="urn:microsoft.com/office/officeart/2005/8/layout/chevron2"/>
    <dgm:cxn modelId="{826C787C-CE19-4FA2-B004-0EFF136077DB}" type="presParOf" srcId="{0D26FD98-D231-440E-87A9-407A1CC3A264}" destId="{055860EE-0C5B-4BB6-A54F-F7582F4F4A68}" srcOrd="4" destOrd="0" presId="urn:microsoft.com/office/officeart/2005/8/layout/chevron2"/>
    <dgm:cxn modelId="{C03FE159-302E-4E6A-8381-10059E302BAA}" type="presParOf" srcId="{055860EE-0C5B-4BB6-A54F-F7582F4F4A68}" destId="{3B167B7D-8818-49BD-A60F-5385C0E71BF4}" srcOrd="0" destOrd="0" presId="urn:microsoft.com/office/officeart/2005/8/layout/chevron2"/>
    <dgm:cxn modelId="{003CB48E-E20D-4F38-8601-6712FF18F847}" type="presParOf" srcId="{055860EE-0C5B-4BB6-A54F-F7582F4F4A68}" destId="{7D703DF0-2B69-4A0A-AF71-EA7F1424FE74}" srcOrd="1" destOrd="0" presId="urn:microsoft.com/office/officeart/2005/8/layout/chevron2"/>
    <dgm:cxn modelId="{554064D7-C159-4302-865A-458D17E7B853}" type="presParOf" srcId="{0D26FD98-D231-440E-87A9-407A1CC3A264}" destId="{3FB2274F-57EE-4D6A-8EE9-DF91FB0E8885}" srcOrd="5" destOrd="0" presId="urn:microsoft.com/office/officeart/2005/8/layout/chevron2"/>
    <dgm:cxn modelId="{A1E4C55E-0DAD-4DEF-B545-F3F9F6D96D6E}" type="presParOf" srcId="{0D26FD98-D231-440E-87A9-407A1CC3A264}" destId="{7D3F81DD-86D8-4022-94E2-65826E254635}" srcOrd="6" destOrd="0" presId="urn:microsoft.com/office/officeart/2005/8/layout/chevron2"/>
    <dgm:cxn modelId="{7A89EBE8-B0D5-4081-9DF8-C517F1AA86D7}" type="presParOf" srcId="{7D3F81DD-86D8-4022-94E2-65826E254635}" destId="{654FF7AD-F591-4D23-B469-154E52522467}" srcOrd="0" destOrd="0" presId="urn:microsoft.com/office/officeart/2005/8/layout/chevron2"/>
    <dgm:cxn modelId="{5C9EF815-4930-43B2-A288-85CB9D1ED206}" type="presParOf" srcId="{7D3F81DD-86D8-4022-94E2-65826E254635}" destId="{BC3C5018-DCF3-4B8C-BD61-718BE4EC3E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9919E2-50C2-482B-B290-E596F01869A7}" type="doc">
      <dgm:prSet loTypeId="urn:microsoft.com/office/officeart/2005/8/layout/chevron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4085BDC-3129-41B8-A5C6-EBD899C9A20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77234FD-0EBF-417A-9A13-9DD4C64B04AB}" type="parTrans" cxnId="{177A557D-BC7B-4932-9396-5F3451751ED2}">
      <dgm:prSet/>
      <dgm:spPr/>
      <dgm:t>
        <a:bodyPr/>
        <a:lstStyle/>
        <a:p>
          <a:endParaRPr lang="en-US"/>
        </a:p>
      </dgm:t>
    </dgm:pt>
    <dgm:pt modelId="{296F316A-25FD-420B-9658-9146550AFC91}" type="sibTrans" cxnId="{177A557D-BC7B-4932-9396-5F3451751ED2}">
      <dgm:prSet/>
      <dgm:spPr/>
      <dgm:t>
        <a:bodyPr/>
        <a:lstStyle/>
        <a:p>
          <a:endParaRPr lang="en-US"/>
        </a:p>
      </dgm:t>
    </dgm:pt>
    <dgm:pt modelId="{A393E627-58A8-421A-8F22-174595049C2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lin ang="10800000" scaled="1"/>
          <a:tileRect/>
        </a:gradFill>
      </dgm:spPr>
      <dgm:t>
        <a:bodyPr/>
        <a:lstStyle/>
        <a:p>
          <a:r>
            <a:rPr lang="en-US" sz="2000" dirty="0" smtClean="0"/>
            <a:t>Generality</a:t>
          </a:r>
          <a:endParaRPr lang="en-US" sz="2000" dirty="0"/>
        </a:p>
      </dgm:t>
    </dgm:pt>
    <dgm:pt modelId="{7BA733BA-E70F-4088-81E4-51EFE1B4FFFE}" type="parTrans" cxnId="{D2702738-4838-450D-B000-203EEEBF56FF}">
      <dgm:prSet/>
      <dgm:spPr/>
      <dgm:t>
        <a:bodyPr/>
        <a:lstStyle/>
        <a:p>
          <a:endParaRPr lang="en-US"/>
        </a:p>
      </dgm:t>
    </dgm:pt>
    <dgm:pt modelId="{7B2D39BB-1D09-434A-B167-4254BC9E4E00}" type="sibTrans" cxnId="{D2702738-4838-450D-B000-203EEEBF56FF}">
      <dgm:prSet/>
      <dgm:spPr/>
      <dgm:t>
        <a:bodyPr/>
        <a:lstStyle/>
        <a:p>
          <a:endParaRPr lang="en-US"/>
        </a:p>
      </dgm:t>
    </dgm:pt>
    <dgm:pt modelId="{CFCA724E-1933-4602-89A8-3073822ADB76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A2B5D17-AF66-4308-94DC-F82D28352A8A}" type="parTrans" cxnId="{0F7AAE65-36CA-4D52-8B44-15210278DDC6}">
      <dgm:prSet/>
      <dgm:spPr/>
      <dgm:t>
        <a:bodyPr/>
        <a:lstStyle/>
        <a:p>
          <a:endParaRPr lang="en-US"/>
        </a:p>
      </dgm:t>
    </dgm:pt>
    <dgm:pt modelId="{F685C59B-6D92-44AB-9E94-678132D98FDF}" type="sibTrans" cxnId="{0F7AAE65-36CA-4D52-8B44-15210278DDC6}">
      <dgm:prSet/>
      <dgm:spPr/>
      <dgm:t>
        <a:bodyPr/>
        <a:lstStyle/>
        <a:p>
          <a:endParaRPr lang="en-US"/>
        </a:p>
      </dgm:t>
    </dgm:pt>
    <dgm:pt modelId="{C85BF5F6-1E38-4DDA-8EB3-B6A047AB86E9}">
      <dgm:prSet phldrT="[Text]" custT="1"/>
      <dgm:spPr/>
      <dgm:t>
        <a:bodyPr/>
        <a:lstStyle/>
        <a:p>
          <a:r>
            <a:rPr lang="en-US" sz="2000" dirty="0" smtClean="0"/>
            <a:t>Practicality</a:t>
          </a:r>
          <a:endParaRPr lang="en-US" sz="2000" dirty="0"/>
        </a:p>
      </dgm:t>
    </dgm:pt>
    <dgm:pt modelId="{E96E7313-34B3-4E82-9AA5-D10AA7100A96}" type="parTrans" cxnId="{E1D704D1-5523-48AC-92A7-40ED9D0B2EFE}">
      <dgm:prSet/>
      <dgm:spPr/>
      <dgm:t>
        <a:bodyPr/>
        <a:lstStyle/>
        <a:p>
          <a:endParaRPr lang="en-US"/>
        </a:p>
      </dgm:t>
    </dgm:pt>
    <dgm:pt modelId="{06700DB8-1F4B-4D72-BF16-D3059907B172}" type="sibTrans" cxnId="{E1D704D1-5523-48AC-92A7-40ED9D0B2EFE}">
      <dgm:prSet/>
      <dgm:spPr/>
      <dgm:t>
        <a:bodyPr/>
        <a:lstStyle/>
        <a:p>
          <a:endParaRPr lang="en-US"/>
        </a:p>
      </dgm:t>
    </dgm:pt>
    <dgm:pt modelId="{3DD9BFC9-4BD2-4FEA-B2EA-304D6802C481}">
      <dgm:prSet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A43C956-579C-4EE1-8BF2-684C4C50DBD6}" type="parTrans" cxnId="{EF5BDB64-FD64-4F6D-AD44-8F465B08DC3A}">
      <dgm:prSet/>
      <dgm:spPr/>
      <dgm:t>
        <a:bodyPr/>
        <a:lstStyle/>
        <a:p>
          <a:endParaRPr lang="en-US"/>
        </a:p>
      </dgm:t>
    </dgm:pt>
    <dgm:pt modelId="{C64BCD4A-867D-4F06-B2DE-F27080EA8D64}" type="sibTrans" cxnId="{EF5BDB64-FD64-4F6D-AD44-8F465B08DC3A}">
      <dgm:prSet/>
      <dgm:spPr/>
      <dgm:t>
        <a:bodyPr/>
        <a:lstStyle/>
        <a:p>
          <a:endParaRPr lang="en-US"/>
        </a:p>
      </dgm:t>
    </dgm:pt>
    <dgm:pt modelId="{D88E6D7B-D21E-4A79-87E9-3E55AB5478CC}">
      <dgm:prSet custT="1"/>
      <dgm:spPr/>
      <dgm:t>
        <a:bodyPr/>
        <a:lstStyle/>
        <a:p>
          <a:r>
            <a:rPr lang="en-US" sz="2000" dirty="0" smtClean="0"/>
            <a:t>Productivity</a:t>
          </a:r>
          <a:endParaRPr lang="en-US" sz="2000" dirty="0"/>
        </a:p>
      </dgm:t>
    </dgm:pt>
    <dgm:pt modelId="{A72CE4DD-39DA-4CF9-9515-B0217DCEB064}" type="parTrans" cxnId="{211487A1-ECED-44AC-B1EB-98AF76421CEE}">
      <dgm:prSet/>
      <dgm:spPr/>
      <dgm:t>
        <a:bodyPr/>
        <a:lstStyle/>
        <a:p>
          <a:endParaRPr lang="en-US"/>
        </a:p>
      </dgm:t>
    </dgm:pt>
    <dgm:pt modelId="{2CD5F16D-6E11-4FAE-A5FC-61B528F3DC59}" type="sibTrans" cxnId="{211487A1-ECED-44AC-B1EB-98AF76421CEE}">
      <dgm:prSet/>
      <dgm:spPr/>
      <dgm:t>
        <a:bodyPr/>
        <a:lstStyle/>
        <a:p>
          <a:endParaRPr lang="en-US"/>
        </a:p>
      </dgm:t>
    </dgm:pt>
    <dgm:pt modelId="{A29654F8-AAAB-4255-A91D-78D6EA66D46B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279DE39D-E7D4-421E-B892-E6866CDD598A}" type="parTrans" cxnId="{FE30959D-9212-4C0F-9BA8-2E614AD9FEEB}">
      <dgm:prSet/>
      <dgm:spPr/>
      <dgm:t>
        <a:bodyPr/>
        <a:lstStyle/>
        <a:p>
          <a:endParaRPr lang="en-US"/>
        </a:p>
      </dgm:t>
    </dgm:pt>
    <dgm:pt modelId="{1B82358F-B74B-432A-8E79-D9271E868CC9}" type="sibTrans" cxnId="{FE30959D-9212-4C0F-9BA8-2E614AD9FEEB}">
      <dgm:prSet/>
      <dgm:spPr/>
      <dgm:t>
        <a:bodyPr/>
        <a:lstStyle/>
        <a:p>
          <a:endParaRPr lang="en-US"/>
        </a:p>
      </dgm:t>
    </dgm:pt>
    <dgm:pt modelId="{A8ACA567-C094-4A71-B624-8471B86A189E}">
      <dgm:prSet custT="1"/>
      <dgm:spPr/>
      <dgm:t>
        <a:bodyPr/>
        <a:lstStyle/>
        <a:p>
          <a:r>
            <a:rPr lang="en-US" sz="2000" dirty="0" smtClean="0"/>
            <a:t>User-Friendliness</a:t>
          </a:r>
          <a:endParaRPr lang="en-US" sz="2000" dirty="0"/>
        </a:p>
      </dgm:t>
    </dgm:pt>
    <dgm:pt modelId="{80128380-98A8-4C2F-89E9-7C10B50A5CF2}" type="parTrans" cxnId="{BA7C7F35-AE26-4EFA-9A09-BC9C4D364847}">
      <dgm:prSet/>
      <dgm:spPr/>
      <dgm:t>
        <a:bodyPr/>
        <a:lstStyle/>
        <a:p>
          <a:endParaRPr lang="en-US"/>
        </a:p>
      </dgm:t>
    </dgm:pt>
    <dgm:pt modelId="{24FFE948-4FF4-4E8C-95BA-8C8289988EA2}" type="sibTrans" cxnId="{BA7C7F35-AE26-4EFA-9A09-BC9C4D364847}">
      <dgm:prSet/>
      <dgm:spPr/>
      <dgm:t>
        <a:bodyPr/>
        <a:lstStyle/>
        <a:p>
          <a:endParaRPr lang="en-US"/>
        </a:p>
      </dgm:t>
    </dgm:pt>
    <dgm:pt modelId="{0D26FD98-D231-440E-87A9-407A1CC3A264}" type="pres">
      <dgm:prSet presAssocID="{4D9919E2-50C2-482B-B290-E596F01869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FD3387-860C-4397-804C-A152A46904E7}" type="pres">
      <dgm:prSet presAssocID="{44085BDC-3129-41B8-A5C6-EBD899C9A206}" presName="composite" presStyleCnt="0"/>
      <dgm:spPr/>
    </dgm:pt>
    <dgm:pt modelId="{91E9DCC1-FF2A-468A-A2DD-243D0FD4F5A6}" type="pres">
      <dgm:prSet presAssocID="{44085BDC-3129-41B8-A5C6-EBD899C9A20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23013-4012-4CDC-ABBE-585B9FAA52C4}" type="pres">
      <dgm:prSet presAssocID="{44085BDC-3129-41B8-A5C6-EBD899C9A20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6CB10-B72C-469A-B7B5-C2B60E1F08BC}" type="pres">
      <dgm:prSet presAssocID="{296F316A-25FD-420B-9658-9146550AFC91}" presName="sp" presStyleCnt="0"/>
      <dgm:spPr/>
    </dgm:pt>
    <dgm:pt modelId="{6A59CF69-9188-4266-91DA-1703480547C2}" type="pres">
      <dgm:prSet presAssocID="{CFCA724E-1933-4602-89A8-3073822ADB76}" presName="composite" presStyleCnt="0"/>
      <dgm:spPr/>
    </dgm:pt>
    <dgm:pt modelId="{A825DEC7-DAF5-4E19-A874-B4E844D5EC5B}" type="pres">
      <dgm:prSet presAssocID="{CFCA724E-1933-4602-89A8-3073822ADB7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61D75-223F-47FA-B5CE-92C0780ECF3C}" type="pres">
      <dgm:prSet presAssocID="{CFCA724E-1933-4602-89A8-3073822ADB7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5A9E8-41C0-46C2-AB10-403CBB121642}" type="pres">
      <dgm:prSet presAssocID="{F685C59B-6D92-44AB-9E94-678132D98FDF}" presName="sp" presStyleCnt="0"/>
      <dgm:spPr/>
    </dgm:pt>
    <dgm:pt modelId="{055860EE-0C5B-4BB6-A54F-F7582F4F4A68}" type="pres">
      <dgm:prSet presAssocID="{3DD9BFC9-4BD2-4FEA-B2EA-304D6802C481}" presName="composite" presStyleCnt="0"/>
      <dgm:spPr/>
    </dgm:pt>
    <dgm:pt modelId="{3B167B7D-8818-49BD-A60F-5385C0E71BF4}" type="pres">
      <dgm:prSet presAssocID="{3DD9BFC9-4BD2-4FEA-B2EA-304D6802C48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03DF0-2B69-4A0A-AF71-EA7F1424FE74}" type="pres">
      <dgm:prSet presAssocID="{3DD9BFC9-4BD2-4FEA-B2EA-304D6802C48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A39BC-8089-42BC-B99B-035B3DB22604}" type="pres">
      <dgm:prSet presAssocID="{C64BCD4A-867D-4F06-B2DE-F27080EA8D64}" presName="sp" presStyleCnt="0"/>
      <dgm:spPr/>
    </dgm:pt>
    <dgm:pt modelId="{21F98ADE-79B8-4024-9BA4-916764044A58}" type="pres">
      <dgm:prSet presAssocID="{A29654F8-AAAB-4255-A91D-78D6EA66D46B}" presName="composite" presStyleCnt="0"/>
      <dgm:spPr/>
    </dgm:pt>
    <dgm:pt modelId="{72F79F52-0FAC-41C0-890B-B490F15E29EF}" type="pres">
      <dgm:prSet presAssocID="{A29654F8-AAAB-4255-A91D-78D6EA66D46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D76FD-596A-4CAE-B4A0-A7451A57F9B1}" type="pres">
      <dgm:prSet presAssocID="{A29654F8-AAAB-4255-A91D-78D6EA66D46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702738-4838-450D-B000-203EEEBF56FF}" srcId="{44085BDC-3129-41B8-A5C6-EBD899C9A206}" destId="{A393E627-58A8-421A-8F22-174595049C20}" srcOrd="0" destOrd="0" parTransId="{7BA733BA-E70F-4088-81E4-51EFE1B4FFFE}" sibTransId="{7B2D39BB-1D09-434A-B167-4254BC9E4E00}"/>
    <dgm:cxn modelId="{EF5BDB64-FD64-4F6D-AD44-8F465B08DC3A}" srcId="{4D9919E2-50C2-482B-B290-E596F01869A7}" destId="{3DD9BFC9-4BD2-4FEA-B2EA-304D6802C481}" srcOrd="2" destOrd="0" parTransId="{2A43C956-579C-4EE1-8BF2-684C4C50DBD6}" sibTransId="{C64BCD4A-867D-4F06-B2DE-F27080EA8D64}"/>
    <dgm:cxn modelId="{6F5913CF-7C40-485E-8A5E-4D23A524A905}" type="presOf" srcId="{CFCA724E-1933-4602-89A8-3073822ADB76}" destId="{A825DEC7-DAF5-4E19-A874-B4E844D5EC5B}" srcOrd="0" destOrd="0" presId="urn:microsoft.com/office/officeart/2005/8/layout/chevron2"/>
    <dgm:cxn modelId="{E1D704D1-5523-48AC-92A7-40ED9D0B2EFE}" srcId="{CFCA724E-1933-4602-89A8-3073822ADB76}" destId="{C85BF5F6-1E38-4DDA-8EB3-B6A047AB86E9}" srcOrd="0" destOrd="0" parTransId="{E96E7313-34B3-4E82-9AA5-D10AA7100A96}" sibTransId="{06700DB8-1F4B-4D72-BF16-D3059907B172}"/>
    <dgm:cxn modelId="{BA7C7F35-AE26-4EFA-9A09-BC9C4D364847}" srcId="{3DD9BFC9-4BD2-4FEA-B2EA-304D6802C481}" destId="{A8ACA567-C094-4A71-B624-8471B86A189E}" srcOrd="0" destOrd="0" parTransId="{80128380-98A8-4C2F-89E9-7C10B50A5CF2}" sibTransId="{24FFE948-4FF4-4E8C-95BA-8C8289988EA2}"/>
    <dgm:cxn modelId="{177A557D-BC7B-4932-9396-5F3451751ED2}" srcId="{4D9919E2-50C2-482B-B290-E596F01869A7}" destId="{44085BDC-3129-41B8-A5C6-EBD899C9A206}" srcOrd="0" destOrd="0" parTransId="{C77234FD-0EBF-417A-9A13-9DD4C64B04AB}" sibTransId="{296F316A-25FD-420B-9658-9146550AFC91}"/>
    <dgm:cxn modelId="{0F7AAE65-36CA-4D52-8B44-15210278DDC6}" srcId="{4D9919E2-50C2-482B-B290-E596F01869A7}" destId="{CFCA724E-1933-4602-89A8-3073822ADB76}" srcOrd="1" destOrd="0" parTransId="{8A2B5D17-AF66-4308-94DC-F82D28352A8A}" sibTransId="{F685C59B-6D92-44AB-9E94-678132D98FDF}"/>
    <dgm:cxn modelId="{FE30959D-9212-4C0F-9BA8-2E614AD9FEEB}" srcId="{4D9919E2-50C2-482B-B290-E596F01869A7}" destId="{A29654F8-AAAB-4255-A91D-78D6EA66D46B}" srcOrd="3" destOrd="0" parTransId="{279DE39D-E7D4-421E-B892-E6866CDD598A}" sibTransId="{1B82358F-B74B-432A-8E79-D9271E868CC9}"/>
    <dgm:cxn modelId="{57FE0DEB-59BA-496E-AA3F-C877A5D1F3CE}" type="presOf" srcId="{A393E627-58A8-421A-8F22-174595049C20}" destId="{C8023013-4012-4CDC-ABBE-585B9FAA52C4}" srcOrd="0" destOrd="0" presId="urn:microsoft.com/office/officeart/2005/8/layout/chevron2"/>
    <dgm:cxn modelId="{7DADF646-E983-429D-8E5B-1EF2B62FD781}" type="presOf" srcId="{44085BDC-3129-41B8-A5C6-EBD899C9A206}" destId="{91E9DCC1-FF2A-468A-A2DD-243D0FD4F5A6}" srcOrd="0" destOrd="0" presId="urn:microsoft.com/office/officeart/2005/8/layout/chevron2"/>
    <dgm:cxn modelId="{211487A1-ECED-44AC-B1EB-98AF76421CEE}" srcId="{A29654F8-AAAB-4255-A91D-78D6EA66D46B}" destId="{D88E6D7B-D21E-4A79-87E9-3E55AB5478CC}" srcOrd="0" destOrd="0" parTransId="{A72CE4DD-39DA-4CF9-9515-B0217DCEB064}" sibTransId="{2CD5F16D-6E11-4FAE-A5FC-61B528F3DC59}"/>
    <dgm:cxn modelId="{455F170D-E2E4-4275-B7F2-07D1391588BE}" type="presOf" srcId="{4D9919E2-50C2-482B-B290-E596F01869A7}" destId="{0D26FD98-D231-440E-87A9-407A1CC3A264}" srcOrd="0" destOrd="0" presId="urn:microsoft.com/office/officeart/2005/8/layout/chevron2"/>
    <dgm:cxn modelId="{FEBFCC77-A166-46A7-B703-1EF434E60875}" type="presOf" srcId="{C85BF5F6-1E38-4DDA-8EB3-B6A047AB86E9}" destId="{91B61D75-223F-47FA-B5CE-92C0780ECF3C}" srcOrd="0" destOrd="0" presId="urn:microsoft.com/office/officeart/2005/8/layout/chevron2"/>
    <dgm:cxn modelId="{DA230366-A7B3-46BF-AB0B-0433D4D34341}" type="presOf" srcId="{A29654F8-AAAB-4255-A91D-78D6EA66D46B}" destId="{72F79F52-0FAC-41C0-890B-B490F15E29EF}" srcOrd="0" destOrd="0" presId="urn:microsoft.com/office/officeart/2005/8/layout/chevron2"/>
    <dgm:cxn modelId="{CF688858-EC40-47F4-B3C4-44B1BB66FB7B}" type="presOf" srcId="{D88E6D7B-D21E-4A79-87E9-3E55AB5478CC}" destId="{EC5D76FD-596A-4CAE-B4A0-A7451A57F9B1}" srcOrd="0" destOrd="0" presId="urn:microsoft.com/office/officeart/2005/8/layout/chevron2"/>
    <dgm:cxn modelId="{F78AD61D-9C4B-4F33-8BBC-7CE9197F077F}" type="presOf" srcId="{A8ACA567-C094-4A71-B624-8471B86A189E}" destId="{7D703DF0-2B69-4A0A-AF71-EA7F1424FE74}" srcOrd="0" destOrd="0" presId="urn:microsoft.com/office/officeart/2005/8/layout/chevron2"/>
    <dgm:cxn modelId="{0D24B005-3D4C-4053-90D0-15F93251AFDD}" type="presOf" srcId="{3DD9BFC9-4BD2-4FEA-B2EA-304D6802C481}" destId="{3B167B7D-8818-49BD-A60F-5385C0E71BF4}" srcOrd="0" destOrd="0" presId="urn:microsoft.com/office/officeart/2005/8/layout/chevron2"/>
    <dgm:cxn modelId="{815CBC7E-6FD2-4EBC-88E0-2CBDC2E8405B}" type="presParOf" srcId="{0D26FD98-D231-440E-87A9-407A1CC3A264}" destId="{4AFD3387-860C-4397-804C-A152A46904E7}" srcOrd="0" destOrd="0" presId="urn:microsoft.com/office/officeart/2005/8/layout/chevron2"/>
    <dgm:cxn modelId="{D3E61C68-B208-48ED-846F-C096AA946E14}" type="presParOf" srcId="{4AFD3387-860C-4397-804C-A152A46904E7}" destId="{91E9DCC1-FF2A-468A-A2DD-243D0FD4F5A6}" srcOrd="0" destOrd="0" presId="urn:microsoft.com/office/officeart/2005/8/layout/chevron2"/>
    <dgm:cxn modelId="{E77ADFB0-4170-424C-83B4-28DF0EC6F274}" type="presParOf" srcId="{4AFD3387-860C-4397-804C-A152A46904E7}" destId="{C8023013-4012-4CDC-ABBE-585B9FAA52C4}" srcOrd="1" destOrd="0" presId="urn:microsoft.com/office/officeart/2005/8/layout/chevron2"/>
    <dgm:cxn modelId="{93572B83-52D0-40AD-94A3-EF318A18DCEA}" type="presParOf" srcId="{0D26FD98-D231-440E-87A9-407A1CC3A264}" destId="{1896CB10-B72C-469A-B7B5-C2B60E1F08BC}" srcOrd="1" destOrd="0" presId="urn:microsoft.com/office/officeart/2005/8/layout/chevron2"/>
    <dgm:cxn modelId="{AE12CC8A-4934-4A07-99D5-A4814054B510}" type="presParOf" srcId="{0D26FD98-D231-440E-87A9-407A1CC3A264}" destId="{6A59CF69-9188-4266-91DA-1703480547C2}" srcOrd="2" destOrd="0" presId="urn:microsoft.com/office/officeart/2005/8/layout/chevron2"/>
    <dgm:cxn modelId="{A5AB85EE-3AF4-4E9A-9D4F-3AC963D2AD2C}" type="presParOf" srcId="{6A59CF69-9188-4266-91DA-1703480547C2}" destId="{A825DEC7-DAF5-4E19-A874-B4E844D5EC5B}" srcOrd="0" destOrd="0" presId="urn:microsoft.com/office/officeart/2005/8/layout/chevron2"/>
    <dgm:cxn modelId="{6875CC3E-E1BE-48AE-8BAA-F64C4EA77294}" type="presParOf" srcId="{6A59CF69-9188-4266-91DA-1703480547C2}" destId="{91B61D75-223F-47FA-B5CE-92C0780ECF3C}" srcOrd="1" destOrd="0" presId="urn:microsoft.com/office/officeart/2005/8/layout/chevron2"/>
    <dgm:cxn modelId="{C2AC441F-CE93-45C4-8FC8-5ED9FD88ACEB}" type="presParOf" srcId="{0D26FD98-D231-440E-87A9-407A1CC3A264}" destId="{8695A9E8-41C0-46C2-AB10-403CBB121642}" srcOrd="3" destOrd="0" presId="urn:microsoft.com/office/officeart/2005/8/layout/chevron2"/>
    <dgm:cxn modelId="{A71A2D48-E0B1-4BF9-A1CB-271F11265712}" type="presParOf" srcId="{0D26FD98-D231-440E-87A9-407A1CC3A264}" destId="{055860EE-0C5B-4BB6-A54F-F7582F4F4A68}" srcOrd="4" destOrd="0" presId="urn:microsoft.com/office/officeart/2005/8/layout/chevron2"/>
    <dgm:cxn modelId="{8EC72121-959B-4CEC-8909-128B04CB4BC3}" type="presParOf" srcId="{055860EE-0C5B-4BB6-A54F-F7582F4F4A68}" destId="{3B167B7D-8818-49BD-A60F-5385C0E71BF4}" srcOrd="0" destOrd="0" presId="urn:microsoft.com/office/officeart/2005/8/layout/chevron2"/>
    <dgm:cxn modelId="{931EABF0-90E1-4618-A51B-047BC3AC31CF}" type="presParOf" srcId="{055860EE-0C5B-4BB6-A54F-F7582F4F4A68}" destId="{7D703DF0-2B69-4A0A-AF71-EA7F1424FE74}" srcOrd="1" destOrd="0" presId="urn:microsoft.com/office/officeart/2005/8/layout/chevron2"/>
    <dgm:cxn modelId="{66FD4192-02AE-4A0F-BD9B-F762008C06CC}" type="presParOf" srcId="{0D26FD98-D231-440E-87A9-407A1CC3A264}" destId="{850A39BC-8089-42BC-B99B-035B3DB22604}" srcOrd="5" destOrd="0" presId="urn:microsoft.com/office/officeart/2005/8/layout/chevron2"/>
    <dgm:cxn modelId="{78E99876-F532-4A64-B9E1-8A1C78ADD408}" type="presParOf" srcId="{0D26FD98-D231-440E-87A9-407A1CC3A264}" destId="{21F98ADE-79B8-4024-9BA4-916764044A58}" srcOrd="6" destOrd="0" presId="urn:microsoft.com/office/officeart/2005/8/layout/chevron2"/>
    <dgm:cxn modelId="{6DF8AD23-F443-4389-AAF6-AF5454FB45C7}" type="presParOf" srcId="{21F98ADE-79B8-4024-9BA4-916764044A58}" destId="{72F79F52-0FAC-41C0-890B-B490F15E29EF}" srcOrd="0" destOrd="0" presId="urn:microsoft.com/office/officeart/2005/8/layout/chevron2"/>
    <dgm:cxn modelId="{4425D507-63AB-4137-8253-33FB7FFA82F1}" type="presParOf" srcId="{21F98ADE-79B8-4024-9BA4-916764044A58}" destId="{EC5D76FD-596A-4CAE-B4A0-A7451A57F9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F11240-3376-426E-9DD0-52C8FDA8D302}" type="doc">
      <dgm:prSet loTypeId="urn:microsoft.com/office/officeart/2005/8/layout/radial5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557C60-3ADE-4841-B152-1373806884D1}">
      <dgm:prSet phldrT="[Text]"/>
      <dgm:spPr/>
      <dgm:t>
        <a:bodyPr/>
        <a:lstStyle/>
        <a:p>
          <a:r>
            <a:rPr lang="en-US" dirty="0" smtClean="0"/>
            <a:t>Model Evolution</a:t>
          </a:r>
          <a:endParaRPr lang="en-US" dirty="0"/>
        </a:p>
      </dgm:t>
    </dgm:pt>
    <dgm:pt modelId="{DD9431F6-C83C-401E-B0CB-7798A71F82BE}" type="parTrans" cxnId="{B2E4402E-CE09-4327-A81D-CC7A72D72314}">
      <dgm:prSet/>
      <dgm:spPr/>
      <dgm:t>
        <a:bodyPr/>
        <a:lstStyle/>
        <a:p>
          <a:endParaRPr lang="en-US"/>
        </a:p>
      </dgm:t>
    </dgm:pt>
    <dgm:pt modelId="{6B197994-22AF-4FAC-ABEC-E4D3C4C6FF49}" type="sibTrans" cxnId="{B2E4402E-CE09-4327-A81D-CC7A72D72314}">
      <dgm:prSet/>
      <dgm:spPr/>
      <dgm:t>
        <a:bodyPr/>
        <a:lstStyle/>
        <a:p>
          <a:endParaRPr lang="en-US"/>
        </a:p>
      </dgm:t>
    </dgm:pt>
    <dgm:pt modelId="{27CAE061-0D06-4BEA-A594-EDFC4CEFE10D}">
      <dgm:prSet phldrT="[Text]"/>
      <dgm:spPr/>
      <dgm:t>
        <a:bodyPr/>
        <a:lstStyle/>
        <a:p>
          <a:r>
            <a:rPr lang="en-US" dirty="0" smtClean="0"/>
            <a:t>Model Scalability</a:t>
          </a:r>
          <a:endParaRPr lang="en-US" dirty="0"/>
        </a:p>
      </dgm:t>
    </dgm:pt>
    <dgm:pt modelId="{635F1D08-E560-4FC0-843C-5BE68B73FD13}" type="parTrans" cxnId="{99F7A618-36B0-4E12-855C-136CAF0A9655}">
      <dgm:prSet/>
      <dgm:spPr/>
      <dgm:t>
        <a:bodyPr/>
        <a:lstStyle/>
        <a:p>
          <a:endParaRPr lang="en-US"/>
        </a:p>
      </dgm:t>
    </dgm:pt>
    <dgm:pt modelId="{3E76261F-772E-4476-9B1E-83EA7E7DCB26}" type="sibTrans" cxnId="{99F7A618-36B0-4E12-855C-136CAF0A9655}">
      <dgm:prSet/>
      <dgm:spPr/>
      <dgm:t>
        <a:bodyPr/>
        <a:lstStyle/>
        <a:p>
          <a:endParaRPr lang="en-US"/>
        </a:p>
      </dgm:t>
    </dgm:pt>
    <dgm:pt modelId="{D2A3CC49-D313-4C1F-BD9C-63B7C4F9B498}">
      <dgm:prSet phldrT="[Text]"/>
      <dgm:spPr/>
      <dgm:t>
        <a:bodyPr/>
        <a:lstStyle/>
        <a:p>
          <a:r>
            <a:rPr lang="en-US" dirty="0" smtClean="0"/>
            <a:t>Aspect-Oriented Modeling</a:t>
          </a:r>
          <a:endParaRPr lang="en-US" dirty="0"/>
        </a:p>
      </dgm:t>
    </dgm:pt>
    <dgm:pt modelId="{F6A071B8-55F6-4A3B-B956-05CDF3515512}" type="parTrans" cxnId="{FCD7015E-7436-4100-881D-8D4168FA3DC1}">
      <dgm:prSet/>
      <dgm:spPr/>
      <dgm:t>
        <a:bodyPr/>
        <a:lstStyle/>
        <a:p>
          <a:endParaRPr lang="en-US"/>
        </a:p>
      </dgm:t>
    </dgm:pt>
    <dgm:pt modelId="{23421B17-562E-4F2D-B4A0-08BF1D076456}" type="sibTrans" cxnId="{FCD7015E-7436-4100-881D-8D4168FA3DC1}">
      <dgm:prSet/>
      <dgm:spPr/>
      <dgm:t>
        <a:bodyPr/>
        <a:lstStyle/>
        <a:p>
          <a:endParaRPr lang="en-US"/>
        </a:p>
      </dgm:t>
    </dgm:pt>
    <dgm:pt modelId="{3F8455B6-8710-42B6-B0A2-803B9BD242F7}">
      <dgm:prSet phldrT="[Text]"/>
      <dgm:spPr/>
      <dgm:t>
        <a:bodyPr/>
        <a:lstStyle/>
        <a:p>
          <a:r>
            <a:rPr lang="en-US" dirty="0" smtClean="0"/>
            <a:t>Model Management</a:t>
          </a:r>
          <a:endParaRPr lang="en-US" dirty="0"/>
        </a:p>
      </dgm:t>
    </dgm:pt>
    <dgm:pt modelId="{7C96ABAA-273A-461C-910C-CEC689D03FA9}" type="parTrans" cxnId="{C7069E2C-C67B-4D78-B932-4CC9B8218027}">
      <dgm:prSet/>
      <dgm:spPr/>
      <dgm:t>
        <a:bodyPr/>
        <a:lstStyle/>
        <a:p>
          <a:endParaRPr lang="en-US"/>
        </a:p>
      </dgm:t>
    </dgm:pt>
    <dgm:pt modelId="{D5BFCD88-1248-46C5-BED3-434A750EDAE2}" type="sibTrans" cxnId="{C7069E2C-C67B-4D78-B932-4CC9B8218027}">
      <dgm:prSet/>
      <dgm:spPr/>
      <dgm:t>
        <a:bodyPr/>
        <a:lstStyle/>
        <a:p>
          <a:endParaRPr lang="en-US"/>
        </a:p>
      </dgm:t>
    </dgm:pt>
    <dgm:pt modelId="{6343F8D3-2AF1-490F-A04C-2B55F27968CA}">
      <dgm:prSet phldrT="[Text]"/>
      <dgm:spPr/>
      <dgm:t>
        <a:bodyPr/>
        <a:lstStyle/>
        <a:p>
          <a:r>
            <a:rPr lang="en-US" dirty="0" smtClean="0"/>
            <a:t>Model Refactoring</a:t>
          </a:r>
          <a:endParaRPr lang="en-US" dirty="0"/>
        </a:p>
      </dgm:t>
    </dgm:pt>
    <dgm:pt modelId="{2E55BA2A-9C0A-41AC-AE25-88BBACDD6583}" type="parTrans" cxnId="{6381A17A-396A-4105-978B-4A9F76DC5805}">
      <dgm:prSet/>
      <dgm:spPr/>
      <dgm:t>
        <a:bodyPr/>
        <a:lstStyle/>
        <a:p>
          <a:endParaRPr lang="en-US"/>
        </a:p>
      </dgm:t>
    </dgm:pt>
    <dgm:pt modelId="{4A9A8670-3B65-4864-B421-FE31CFBBDBEC}" type="sibTrans" cxnId="{6381A17A-396A-4105-978B-4A9F76DC5805}">
      <dgm:prSet/>
      <dgm:spPr/>
      <dgm:t>
        <a:bodyPr/>
        <a:lstStyle/>
        <a:p>
          <a:endParaRPr lang="en-US"/>
        </a:p>
      </dgm:t>
    </dgm:pt>
    <dgm:pt modelId="{A7CE8A2E-D5CB-47BF-894F-98E58F8D2F4E}">
      <dgm:prSet/>
      <dgm:spPr/>
      <dgm:t>
        <a:bodyPr/>
        <a:lstStyle/>
        <a:p>
          <a:r>
            <a:rPr lang="en-US" dirty="0" smtClean="0"/>
            <a:t>Model Layout</a:t>
          </a:r>
          <a:endParaRPr lang="en-US" dirty="0"/>
        </a:p>
      </dgm:t>
    </dgm:pt>
    <dgm:pt modelId="{387A5D90-3D93-410A-817D-D0A83FD9C6A0}" type="parTrans" cxnId="{27FBE3F1-F394-433E-9772-328BF7E4C529}">
      <dgm:prSet/>
      <dgm:spPr/>
      <dgm:t>
        <a:bodyPr/>
        <a:lstStyle/>
        <a:p>
          <a:endParaRPr lang="en-US"/>
        </a:p>
      </dgm:t>
    </dgm:pt>
    <dgm:pt modelId="{77B36B3E-8EFC-4D1F-A83D-963E38B0F766}" type="sibTrans" cxnId="{27FBE3F1-F394-433E-9772-328BF7E4C529}">
      <dgm:prSet/>
      <dgm:spPr/>
      <dgm:t>
        <a:bodyPr/>
        <a:lstStyle/>
        <a:p>
          <a:endParaRPr lang="en-US"/>
        </a:p>
      </dgm:t>
    </dgm:pt>
    <dgm:pt modelId="{8C411023-407F-4BCB-B034-69420FE7871D}" type="pres">
      <dgm:prSet presAssocID="{74F11240-3376-426E-9DD0-52C8FDA8D3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EA0DAF-F8DC-4415-8951-146B18BAFB1D}" type="pres">
      <dgm:prSet presAssocID="{B1557C60-3ADE-4841-B152-1373806884D1}" presName="centerShape" presStyleLbl="node0" presStyleIdx="0" presStyleCnt="1"/>
      <dgm:spPr/>
      <dgm:t>
        <a:bodyPr/>
        <a:lstStyle/>
        <a:p>
          <a:endParaRPr lang="en-US"/>
        </a:p>
      </dgm:t>
    </dgm:pt>
    <dgm:pt modelId="{5BEB1F20-8973-4D63-BA27-B62BC6C01443}" type="pres">
      <dgm:prSet presAssocID="{635F1D08-E560-4FC0-843C-5BE68B73FD1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922E097-DC96-4FE0-BE6B-020734BA2BDB}" type="pres">
      <dgm:prSet presAssocID="{635F1D08-E560-4FC0-843C-5BE68B73FD1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F5DC69D-ED33-4147-AD6E-1A634C7A5FA2}" type="pres">
      <dgm:prSet presAssocID="{27CAE061-0D06-4BEA-A594-EDFC4CEFE1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6569E-8072-4958-8AD9-DDFF6276D44D}" type="pres">
      <dgm:prSet presAssocID="{F6A071B8-55F6-4A3B-B956-05CDF351551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6558863-6CF7-4180-BDEF-D408958F923E}" type="pres">
      <dgm:prSet presAssocID="{F6A071B8-55F6-4A3B-B956-05CDF351551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49A26AF-4B11-4A8E-B06C-1790ACE2887B}" type="pres">
      <dgm:prSet presAssocID="{D2A3CC49-D313-4C1F-BD9C-63B7C4F9B4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0FE76-EF8F-4DE3-BDD2-5DEACC85FEF5}" type="pres">
      <dgm:prSet presAssocID="{387A5D90-3D93-410A-817D-D0A83FD9C6A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F7FE51F-E545-4A8D-B171-8D0C22F21A50}" type="pres">
      <dgm:prSet presAssocID="{387A5D90-3D93-410A-817D-D0A83FD9C6A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2934F0-1A93-4AC0-A5D2-93FC75B3E34F}" type="pres">
      <dgm:prSet presAssocID="{A7CE8A2E-D5CB-47BF-894F-98E58F8D2F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9267E-6DD9-41CA-AD5A-96F6A97264E2}" type="pres">
      <dgm:prSet presAssocID="{7C96ABAA-273A-461C-910C-CEC689D03FA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EDFF665-FFA6-4049-8EAF-E515A94ABD3C}" type="pres">
      <dgm:prSet presAssocID="{7C96ABAA-273A-461C-910C-CEC689D03FA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6EE3FBF-2360-49B7-A46C-EC4CA34C0BEF}" type="pres">
      <dgm:prSet presAssocID="{3F8455B6-8710-42B6-B0A2-803B9BD242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ACD99-67D8-4CD5-83A5-7173804CBF00}" type="pres">
      <dgm:prSet presAssocID="{2E55BA2A-9C0A-41AC-AE25-88BBACDD658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7852D3A-9B30-45C0-A232-5A612A17F30D}" type="pres">
      <dgm:prSet presAssocID="{2E55BA2A-9C0A-41AC-AE25-88BBACDD658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317127B-DD76-46D5-B0AF-CCD9A41B3DEE}" type="pres">
      <dgm:prSet presAssocID="{6343F8D3-2AF1-490F-A04C-2B55F27968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5666A5-FC0F-4FB4-A1BF-125E2C459AF3}" type="presOf" srcId="{635F1D08-E560-4FC0-843C-5BE68B73FD13}" destId="{5BEB1F20-8973-4D63-BA27-B62BC6C01443}" srcOrd="0" destOrd="0" presId="urn:microsoft.com/office/officeart/2005/8/layout/radial5"/>
    <dgm:cxn modelId="{08F16914-D568-4BDD-A696-5B1D2AB54A2A}" type="presOf" srcId="{7C96ABAA-273A-461C-910C-CEC689D03FA9}" destId="{EA09267E-6DD9-41CA-AD5A-96F6A97264E2}" srcOrd="0" destOrd="0" presId="urn:microsoft.com/office/officeart/2005/8/layout/radial5"/>
    <dgm:cxn modelId="{99F7A618-36B0-4E12-855C-136CAF0A9655}" srcId="{B1557C60-3ADE-4841-B152-1373806884D1}" destId="{27CAE061-0D06-4BEA-A594-EDFC4CEFE10D}" srcOrd="0" destOrd="0" parTransId="{635F1D08-E560-4FC0-843C-5BE68B73FD13}" sibTransId="{3E76261F-772E-4476-9B1E-83EA7E7DCB26}"/>
    <dgm:cxn modelId="{3FDF6839-1D05-4387-90C0-574332658067}" type="presOf" srcId="{7C96ABAA-273A-461C-910C-CEC689D03FA9}" destId="{EEDFF665-FFA6-4049-8EAF-E515A94ABD3C}" srcOrd="1" destOrd="0" presId="urn:microsoft.com/office/officeart/2005/8/layout/radial5"/>
    <dgm:cxn modelId="{FCD7015E-7436-4100-881D-8D4168FA3DC1}" srcId="{B1557C60-3ADE-4841-B152-1373806884D1}" destId="{D2A3CC49-D313-4C1F-BD9C-63B7C4F9B498}" srcOrd="1" destOrd="0" parTransId="{F6A071B8-55F6-4A3B-B956-05CDF3515512}" sibTransId="{23421B17-562E-4F2D-B4A0-08BF1D076456}"/>
    <dgm:cxn modelId="{CB0B4BCB-061E-4D8E-907E-161F3100153E}" type="presOf" srcId="{2E55BA2A-9C0A-41AC-AE25-88BBACDD6583}" destId="{AFFACD99-67D8-4CD5-83A5-7173804CBF00}" srcOrd="0" destOrd="0" presId="urn:microsoft.com/office/officeart/2005/8/layout/radial5"/>
    <dgm:cxn modelId="{5ECC3342-073F-4B91-9D2F-C5647B171960}" type="presOf" srcId="{387A5D90-3D93-410A-817D-D0A83FD9C6A0}" destId="{5F7FE51F-E545-4A8D-B171-8D0C22F21A50}" srcOrd="1" destOrd="0" presId="urn:microsoft.com/office/officeart/2005/8/layout/radial5"/>
    <dgm:cxn modelId="{B2E4402E-CE09-4327-A81D-CC7A72D72314}" srcId="{74F11240-3376-426E-9DD0-52C8FDA8D302}" destId="{B1557C60-3ADE-4841-B152-1373806884D1}" srcOrd="0" destOrd="0" parTransId="{DD9431F6-C83C-401E-B0CB-7798A71F82BE}" sibTransId="{6B197994-22AF-4FAC-ABEC-E4D3C4C6FF49}"/>
    <dgm:cxn modelId="{DDDBC42E-480E-418A-B703-1D654A357CBD}" type="presOf" srcId="{F6A071B8-55F6-4A3B-B956-05CDF3515512}" destId="{9616569E-8072-4958-8AD9-DDFF6276D44D}" srcOrd="0" destOrd="0" presId="urn:microsoft.com/office/officeart/2005/8/layout/radial5"/>
    <dgm:cxn modelId="{8D194B58-20EF-48FE-8F98-5B01D80AF2D7}" type="presOf" srcId="{F6A071B8-55F6-4A3B-B956-05CDF3515512}" destId="{46558863-6CF7-4180-BDEF-D408958F923E}" srcOrd="1" destOrd="0" presId="urn:microsoft.com/office/officeart/2005/8/layout/radial5"/>
    <dgm:cxn modelId="{69DE6376-9C7C-47AA-A7FE-1A4816CD6734}" type="presOf" srcId="{6343F8D3-2AF1-490F-A04C-2B55F27968CA}" destId="{2317127B-DD76-46D5-B0AF-CCD9A41B3DEE}" srcOrd="0" destOrd="0" presId="urn:microsoft.com/office/officeart/2005/8/layout/radial5"/>
    <dgm:cxn modelId="{DE4AA4B2-A2A8-4CEF-A091-47BA0D288E85}" type="presOf" srcId="{3F8455B6-8710-42B6-B0A2-803B9BD242F7}" destId="{D6EE3FBF-2360-49B7-A46C-EC4CA34C0BEF}" srcOrd="0" destOrd="0" presId="urn:microsoft.com/office/officeart/2005/8/layout/radial5"/>
    <dgm:cxn modelId="{6381A17A-396A-4105-978B-4A9F76DC5805}" srcId="{B1557C60-3ADE-4841-B152-1373806884D1}" destId="{6343F8D3-2AF1-490F-A04C-2B55F27968CA}" srcOrd="4" destOrd="0" parTransId="{2E55BA2A-9C0A-41AC-AE25-88BBACDD6583}" sibTransId="{4A9A8670-3B65-4864-B421-FE31CFBBDBEC}"/>
    <dgm:cxn modelId="{F80A537F-15F9-4E95-8DFB-25C9C2EB5FF7}" type="presOf" srcId="{B1557C60-3ADE-4841-B152-1373806884D1}" destId="{19EA0DAF-F8DC-4415-8951-146B18BAFB1D}" srcOrd="0" destOrd="0" presId="urn:microsoft.com/office/officeart/2005/8/layout/radial5"/>
    <dgm:cxn modelId="{27FBE3F1-F394-433E-9772-328BF7E4C529}" srcId="{B1557C60-3ADE-4841-B152-1373806884D1}" destId="{A7CE8A2E-D5CB-47BF-894F-98E58F8D2F4E}" srcOrd="2" destOrd="0" parTransId="{387A5D90-3D93-410A-817D-D0A83FD9C6A0}" sibTransId="{77B36B3E-8EFC-4D1F-A83D-963E38B0F766}"/>
    <dgm:cxn modelId="{76EE133E-4506-46E5-951C-646F6C0A5BC6}" type="presOf" srcId="{74F11240-3376-426E-9DD0-52C8FDA8D302}" destId="{8C411023-407F-4BCB-B034-69420FE7871D}" srcOrd="0" destOrd="0" presId="urn:microsoft.com/office/officeart/2005/8/layout/radial5"/>
    <dgm:cxn modelId="{47D38EC2-E713-494B-8A5E-44C4A3FE6684}" type="presOf" srcId="{635F1D08-E560-4FC0-843C-5BE68B73FD13}" destId="{1922E097-DC96-4FE0-BE6B-020734BA2BDB}" srcOrd="1" destOrd="0" presId="urn:microsoft.com/office/officeart/2005/8/layout/radial5"/>
    <dgm:cxn modelId="{FD2CD264-A014-41F7-9AA0-993F1720F78F}" type="presOf" srcId="{27CAE061-0D06-4BEA-A594-EDFC4CEFE10D}" destId="{0F5DC69D-ED33-4147-AD6E-1A634C7A5FA2}" srcOrd="0" destOrd="0" presId="urn:microsoft.com/office/officeart/2005/8/layout/radial5"/>
    <dgm:cxn modelId="{A8366CA9-1716-494C-8846-AE251036C8AA}" type="presOf" srcId="{2E55BA2A-9C0A-41AC-AE25-88BBACDD6583}" destId="{07852D3A-9B30-45C0-A232-5A612A17F30D}" srcOrd="1" destOrd="0" presId="urn:microsoft.com/office/officeart/2005/8/layout/radial5"/>
    <dgm:cxn modelId="{AA6A8D68-3BE5-4155-9CC2-940FF27C866E}" type="presOf" srcId="{387A5D90-3D93-410A-817D-D0A83FD9C6A0}" destId="{AFB0FE76-EF8F-4DE3-BDD2-5DEACC85FEF5}" srcOrd="0" destOrd="0" presId="urn:microsoft.com/office/officeart/2005/8/layout/radial5"/>
    <dgm:cxn modelId="{EFD182FA-7050-4D4F-A2C6-B3E44E0F3EC4}" type="presOf" srcId="{D2A3CC49-D313-4C1F-BD9C-63B7C4F9B498}" destId="{849A26AF-4B11-4A8E-B06C-1790ACE2887B}" srcOrd="0" destOrd="0" presId="urn:microsoft.com/office/officeart/2005/8/layout/radial5"/>
    <dgm:cxn modelId="{807F2158-CA34-4F28-8C45-6656E11A31A6}" type="presOf" srcId="{A7CE8A2E-D5CB-47BF-894F-98E58F8D2F4E}" destId="{2E2934F0-1A93-4AC0-A5D2-93FC75B3E34F}" srcOrd="0" destOrd="0" presId="urn:microsoft.com/office/officeart/2005/8/layout/radial5"/>
    <dgm:cxn modelId="{C7069E2C-C67B-4D78-B932-4CC9B8218027}" srcId="{B1557C60-3ADE-4841-B152-1373806884D1}" destId="{3F8455B6-8710-42B6-B0A2-803B9BD242F7}" srcOrd="3" destOrd="0" parTransId="{7C96ABAA-273A-461C-910C-CEC689D03FA9}" sibTransId="{D5BFCD88-1248-46C5-BED3-434A750EDAE2}"/>
    <dgm:cxn modelId="{D0A8D965-3036-4F4B-AFD4-CC43EF1EAE66}" type="presParOf" srcId="{8C411023-407F-4BCB-B034-69420FE7871D}" destId="{19EA0DAF-F8DC-4415-8951-146B18BAFB1D}" srcOrd="0" destOrd="0" presId="urn:microsoft.com/office/officeart/2005/8/layout/radial5"/>
    <dgm:cxn modelId="{85124AD9-8C38-425B-9F76-3185BFF73BCE}" type="presParOf" srcId="{8C411023-407F-4BCB-B034-69420FE7871D}" destId="{5BEB1F20-8973-4D63-BA27-B62BC6C01443}" srcOrd="1" destOrd="0" presId="urn:microsoft.com/office/officeart/2005/8/layout/radial5"/>
    <dgm:cxn modelId="{F2592AA5-3E24-44E1-AABB-2AC702557A33}" type="presParOf" srcId="{5BEB1F20-8973-4D63-BA27-B62BC6C01443}" destId="{1922E097-DC96-4FE0-BE6B-020734BA2BDB}" srcOrd="0" destOrd="0" presId="urn:microsoft.com/office/officeart/2005/8/layout/radial5"/>
    <dgm:cxn modelId="{DB057D8B-6836-4CEB-BE6A-082DBC720FDC}" type="presParOf" srcId="{8C411023-407F-4BCB-B034-69420FE7871D}" destId="{0F5DC69D-ED33-4147-AD6E-1A634C7A5FA2}" srcOrd="2" destOrd="0" presId="urn:microsoft.com/office/officeart/2005/8/layout/radial5"/>
    <dgm:cxn modelId="{A4720877-A1D4-46D4-BF78-D621322B5495}" type="presParOf" srcId="{8C411023-407F-4BCB-B034-69420FE7871D}" destId="{9616569E-8072-4958-8AD9-DDFF6276D44D}" srcOrd="3" destOrd="0" presId="urn:microsoft.com/office/officeart/2005/8/layout/radial5"/>
    <dgm:cxn modelId="{FD67D0E8-31DD-46D6-98F4-65C4E28B9406}" type="presParOf" srcId="{9616569E-8072-4958-8AD9-DDFF6276D44D}" destId="{46558863-6CF7-4180-BDEF-D408958F923E}" srcOrd="0" destOrd="0" presId="urn:microsoft.com/office/officeart/2005/8/layout/radial5"/>
    <dgm:cxn modelId="{34292ADC-0BE6-4839-8A34-AF60BDB766C1}" type="presParOf" srcId="{8C411023-407F-4BCB-B034-69420FE7871D}" destId="{849A26AF-4B11-4A8E-B06C-1790ACE2887B}" srcOrd="4" destOrd="0" presId="urn:microsoft.com/office/officeart/2005/8/layout/radial5"/>
    <dgm:cxn modelId="{DBCD6EE8-F586-4064-81C6-1303F6527267}" type="presParOf" srcId="{8C411023-407F-4BCB-B034-69420FE7871D}" destId="{AFB0FE76-EF8F-4DE3-BDD2-5DEACC85FEF5}" srcOrd="5" destOrd="0" presId="urn:microsoft.com/office/officeart/2005/8/layout/radial5"/>
    <dgm:cxn modelId="{8363B95B-7D19-4F59-B0FF-397082D77208}" type="presParOf" srcId="{AFB0FE76-EF8F-4DE3-BDD2-5DEACC85FEF5}" destId="{5F7FE51F-E545-4A8D-B171-8D0C22F21A50}" srcOrd="0" destOrd="0" presId="urn:microsoft.com/office/officeart/2005/8/layout/radial5"/>
    <dgm:cxn modelId="{872954E9-F233-475D-9EEB-1366896499AC}" type="presParOf" srcId="{8C411023-407F-4BCB-B034-69420FE7871D}" destId="{2E2934F0-1A93-4AC0-A5D2-93FC75B3E34F}" srcOrd="6" destOrd="0" presId="urn:microsoft.com/office/officeart/2005/8/layout/radial5"/>
    <dgm:cxn modelId="{49812238-DB59-4B30-8515-7C67BB7A6B44}" type="presParOf" srcId="{8C411023-407F-4BCB-B034-69420FE7871D}" destId="{EA09267E-6DD9-41CA-AD5A-96F6A97264E2}" srcOrd="7" destOrd="0" presId="urn:microsoft.com/office/officeart/2005/8/layout/radial5"/>
    <dgm:cxn modelId="{FBD48BEF-3C98-46E7-9D16-01B0A04DC391}" type="presParOf" srcId="{EA09267E-6DD9-41CA-AD5A-96F6A97264E2}" destId="{EEDFF665-FFA6-4049-8EAF-E515A94ABD3C}" srcOrd="0" destOrd="0" presId="urn:microsoft.com/office/officeart/2005/8/layout/radial5"/>
    <dgm:cxn modelId="{AA08FA77-01FE-4080-BAB8-03A4F1A4A91B}" type="presParOf" srcId="{8C411023-407F-4BCB-B034-69420FE7871D}" destId="{D6EE3FBF-2360-49B7-A46C-EC4CA34C0BEF}" srcOrd="8" destOrd="0" presId="urn:microsoft.com/office/officeart/2005/8/layout/radial5"/>
    <dgm:cxn modelId="{23DAFEB2-BBE8-4188-8ADA-DD508FF7F372}" type="presParOf" srcId="{8C411023-407F-4BCB-B034-69420FE7871D}" destId="{AFFACD99-67D8-4CD5-83A5-7173804CBF00}" srcOrd="9" destOrd="0" presId="urn:microsoft.com/office/officeart/2005/8/layout/radial5"/>
    <dgm:cxn modelId="{F1E7B7C4-D96D-4A10-B457-8D76FA67645F}" type="presParOf" srcId="{AFFACD99-67D8-4CD5-83A5-7173804CBF00}" destId="{07852D3A-9B30-45C0-A232-5A612A17F30D}" srcOrd="0" destOrd="0" presId="urn:microsoft.com/office/officeart/2005/8/layout/radial5"/>
    <dgm:cxn modelId="{B97F11AF-15D4-4413-A8ED-D71F93D60C72}" type="presParOf" srcId="{8C411023-407F-4BCB-B034-69420FE7871D}" destId="{2317127B-DD76-46D5-B0AF-CCD9A41B3DE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9919E2-50C2-482B-B290-E596F01869A7}" type="doc">
      <dgm:prSet loTypeId="urn:microsoft.com/office/officeart/2005/8/layout/chevron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4085BDC-3129-41B8-A5C6-EBD899C9A20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77234FD-0EBF-417A-9A13-9DD4C64B04AB}" type="parTrans" cxnId="{177A557D-BC7B-4932-9396-5F3451751ED2}">
      <dgm:prSet/>
      <dgm:spPr/>
      <dgm:t>
        <a:bodyPr/>
        <a:lstStyle/>
        <a:p>
          <a:endParaRPr lang="en-US"/>
        </a:p>
      </dgm:t>
    </dgm:pt>
    <dgm:pt modelId="{296F316A-25FD-420B-9658-9146550AFC91}" type="sibTrans" cxnId="{177A557D-BC7B-4932-9396-5F3451751ED2}">
      <dgm:prSet/>
      <dgm:spPr/>
      <dgm:t>
        <a:bodyPr/>
        <a:lstStyle/>
        <a:p>
          <a:endParaRPr lang="en-US"/>
        </a:p>
      </dgm:t>
    </dgm:pt>
    <dgm:pt modelId="{A393E627-58A8-421A-8F22-174595049C20}">
      <dgm:prSet phldrT="[Text]" custT="1"/>
      <dgm:spPr/>
      <dgm:t>
        <a:bodyPr/>
        <a:lstStyle/>
        <a:p>
          <a:r>
            <a:rPr lang="en-US" sz="2000" dirty="0" smtClean="0"/>
            <a:t>Generality</a:t>
          </a:r>
          <a:endParaRPr lang="en-US" sz="2000" dirty="0"/>
        </a:p>
      </dgm:t>
    </dgm:pt>
    <dgm:pt modelId="{7BA733BA-E70F-4088-81E4-51EFE1B4FFFE}" type="parTrans" cxnId="{D2702738-4838-450D-B000-203EEEBF56FF}">
      <dgm:prSet/>
      <dgm:spPr/>
      <dgm:t>
        <a:bodyPr/>
        <a:lstStyle/>
        <a:p>
          <a:endParaRPr lang="en-US"/>
        </a:p>
      </dgm:t>
    </dgm:pt>
    <dgm:pt modelId="{7B2D39BB-1D09-434A-B167-4254BC9E4E00}" type="sibTrans" cxnId="{D2702738-4838-450D-B000-203EEEBF56FF}">
      <dgm:prSet/>
      <dgm:spPr/>
      <dgm:t>
        <a:bodyPr/>
        <a:lstStyle/>
        <a:p>
          <a:endParaRPr lang="en-US"/>
        </a:p>
      </dgm:t>
    </dgm:pt>
    <dgm:pt modelId="{CFCA724E-1933-4602-89A8-3073822ADB76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A2B5D17-AF66-4308-94DC-F82D28352A8A}" type="parTrans" cxnId="{0F7AAE65-36CA-4D52-8B44-15210278DDC6}">
      <dgm:prSet/>
      <dgm:spPr/>
      <dgm:t>
        <a:bodyPr/>
        <a:lstStyle/>
        <a:p>
          <a:endParaRPr lang="en-US"/>
        </a:p>
      </dgm:t>
    </dgm:pt>
    <dgm:pt modelId="{F685C59B-6D92-44AB-9E94-678132D98FDF}" type="sibTrans" cxnId="{0F7AAE65-36CA-4D52-8B44-15210278DDC6}">
      <dgm:prSet/>
      <dgm:spPr/>
      <dgm:t>
        <a:bodyPr/>
        <a:lstStyle/>
        <a:p>
          <a:endParaRPr lang="en-US"/>
        </a:p>
      </dgm:t>
    </dgm:pt>
    <dgm:pt modelId="{C85BF5F6-1E38-4DDA-8EB3-B6A047AB86E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lin ang="10800000" scaled="1"/>
          <a:tileRect/>
        </a:gradFill>
      </dgm:spPr>
      <dgm:t>
        <a:bodyPr/>
        <a:lstStyle/>
        <a:p>
          <a:r>
            <a:rPr lang="en-US" sz="2000" dirty="0" smtClean="0"/>
            <a:t>Practicality</a:t>
          </a:r>
          <a:endParaRPr lang="en-US" sz="2000" dirty="0"/>
        </a:p>
      </dgm:t>
    </dgm:pt>
    <dgm:pt modelId="{E96E7313-34B3-4E82-9AA5-D10AA7100A96}" type="parTrans" cxnId="{E1D704D1-5523-48AC-92A7-40ED9D0B2EFE}">
      <dgm:prSet/>
      <dgm:spPr/>
      <dgm:t>
        <a:bodyPr/>
        <a:lstStyle/>
        <a:p>
          <a:endParaRPr lang="en-US"/>
        </a:p>
      </dgm:t>
    </dgm:pt>
    <dgm:pt modelId="{06700DB8-1F4B-4D72-BF16-D3059907B172}" type="sibTrans" cxnId="{E1D704D1-5523-48AC-92A7-40ED9D0B2EFE}">
      <dgm:prSet/>
      <dgm:spPr/>
      <dgm:t>
        <a:bodyPr/>
        <a:lstStyle/>
        <a:p>
          <a:endParaRPr lang="en-US"/>
        </a:p>
      </dgm:t>
    </dgm:pt>
    <dgm:pt modelId="{3DD9BFC9-4BD2-4FEA-B2EA-304D6802C481}">
      <dgm:prSet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A43C956-579C-4EE1-8BF2-684C4C50DBD6}" type="parTrans" cxnId="{EF5BDB64-FD64-4F6D-AD44-8F465B08DC3A}">
      <dgm:prSet/>
      <dgm:spPr/>
      <dgm:t>
        <a:bodyPr/>
        <a:lstStyle/>
        <a:p>
          <a:endParaRPr lang="en-US"/>
        </a:p>
      </dgm:t>
    </dgm:pt>
    <dgm:pt modelId="{C64BCD4A-867D-4F06-B2DE-F27080EA8D64}" type="sibTrans" cxnId="{EF5BDB64-FD64-4F6D-AD44-8F465B08DC3A}">
      <dgm:prSet/>
      <dgm:spPr/>
      <dgm:t>
        <a:bodyPr/>
        <a:lstStyle/>
        <a:p>
          <a:endParaRPr lang="en-US"/>
        </a:p>
      </dgm:t>
    </dgm:pt>
    <dgm:pt modelId="{D88E6D7B-D21E-4A79-87E9-3E55AB5478CC}">
      <dgm:prSet custT="1"/>
      <dgm:spPr/>
      <dgm:t>
        <a:bodyPr/>
        <a:lstStyle/>
        <a:p>
          <a:r>
            <a:rPr lang="en-US" sz="2000" dirty="0" smtClean="0"/>
            <a:t>Productivity</a:t>
          </a:r>
          <a:endParaRPr lang="en-US" sz="2000" dirty="0"/>
        </a:p>
      </dgm:t>
    </dgm:pt>
    <dgm:pt modelId="{A72CE4DD-39DA-4CF9-9515-B0217DCEB064}" type="parTrans" cxnId="{211487A1-ECED-44AC-B1EB-98AF76421CEE}">
      <dgm:prSet/>
      <dgm:spPr/>
      <dgm:t>
        <a:bodyPr/>
        <a:lstStyle/>
        <a:p>
          <a:endParaRPr lang="en-US"/>
        </a:p>
      </dgm:t>
    </dgm:pt>
    <dgm:pt modelId="{2CD5F16D-6E11-4FAE-A5FC-61B528F3DC59}" type="sibTrans" cxnId="{211487A1-ECED-44AC-B1EB-98AF76421CEE}">
      <dgm:prSet/>
      <dgm:spPr/>
      <dgm:t>
        <a:bodyPr/>
        <a:lstStyle/>
        <a:p>
          <a:endParaRPr lang="en-US"/>
        </a:p>
      </dgm:t>
    </dgm:pt>
    <dgm:pt modelId="{96588A2A-E578-4D05-B6AD-96FF1B77E101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6A21176F-E818-43CD-8340-41D3EE4310C1}" type="parTrans" cxnId="{ECF09F1C-BC03-4B83-8AC2-301CDDD7FBAF}">
      <dgm:prSet/>
      <dgm:spPr/>
    </dgm:pt>
    <dgm:pt modelId="{0029BEB2-3B9A-49E2-BA84-D9520130851D}" type="sibTrans" cxnId="{ECF09F1C-BC03-4B83-8AC2-301CDDD7FBAF}">
      <dgm:prSet/>
      <dgm:spPr/>
    </dgm:pt>
    <dgm:pt modelId="{4DBDE62B-DA53-432F-A610-6439633D6D26}">
      <dgm:prSet custT="1"/>
      <dgm:spPr/>
      <dgm:t>
        <a:bodyPr/>
        <a:lstStyle/>
        <a:p>
          <a:r>
            <a:rPr lang="en-US" sz="2000" dirty="0" smtClean="0"/>
            <a:t>User-Friendliness</a:t>
          </a:r>
          <a:endParaRPr lang="en-US" sz="2000" dirty="0"/>
        </a:p>
      </dgm:t>
    </dgm:pt>
    <dgm:pt modelId="{F5E9B663-3460-4694-94A6-BEDD491360DC}" type="parTrans" cxnId="{2B978446-67B1-4227-A0DC-92A61A9D748B}">
      <dgm:prSet/>
      <dgm:spPr/>
    </dgm:pt>
    <dgm:pt modelId="{7794889E-E92A-4C88-AAB5-DD0D188F3A1E}" type="sibTrans" cxnId="{2B978446-67B1-4227-A0DC-92A61A9D748B}">
      <dgm:prSet/>
      <dgm:spPr/>
    </dgm:pt>
    <dgm:pt modelId="{0D26FD98-D231-440E-87A9-407A1CC3A264}" type="pres">
      <dgm:prSet presAssocID="{4D9919E2-50C2-482B-B290-E596F01869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FD3387-860C-4397-804C-A152A46904E7}" type="pres">
      <dgm:prSet presAssocID="{44085BDC-3129-41B8-A5C6-EBD899C9A206}" presName="composite" presStyleCnt="0"/>
      <dgm:spPr/>
    </dgm:pt>
    <dgm:pt modelId="{91E9DCC1-FF2A-468A-A2DD-243D0FD4F5A6}" type="pres">
      <dgm:prSet presAssocID="{44085BDC-3129-41B8-A5C6-EBD899C9A20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23013-4012-4CDC-ABBE-585B9FAA52C4}" type="pres">
      <dgm:prSet presAssocID="{44085BDC-3129-41B8-A5C6-EBD899C9A20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6CB10-B72C-469A-B7B5-C2B60E1F08BC}" type="pres">
      <dgm:prSet presAssocID="{296F316A-25FD-420B-9658-9146550AFC91}" presName="sp" presStyleCnt="0"/>
      <dgm:spPr/>
    </dgm:pt>
    <dgm:pt modelId="{6A59CF69-9188-4266-91DA-1703480547C2}" type="pres">
      <dgm:prSet presAssocID="{CFCA724E-1933-4602-89A8-3073822ADB76}" presName="composite" presStyleCnt="0"/>
      <dgm:spPr/>
    </dgm:pt>
    <dgm:pt modelId="{A825DEC7-DAF5-4E19-A874-B4E844D5EC5B}" type="pres">
      <dgm:prSet presAssocID="{CFCA724E-1933-4602-89A8-3073822ADB7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61D75-223F-47FA-B5CE-92C0780ECF3C}" type="pres">
      <dgm:prSet presAssocID="{CFCA724E-1933-4602-89A8-3073822ADB7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5A9E8-41C0-46C2-AB10-403CBB121642}" type="pres">
      <dgm:prSet presAssocID="{F685C59B-6D92-44AB-9E94-678132D98FDF}" presName="sp" presStyleCnt="0"/>
      <dgm:spPr/>
    </dgm:pt>
    <dgm:pt modelId="{055860EE-0C5B-4BB6-A54F-F7582F4F4A68}" type="pres">
      <dgm:prSet presAssocID="{3DD9BFC9-4BD2-4FEA-B2EA-304D6802C481}" presName="composite" presStyleCnt="0"/>
      <dgm:spPr/>
    </dgm:pt>
    <dgm:pt modelId="{3B167B7D-8818-49BD-A60F-5385C0E71BF4}" type="pres">
      <dgm:prSet presAssocID="{3DD9BFC9-4BD2-4FEA-B2EA-304D6802C48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03DF0-2B69-4A0A-AF71-EA7F1424FE74}" type="pres">
      <dgm:prSet presAssocID="{3DD9BFC9-4BD2-4FEA-B2EA-304D6802C48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F0DB2-0B62-429E-966E-C67B9E558EB6}" type="pres">
      <dgm:prSet presAssocID="{C64BCD4A-867D-4F06-B2DE-F27080EA8D64}" presName="sp" presStyleCnt="0"/>
      <dgm:spPr/>
    </dgm:pt>
    <dgm:pt modelId="{DE86064A-CA19-46CA-9657-F461D0BB7AF8}" type="pres">
      <dgm:prSet presAssocID="{96588A2A-E578-4D05-B6AD-96FF1B77E101}" presName="composite" presStyleCnt="0"/>
      <dgm:spPr/>
    </dgm:pt>
    <dgm:pt modelId="{7F4EFEDD-006E-4745-B84F-3CB958F8084E}" type="pres">
      <dgm:prSet presAssocID="{96588A2A-E578-4D05-B6AD-96FF1B77E1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C6FD1-254F-4711-AE06-C48DC38E6CC1}" type="pres">
      <dgm:prSet presAssocID="{96588A2A-E578-4D05-B6AD-96FF1B77E10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702738-4838-450D-B000-203EEEBF56FF}" srcId="{44085BDC-3129-41B8-A5C6-EBD899C9A206}" destId="{A393E627-58A8-421A-8F22-174595049C20}" srcOrd="0" destOrd="0" parTransId="{7BA733BA-E70F-4088-81E4-51EFE1B4FFFE}" sibTransId="{7B2D39BB-1D09-434A-B167-4254BC9E4E00}"/>
    <dgm:cxn modelId="{EF5BDB64-FD64-4F6D-AD44-8F465B08DC3A}" srcId="{4D9919E2-50C2-482B-B290-E596F01869A7}" destId="{3DD9BFC9-4BD2-4FEA-B2EA-304D6802C481}" srcOrd="2" destOrd="0" parTransId="{2A43C956-579C-4EE1-8BF2-684C4C50DBD6}" sibTransId="{C64BCD4A-867D-4F06-B2DE-F27080EA8D64}"/>
    <dgm:cxn modelId="{8FB1E000-0988-4F9A-A021-A527FA7D9390}" type="presOf" srcId="{4D9919E2-50C2-482B-B290-E596F01869A7}" destId="{0D26FD98-D231-440E-87A9-407A1CC3A264}" srcOrd="0" destOrd="0" presId="urn:microsoft.com/office/officeart/2005/8/layout/chevron2"/>
    <dgm:cxn modelId="{4940AD13-2ED8-454E-BA38-92733F5AFC14}" type="presOf" srcId="{3DD9BFC9-4BD2-4FEA-B2EA-304D6802C481}" destId="{3B167B7D-8818-49BD-A60F-5385C0E71BF4}" srcOrd="0" destOrd="0" presId="urn:microsoft.com/office/officeart/2005/8/layout/chevron2"/>
    <dgm:cxn modelId="{E1D704D1-5523-48AC-92A7-40ED9D0B2EFE}" srcId="{CFCA724E-1933-4602-89A8-3073822ADB76}" destId="{C85BF5F6-1E38-4DDA-8EB3-B6A047AB86E9}" srcOrd="0" destOrd="0" parTransId="{E96E7313-34B3-4E82-9AA5-D10AA7100A96}" sibTransId="{06700DB8-1F4B-4D72-BF16-D3059907B172}"/>
    <dgm:cxn modelId="{177A557D-BC7B-4932-9396-5F3451751ED2}" srcId="{4D9919E2-50C2-482B-B290-E596F01869A7}" destId="{44085BDC-3129-41B8-A5C6-EBD899C9A206}" srcOrd="0" destOrd="0" parTransId="{C77234FD-0EBF-417A-9A13-9DD4C64B04AB}" sibTransId="{296F316A-25FD-420B-9658-9146550AFC91}"/>
    <dgm:cxn modelId="{6630A412-3DF0-44B2-A3CF-AF78A9A6C7A5}" type="presOf" srcId="{4DBDE62B-DA53-432F-A610-6439633D6D26}" destId="{7D703DF0-2B69-4A0A-AF71-EA7F1424FE74}" srcOrd="0" destOrd="0" presId="urn:microsoft.com/office/officeart/2005/8/layout/chevron2"/>
    <dgm:cxn modelId="{0F7AAE65-36CA-4D52-8B44-15210278DDC6}" srcId="{4D9919E2-50C2-482B-B290-E596F01869A7}" destId="{CFCA724E-1933-4602-89A8-3073822ADB76}" srcOrd="1" destOrd="0" parTransId="{8A2B5D17-AF66-4308-94DC-F82D28352A8A}" sibTransId="{F685C59B-6D92-44AB-9E94-678132D98FDF}"/>
    <dgm:cxn modelId="{2E406172-40B0-49E5-8AA0-05C110284C6F}" type="presOf" srcId="{96588A2A-E578-4D05-B6AD-96FF1B77E101}" destId="{7F4EFEDD-006E-4745-B84F-3CB958F8084E}" srcOrd="0" destOrd="0" presId="urn:microsoft.com/office/officeart/2005/8/layout/chevron2"/>
    <dgm:cxn modelId="{211487A1-ECED-44AC-B1EB-98AF76421CEE}" srcId="{96588A2A-E578-4D05-B6AD-96FF1B77E101}" destId="{D88E6D7B-D21E-4A79-87E9-3E55AB5478CC}" srcOrd="0" destOrd="0" parTransId="{A72CE4DD-39DA-4CF9-9515-B0217DCEB064}" sibTransId="{2CD5F16D-6E11-4FAE-A5FC-61B528F3DC59}"/>
    <dgm:cxn modelId="{7C02BFEF-0A5E-43C6-8853-92641F00DF0D}" type="presOf" srcId="{44085BDC-3129-41B8-A5C6-EBD899C9A206}" destId="{91E9DCC1-FF2A-468A-A2DD-243D0FD4F5A6}" srcOrd="0" destOrd="0" presId="urn:microsoft.com/office/officeart/2005/8/layout/chevron2"/>
    <dgm:cxn modelId="{B6EE8F38-EA94-4109-8714-BED16448B2A9}" type="presOf" srcId="{D88E6D7B-D21E-4A79-87E9-3E55AB5478CC}" destId="{5A0C6FD1-254F-4711-AE06-C48DC38E6CC1}" srcOrd="0" destOrd="0" presId="urn:microsoft.com/office/officeart/2005/8/layout/chevron2"/>
    <dgm:cxn modelId="{E6BE2F5D-D7DC-4E72-B2FC-B45276C1EAB4}" type="presOf" srcId="{A393E627-58A8-421A-8F22-174595049C20}" destId="{C8023013-4012-4CDC-ABBE-585B9FAA52C4}" srcOrd="0" destOrd="0" presId="urn:microsoft.com/office/officeart/2005/8/layout/chevron2"/>
    <dgm:cxn modelId="{ECF09F1C-BC03-4B83-8AC2-301CDDD7FBAF}" srcId="{4D9919E2-50C2-482B-B290-E596F01869A7}" destId="{96588A2A-E578-4D05-B6AD-96FF1B77E101}" srcOrd="3" destOrd="0" parTransId="{6A21176F-E818-43CD-8340-41D3EE4310C1}" sibTransId="{0029BEB2-3B9A-49E2-BA84-D9520130851D}"/>
    <dgm:cxn modelId="{6140567C-0760-4FD4-8ECB-AC33C64B47AD}" type="presOf" srcId="{CFCA724E-1933-4602-89A8-3073822ADB76}" destId="{A825DEC7-DAF5-4E19-A874-B4E844D5EC5B}" srcOrd="0" destOrd="0" presId="urn:microsoft.com/office/officeart/2005/8/layout/chevron2"/>
    <dgm:cxn modelId="{5477F813-4C98-4D91-A6A8-472AC9DDD0F9}" type="presOf" srcId="{C85BF5F6-1E38-4DDA-8EB3-B6A047AB86E9}" destId="{91B61D75-223F-47FA-B5CE-92C0780ECF3C}" srcOrd="0" destOrd="0" presId="urn:microsoft.com/office/officeart/2005/8/layout/chevron2"/>
    <dgm:cxn modelId="{2B978446-67B1-4227-A0DC-92A61A9D748B}" srcId="{3DD9BFC9-4BD2-4FEA-B2EA-304D6802C481}" destId="{4DBDE62B-DA53-432F-A610-6439633D6D26}" srcOrd="0" destOrd="0" parTransId="{F5E9B663-3460-4694-94A6-BEDD491360DC}" sibTransId="{7794889E-E92A-4C88-AAB5-DD0D188F3A1E}"/>
    <dgm:cxn modelId="{C2F1FEDE-0349-4B8E-A355-CC369C603D87}" type="presParOf" srcId="{0D26FD98-D231-440E-87A9-407A1CC3A264}" destId="{4AFD3387-860C-4397-804C-A152A46904E7}" srcOrd="0" destOrd="0" presId="urn:microsoft.com/office/officeart/2005/8/layout/chevron2"/>
    <dgm:cxn modelId="{098B0C85-1851-48D8-AB9F-E227C5E4F6E3}" type="presParOf" srcId="{4AFD3387-860C-4397-804C-A152A46904E7}" destId="{91E9DCC1-FF2A-468A-A2DD-243D0FD4F5A6}" srcOrd="0" destOrd="0" presId="urn:microsoft.com/office/officeart/2005/8/layout/chevron2"/>
    <dgm:cxn modelId="{78628F1A-2F9E-4E7C-B206-00683A6A9734}" type="presParOf" srcId="{4AFD3387-860C-4397-804C-A152A46904E7}" destId="{C8023013-4012-4CDC-ABBE-585B9FAA52C4}" srcOrd="1" destOrd="0" presId="urn:microsoft.com/office/officeart/2005/8/layout/chevron2"/>
    <dgm:cxn modelId="{5647EFE0-BE1D-41FE-B574-BFA5B325DAC8}" type="presParOf" srcId="{0D26FD98-D231-440E-87A9-407A1CC3A264}" destId="{1896CB10-B72C-469A-B7B5-C2B60E1F08BC}" srcOrd="1" destOrd="0" presId="urn:microsoft.com/office/officeart/2005/8/layout/chevron2"/>
    <dgm:cxn modelId="{1FD1C752-12B1-4962-A73E-CE3453A56908}" type="presParOf" srcId="{0D26FD98-D231-440E-87A9-407A1CC3A264}" destId="{6A59CF69-9188-4266-91DA-1703480547C2}" srcOrd="2" destOrd="0" presId="urn:microsoft.com/office/officeart/2005/8/layout/chevron2"/>
    <dgm:cxn modelId="{15E4B318-1936-4B89-A8C1-940777C2E1F0}" type="presParOf" srcId="{6A59CF69-9188-4266-91DA-1703480547C2}" destId="{A825DEC7-DAF5-4E19-A874-B4E844D5EC5B}" srcOrd="0" destOrd="0" presId="urn:microsoft.com/office/officeart/2005/8/layout/chevron2"/>
    <dgm:cxn modelId="{45F7E64B-74AC-4BFD-9575-96D979D385D3}" type="presParOf" srcId="{6A59CF69-9188-4266-91DA-1703480547C2}" destId="{91B61D75-223F-47FA-B5CE-92C0780ECF3C}" srcOrd="1" destOrd="0" presId="urn:microsoft.com/office/officeart/2005/8/layout/chevron2"/>
    <dgm:cxn modelId="{B37C4364-822C-4E72-BFE3-3D70D133222D}" type="presParOf" srcId="{0D26FD98-D231-440E-87A9-407A1CC3A264}" destId="{8695A9E8-41C0-46C2-AB10-403CBB121642}" srcOrd="3" destOrd="0" presId="urn:microsoft.com/office/officeart/2005/8/layout/chevron2"/>
    <dgm:cxn modelId="{5ABFE932-D131-40B1-ADD9-362C0EF857BF}" type="presParOf" srcId="{0D26FD98-D231-440E-87A9-407A1CC3A264}" destId="{055860EE-0C5B-4BB6-A54F-F7582F4F4A68}" srcOrd="4" destOrd="0" presId="urn:microsoft.com/office/officeart/2005/8/layout/chevron2"/>
    <dgm:cxn modelId="{72A4E465-7C0D-4388-916D-0064472BF16F}" type="presParOf" srcId="{055860EE-0C5B-4BB6-A54F-F7582F4F4A68}" destId="{3B167B7D-8818-49BD-A60F-5385C0E71BF4}" srcOrd="0" destOrd="0" presId="urn:microsoft.com/office/officeart/2005/8/layout/chevron2"/>
    <dgm:cxn modelId="{D8EA9D80-912F-4F29-8D0A-5A04291D6FBA}" type="presParOf" srcId="{055860EE-0C5B-4BB6-A54F-F7582F4F4A68}" destId="{7D703DF0-2B69-4A0A-AF71-EA7F1424FE74}" srcOrd="1" destOrd="0" presId="urn:microsoft.com/office/officeart/2005/8/layout/chevron2"/>
    <dgm:cxn modelId="{1CC01AD6-CC11-490C-945C-8C749DA5CF82}" type="presParOf" srcId="{0D26FD98-D231-440E-87A9-407A1CC3A264}" destId="{5ABF0DB2-0B62-429E-966E-C67B9E558EB6}" srcOrd="5" destOrd="0" presId="urn:microsoft.com/office/officeart/2005/8/layout/chevron2"/>
    <dgm:cxn modelId="{3949C83D-91AE-4505-AD33-E9DBA48ADB25}" type="presParOf" srcId="{0D26FD98-D231-440E-87A9-407A1CC3A264}" destId="{DE86064A-CA19-46CA-9657-F461D0BB7AF8}" srcOrd="6" destOrd="0" presId="urn:microsoft.com/office/officeart/2005/8/layout/chevron2"/>
    <dgm:cxn modelId="{4C5AECEE-9D0C-49BC-8F0D-77BB3BF9E9DA}" type="presParOf" srcId="{DE86064A-CA19-46CA-9657-F461D0BB7AF8}" destId="{7F4EFEDD-006E-4745-B84F-3CB958F8084E}" srcOrd="0" destOrd="0" presId="urn:microsoft.com/office/officeart/2005/8/layout/chevron2"/>
    <dgm:cxn modelId="{80481E8B-D34D-4E65-A65C-4917D4ADDD26}" type="presParOf" srcId="{DE86064A-CA19-46CA-9657-F461D0BB7AF8}" destId="{5A0C6FD1-254F-4711-AE06-C48DC38E6C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9DCC1-FF2A-468A-A2DD-243D0FD4F5A6}">
      <dsp:nvSpPr>
        <dsp:cNvPr id="0" name=""/>
        <dsp:cNvSpPr/>
      </dsp:nvSpPr>
      <dsp:spPr>
        <a:xfrm rot="5400000">
          <a:off x="-88303" y="88758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 rot="-5400000">
        <a:off x="1" y="206495"/>
        <a:ext cx="412082" cy="176607"/>
      </dsp:txXfrm>
    </dsp:sp>
    <dsp:sp modelId="{C8023013-4012-4CDC-ABBE-585B9FAA52C4}">
      <dsp:nvSpPr>
        <dsp:cNvPr id="0" name=""/>
        <dsp:cNvSpPr/>
      </dsp:nvSpPr>
      <dsp:spPr>
        <a:xfrm rot="5400000">
          <a:off x="1462517" y="-1049979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Generality</a:t>
          </a:r>
          <a:endParaRPr lang="en-US" sz="2000" kern="1200" dirty="0"/>
        </a:p>
      </dsp:txBody>
      <dsp:txXfrm rot="-5400000">
        <a:off x="412083" y="19134"/>
        <a:ext cx="2464838" cy="345290"/>
      </dsp:txXfrm>
    </dsp:sp>
    <dsp:sp modelId="{A825DEC7-DAF5-4E19-A874-B4E844D5EC5B}">
      <dsp:nvSpPr>
        <dsp:cNvPr id="0" name=""/>
        <dsp:cNvSpPr/>
      </dsp:nvSpPr>
      <dsp:spPr>
        <a:xfrm rot="5400000">
          <a:off x="-88303" y="578025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</a:t>
          </a:r>
          <a:endParaRPr lang="en-US" sz="1200" kern="1200" dirty="0"/>
        </a:p>
      </dsp:txBody>
      <dsp:txXfrm rot="-5400000">
        <a:off x="1" y="695762"/>
        <a:ext cx="412082" cy="176607"/>
      </dsp:txXfrm>
    </dsp:sp>
    <dsp:sp modelId="{91B61D75-223F-47FA-B5CE-92C0780ECF3C}">
      <dsp:nvSpPr>
        <dsp:cNvPr id="0" name=""/>
        <dsp:cNvSpPr/>
      </dsp:nvSpPr>
      <dsp:spPr>
        <a:xfrm rot="5400000">
          <a:off x="1462517" y="-560712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Practicality</a:t>
          </a:r>
          <a:endParaRPr lang="en-US" sz="2000" kern="1200" dirty="0"/>
        </a:p>
      </dsp:txBody>
      <dsp:txXfrm rot="-5400000">
        <a:off x="412083" y="508401"/>
        <a:ext cx="2464838" cy="345290"/>
      </dsp:txXfrm>
    </dsp:sp>
    <dsp:sp modelId="{3B167B7D-8818-49BD-A60F-5385C0E71BF4}">
      <dsp:nvSpPr>
        <dsp:cNvPr id="0" name=""/>
        <dsp:cNvSpPr/>
      </dsp:nvSpPr>
      <dsp:spPr>
        <a:xfrm rot="5400000">
          <a:off x="-88303" y="1067291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</a:t>
          </a:r>
          <a:endParaRPr lang="en-US" sz="1200" kern="1200" dirty="0"/>
        </a:p>
      </dsp:txBody>
      <dsp:txXfrm rot="-5400000">
        <a:off x="1" y="1185028"/>
        <a:ext cx="412082" cy="176607"/>
      </dsp:txXfrm>
    </dsp:sp>
    <dsp:sp modelId="{7D703DF0-2B69-4A0A-AF71-EA7F1424FE74}">
      <dsp:nvSpPr>
        <dsp:cNvPr id="0" name=""/>
        <dsp:cNvSpPr/>
      </dsp:nvSpPr>
      <dsp:spPr>
        <a:xfrm rot="5400000">
          <a:off x="1462517" y="-71446"/>
          <a:ext cx="382648" cy="2483517"/>
        </a:xfrm>
        <a:prstGeom prst="round2SameRect">
          <a:avLst/>
        </a:prstGeom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08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User-Friendliness</a:t>
          </a:r>
          <a:endParaRPr lang="en-US" sz="2000" kern="1200" dirty="0"/>
        </a:p>
      </dsp:txBody>
      <dsp:txXfrm rot="-5400000">
        <a:off x="412083" y="997667"/>
        <a:ext cx="2464838" cy="345290"/>
      </dsp:txXfrm>
    </dsp:sp>
    <dsp:sp modelId="{A53A7209-5A38-4887-9842-DF33EF0C5CEE}">
      <dsp:nvSpPr>
        <dsp:cNvPr id="0" name=""/>
        <dsp:cNvSpPr/>
      </dsp:nvSpPr>
      <dsp:spPr>
        <a:xfrm rot="5400000">
          <a:off x="-88303" y="1556557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</a:t>
          </a:r>
          <a:endParaRPr lang="en-US" sz="1200" kern="1200" dirty="0"/>
        </a:p>
      </dsp:txBody>
      <dsp:txXfrm rot="-5400000">
        <a:off x="1" y="1674294"/>
        <a:ext cx="412082" cy="176607"/>
      </dsp:txXfrm>
    </dsp:sp>
    <dsp:sp modelId="{353CFF1A-E64E-4BF9-94C8-6EC87D3BF49B}">
      <dsp:nvSpPr>
        <dsp:cNvPr id="0" name=""/>
        <dsp:cNvSpPr/>
      </dsp:nvSpPr>
      <dsp:spPr>
        <a:xfrm rot="5400000">
          <a:off x="1462517" y="417819"/>
          <a:ext cx="382648" cy="2483517"/>
        </a:xfrm>
        <a:prstGeom prst="round2SameRect">
          <a:avLst/>
        </a:pr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Productivity</a:t>
          </a:r>
          <a:endParaRPr lang="en-US" sz="2000" b="0" kern="1200" dirty="0"/>
        </a:p>
      </dsp:txBody>
      <dsp:txXfrm rot="-5400000">
        <a:off x="412083" y="1486933"/>
        <a:ext cx="2464838" cy="3452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9DCC1-FF2A-468A-A2DD-243D0FD4F5A6}">
      <dsp:nvSpPr>
        <dsp:cNvPr id="0" name=""/>
        <dsp:cNvSpPr/>
      </dsp:nvSpPr>
      <dsp:spPr>
        <a:xfrm rot="5400000">
          <a:off x="-88303" y="88758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 rot="-5400000">
        <a:off x="1" y="206495"/>
        <a:ext cx="412082" cy="176607"/>
      </dsp:txXfrm>
    </dsp:sp>
    <dsp:sp modelId="{C8023013-4012-4CDC-ABBE-585B9FAA52C4}">
      <dsp:nvSpPr>
        <dsp:cNvPr id="0" name=""/>
        <dsp:cNvSpPr/>
      </dsp:nvSpPr>
      <dsp:spPr>
        <a:xfrm rot="5400000">
          <a:off x="1462517" y="-1049979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Generality</a:t>
          </a:r>
          <a:endParaRPr lang="en-US" sz="2000" kern="1200" dirty="0"/>
        </a:p>
      </dsp:txBody>
      <dsp:txXfrm rot="-5400000">
        <a:off x="412083" y="19134"/>
        <a:ext cx="2464838" cy="345290"/>
      </dsp:txXfrm>
    </dsp:sp>
    <dsp:sp modelId="{A825DEC7-DAF5-4E19-A874-B4E844D5EC5B}">
      <dsp:nvSpPr>
        <dsp:cNvPr id="0" name=""/>
        <dsp:cNvSpPr/>
      </dsp:nvSpPr>
      <dsp:spPr>
        <a:xfrm rot="5400000">
          <a:off x="-88303" y="578025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</a:t>
          </a:r>
          <a:endParaRPr lang="en-US" sz="1200" kern="1200" dirty="0"/>
        </a:p>
      </dsp:txBody>
      <dsp:txXfrm rot="-5400000">
        <a:off x="1" y="695762"/>
        <a:ext cx="412082" cy="176607"/>
      </dsp:txXfrm>
    </dsp:sp>
    <dsp:sp modelId="{91B61D75-223F-47FA-B5CE-92C0780ECF3C}">
      <dsp:nvSpPr>
        <dsp:cNvPr id="0" name=""/>
        <dsp:cNvSpPr/>
      </dsp:nvSpPr>
      <dsp:spPr>
        <a:xfrm rot="5400000">
          <a:off x="1462517" y="-560712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Practicality</a:t>
          </a:r>
          <a:endParaRPr lang="en-US" sz="2000" kern="1200" dirty="0"/>
        </a:p>
      </dsp:txBody>
      <dsp:txXfrm rot="-5400000">
        <a:off x="412083" y="508401"/>
        <a:ext cx="2464838" cy="345290"/>
      </dsp:txXfrm>
    </dsp:sp>
    <dsp:sp modelId="{3B167B7D-8818-49BD-A60F-5385C0E71BF4}">
      <dsp:nvSpPr>
        <dsp:cNvPr id="0" name=""/>
        <dsp:cNvSpPr/>
      </dsp:nvSpPr>
      <dsp:spPr>
        <a:xfrm rot="5400000">
          <a:off x="-88303" y="1067291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</a:t>
          </a:r>
          <a:endParaRPr lang="en-US" sz="1200" kern="1200" dirty="0"/>
        </a:p>
      </dsp:txBody>
      <dsp:txXfrm rot="-5400000">
        <a:off x="1" y="1185028"/>
        <a:ext cx="412082" cy="176607"/>
      </dsp:txXfrm>
    </dsp:sp>
    <dsp:sp modelId="{7D703DF0-2B69-4A0A-AF71-EA7F1424FE74}">
      <dsp:nvSpPr>
        <dsp:cNvPr id="0" name=""/>
        <dsp:cNvSpPr/>
      </dsp:nvSpPr>
      <dsp:spPr>
        <a:xfrm rot="5400000">
          <a:off x="1462517" y="-71446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User-Friendliness</a:t>
          </a:r>
          <a:endParaRPr lang="en-US" sz="2000" kern="1200" dirty="0"/>
        </a:p>
      </dsp:txBody>
      <dsp:txXfrm rot="-5400000">
        <a:off x="412083" y="997667"/>
        <a:ext cx="2464838" cy="345290"/>
      </dsp:txXfrm>
    </dsp:sp>
    <dsp:sp modelId="{A53A7209-5A38-4887-9842-DF33EF0C5CEE}">
      <dsp:nvSpPr>
        <dsp:cNvPr id="0" name=""/>
        <dsp:cNvSpPr/>
      </dsp:nvSpPr>
      <dsp:spPr>
        <a:xfrm rot="5400000">
          <a:off x="-88303" y="1556557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</a:t>
          </a:r>
          <a:endParaRPr lang="en-US" sz="1200" kern="1200" dirty="0"/>
        </a:p>
      </dsp:txBody>
      <dsp:txXfrm rot="-5400000">
        <a:off x="1" y="1674294"/>
        <a:ext cx="412082" cy="176607"/>
      </dsp:txXfrm>
    </dsp:sp>
    <dsp:sp modelId="{353CFF1A-E64E-4BF9-94C8-6EC87D3BF49B}">
      <dsp:nvSpPr>
        <dsp:cNvPr id="0" name=""/>
        <dsp:cNvSpPr/>
      </dsp:nvSpPr>
      <dsp:spPr>
        <a:xfrm rot="5400000">
          <a:off x="1462517" y="417819"/>
          <a:ext cx="382648" cy="2483517"/>
        </a:xfrm>
        <a:prstGeom prst="round2SameRect">
          <a:avLst/>
        </a:prstGeom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08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Productivity</a:t>
          </a:r>
          <a:endParaRPr lang="en-US" sz="2000" kern="1200" dirty="0"/>
        </a:p>
      </dsp:txBody>
      <dsp:txXfrm rot="-5400000">
        <a:off x="412083" y="1486933"/>
        <a:ext cx="2464838" cy="3452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A0DAF-F8DC-4415-8951-146B18BAFB1D}">
      <dsp:nvSpPr>
        <dsp:cNvPr id="0" name=""/>
        <dsp:cNvSpPr/>
      </dsp:nvSpPr>
      <dsp:spPr>
        <a:xfrm>
          <a:off x="1449372" y="1380543"/>
          <a:ext cx="835054" cy="8350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Model Evolution</a:t>
          </a:r>
          <a:endParaRPr lang="en-US" sz="1100" kern="1200" dirty="0"/>
        </a:p>
      </dsp:txBody>
      <dsp:txXfrm>
        <a:off x="1571663" y="1502834"/>
        <a:ext cx="590472" cy="590472"/>
      </dsp:txXfrm>
    </dsp:sp>
    <dsp:sp modelId="{5BEB1F20-8973-4D63-BA27-B62BC6C01443}">
      <dsp:nvSpPr>
        <dsp:cNvPr id="0" name=""/>
        <dsp:cNvSpPr/>
      </dsp:nvSpPr>
      <dsp:spPr>
        <a:xfrm rot="16200000">
          <a:off x="1778201" y="1087105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804811" y="1166156"/>
        <a:ext cx="124178" cy="157322"/>
      </dsp:txXfrm>
    </dsp:sp>
    <dsp:sp modelId="{0F5DC69D-ED33-4147-AD6E-1A634C7A5FA2}">
      <dsp:nvSpPr>
        <dsp:cNvPr id="0" name=""/>
        <dsp:cNvSpPr/>
      </dsp:nvSpPr>
      <dsp:spPr>
        <a:xfrm>
          <a:off x="1344991" y="2012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Model Scalability</a:t>
          </a:r>
          <a:endParaRPr lang="en-US" sz="1000" kern="1200" dirty="0"/>
        </a:p>
      </dsp:txBody>
      <dsp:txXfrm>
        <a:off x="1497854" y="154875"/>
        <a:ext cx="738091" cy="738091"/>
      </dsp:txXfrm>
    </dsp:sp>
    <dsp:sp modelId="{9616569E-8072-4958-8AD9-DDFF6276D44D}">
      <dsp:nvSpPr>
        <dsp:cNvPr id="0" name=""/>
        <dsp:cNvSpPr/>
      </dsp:nvSpPr>
      <dsp:spPr>
        <a:xfrm rot="20520000">
          <a:off x="2329683" y="1487780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330985" y="1548444"/>
        <a:ext cx="124178" cy="157322"/>
      </dsp:txXfrm>
    </dsp:sp>
    <dsp:sp modelId="{849A26AF-4B11-4A8E-B06C-1790ACE2887B}">
      <dsp:nvSpPr>
        <dsp:cNvPr id="0" name=""/>
        <dsp:cNvSpPr/>
      </dsp:nvSpPr>
      <dsp:spPr>
        <a:xfrm>
          <a:off x="2556778" y="882427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Aspect-Oriented Modeling</a:t>
          </a:r>
          <a:endParaRPr lang="en-US" sz="1000" kern="1200" dirty="0"/>
        </a:p>
      </dsp:txBody>
      <dsp:txXfrm>
        <a:off x="2709641" y="1035290"/>
        <a:ext cx="738091" cy="738091"/>
      </dsp:txXfrm>
    </dsp:sp>
    <dsp:sp modelId="{AFB0FE76-EF8F-4DE3-BDD2-5DEACC85FEF5}">
      <dsp:nvSpPr>
        <dsp:cNvPr id="0" name=""/>
        <dsp:cNvSpPr/>
      </dsp:nvSpPr>
      <dsp:spPr>
        <a:xfrm rot="3240000">
          <a:off x="2119035" y="2136086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130004" y="2166999"/>
        <a:ext cx="124178" cy="157322"/>
      </dsp:txXfrm>
    </dsp:sp>
    <dsp:sp modelId="{2E2934F0-1A93-4AC0-A5D2-93FC75B3E34F}">
      <dsp:nvSpPr>
        <dsp:cNvPr id="0" name=""/>
        <dsp:cNvSpPr/>
      </dsp:nvSpPr>
      <dsp:spPr>
        <a:xfrm>
          <a:off x="2093916" y="2306969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Model Layout</a:t>
          </a:r>
          <a:endParaRPr lang="en-US" sz="1000" kern="1200" dirty="0"/>
        </a:p>
      </dsp:txBody>
      <dsp:txXfrm>
        <a:off x="2246779" y="2459832"/>
        <a:ext cx="738091" cy="738091"/>
      </dsp:txXfrm>
    </dsp:sp>
    <dsp:sp modelId="{EA09267E-6DD9-41CA-AD5A-96F6A97264E2}">
      <dsp:nvSpPr>
        <dsp:cNvPr id="0" name=""/>
        <dsp:cNvSpPr/>
      </dsp:nvSpPr>
      <dsp:spPr>
        <a:xfrm rot="7560000">
          <a:off x="1437366" y="2136086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479616" y="2166999"/>
        <a:ext cx="124178" cy="157322"/>
      </dsp:txXfrm>
    </dsp:sp>
    <dsp:sp modelId="{D6EE3FBF-2360-49B7-A46C-EC4CA34C0BEF}">
      <dsp:nvSpPr>
        <dsp:cNvPr id="0" name=""/>
        <dsp:cNvSpPr/>
      </dsp:nvSpPr>
      <dsp:spPr>
        <a:xfrm>
          <a:off x="596065" y="2306969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Model Management</a:t>
          </a:r>
          <a:endParaRPr lang="en-US" sz="1000" kern="1200" dirty="0"/>
        </a:p>
      </dsp:txBody>
      <dsp:txXfrm>
        <a:off x="748928" y="2459832"/>
        <a:ext cx="738091" cy="738091"/>
      </dsp:txXfrm>
    </dsp:sp>
    <dsp:sp modelId="{AFFACD99-67D8-4CD5-83A5-7173804CBF00}">
      <dsp:nvSpPr>
        <dsp:cNvPr id="0" name=""/>
        <dsp:cNvSpPr/>
      </dsp:nvSpPr>
      <dsp:spPr>
        <a:xfrm rot="11880000">
          <a:off x="1226719" y="1487780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278636" y="1548444"/>
        <a:ext cx="124178" cy="157322"/>
      </dsp:txXfrm>
    </dsp:sp>
    <dsp:sp modelId="{2317127B-DD76-46D5-B0AF-CCD9A41B3DEE}">
      <dsp:nvSpPr>
        <dsp:cNvPr id="0" name=""/>
        <dsp:cNvSpPr/>
      </dsp:nvSpPr>
      <dsp:spPr>
        <a:xfrm>
          <a:off x="133203" y="882427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Model Refactoring</a:t>
          </a:r>
          <a:endParaRPr lang="en-US" sz="1000" kern="1200" dirty="0"/>
        </a:p>
      </dsp:txBody>
      <dsp:txXfrm>
        <a:off x="286066" y="1035290"/>
        <a:ext cx="738091" cy="738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BD61C-5B98-4867-B455-D47706273C8C}">
      <dsp:nvSpPr>
        <dsp:cNvPr id="0" name=""/>
        <dsp:cNvSpPr/>
      </dsp:nvSpPr>
      <dsp:spPr>
        <a:xfrm>
          <a:off x="785021" y="0"/>
          <a:ext cx="2647750" cy="341645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FAA90C-A3B2-46DA-B3AB-B673E72D1CFE}">
      <dsp:nvSpPr>
        <dsp:cNvPr id="0" name=""/>
        <dsp:cNvSpPr/>
      </dsp:nvSpPr>
      <dsp:spPr>
        <a:xfrm>
          <a:off x="0" y="1"/>
          <a:ext cx="1067598" cy="485776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???</a:t>
          </a:r>
          <a:endParaRPr lang="en-US" sz="12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23714" y="23715"/>
        <a:ext cx="1020170" cy="438348"/>
      </dsp:txXfrm>
    </dsp:sp>
    <dsp:sp modelId="{0DEEA60B-68A8-4E29-BB3A-22A51AFF5E85}">
      <dsp:nvSpPr>
        <dsp:cNvPr id="0" name=""/>
        <dsp:cNvSpPr/>
      </dsp:nvSpPr>
      <dsp:spPr>
        <a:xfrm>
          <a:off x="2130246" y="1141708"/>
          <a:ext cx="1366548" cy="4857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Java, C#</a:t>
          </a:r>
          <a:endParaRPr lang="en-US" sz="1200" kern="1200" dirty="0"/>
        </a:p>
      </dsp:txBody>
      <dsp:txXfrm>
        <a:off x="2153960" y="1165422"/>
        <a:ext cx="1319120" cy="438348"/>
      </dsp:txXfrm>
    </dsp:sp>
    <dsp:sp modelId="{7D5B1E59-AAB3-4E08-B506-AB1123C17FD4}">
      <dsp:nvSpPr>
        <dsp:cNvPr id="0" name=""/>
        <dsp:cNvSpPr/>
      </dsp:nvSpPr>
      <dsp:spPr>
        <a:xfrm>
          <a:off x="2130246" y="1688207"/>
          <a:ext cx="1708179" cy="4857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</a:t>
          </a:r>
          <a:endParaRPr lang="en-US" sz="1200" kern="1200" dirty="0"/>
        </a:p>
      </dsp:txBody>
      <dsp:txXfrm>
        <a:off x="2153960" y="1711921"/>
        <a:ext cx="1660751" cy="438348"/>
      </dsp:txXfrm>
    </dsp:sp>
    <dsp:sp modelId="{9C5496D4-810A-4C9E-9F44-9FC258C4FA30}">
      <dsp:nvSpPr>
        <dsp:cNvPr id="0" name=""/>
        <dsp:cNvSpPr/>
      </dsp:nvSpPr>
      <dsp:spPr>
        <a:xfrm>
          <a:off x="2130257" y="2234706"/>
          <a:ext cx="1836336" cy="4857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Assembly Language</a:t>
          </a:r>
          <a:endParaRPr lang="en-US" sz="1200" kern="1200" dirty="0"/>
        </a:p>
      </dsp:txBody>
      <dsp:txXfrm>
        <a:off x="2153971" y="2258420"/>
        <a:ext cx="1788908" cy="438348"/>
      </dsp:txXfrm>
    </dsp:sp>
    <dsp:sp modelId="{B10D7CCE-1AE4-4F8F-9428-3651E80E5B9F}">
      <dsp:nvSpPr>
        <dsp:cNvPr id="0" name=""/>
        <dsp:cNvSpPr/>
      </dsp:nvSpPr>
      <dsp:spPr>
        <a:xfrm>
          <a:off x="2130257" y="2781204"/>
          <a:ext cx="2220693" cy="4857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Machine Code</a:t>
          </a:r>
          <a:endParaRPr lang="en-US" sz="1200" kern="1200" dirty="0"/>
        </a:p>
      </dsp:txBody>
      <dsp:txXfrm>
        <a:off x="2153971" y="2804918"/>
        <a:ext cx="2173265" cy="438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BD61C-5B98-4867-B455-D47706273C8C}">
      <dsp:nvSpPr>
        <dsp:cNvPr id="0" name=""/>
        <dsp:cNvSpPr/>
      </dsp:nvSpPr>
      <dsp:spPr>
        <a:xfrm>
          <a:off x="785021" y="0"/>
          <a:ext cx="2647750" cy="341645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FAA90C-A3B2-46DA-B3AB-B673E72D1CFE}">
      <dsp:nvSpPr>
        <dsp:cNvPr id="0" name=""/>
        <dsp:cNvSpPr/>
      </dsp:nvSpPr>
      <dsp:spPr>
        <a:xfrm>
          <a:off x="2127681" y="595209"/>
          <a:ext cx="1225112" cy="48577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Domain-Specific Modeling</a:t>
          </a:r>
          <a:endParaRPr lang="en-US" sz="1200" kern="1200" dirty="0"/>
        </a:p>
      </dsp:txBody>
      <dsp:txXfrm>
        <a:off x="2151395" y="618923"/>
        <a:ext cx="1177684" cy="438348"/>
      </dsp:txXfrm>
    </dsp:sp>
    <dsp:sp modelId="{0DEEA60B-68A8-4E29-BB3A-22A51AFF5E85}">
      <dsp:nvSpPr>
        <dsp:cNvPr id="0" name=""/>
        <dsp:cNvSpPr/>
      </dsp:nvSpPr>
      <dsp:spPr>
        <a:xfrm>
          <a:off x="2130246" y="1141708"/>
          <a:ext cx="1366548" cy="4857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Java, C#</a:t>
          </a:r>
          <a:endParaRPr lang="en-US" sz="1200" kern="1200" dirty="0"/>
        </a:p>
      </dsp:txBody>
      <dsp:txXfrm>
        <a:off x="2153960" y="1165422"/>
        <a:ext cx="1319120" cy="438348"/>
      </dsp:txXfrm>
    </dsp:sp>
    <dsp:sp modelId="{7D5B1E59-AAB3-4E08-B506-AB1123C17FD4}">
      <dsp:nvSpPr>
        <dsp:cNvPr id="0" name=""/>
        <dsp:cNvSpPr/>
      </dsp:nvSpPr>
      <dsp:spPr>
        <a:xfrm>
          <a:off x="2130246" y="1688207"/>
          <a:ext cx="1708179" cy="4857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</a:t>
          </a:r>
          <a:endParaRPr lang="en-US" sz="1200" kern="1200" dirty="0"/>
        </a:p>
      </dsp:txBody>
      <dsp:txXfrm>
        <a:off x="2153960" y="1711921"/>
        <a:ext cx="1660751" cy="438348"/>
      </dsp:txXfrm>
    </dsp:sp>
    <dsp:sp modelId="{9C5496D4-810A-4C9E-9F44-9FC258C4FA30}">
      <dsp:nvSpPr>
        <dsp:cNvPr id="0" name=""/>
        <dsp:cNvSpPr/>
      </dsp:nvSpPr>
      <dsp:spPr>
        <a:xfrm>
          <a:off x="2130257" y="2234706"/>
          <a:ext cx="1836336" cy="4857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Assembly Language</a:t>
          </a:r>
          <a:endParaRPr lang="en-US" sz="1200" kern="1200" dirty="0"/>
        </a:p>
      </dsp:txBody>
      <dsp:txXfrm>
        <a:off x="2153971" y="2258420"/>
        <a:ext cx="1788908" cy="438348"/>
      </dsp:txXfrm>
    </dsp:sp>
    <dsp:sp modelId="{B10D7CCE-1AE4-4F8F-9428-3651E80E5B9F}">
      <dsp:nvSpPr>
        <dsp:cNvPr id="0" name=""/>
        <dsp:cNvSpPr/>
      </dsp:nvSpPr>
      <dsp:spPr>
        <a:xfrm>
          <a:off x="2130257" y="2781204"/>
          <a:ext cx="2220693" cy="4857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Machine Code</a:t>
          </a:r>
          <a:endParaRPr lang="en-US" sz="1200" kern="1200" dirty="0"/>
        </a:p>
      </dsp:txBody>
      <dsp:txXfrm>
        <a:off x="2153971" y="2804918"/>
        <a:ext cx="2173265" cy="4383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A0DAF-F8DC-4415-8951-146B18BAFB1D}">
      <dsp:nvSpPr>
        <dsp:cNvPr id="0" name=""/>
        <dsp:cNvSpPr/>
      </dsp:nvSpPr>
      <dsp:spPr>
        <a:xfrm>
          <a:off x="2427132" y="1617536"/>
          <a:ext cx="979541" cy="9795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Model Evolution</a:t>
          </a:r>
          <a:endParaRPr lang="en-US" sz="1300" kern="1200" dirty="0"/>
        </a:p>
      </dsp:txBody>
      <dsp:txXfrm>
        <a:off x="2570582" y="1760986"/>
        <a:ext cx="692641" cy="692641"/>
      </dsp:txXfrm>
    </dsp:sp>
    <dsp:sp modelId="{5BEB1F20-8973-4D63-BA27-B62BC6C01443}">
      <dsp:nvSpPr>
        <dsp:cNvPr id="0" name=""/>
        <dsp:cNvSpPr/>
      </dsp:nvSpPr>
      <dsp:spPr>
        <a:xfrm rot="16200000">
          <a:off x="2812252" y="1259484"/>
          <a:ext cx="209301" cy="3330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843647" y="1357488"/>
        <a:ext cx="146511" cy="199825"/>
      </dsp:txXfrm>
    </dsp:sp>
    <dsp:sp modelId="{0F5DC69D-ED33-4147-AD6E-1A634C7A5FA2}">
      <dsp:nvSpPr>
        <dsp:cNvPr id="0" name=""/>
        <dsp:cNvSpPr/>
      </dsp:nvSpPr>
      <dsp:spPr>
        <a:xfrm>
          <a:off x="2308516" y="5854"/>
          <a:ext cx="1216773" cy="1216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Model Scalability</a:t>
          </a:r>
          <a:endParaRPr lang="en-US" sz="1200" kern="1200" dirty="0"/>
        </a:p>
      </dsp:txBody>
      <dsp:txXfrm>
        <a:off x="2486708" y="184046"/>
        <a:ext cx="860389" cy="860389"/>
      </dsp:txXfrm>
    </dsp:sp>
    <dsp:sp modelId="{9616569E-8072-4958-8AD9-DDFF6276D44D}">
      <dsp:nvSpPr>
        <dsp:cNvPr id="0" name=""/>
        <dsp:cNvSpPr/>
      </dsp:nvSpPr>
      <dsp:spPr>
        <a:xfrm rot="20520000">
          <a:off x="3460208" y="1730251"/>
          <a:ext cx="209301" cy="3330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1745" y="1806562"/>
        <a:ext cx="146511" cy="199825"/>
      </dsp:txXfrm>
    </dsp:sp>
    <dsp:sp modelId="{849A26AF-4B11-4A8E-B06C-1790ACE2887B}">
      <dsp:nvSpPr>
        <dsp:cNvPr id="0" name=""/>
        <dsp:cNvSpPr/>
      </dsp:nvSpPr>
      <dsp:spPr>
        <a:xfrm>
          <a:off x="3728505" y="1037537"/>
          <a:ext cx="1216773" cy="1216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Aspect-Oriented Modeling</a:t>
          </a:r>
          <a:endParaRPr lang="en-US" sz="1200" kern="1200" dirty="0"/>
        </a:p>
      </dsp:txBody>
      <dsp:txXfrm>
        <a:off x="3906697" y="1215729"/>
        <a:ext cx="860389" cy="860389"/>
      </dsp:txXfrm>
    </dsp:sp>
    <dsp:sp modelId="{AFB0FE76-EF8F-4DE3-BDD2-5DEACC85FEF5}">
      <dsp:nvSpPr>
        <dsp:cNvPr id="0" name=""/>
        <dsp:cNvSpPr/>
      </dsp:nvSpPr>
      <dsp:spPr>
        <a:xfrm rot="3240000">
          <a:off x="3212711" y="2491969"/>
          <a:ext cx="209301" cy="3330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225652" y="2533179"/>
        <a:ext cx="146511" cy="199825"/>
      </dsp:txXfrm>
    </dsp:sp>
    <dsp:sp modelId="{2E2934F0-1A93-4AC0-A5D2-93FC75B3E34F}">
      <dsp:nvSpPr>
        <dsp:cNvPr id="0" name=""/>
        <dsp:cNvSpPr/>
      </dsp:nvSpPr>
      <dsp:spPr>
        <a:xfrm>
          <a:off x="3186118" y="2706835"/>
          <a:ext cx="1216773" cy="1216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Model Layout</a:t>
          </a:r>
          <a:endParaRPr lang="en-US" sz="1200" kern="1200" dirty="0"/>
        </a:p>
      </dsp:txBody>
      <dsp:txXfrm>
        <a:off x="3364310" y="2885027"/>
        <a:ext cx="860389" cy="860389"/>
      </dsp:txXfrm>
    </dsp:sp>
    <dsp:sp modelId="{EA09267E-6DD9-41CA-AD5A-96F6A97264E2}">
      <dsp:nvSpPr>
        <dsp:cNvPr id="0" name=""/>
        <dsp:cNvSpPr/>
      </dsp:nvSpPr>
      <dsp:spPr>
        <a:xfrm rot="7560000">
          <a:off x="2411793" y="2491969"/>
          <a:ext cx="209301" cy="3330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461642" y="2533179"/>
        <a:ext cx="146511" cy="199825"/>
      </dsp:txXfrm>
    </dsp:sp>
    <dsp:sp modelId="{D6EE3FBF-2360-49B7-A46C-EC4CA34C0BEF}">
      <dsp:nvSpPr>
        <dsp:cNvPr id="0" name=""/>
        <dsp:cNvSpPr/>
      </dsp:nvSpPr>
      <dsp:spPr>
        <a:xfrm>
          <a:off x="1430914" y="2706835"/>
          <a:ext cx="1216773" cy="1216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Model Management</a:t>
          </a:r>
          <a:endParaRPr lang="en-US" sz="1200" kern="1200" dirty="0"/>
        </a:p>
      </dsp:txBody>
      <dsp:txXfrm>
        <a:off x="1609106" y="2885027"/>
        <a:ext cx="860389" cy="860389"/>
      </dsp:txXfrm>
    </dsp:sp>
    <dsp:sp modelId="{AFFACD99-67D8-4CD5-83A5-7173804CBF00}">
      <dsp:nvSpPr>
        <dsp:cNvPr id="0" name=""/>
        <dsp:cNvSpPr/>
      </dsp:nvSpPr>
      <dsp:spPr>
        <a:xfrm rot="11880000">
          <a:off x="2164296" y="1730251"/>
          <a:ext cx="209301" cy="3330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225549" y="1806562"/>
        <a:ext cx="146511" cy="199825"/>
      </dsp:txXfrm>
    </dsp:sp>
    <dsp:sp modelId="{2317127B-DD76-46D5-B0AF-CCD9A41B3DEE}">
      <dsp:nvSpPr>
        <dsp:cNvPr id="0" name=""/>
        <dsp:cNvSpPr/>
      </dsp:nvSpPr>
      <dsp:spPr>
        <a:xfrm>
          <a:off x="888526" y="1037537"/>
          <a:ext cx="1216773" cy="12167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Model Refactoring</a:t>
          </a:r>
          <a:endParaRPr lang="en-US" sz="1200" kern="1200" dirty="0"/>
        </a:p>
      </dsp:txBody>
      <dsp:txXfrm>
        <a:off x="1066718" y="1215729"/>
        <a:ext cx="860389" cy="8603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A0DAF-F8DC-4415-8951-146B18BAFB1D}">
      <dsp:nvSpPr>
        <dsp:cNvPr id="0" name=""/>
        <dsp:cNvSpPr/>
      </dsp:nvSpPr>
      <dsp:spPr>
        <a:xfrm>
          <a:off x="1449372" y="1380543"/>
          <a:ext cx="835054" cy="8350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Model Evolution</a:t>
          </a:r>
          <a:endParaRPr lang="en-US" sz="1100" kern="1200" dirty="0"/>
        </a:p>
      </dsp:txBody>
      <dsp:txXfrm>
        <a:off x="1571663" y="1502834"/>
        <a:ext cx="590472" cy="590472"/>
      </dsp:txXfrm>
    </dsp:sp>
    <dsp:sp modelId="{5BEB1F20-8973-4D63-BA27-B62BC6C01443}">
      <dsp:nvSpPr>
        <dsp:cNvPr id="0" name=""/>
        <dsp:cNvSpPr/>
      </dsp:nvSpPr>
      <dsp:spPr>
        <a:xfrm rot="16200000">
          <a:off x="1778201" y="1087105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804811" y="1166156"/>
        <a:ext cx="124178" cy="157322"/>
      </dsp:txXfrm>
    </dsp:sp>
    <dsp:sp modelId="{0F5DC69D-ED33-4147-AD6E-1A634C7A5FA2}">
      <dsp:nvSpPr>
        <dsp:cNvPr id="0" name=""/>
        <dsp:cNvSpPr/>
      </dsp:nvSpPr>
      <dsp:spPr>
        <a:xfrm>
          <a:off x="1344991" y="2012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Model Scalability</a:t>
          </a:r>
          <a:endParaRPr lang="en-US" sz="1000" kern="1200" dirty="0"/>
        </a:p>
      </dsp:txBody>
      <dsp:txXfrm>
        <a:off x="1497854" y="154875"/>
        <a:ext cx="738091" cy="738091"/>
      </dsp:txXfrm>
    </dsp:sp>
    <dsp:sp modelId="{9616569E-8072-4958-8AD9-DDFF6276D44D}">
      <dsp:nvSpPr>
        <dsp:cNvPr id="0" name=""/>
        <dsp:cNvSpPr/>
      </dsp:nvSpPr>
      <dsp:spPr>
        <a:xfrm rot="20520000">
          <a:off x="2329683" y="1487780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330985" y="1548444"/>
        <a:ext cx="124178" cy="157322"/>
      </dsp:txXfrm>
    </dsp:sp>
    <dsp:sp modelId="{849A26AF-4B11-4A8E-B06C-1790ACE2887B}">
      <dsp:nvSpPr>
        <dsp:cNvPr id="0" name=""/>
        <dsp:cNvSpPr/>
      </dsp:nvSpPr>
      <dsp:spPr>
        <a:xfrm>
          <a:off x="2556778" y="882427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Aspect-Oriented Modeling</a:t>
          </a:r>
          <a:endParaRPr lang="en-US" sz="1000" kern="1200" dirty="0"/>
        </a:p>
      </dsp:txBody>
      <dsp:txXfrm>
        <a:off x="2709641" y="1035290"/>
        <a:ext cx="738091" cy="738091"/>
      </dsp:txXfrm>
    </dsp:sp>
    <dsp:sp modelId="{AFB0FE76-EF8F-4DE3-BDD2-5DEACC85FEF5}">
      <dsp:nvSpPr>
        <dsp:cNvPr id="0" name=""/>
        <dsp:cNvSpPr/>
      </dsp:nvSpPr>
      <dsp:spPr>
        <a:xfrm rot="3240000">
          <a:off x="2119035" y="2136086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130004" y="2166999"/>
        <a:ext cx="124178" cy="157322"/>
      </dsp:txXfrm>
    </dsp:sp>
    <dsp:sp modelId="{2E2934F0-1A93-4AC0-A5D2-93FC75B3E34F}">
      <dsp:nvSpPr>
        <dsp:cNvPr id="0" name=""/>
        <dsp:cNvSpPr/>
      </dsp:nvSpPr>
      <dsp:spPr>
        <a:xfrm>
          <a:off x="2093916" y="2306969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Model Layout</a:t>
          </a:r>
          <a:endParaRPr lang="en-US" sz="1000" kern="1200" dirty="0"/>
        </a:p>
      </dsp:txBody>
      <dsp:txXfrm>
        <a:off x="2246779" y="2459832"/>
        <a:ext cx="738091" cy="738091"/>
      </dsp:txXfrm>
    </dsp:sp>
    <dsp:sp modelId="{EA09267E-6DD9-41CA-AD5A-96F6A97264E2}">
      <dsp:nvSpPr>
        <dsp:cNvPr id="0" name=""/>
        <dsp:cNvSpPr/>
      </dsp:nvSpPr>
      <dsp:spPr>
        <a:xfrm rot="7560000">
          <a:off x="1437366" y="2136086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479616" y="2166999"/>
        <a:ext cx="124178" cy="157322"/>
      </dsp:txXfrm>
    </dsp:sp>
    <dsp:sp modelId="{D6EE3FBF-2360-49B7-A46C-EC4CA34C0BEF}">
      <dsp:nvSpPr>
        <dsp:cNvPr id="0" name=""/>
        <dsp:cNvSpPr/>
      </dsp:nvSpPr>
      <dsp:spPr>
        <a:xfrm>
          <a:off x="596065" y="2306969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Model Management</a:t>
          </a:r>
          <a:endParaRPr lang="en-US" sz="1000" kern="1200" dirty="0"/>
        </a:p>
      </dsp:txBody>
      <dsp:txXfrm>
        <a:off x="748928" y="2459832"/>
        <a:ext cx="738091" cy="738091"/>
      </dsp:txXfrm>
    </dsp:sp>
    <dsp:sp modelId="{AFFACD99-67D8-4CD5-83A5-7173804CBF00}">
      <dsp:nvSpPr>
        <dsp:cNvPr id="0" name=""/>
        <dsp:cNvSpPr/>
      </dsp:nvSpPr>
      <dsp:spPr>
        <a:xfrm rot="11880000">
          <a:off x="1226719" y="1487780"/>
          <a:ext cx="177397" cy="2622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278636" y="1548444"/>
        <a:ext cx="124178" cy="157322"/>
      </dsp:txXfrm>
    </dsp:sp>
    <dsp:sp modelId="{2317127B-DD76-46D5-B0AF-CCD9A41B3DEE}">
      <dsp:nvSpPr>
        <dsp:cNvPr id="0" name=""/>
        <dsp:cNvSpPr/>
      </dsp:nvSpPr>
      <dsp:spPr>
        <a:xfrm>
          <a:off x="133203" y="882427"/>
          <a:ext cx="1043817" cy="10438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Model Refactoring</a:t>
          </a:r>
          <a:endParaRPr lang="en-US" sz="1000" kern="1200" dirty="0"/>
        </a:p>
      </dsp:txBody>
      <dsp:txXfrm>
        <a:off x="286066" y="1035290"/>
        <a:ext cx="738091" cy="7380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9DCC1-FF2A-468A-A2DD-243D0FD4F5A6}">
      <dsp:nvSpPr>
        <dsp:cNvPr id="0" name=""/>
        <dsp:cNvSpPr/>
      </dsp:nvSpPr>
      <dsp:spPr>
        <a:xfrm rot="5400000">
          <a:off x="-88303" y="88758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 rot="-5400000">
        <a:off x="1" y="206495"/>
        <a:ext cx="412082" cy="176607"/>
      </dsp:txXfrm>
    </dsp:sp>
    <dsp:sp modelId="{C8023013-4012-4CDC-ABBE-585B9FAA52C4}">
      <dsp:nvSpPr>
        <dsp:cNvPr id="0" name=""/>
        <dsp:cNvSpPr/>
      </dsp:nvSpPr>
      <dsp:spPr>
        <a:xfrm rot="5400000">
          <a:off x="1462517" y="-1049979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Generality</a:t>
          </a:r>
          <a:endParaRPr lang="en-US" sz="2000" kern="1200" dirty="0"/>
        </a:p>
      </dsp:txBody>
      <dsp:txXfrm rot="-5400000">
        <a:off x="412083" y="19134"/>
        <a:ext cx="2464838" cy="345290"/>
      </dsp:txXfrm>
    </dsp:sp>
    <dsp:sp modelId="{A825DEC7-DAF5-4E19-A874-B4E844D5EC5B}">
      <dsp:nvSpPr>
        <dsp:cNvPr id="0" name=""/>
        <dsp:cNvSpPr/>
      </dsp:nvSpPr>
      <dsp:spPr>
        <a:xfrm rot="5400000">
          <a:off x="-88303" y="578025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</a:t>
          </a:r>
          <a:endParaRPr lang="en-US" sz="1200" kern="1200" dirty="0"/>
        </a:p>
      </dsp:txBody>
      <dsp:txXfrm rot="-5400000">
        <a:off x="1" y="695762"/>
        <a:ext cx="412082" cy="176607"/>
      </dsp:txXfrm>
    </dsp:sp>
    <dsp:sp modelId="{91B61D75-223F-47FA-B5CE-92C0780ECF3C}">
      <dsp:nvSpPr>
        <dsp:cNvPr id="0" name=""/>
        <dsp:cNvSpPr/>
      </dsp:nvSpPr>
      <dsp:spPr>
        <a:xfrm rot="5400000">
          <a:off x="1462517" y="-560712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Practicality</a:t>
          </a:r>
          <a:endParaRPr lang="en-US" sz="2000" kern="1200" dirty="0"/>
        </a:p>
      </dsp:txBody>
      <dsp:txXfrm rot="-5400000">
        <a:off x="412083" y="508401"/>
        <a:ext cx="2464838" cy="345290"/>
      </dsp:txXfrm>
    </dsp:sp>
    <dsp:sp modelId="{3B167B7D-8818-49BD-A60F-5385C0E71BF4}">
      <dsp:nvSpPr>
        <dsp:cNvPr id="0" name=""/>
        <dsp:cNvSpPr/>
      </dsp:nvSpPr>
      <dsp:spPr>
        <a:xfrm rot="5400000">
          <a:off x="-88303" y="1067291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</a:t>
          </a:r>
          <a:endParaRPr lang="en-US" sz="1200" kern="1200" dirty="0"/>
        </a:p>
      </dsp:txBody>
      <dsp:txXfrm rot="-5400000">
        <a:off x="1" y="1185028"/>
        <a:ext cx="412082" cy="176607"/>
      </dsp:txXfrm>
    </dsp:sp>
    <dsp:sp modelId="{7D703DF0-2B69-4A0A-AF71-EA7F1424FE74}">
      <dsp:nvSpPr>
        <dsp:cNvPr id="0" name=""/>
        <dsp:cNvSpPr/>
      </dsp:nvSpPr>
      <dsp:spPr>
        <a:xfrm rot="5400000">
          <a:off x="1462517" y="-71446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User-Friendliness</a:t>
          </a:r>
          <a:endParaRPr lang="en-US" sz="2000" kern="1200" dirty="0"/>
        </a:p>
      </dsp:txBody>
      <dsp:txXfrm rot="-5400000">
        <a:off x="412083" y="997667"/>
        <a:ext cx="2464838" cy="345290"/>
      </dsp:txXfrm>
    </dsp:sp>
    <dsp:sp modelId="{654FF7AD-F591-4D23-B469-154E52522467}">
      <dsp:nvSpPr>
        <dsp:cNvPr id="0" name=""/>
        <dsp:cNvSpPr/>
      </dsp:nvSpPr>
      <dsp:spPr>
        <a:xfrm rot="5400000">
          <a:off x="-88303" y="1556557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</a:t>
          </a:r>
          <a:endParaRPr lang="en-US" sz="1200" kern="1200" dirty="0"/>
        </a:p>
      </dsp:txBody>
      <dsp:txXfrm rot="-5400000">
        <a:off x="1" y="1674294"/>
        <a:ext cx="412082" cy="176607"/>
      </dsp:txXfrm>
    </dsp:sp>
    <dsp:sp modelId="{BC3C5018-DCF3-4B8C-BD61-718BE4EC3EA3}">
      <dsp:nvSpPr>
        <dsp:cNvPr id="0" name=""/>
        <dsp:cNvSpPr/>
      </dsp:nvSpPr>
      <dsp:spPr>
        <a:xfrm rot="5400000">
          <a:off x="1462517" y="417819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Productivity</a:t>
          </a:r>
          <a:endParaRPr lang="en-US" sz="2000" kern="1200" dirty="0"/>
        </a:p>
      </dsp:txBody>
      <dsp:txXfrm rot="-5400000">
        <a:off x="412083" y="1486933"/>
        <a:ext cx="2464838" cy="3452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9DCC1-FF2A-468A-A2DD-243D0FD4F5A6}">
      <dsp:nvSpPr>
        <dsp:cNvPr id="0" name=""/>
        <dsp:cNvSpPr/>
      </dsp:nvSpPr>
      <dsp:spPr>
        <a:xfrm rot="5400000">
          <a:off x="-88303" y="88758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 rot="-5400000">
        <a:off x="1" y="206495"/>
        <a:ext cx="412082" cy="176607"/>
      </dsp:txXfrm>
    </dsp:sp>
    <dsp:sp modelId="{C8023013-4012-4CDC-ABBE-585B9FAA52C4}">
      <dsp:nvSpPr>
        <dsp:cNvPr id="0" name=""/>
        <dsp:cNvSpPr/>
      </dsp:nvSpPr>
      <dsp:spPr>
        <a:xfrm rot="5400000">
          <a:off x="1462517" y="-1049979"/>
          <a:ext cx="382648" cy="2483517"/>
        </a:xfrm>
        <a:prstGeom prst="round2SameRect">
          <a:avLst/>
        </a:prstGeom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08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Generality</a:t>
          </a:r>
          <a:endParaRPr lang="en-US" sz="2000" kern="1200" dirty="0"/>
        </a:p>
      </dsp:txBody>
      <dsp:txXfrm rot="-5400000">
        <a:off x="412083" y="19134"/>
        <a:ext cx="2464838" cy="345290"/>
      </dsp:txXfrm>
    </dsp:sp>
    <dsp:sp modelId="{A825DEC7-DAF5-4E19-A874-B4E844D5EC5B}">
      <dsp:nvSpPr>
        <dsp:cNvPr id="0" name=""/>
        <dsp:cNvSpPr/>
      </dsp:nvSpPr>
      <dsp:spPr>
        <a:xfrm rot="5400000">
          <a:off x="-88303" y="578025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</a:t>
          </a:r>
          <a:endParaRPr lang="en-US" sz="1200" kern="1200" dirty="0"/>
        </a:p>
      </dsp:txBody>
      <dsp:txXfrm rot="-5400000">
        <a:off x="1" y="695762"/>
        <a:ext cx="412082" cy="176607"/>
      </dsp:txXfrm>
    </dsp:sp>
    <dsp:sp modelId="{91B61D75-223F-47FA-B5CE-92C0780ECF3C}">
      <dsp:nvSpPr>
        <dsp:cNvPr id="0" name=""/>
        <dsp:cNvSpPr/>
      </dsp:nvSpPr>
      <dsp:spPr>
        <a:xfrm rot="5400000">
          <a:off x="1462517" y="-560712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Practicality</a:t>
          </a:r>
          <a:endParaRPr lang="en-US" sz="2000" kern="1200" dirty="0"/>
        </a:p>
      </dsp:txBody>
      <dsp:txXfrm rot="-5400000">
        <a:off x="412083" y="508401"/>
        <a:ext cx="2464838" cy="345290"/>
      </dsp:txXfrm>
    </dsp:sp>
    <dsp:sp modelId="{3B167B7D-8818-49BD-A60F-5385C0E71BF4}">
      <dsp:nvSpPr>
        <dsp:cNvPr id="0" name=""/>
        <dsp:cNvSpPr/>
      </dsp:nvSpPr>
      <dsp:spPr>
        <a:xfrm rot="5400000">
          <a:off x="-88303" y="1067291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</a:t>
          </a:r>
          <a:endParaRPr lang="en-US" sz="1200" kern="1200" dirty="0"/>
        </a:p>
      </dsp:txBody>
      <dsp:txXfrm rot="-5400000">
        <a:off x="1" y="1185028"/>
        <a:ext cx="412082" cy="176607"/>
      </dsp:txXfrm>
    </dsp:sp>
    <dsp:sp modelId="{7D703DF0-2B69-4A0A-AF71-EA7F1424FE74}">
      <dsp:nvSpPr>
        <dsp:cNvPr id="0" name=""/>
        <dsp:cNvSpPr/>
      </dsp:nvSpPr>
      <dsp:spPr>
        <a:xfrm rot="5400000">
          <a:off x="1462517" y="-71446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User-Friendliness</a:t>
          </a:r>
          <a:endParaRPr lang="en-US" sz="2000" kern="1200" dirty="0"/>
        </a:p>
      </dsp:txBody>
      <dsp:txXfrm rot="-5400000">
        <a:off x="412083" y="997667"/>
        <a:ext cx="2464838" cy="345290"/>
      </dsp:txXfrm>
    </dsp:sp>
    <dsp:sp modelId="{72F79F52-0FAC-41C0-890B-B490F15E29EF}">
      <dsp:nvSpPr>
        <dsp:cNvPr id="0" name=""/>
        <dsp:cNvSpPr/>
      </dsp:nvSpPr>
      <dsp:spPr>
        <a:xfrm rot="5400000">
          <a:off x="-88303" y="1556557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</a:t>
          </a:r>
          <a:endParaRPr lang="en-US" sz="1200" kern="1200" dirty="0"/>
        </a:p>
      </dsp:txBody>
      <dsp:txXfrm rot="-5400000">
        <a:off x="1" y="1674294"/>
        <a:ext cx="412082" cy="176607"/>
      </dsp:txXfrm>
    </dsp:sp>
    <dsp:sp modelId="{EC5D76FD-596A-4CAE-B4A0-A7451A57F9B1}">
      <dsp:nvSpPr>
        <dsp:cNvPr id="0" name=""/>
        <dsp:cNvSpPr/>
      </dsp:nvSpPr>
      <dsp:spPr>
        <a:xfrm rot="5400000">
          <a:off x="1462517" y="417819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Productivity</a:t>
          </a:r>
          <a:endParaRPr lang="en-US" sz="2000" kern="1200" dirty="0"/>
        </a:p>
      </dsp:txBody>
      <dsp:txXfrm rot="-5400000">
        <a:off x="412083" y="1486933"/>
        <a:ext cx="2464838" cy="3452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A0DAF-F8DC-4415-8951-146B18BAFB1D}">
      <dsp:nvSpPr>
        <dsp:cNvPr id="0" name=""/>
        <dsp:cNvSpPr/>
      </dsp:nvSpPr>
      <dsp:spPr>
        <a:xfrm>
          <a:off x="1544394" y="1443040"/>
          <a:ext cx="873610" cy="8736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Model Evolution</a:t>
          </a:r>
          <a:endParaRPr lang="en-US" sz="1200" kern="1200" dirty="0"/>
        </a:p>
      </dsp:txBody>
      <dsp:txXfrm>
        <a:off x="1672331" y="1570977"/>
        <a:ext cx="617736" cy="617736"/>
      </dsp:txXfrm>
    </dsp:sp>
    <dsp:sp modelId="{5BEB1F20-8973-4D63-BA27-B62BC6C01443}">
      <dsp:nvSpPr>
        <dsp:cNvPr id="0" name=""/>
        <dsp:cNvSpPr/>
      </dsp:nvSpPr>
      <dsp:spPr>
        <a:xfrm rot="16200000">
          <a:off x="1888523" y="1136269"/>
          <a:ext cx="185353" cy="2743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916326" y="1218934"/>
        <a:ext cx="129747" cy="164587"/>
      </dsp:txXfrm>
    </dsp:sp>
    <dsp:sp modelId="{0F5DC69D-ED33-4147-AD6E-1A634C7A5FA2}">
      <dsp:nvSpPr>
        <dsp:cNvPr id="0" name=""/>
        <dsp:cNvSpPr/>
      </dsp:nvSpPr>
      <dsp:spPr>
        <a:xfrm>
          <a:off x="1435193" y="1305"/>
          <a:ext cx="1092012" cy="10920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Model Scalability</a:t>
          </a:r>
          <a:endParaRPr lang="en-US" sz="1100" kern="1200" dirty="0"/>
        </a:p>
      </dsp:txBody>
      <dsp:txXfrm>
        <a:off x="1595114" y="161226"/>
        <a:ext cx="772170" cy="772170"/>
      </dsp:txXfrm>
    </dsp:sp>
    <dsp:sp modelId="{9616569E-8072-4958-8AD9-DDFF6276D44D}">
      <dsp:nvSpPr>
        <dsp:cNvPr id="0" name=""/>
        <dsp:cNvSpPr/>
      </dsp:nvSpPr>
      <dsp:spPr>
        <a:xfrm rot="20520000">
          <a:off x="2465263" y="1555295"/>
          <a:ext cx="185353" cy="2743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466624" y="1618749"/>
        <a:ext cx="129747" cy="164587"/>
      </dsp:txXfrm>
    </dsp:sp>
    <dsp:sp modelId="{849A26AF-4B11-4A8E-B06C-1790ACE2887B}">
      <dsp:nvSpPr>
        <dsp:cNvPr id="0" name=""/>
        <dsp:cNvSpPr/>
      </dsp:nvSpPr>
      <dsp:spPr>
        <a:xfrm>
          <a:off x="2702508" y="922063"/>
          <a:ext cx="1092012" cy="10920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Aspect-Oriented Modeling</a:t>
          </a:r>
          <a:endParaRPr lang="en-US" sz="1100" kern="1200" dirty="0"/>
        </a:p>
      </dsp:txBody>
      <dsp:txXfrm>
        <a:off x="2862429" y="1081984"/>
        <a:ext cx="772170" cy="772170"/>
      </dsp:txXfrm>
    </dsp:sp>
    <dsp:sp modelId="{AFB0FE76-EF8F-4DE3-BDD2-5DEACC85FEF5}">
      <dsp:nvSpPr>
        <dsp:cNvPr id="0" name=""/>
        <dsp:cNvSpPr/>
      </dsp:nvSpPr>
      <dsp:spPr>
        <a:xfrm rot="3240000">
          <a:off x="2244968" y="2233294"/>
          <a:ext cx="185353" cy="2743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256429" y="2265663"/>
        <a:ext cx="129747" cy="164587"/>
      </dsp:txXfrm>
    </dsp:sp>
    <dsp:sp modelId="{2E2934F0-1A93-4AC0-A5D2-93FC75B3E34F}">
      <dsp:nvSpPr>
        <dsp:cNvPr id="0" name=""/>
        <dsp:cNvSpPr/>
      </dsp:nvSpPr>
      <dsp:spPr>
        <a:xfrm>
          <a:off x="2218437" y="2411882"/>
          <a:ext cx="1092012" cy="10920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Model Layout</a:t>
          </a:r>
          <a:endParaRPr lang="en-US" sz="1100" kern="1200" dirty="0"/>
        </a:p>
      </dsp:txBody>
      <dsp:txXfrm>
        <a:off x="2378358" y="2571803"/>
        <a:ext cx="772170" cy="772170"/>
      </dsp:txXfrm>
    </dsp:sp>
    <dsp:sp modelId="{EA09267E-6DD9-41CA-AD5A-96F6A97264E2}">
      <dsp:nvSpPr>
        <dsp:cNvPr id="0" name=""/>
        <dsp:cNvSpPr/>
      </dsp:nvSpPr>
      <dsp:spPr>
        <a:xfrm rot="7560000">
          <a:off x="1532078" y="2233294"/>
          <a:ext cx="185353" cy="2743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576223" y="2265663"/>
        <a:ext cx="129747" cy="164587"/>
      </dsp:txXfrm>
    </dsp:sp>
    <dsp:sp modelId="{D6EE3FBF-2360-49B7-A46C-EC4CA34C0BEF}">
      <dsp:nvSpPr>
        <dsp:cNvPr id="0" name=""/>
        <dsp:cNvSpPr/>
      </dsp:nvSpPr>
      <dsp:spPr>
        <a:xfrm>
          <a:off x="651949" y="2411882"/>
          <a:ext cx="1092012" cy="10920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Model Management</a:t>
          </a:r>
          <a:endParaRPr lang="en-US" sz="1100" kern="1200" dirty="0"/>
        </a:p>
      </dsp:txBody>
      <dsp:txXfrm>
        <a:off x="811870" y="2571803"/>
        <a:ext cx="772170" cy="772170"/>
      </dsp:txXfrm>
    </dsp:sp>
    <dsp:sp modelId="{AFFACD99-67D8-4CD5-83A5-7173804CBF00}">
      <dsp:nvSpPr>
        <dsp:cNvPr id="0" name=""/>
        <dsp:cNvSpPr/>
      </dsp:nvSpPr>
      <dsp:spPr>
        <a:xfrm rot="11880000">
          <a:off x="1311783" y="1555295"/>
          <a:ext cx="185353" cy="2743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366028" y="1618749"/>
        <a:ext cx="129747" cy="164587"/>
      </dsp:txXfrm>
    </dsp:sp>
    <dsp:sp modelId="{2317127B-DD76-46D5-B0AF-CCD9A41B3DEE}">
      <dsp:nvSpPr>
        <dsp:cNvPr id="0" name=""/>
        <dsp:cNvSpPr/>
      </dsp:nvSpPr>
      <dsp:spPr>
        <a:xfrm>
          <a:off x="167878" y="922063"/>
          <a:ext cx="1092012" cy="10920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Model Refactoring</a:t>
          </a:r>
          <a:endParaRPr lang="en-US" sz="1100" kern="1200" dirty="0"/>
        </a:p>
      </dsp:txBody>
      <dsp:txXfrm>
        <a:off x="327799" y="1081984"/>
        <a:ext cx="772170" cy="7721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9DCC1-FF2A-468A-A2DD-243D0FD4F5A6}">
      <dsp:nvSpPr>
        <dsp:cNvPr id="0" name=""/>
        <dsp:cNvSpPr/>
      </dsp:nvSpPr>
      <dsp:spPr>
        <a:xfrm rot="5400000">
          <a:off x="-88303" y="88758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 rot="-5400000">
        <a:off x="1" y="206495"/>
        <a:ext cx="412082" cy="176607"/>
      </dsp:txXfrm>
    </dsp:sp>
    <dsp:sp modelId="{C8023013-4012-4CDC-ABBE-585B9FAA52C4}">
      <dsp:nvSpPr>
        <dsp:cNvPr id="0" name=""/>
        <dsp:cNvSpPr/>
      </dsp:nvSpPr>
      <dsp:spPr>
        <a:xfrm rot="5400000">
          <a:off x="1462517" y="-1049979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Generality</a:t>
          </a:r>
          <a:endParaRPr lang="en-US" sz="2000" kern="1200" dirty="0"/>
        </a:p>
      </dsp:txBody>
      <dsp:txXfrm rot="-5400000">
        <a:off x="412083" y="19134"/>
        <a:ext cx="2464838" cy="345290"/>
      </dsp:txXfrm>
    </dsp:sp>
    <dsp:sp modelId="{A825DEC7-DAF5-4E19-A874-B4E844D5EC5B}">
      <dsp:nvSpPr>
        <dsp:cNvPr id="0" name=""/>
        <dsp:cNvSpPr/>
      </dsp:nvSpPr>
      <dsp:spPr>
        <a:xfrm rot="5400000">
          <a:off x="-88303" y="578025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</a:t>
          </a:r>
          <a:endParaRPr lang="en-US" sz="1200" kern="1200" dirty="0"/>
        </a:p>
      </dsp:txBody>
      <dsp:txXfrm rot="-5400000">
        <a:off x="1" y="695762"/>
        <a:ext cx="412082" cy="176607"/>
      </dsp:txXfrm>
    </dsp:sp>
    <dsp:sp modelId="{91B61D75-223F-47FA-B5CE-92C0780ECF3C}">
      <dsp:nvSpPr>
        <dsp:cNvPr id="0" name=""/>
        <dsp:cNvSpPr/>
      </dsp:nvSpPr>
      <dsp:spPr>
        <a:xfrm rot="5400000">
          <a:off x="1462517" y="-560712"/>
          <a:ext cx="382648" cy="2483517"/>
        </a:xfrm>
        <a:prstGeom prst="round2SameRect">
          <a:avLst/>
        </a:prstGeom>
        <a:gradFill flip="none" rotWithShape="0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08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Practicality</a:t>
          </a:r>
          <a:endParaRPr lang="en-US" sz="2000" kern="1200" dirty="0"/>
        </a:p>
      </dsp:txBody>
      <dsp:txXfrm rot="-5400000">
        <a:off x="412083" y="508401"/>
        <a:ext cx="2464838" cy="345290"/>
      </dsp:txXfrm>
    </dsp:sp>
    <dsp:sp modelId="{3B167B7D-8818-49BD-A60F-5385C0E71BF4}">
      <dsp:nvSpPr>
        <dsp:cNvPr id="0" name=""/>
        <dsp:cNvSpPr/>
      </dsp:nvSpPr>
      <dsp:spPr>
        <a:xfrm rot="5400000">
          <a:off x="-88303" y="1067291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</a:t>
          </a:r>
          <a:endParaRPr lang="en-US" sz="1200" kern="1200" dirty="0"/>
        </a:p>
      </dsp:txBody>
      <dsp:txXfrm rot="-5400000">
        <a:off x="1" y="1185028"/>
        <a:ext cx="412082" cy="176607"/>
      </dsp:txXfrm>
    </dsp:sp>
    <dsp:sp modelId="{7D703DF0-2B69-4A0A-AF71-EA7F1424FE74}">
      <dsp:nvSpPr>
        <dsp:cNvPr id="0" name=""/>
        <dsp:cNvSpPr/>
      </dsp:nvSpPr>
      <dsp:spPr>
        <a:xfrm rot="5400000">
          <a:off x="1462517" y="-71446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User-Friendliness</a:t>
          </a:r>
          <a:endParaRPr lang="en-US" sz="2000" kern="1200" dirty="0"/>
        </a:p>
      </dsp:txBody>
      <dsp:txXfrm rot="-5400000">
        <a:off x="412083" y="997667"/>
        <a:ext cx="2464838" cy="345290"/>
      </dsp:txXfrm>
    </dsp:sp>
    <dsp:sp modelId="{7F4EFEDD-006E-4745-B84F-3CB958F8084E}">
      <dsp:nvSpPr>
        <dsp:cNvPr id="0" name=""/>
        <dsp:cNvSpPr/>
      </dsp:nvSpPr>
      <dsp:spPr>
        <a:xfrm rot="5400000">
          <a:off x="-88303" y="1556557"/>
          <a:ext cx="588689" cy="41208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</a:t>
          </a:r>
          <a:endParaRPr lang="en-US" sz="1200" kern="1200" dirty="0"/>
        </a:p>
      </dsp:txBody>
      <dsp:txXfrm rot="-5400000">
        <a:off x="1" y="1674294"/>
        <a:ext cx="412082" cy="176607"/>
      </dsp:txXfrm>
    </dsp:sp>
    <dsp:sp modelId="{5A0C6FD1-254F-4711-AE06-C48DC38E6CC1}">
      <dsp:nvSpPr>
        <dsp:cNvPr id="0" name=""/>
        <dsp:cNvSpPr/>
      </dsp:nvSpPr>
      <dsp:spPr>
        <a:xfrm rot="5400000">
          <a:off x="1462517" y="417819"/>
          <a:ext cx="382648" cy="24835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Productivity</a:t>
          </a:r>
          <a:endParaRPr lang="en-US" sz="2000" kern="1200" dirty="0"/>
        </a:p>
      </dsp:txBody>
      <dsp:txXfrm rot="-5400000">
        <a:off x="412083" y="1486933"/>
        <a:ext cx="2464838" cy="345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74CE6-63B9-4754-B3E3-D41FBCBD4B28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E7A13-F1B3-431E-83B8-201829A42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564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79108AA8-ABE9-43EC-8F0A-880B5A8306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886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B914B-D6B9-4F7F-A343-55742792BB72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B914B-D6B9-4F7F-A343-55742792BB72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B914B-D6B9-4F7F-A343-55742792BB7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B914B-D6B9-4F7F-A343-55742792BB72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89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Recapture attribute refactor figure!</a:t>
            </a:r>
          </a:p>
          <a:p>
            <a:r>
              <a:rPr lang="en-US" dirty="0" smtClean="0"/>
              <a:t>Insert attribute figures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opts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Recapture</a:t>
            </a:r>
            <a:r>
              <a:rPr lang="en-US" baseline="0" dirty="0" smtClean="0"/>
              <a:t> the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Recapture</a:t>
            </a:r>
            <a:r>
              <a:rPr lang="en-US" baseline="0" dirty="0" smtClean="0"/>
              <a:t> the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Sloc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88BB6-24E2-4ED3-824C-897FB413A8B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88BB6-24E2-4ED3-824C-897FB413A8B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88BB6-24E2-4ED3-824C-897FB413A8B6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07C9-3C3E-4063-A2FD-4FBDA87DB28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08AA8-ABE9-43EC-8F0A-880B5A8306B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743200"/>
            <a:ext cx="7620000" cy="2514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205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9A3735-907A-46E0-A779-F37B4C0F2516}" type="datetime1">
              <a:rPr lang="en-US" smtClean="0"/>
              <a:pPr/>
              <a:t>11/7/2011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FFC86-C8C0-4D74-91BC-ECC6ABA085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lated_work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17600"/>
            <a:ext cx="8229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53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370387-0D0B-48D9-AE8F-073B30808189}" type="datetime1">
              <a:rPr lang="en-US" smtClean="0"/>
              <a:pPr/>
              <a:t>11/7/2011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9235D-E5BC-4529-955B-51E8BD3EBF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CE487-4777-4DB8-A952-C83B71037957}" type="datetime1">
              <a:rPr lang="en-US" smtClean="0"/>
              <a:pPr/>
              <a:t>11/7/2011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FECB9-1821-4F00-890B-1285B7FF96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6E14B-0034-4425-9C7C-5E38509089AD}" type="datetime1">
              <a:rPr lang="en-US" smtClean="0"/>
              <a:pPr/>
              <a:t>11/7/2011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88196-7C30-4756-AD12-398C68954F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63BF9F8C-9375-4C1B-87F2-A24B96BCA8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63BF9F8C-9375-4C1B-87F2-A24B96BCA8CB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381000" y="6430820"/>
          <a:ext cx="8077200" cy="27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63BF9F8C-9375-4C1B-87F2-A24B96BCA8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63BF9F8C-9375-4C1B-87F2-A24B96BCA8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  <a:ln/>
        </p:spPr>
        <p:txBody>
          <a:bodyPr/>
          <a:lstStyle>
            <a:lvl1pPr>
              <a:defRPr/>
            </a:lvl1pPr>
          </a:lstStyle>
          <a:p>
            <a:fld id="{63BF9F8C-9375-4C1B-87F2-A24B96BCA8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opic-analysi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791200"/>
            <a:ext cx="2085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925432-8CA2-474A-84C8-D60A028E7B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opic-analysi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791200"/>
            <a:ext cx="2085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2237F7-43DF-4144-AF49-280FA4E09C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lated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lated_work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44600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9725"/>
          </a:xfrm>
        </p:spPr>
        <p:txBody>
          <a:bodyPr/>
          <a:lstStyle>
            <a:lvl1pPr algn="just">
              <a:buSzPct val="65000"/>
              <a:buFont typeface="Wingdings 2" pitchFamily="18" charset="2"/>
              <a:buChar char=""/>
              <a:defRPr sz="2600"/>
            </a:lvl1pPr>
            <a:lvl2pPr algn="just">
              <a:buFont typeface="Wingdings 2" pitchFamily="18" charset="2"/>
              <a:buChar char="¿"/>
              <a:defRPr sz="2400"/>
            </a:lvl2pPr>
            <a:lvl3pPr algn="just">
              <a:buFont typeface="Wingdings 2" pitchFamily="18" charset="2"/>
              <a:buChar char="¿"/>
              <a:defRPr/>
            </a:lvl3pPr>
            <a:lvl4pPr algn="just">
              <a:buFont typeface="Wingdings 2" pitchFamily="18" charset="2"/>
              <a:buChar char="¿"/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3EB786-3EAA-41BD-914D-B2BAA825C6CE}" type="datetime1">
              <a:rPr lang="en-US" smtClean="0"/>
              <a:pPr/>
              <a:t>11/7/2011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DCA37-25AC-43E7-886E-711A218046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Gill Sans MT" pitchFamily="34" charset="0"/>
              </a:defRPr>
            </a:lvl1pPr>
          </a:lstStyle>
          <a:p>
            <a:fld id="{21EE8C86-4D98-4CEC-9C17-6CF6D526002F}" type="datetime1">
              <a:rPr lang="en-US" smtClean="0"/>
              <a:pPr/>
              <a:t>11/7/2011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Gill Sans MT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5613" y="62420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DCE091E1-B8D0-4062-B1C1-9E03E9456BD8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31" name="Straight Connector 8"/>
          <p:cNvCxnSpPr>
            <a:cxnSpLocks noChangeShapeType="1"/>
          </p:cNvCxnSpPr>
          <p:nvPr/>
        </p:nvCxnSpPr>
        <p:spPr bwMode="auto">
          <a:xfrm>
            <a:off x="457200" y="990600"/>
            <a:ext cx="8229600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7" r:id="rId2"/>
    <p:sldLayoutId id="2147483876" r:id="rId3"/>
    <p:sldLayoutId id="2147483877" r:id="rId4"/>
    <p:sldLayoutId id="2147483878" r:id="rId5"/>
    <p:sldLayoutId id="2147483879" r:id="rId6"/>
    <p:sldLayoutId id="2147483871" r:id="rId7"/>
    <p:sldLayoutId id="2147483872" r:id="rId8"/>
    <p:sldLayoutId id="2147483873" r:id="rId9"/>
    <p:sldLayoutId id="2147483874" r:id="rId10"/>
    <p:sldLayoutId id="2147483868" r:id="rId11"/>
    <p:sldLayoutId id="21474838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usun@cis.uab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microsoft.com/office/2007/relationships/diagramDrawing" Target="../diagrams/drawing4.xml"/><Relationship Id="rId3" Type="http://schemas.openxmlformats.org/officeDocument/2006/relationships/image" Target="../media/image78.png"/><Relationship Id="rId7" Type="http://schemas.openxmlformats.org/officeDocument/2006/relationships/diagramData" Target="../diagrams/data4.xml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79.png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wmf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94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png"/><Relationship Id="rId1" Type="http://schemas.openxmlformats.org/officeDocument/2006/relationships/tags" Target="../tags/tag10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92.jpeg"/><Relationship Id="rId10" Type="http://schemas.openxmlformats.org/officeDocument/2006/relationships/image" Target="../media/image62.png"/><Relationship Id="rId19" Type="http://schemas.openxmlformats.org/officeDocument/2006/relationships/image" Target="../media/image95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17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png"/><Relationship Id="rId20" Type="http://schemas.openxmlformats.org/officeDocument/2006/relationships/image" Target="../media/image108.jpeg"/><Relationship Id="rId1" Type="http://schemas.openxmlformats.org/officeDocument/2006/relationships/tags" Target="../tags/tag12.xml"/><Relationship Id="rId6" Type="http://schemas.openxmlformats.org/officeDocument/2006/relationships/image" Target="../media/image107.png"/><Relationship Id="rId11" Type="http://schemas.openxmlformats.org/officeDocument/2006/relationships/image" Target="../media/image59.png"/><Relationship Id="rId5" Type="http://schemas.openxmlformats.org/officeDocument/2006/relationships/image" Target="../media/image106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95.png"/><Relationship Id="rId4" Type="http://schemas.openxmlformats.org/officeDocument/2006/relationships/image" Target="../media/image105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wmf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wmf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14.png"/><Relationship Id="rId5" Type="http://schemas.openxmlformats.org/officeDocument/2006/relationships/image" Target="../media/image113.jpe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22.png"/><Relationship Id="rId12" Type="http://schemas.openxmlformats.org/officeDocument/2006/relationships/image" Target="../media/image1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5" Type="http://schemas.openxmlformats.org/officeDocument/2006/relationships/image" Target="../media/image120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26.png"/><Relationship Id="rId7" Type="http://schemas.openxmlformats.org/officeDocument/2006/relationships/image" Target="../media/image122.png"/><Relationship Id="rId12" Type="http://schemas.openxmlformats.org/officeDocument/2006/relationships/image" Target="../media/image1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image" Target="../media/image121.png"/><Relationship Id="rId11" Type="http://schemas.openxmlformats.org/officeDocument/2006/relationships/image" Target="../media/image119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8.png"/><Relationship Id="rId9" Type="http://schemas.openxmlformats.org/officeDocument/2006/relationships/image" Target="../media/image1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3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0.png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118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2.png"/><Relationship Id="rId10" Type="http://schemas.openxmlformats.org/officeDocument/2006/relationships/image" Target="../media/image124.png"/><Relationship Id="rId4" Type="http://schemas.openxmlformats.org/officeDocument/2006/relationships/image" Target="../media/image126.png"/><Relationship Id="rId9" Type="http://schemas.openxmlformats.org/officeDocument/2006/relationships/image" Target="../media/image123.png"/><Relationship Id="rId14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26.png"/><Relationship Id="rId7" Type="http://schemas.openxmlformats.org/officeDocument/2006/relationships/image" Target="../media/image121.png"/><Relationship Id="rId12" Type="http://schemas.openxmlformats.org/officeDocument/2006/relationships/image" Target="../media/image1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118.png"/><Relationship Id="rId11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5.png"/><Relationship Id="rId4" Type="http://schemas.openxmlformats.org/officeDocument/2006/relationships/image" Target="../media/image122.png"/><Relationship Id="rId9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37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18.png"/><Relationship Id="rId12" Type="http://schemas.openxmlformats.org/officeDocument/2006/relationships/image" Target="../media/image1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119.png"/><Relationship Id="rId11" Type="http://schemas.openxmlformats.org/officeDocument/2006/relationships/image" Target="../media/image120.png"/><Relationship Id="rId5" Type="http://schemas.openxmlformats.org/officeDocument/2006/relationships/image" Target="../media/image122.png"/><Relationship Id="rId10" Type="http://schemas.openxmlformats.org/officeDocument/2006/relationships/image" Target="../media/image125.png"/><Relationship Id="rId4" Type="http://schemas.openxmlformats.org/officeDocument/2006/relationships/image" Target="../media/image126.png"/><Relationship Id="rId9" Type="http://schemas.openxmlformats.org/officeDocument/2006/relationships/image" Target="../media/image124.png"/><Relationship Id="rId14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8.png"/><Relationship Id="rId12" Type="http://schemas.openxmlformats.org/officeDocument/2006/relationships/image" Target="../media/image13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../media/image119.png"/><Relationship Id="rId11" Type="http://schemas.openxmlformats.org/officeDocument/2006/relationships/image" Target="../media/image120.png"/><Relationship Id="rId5" Type="http://schemas.openxmlformats.org/officeDocument/2006/relationships/image" Target="../media/image122.png"/><Relationship Id="rId10" Type="http://schemas.openxmlformats.org/officeDocument/2006/relationships/image" Target="../media/image124.png"/><Relationship Id="rId4" Type="http://schemas.openxmlformats.org/officeDocument/2006/relationships/image" Target="../media/image126.png"/><Relationship Id="rId9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36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image" Target="../media/image119.png"/><Relationship Id="rId11" Type="http://schemas.openxmlformats.org/officeDocument/2006/relationships/image" Target="../media/image120.png"/><Relationship Id="rId5" Type="http://schemas.openxmlformats.org/officeDocument/2006/relationships/image" Target="../media/image122.png"/><Relationship Id="rId15" Type="http://schemas.openxmlformats.org/officeDocument/2006/relationships/image" Target="../media/image140.png"/><Relationship Id="rId10" Type="http://schemas.openxmlformats.org/officeDocument/2006/relationships/image" Target="../media/image125.png"/><Relationship Id="rId4" Type="http://schemas.openxmlformats.org/officeDocument/2006/relationships/image" Target="../media/image126.png"/><Relationship Id="rId9" Type="http://schemas.openxmlformats.org/officeDocument/2006/relationships/image" Target="../media/image124.png"/><Relationship Id="rId14" Type="http://schemas.openxmlformats.org/officeDocument/2006/relationships/image" Target="../media/image1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26.png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6" Type="http://schemas.openxmlformats.org/officeDocument/2006/relationships/image" Target="../media/image118.png"/><Relationship Id="rId11" Type="http://schemas.openxmlformats.org/officeDocument/2006/relationships/image" Target="../media/image124.png"/><Relationship Id="rId5" Type="http://schemas.openxmlformats.org/officeDocument/2006/relationships/image" Target="../media/image119.png"/><Relationship Id="rId10" Type="http://schemas.openxmlformats.org/officeDocument/2006/relationships/image" Target="../media/image120.png"/><Relationship Id="rId4" Type="http://schemas.openxmlformats.org/officeDocument/2006/relationships/image" Target="../media/image122.png"/><Relationship Id="rId9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2.png"/><Relationship Id="rId7" Type="http://schemas.openxmlformats.org/officeDocument/2006/relationships/image" Target="../media/image123.png"/><Relationship Id="rId12" Type="http://schemas.openxmlformats.org/officeDocument/2006/relationships/image" Target="../media/image14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18.png"/><Relationship Id="rId10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142.png"/><Relationship Id="rId7" Type="http://schemas.openxmlformats.org/officeDocument/2006/relationships/image" Target="../media/image146.jpeg"/><Relationship Id="rId12" Type="http://schemas.openxmlformats.org/officeDocument/2006/relationships/diagramLayout" Target="../diagrams/layout5.xml"/><Relationship Id="rId2" Type="http://schemas.openxmlformats.org/officeDocument/2006/relationships/slideLayout" Target="../slideLayouts/slideLayout4.xml"/><Relationship Id="rId16" Type="http://schemas.microsoft.com/office/2007/relationships/diagramDrawing" Target="../diagrams/drawing5.xml"/><Relationship Id="rId1" Type="http://schemas.openxmlformats.org/officeDocument/2006/relationships/tags" Target="../tags/tag27.xml"/><Relationship Id="rId6" Type="http://schemas.openxmlformats.org/officeDocument/2006/relationships/image" Target="../media/image145.png"/><Relationship Id="rId11" Type="http://schemas.openxmlformats.org/officeDocument/2006/relationships/diagramData" Target="../diagrams/data5.xml"/><Relationship Id="rId5" Type="http://schemas.openxmlformats.org/officeDocument/2006/relationships/image" Target="../media/image144.png"/><Relationship Id="rId15" Type="http://schemas.openxmlformats.org/officeDocument/2006/relationships/image" Target="../media/image150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diagramColors" Target="../diagrams/colors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5" Type="http://schemas.openxmlformats.org/officeDocument/2006/relationships/image" Target="../media/image155.png"/><Relationship Id="rId4" Type="http://schemas.openxmlformats.org/officeDocument/2006/relationships/image" Target="../media/image15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83.png"/><Relationship Id="rId7" Type="http://schemas.openxmlformats.org/officeDocument/2006/relationships/image" Target="../media/image15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84.png"/><Relationship Id="rId9" Type="http://schemas.openxmlformats.org/officeDocument/2006/relationships/image" Target="../media/image16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66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65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69.png"/><Relationship Id="rId1" Type="http://schemas.openxmlformats.org/officeDocument/2006/relationships/tags" Target="../tags/tag3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68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2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74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7.xml"/><Relationship Id="rId5" Type="http://schemas.openxmlformats.org/officeDocument/2006/relationships/image" Target="../media/image83.png"/><Relationship Id="rId10" Type="http://schemas.microsoft.com/office/2007/relationships/diagramDrawing" Target="../diagrams/drawing7.xml"/><Relationship Id="rId4" Type="http://schemas.openxmlformats.org/officeDocument/2006/relationships/image" Target="../media/image175.jpeg"/><Relationship Id="rId9" Type="http://schemas.openxmlformats.org/officeDocument/2006/relationships/diagramColors" Target="../diagrams/colors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2.jpeg"/><Relationship Id="rId11" Type="http://schemas.openxmlformats.org/officeDocument/2006/relationships/image" Target="../media/image37.gif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9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6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0.xml"/><Relationship Id="rId11" Type="http://schemas.microsoft.com/office/2007/relationships/diagramDrawing" Target="../diagrams/drawing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179.png"/><Relationship Id="rId4" Type="http://schemas.openxmlformats.org/officeDocument/2006/relationships/diagramData" Target="../diagrams/data10.xml"/><Relationship Id="rId9" Type="http://schemas.openxmlformats.org/officeDocument/2006/relationships/image" Target="../media/image17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80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1.xml"/><Relationship Id="rId5" Type="http://schemas.openxmlformats.org/officeDocument/2006/relationships/image" Target="../media/image182.png"/><Relationship Id="rId10" Type="http://schemas.microsoft.com/office/2007/relationships/diagramDrawing" Target="../diagrams/drawing11.xml"/><Relationship Id="rId4" Type="http://schemas.openxmlformats.org/officeDocument/2006/relationships/image" Target="../media/image181.png"/><Relationship Id="rId9" Type="http://schemas.openxmlformats.org/officeDocument/2006/relationships/diagramColors" Target="../diagrams/colors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2.jpeg"/><Relationship Id="rId7" Type="http://schemas.openxmlformats.org/officeDocument/2006/relationships/image" Target="../media/image186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85.jpeg"/><Relationship Id="rId4" Type="http://schemas.openxmlformats.org/officeDocument/2006/relationships/image" Target="../media/image18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jpeg"/><Relationship Id="rId4" Type="http://schemas.openxmlformats.org/officeDocument/2006/relationships/image" Target="../media/image1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3.png"/><Relationship Id="rId4" Type="http://schemas.openxmlformats.org/officeDocument/2006/relationships/image" Target="../media/image18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5.png"/><Relationship Id="rId4" Type="http://schemas.openxmlformats.org/officeDocument/2006/relationships/image" Target="../media/image120.png"/><Relationship Id="rId9" Type="http://schemas.openxmlformats.org/officeDocument/2006/relationships/image" Target="../media/image19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31.png"/><Relationship Id="rId3" Type="http://schemas.openxmlformats.org/officeDocument/2006/relationships/image" Target="../media/image100.png"/><Relationship Id="rId21" Type="http://schemas.openxmlformats.org/officeDocument/2006/relationships/image" Target="../media/image191.jpe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30.png"/><Relationship Id="rId2" Type="http://schemas.openxmlformats.org/officeDocument/2006/relationships/image" Target="../media/image186.png"/><Relationship Id="rId16" Type="http://schemas.openxmlformats.org/officeDocument/2006/relationships/image" Target="../media/image29.png"/><Relationship Id="rId20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19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19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5" Type="http://schemas.openxmlformats.org/officeDocument/2006/relationships/image" Target="../media/image120.png"/><Relationship Id="rId10" Type="http://schemas.openxmlformats.org/officeDocument/2006/relationships/image" Target="../media/image194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31.png"/><Relationship Id="rId3" Type="http://schemas.openxmlformats.org/officeDocument/2006/relationships/image" Target="../media/image100.png"/><Relationship Id="rId21" Type="http://schemas.openxmlformats.org/officeDocument/2006/relationships/image" Target="../media/image202.jpe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30.png"/><Relationship Id="rId2" Type="http://schemas.openxmlformats.org/officeDocument/2006/relationships/image" Target="../media/image186.png"/><Relationship Id="rId16" Type="http://schemas.openxmlformats.org/officeDocument/2006/relationships/image" Target="../media/image29.png"/><Relationship Id="rId20" Type="http://schemas.openxmlformats.org/officeDocument/2006/relationships/image" Target="../media/image1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19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121.png"/><Relationship Id="rId10" Type="http://schemas.openxmlformats.org/officeDocument/2006/relationships/image" Target="../media/image203.gif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06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206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06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7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206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gif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diagramData" Target="../diagrams/data12.xml"/><Relationship Id="rId7" Type="http://schemas.openxmlformats.org/officeDocument/2006/relationships/image" Target="../media/image2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3505200" cy="175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Yu Sun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hlinkClick r:id="rId3"/>
              </a:rPr>
              <a:t>yusun@cis.uab.edu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Dissertation Research Defense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November 4, 2011</a:t>
            </a:r>
          </a:p>
        </p:txBody>
      </p:sp>
      <p:grpSp>
        <p:nvGrpSpPr>
          <p:cNvPr id="7172" name="Group 14"/>
          <p:cNvGrpSpPr>
            <a:grpSpLocks/>
          </p:cNvGrpSpPr>
          <p:nvPr/>
        </p:nvGrpSpPr>
        <p:grpSpPr bwMode="auto">
          <a:xfrm>
            <a:off x="6568946" y="5181600"/>
            <a:ext cx="2160848" cy="1143903"/>
            <a:chOff x="6568945" y="5486400"/>
            <a:chExt cx="2160849" cy="1143903"/>
          </a:xfrm>
        </p:grpSpPr>
        <p:sp>
          <p:nvSpPr>
            <p:cNvPr id="12" name="Text Box 1213"/>
            <p:cNvSpPr txBox="1">
              <a:spLocks noChangeArrowheads="1"/>
            </p:cNvSpPr>
            <p:nvPr/>
          </p:nvSpPr>
          <p:spPr bwMode="auto">
            <a:xfrm>
              <a:off x="6568945" y="6307138"/>
              <a:ext cx="2160849" cy="3231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7575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050" dirty="0"/>
                <a:t>This research is supported by</a:t>
              </a:r>
            </a:p>
            <a:p>
              <a:pPr defTabSz="917575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050" dirty="0"/>
                <a:t>NSF </a:t>
              </a:r>
              <a:r>
                <a:rPr lang="en-US" sz="1050" dirty="0" smtClean="0"/>
                <a:t>CAREER </a:t>
              </a:r>
              <a:r>
                <a:rPr lang="en-US" sz="1050" dirty="0"/>
                <a:t>award </a:t>
              </a:r>
              <a:r>
                <a:rPr lang="en-US" sz="1050" dirty="0" smtClean="0"/>
                <a:t>CCF-1052616</a:t>
              </a:r>
              <a:endParaRPr lang="en-US" sz="1050" dirty="0"/>
            </a:p>
          </p:txBody>
        </p:sp>
        <p:pic>
          <p:nvPicPr>
            <p:cNvPr id="7180" name="Picture 1356" descr="nsf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77843" y="5486400"/>
              <a:ext cx="743051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3" name="Group 15"/>
          <p:cNvGrpSpPr>
            <a:grpSpLocks/>
          </p:cNvGrpSpPr>
          <p:nvPr/>
        </p:nvGrpSpPr>
        <p:grpSpPr bwMode="auto">
          <a:xfrm>
            <a:off x="685800" y="5551487"/>
            <a:ext cx="2220913" cy="773113"/>
            <a:chOff x="457200" y="5695950"/>
            <a:chExt cx="2220160" cy="772770"/>
          </a:xfrm>
        </p:grpSpPr>
        <p:pic>
          <p:nvPicPr>
            <p:cNvPr id="7177" name="Picture 16" descr="uab_logo_green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418" y="5695950"/>
              <a:ext cx="16097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213"/>
            <p:cNvSpPr txBox="1">
              <a:spLocks noChangeArrowheads="1"/>
            </p:cNvSpPr>
            <p:nvPr/>
          </p:nvSpPr>
          <p:spPr bwMode="auto">
            <a:xfrm>
              <a:off x="457200" y="6306867"/>
              <a:ext cx="2220160" cy="1618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17575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050" dirty="0"/>
                <a:t>University of Alabama at Birmingham</a:t>
              </a:r>
            </a:p>
          </p:txBody>
        </p:sp>
      </p:grpSp>
      <p:grpSp>
        <p:nvGrpSpPr>
          <p:cNvPr id="7174" name="Group 13"/>
          <p:cNvGrpSpPr>
            <a:grpSpLocks/>
          </p:cNvGrpSpPr>
          <p:nvPr/>
        </p:nvGrpSpPr>
        <p:grpSpPr bwMode="auto">
          <a:xfrm>
            <a:off x="3586163" y="5266640"/>
            <a:ext cx="2433637" cy="1058863"/>
            <a:chOff x="3586442" y="5410200"/>
            <a:chExt cx="2433358" cy="1058520"/>
          </a:xfrm>
        </p:grpSpPr>
        <p:pic>
          <p:nvPicPr>
            <p:cNvPr id="7175" name="Picture 123" descr="Softcom2.wm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0471" y="5410200"/>
              <a:ext cx="17653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213"/>
            <p:cNvSpPr txBox="1">
              <a:spLocks noChangeArrowheads="1"/>
            </p:cNvSpPr>
            <p:nvPr/>
          </p:nvSpPr>
          <p:spPr bwMode="auto">
            <a:xfrm>
              <a:off x="3586442" y="6306847"/>
              <a:ext cx="2433358" cy="1618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defTabSz="917575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050" dirty="0"/>
                <a:t>Software Composition and Modeling Lab</a:t>
              </a:r>
            </a:p>
          </p:txBody>
        </p:sp>
      </p:grpSp>
      <p:sp>
        <p:nvSpPr>
          <p:cNvPr id="7170" name="Title 4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92964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Model Transformation By Demonstration:</a:t>
            </a:r>
            <a:br>
              <a:rPr lang="en-US" sz="3200" dirty="0" smtClean="0"/>
            </a:br>
            <a:r>
              <a:rPr lang="en-US" sz="3200" dirty="0" smtClean="0"/>
              <a:t>   </a:t>
            </a:r>
            <a:r>
              <a:rPr lang="en-US" sz="2800" i="1" dirty="0" smtClean="0"/>
              <a:t>A User-Centric Approach to Support Model Evolution</a:t>
            </a:r>
            <a:endParaRPr lang="en-US" sz="3200" i="1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105400" y="2819400"/>
          <a:ext cx="3429000" cy="2101328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243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Committee</a:t>
                      </a:r>
                      <a:endParaRPr lang="en-US" sz="1400" b="1" u="sng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Dr.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Purushotham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Bangalore (Chair)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Dr. Barrett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Bryant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Dr. Jeff Gray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Dr.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Marjan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Mernik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Dr. Jules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White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Dr.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Chengcui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Zhang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Dr.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Robert France (External Reviewer)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Dr.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Aniruddha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Gokhale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 (External Reviewer)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479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Model Evolution 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428999"/>
            <a:ext cx="8229600" cy="838201"/>
          </a:xfrm>
        </p:spPr>
        <p:txBody>
          <a:bodyPr/>
          <a:lstStyle/>
          <a:p>
            <a:r>
              <a:rPr lang="en-US" sz="2000" dirty="0" smtClean="0"/>
              <a:t>Using DSM, software evolution is realized by model evolution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381000" cy="304800"/>
          </a:xfrm>
        </p:spPr>
        <p:txBody>
          <a:bodyPr/>
          <a:lstStyle/>
          <a:p>
            <a:fld id="{63BF9F8C-9375-4C1B-87F2-A24B96BCA8CB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3" name="Group 109"/>
          <p:cNvGrpSpPr/>
          <p:nvPr/>
        </p:nvGrpSpPr>
        <p:grpSpPr>
          <a:xfrm>
            <a:off x="1066800" y="3962400"/>
            <a:ext cx="5315977" cy="1990017"/>
            <a:chOff x="1856078" y="4020547"/>
            <a:chExt cx="5315977" cy="1990017"/>
          </a:xfrm>
        </p:grpSpPr>
        <p:grpSp>
          <p:nvGrpSpPr>
            <p:cNvPr id="5" name="Group 104"/>
            <p:cNvGrpSpPr/>
            <p:nvPr/>
          </p:nvGrpSpPr>
          <p:grpSpPr>
            <a:xfrm>
              <a:off x="1856078" y="4020547"/>
              <a:ext cx="5315977" cy="1990017"/>
              <a:chOff x="1846842" y="4029783"/>
              <a:chExt cx="5315977" cy="1990017"/>
            </a:xfrm>
          </p:grpSpPr>
          <p:grpSp>
            <p:nvGrpSpPr>
              <p:cNvPr id="7" name="Group 101"/>
              <p:cNvGrpSpPr/>
              <p:nvPr/>
            </p:nvGrpSpPr>
            <p:grpSpPr>
              <a:xfrm>
                <a:off x="1846842" y="4029783"/>
                <a:ext cx="5315977" cy="1990017"/>
                <a:chOff x="1846842" y="4029783"/>
                <a:chExt cx="5315977" cy="1990017"/>
              </a:xfrm>
            </p:grpSpPr>
            <p:sp>
              <p:nvSpPr>
                <p:cNvPr id="15" name="AutoShape 14"/>
                <p:cNvSpPr>
                  <a:spLocks noChangeArrowheads="1"/>
                </p:cNvSpPr>
                <p:nvPr/>
              </p:nvSpPr>
              <p:spPr bwMode="auto">
                <a:xfrm>
                  <a:off x="3089119" y="4986929"/>
                  <a:ext cx="662743" cy="27922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8288" tIns="18288" rIns="18288" bIns="18288" anchor="ctr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 smtClean="0"/>
                    <a:t>Model</a:t>
                  </a:r>
                  <a:r>
                    <a:rPr lang="en-US" sz="1200" b="1" dirty="0" smtClean="0"/>
                    <a:t>1</a:t>
                  </a:r>
                  <a:endParaRPr lang="en-US" sz="1200" b="1" dirty="0"/>
                </a:p>
              </p:txBody>
            </p:sp>
            <p:sp>
              <p:nvSpPr>
                <p:cNvPr id="16" name="AutoShape 15"/>
                <p:cNvSpPr>
                  <a:spLocks noChangeArrowheads="1"/>
                </p:cNvSpPr>
                <p:nvPr/>
              </p:nvSpPr>
              <p:spPr bwMode="auto">
                <a:xfrm>
                  <a:off x="1846862" y="4989815"/>
                  <a:ext cx="662743" cy="27922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8288" tIns="18288" rIns="18288" bIns="18288" anchor="ctr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 smtClean="0"/>
                    <a:t>Model</a:t>
                  </a:r>
                  <a:r>
                    <a:rPr lang="en-US" sz="1200" b="1" dirty="0" smtClean="0"/>
                    <a:t>0</a:t>
                  </a:r>
                  <a:endParaRPr lang="en-US" sz="1200" b="1" dirty="0"/>
                </a:p>
              </p:txBody>
            </p:sp>
            <p:sp>
              <p:nvSpPr>
                <p:cNvPr id="17" name="AutoShape 16"/>
                <p:cNvSpPr>
                  <a:spLocks noChangeArrowheads="1"/>
                </p:cNvSpPr>
                <p:nvPr/>
              </p:nvSpPr>
              <p:spPr bwMode="auto">
                <a:xfrm>
                  <a:off x="3085660" y="5740575"/>
                  <a:ext cx="667348" cy="27922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square" lIns="18288" tIns="18288" rIns="18288" bIns="18288" anchor="ctr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 smtClean="0"/>
                    <a:t>Code</a:t>
                  </a:r>
                  <a:r>
                    <a:rPr lang="en-US" sz="1200" b="1" dirty="0" smtClean="0"/>
                    <a:t>1</a:t>
                  </a:r>
                  <a:endParaRPr lang="en-US" sz="1200" b="1" dirty="0"/>
                </a:p>
              </p:txBody>
            </p:sp>
            <p:sp>
              <p:nvSpPr>
                <p:cNvPr id="29" name="AutoShape 30"/>
                <p:cNvSpPr>
                  <a:spLocks noChangeArrowheads="1"/>
                </p:cNvSpPr>
                <p:nvPr/>
              </p:nvSpPr>
              <p:spPr bwMode="auto">
                <a:xfrm>
                  <a:off x="1846842" y="5740575"/>
                  <a:ext cx="667348" cy="27922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square" lIns="18288" tIns="18288" rIns="18288" bIns="18288" anchor="ctr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 smtClean="0"/>
                    <a:t>Code</a:t>
                  </a:r>
                  <a:r>
                    <a:rPr lang="en-US" sz="1200" b="1" dirty="0" smtClean="0"/>
                    <a:t>0</a:t>
                  </a:r>
                  <a:endParaRPr lang="en-US" sz="1200" b="1" dirty="0"/>
                </a:p>
              </p:txBody>
            </p:sp>
            <p:cxnSp>
              <p:nvCxnSpPr>
                <p:cNvPr id="30" name="AutoShape 31"/>
                <p:cNvCxnSpPr>
                  <a:cxnSpLocks noChangeShapeType="1"/>
                  <a:stCxn id="29" idx="0"/>
                  <a:endCxn id="16" idx="2"/>
                </p:cNvCxnSpPr>
                <p:nvPr/>
              </p:nvCxnSpPr>
              <p:spPr bwMode="auto">
                <a:xfrm rot="16200000" flipV="1">
                  <a:off x="1943608" y="5503667"/>
                  <a:ext cx="471535" cy="228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</p:spPr>
            </p:cxnSp>
            <p:cxnSp>
              <p:nvCxnSpPr>
                <p:cNvPr id="31" name="AutoShape 32"/>
                <p:cNvCxnSpPr>
                  <a:cxnSpLocks noChangeShapeType="1"/>
                  <a:stCxn id="17" idx="0"/>
                  <a:endCxn id="15" idx="2"/>
                </p:cNvCxnSpPr>
                <p:nvPr/>
              </p:nvCxnSpPr>
              <p:spPr bwMode="auto">
                <a:xfrm rot="5400000" flipH="1" flipV="1">
                  <a:off x="3182702" y="5502787"/>
                  <a:ext cx="474421" cy="115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</p:spPr>
            </p:cxnSp>
            <p:cxnSp>
              <p:nvCxnSpPr>
                <p:cNvPr id="32" name="AutoShape 34"/>
                <p:cNvCxnSpPr>
                  <a:cxnSpLocks noChangeShapeType="1"/>
                  <a:stCxn id="46" idx="0"/>
                  <a:endCxn id="45" idx="2"/>
                </p:cNvCxnSpPr>
                <p:nvPr/>
              </p:nvCxnSpPr>
              <p:spPr bwMode="auto">
                <a:xfrm rot="16200000" flipV="1">
                  <a:off x="4481134" y="5503005"/>
                  <a:ext cx="471534" cy="2019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</p:spPr>
            </p:cxnSp>
            <p:sp>
              <p:nvSpPr>
                <p:cNvPr id="33" name="AutoShape 35"/>
                <p:cNvSpPr>
                  <a:spLocks noChangeArrowheads="1"/>
                </p:cNvSpPr>
                <p:nvPr/>
              </p:nvSpPr>
              <p:spPr bwMode="auto">
                <a:xfrm>
                  <a:off x="4355163" y="4029783"/>
                  <a:ext cx="990275" cy="27922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2B2B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8288" tIns="18288" rIns="18288" bIns="18288" anchor="ctr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 smtClean="0"/>
                    <a:t>Metamodel</a:t>
                  </a:r>
                  <a:endParaRPr lang="en-US" sz="1400" b="1" dirty="0"/>
                </a:p>
              </p:txBody>
            </p:sp>
            <p:cxnSp>
              <p:nvCxnSpPr>
                <p:cNvPr id="34" name="AutoShape 36"/>
                <p:cNvCxnSpPr>
                  <a:cxnSpLocks noChangeShapeType="1"/>
                  <a:stCxn id="15" idx="0"/>
                  <a:endCxn id="33" idx="2"/>
                </p:cNvCxnSpPr>
                <p:nvPr/>
              </p:nvCxnSpPr>
              <p:spPr bwMode="auto">
                <a:xfrm rot="5400000" flipH="1" flipV="1">
                  <a:off x="3796436" y="3933064"/>
                  <a:ext cx="677921" cy="142981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35" name="AutoShape 37"/>
                <p:cNvCxnSpPr>
                  <a:cxnSpLocks noChangeShapeType="1"/>
                  <a:stCxn id="16" idx="0"/>
                  <a:endCxn id="33" idx="2"/>
                </p:cNvCxnSpPr>
                <p:nvPr/>
              </p:nvCxnSpPr>
              <p:spPr bwMode="auto">
                <a:xfrm rot="5400000" flipH="1" flipV="1">
                  <a:off x="3173864" y="3313379"/>
                  <a:ext cx="680807" cy="267206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36" name="AutoShape 38"/>
                <p:cNvCxnSpPr>
                  <a:cxnSpLocks noChangeShapeType="1"/>
                  <a:stCxn id="45" idx="0"/>
                  <a:endCxn id="33" idx="2"/>
                </p:cNvCxnSpPr>
                <p:nvPr/>
              </p:nvCxnSpPr>
              <p:spPr bwMode="auto">
                <a:xfrm rot="5400000" flipH="1" flipV="1">
                  <a:off x="4443089" y="4581811"/>
                  <a:ext cx="680015" cy="13441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sp>
              <p:nvSpPr>
                <p:cNvPr id="45" name="AutoShape 13"/>
                <p:cNvSpPr>
                  <a:spLocks noChangeArrowheads="1"/>
                </p:cNvSpPr>
                <p:nvPr/>
              </p:nvSpPr>
              <p:spPr bwMode="auto">
                <a:xfrm>
                  <a:off x="4384519" y="4989023"/>
                  <a:ext cx="662743" cy="27922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8288" tIns="18288" rIns="18288" bIns="18288" anchor="ctr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 smtClean="0"/>
                    <a:t>Model</a:t>
                  </a:r>
                  <a:r>
                    <a:rPr lang="en-US" sz="1200" b="1" dirty="0" smtClean="0"/>
                    <a:t>2</a:t>
                  </a:r>
                  <a:endParaRPr lang="en-US" sz="1200" b="1" dirty="0"/>
                </a:p>
              </p:txBody>
            </p:sp>
            <p:sp>
              <p:nvSpPr>
                <p:cNvPr id="46" name="AutoShape 33"/>
                <p:cNvSpPr>
                  <a:spLocks noChangeArrowheads="1"/>
                </p:cNvSpPr>
                <p:nvPr/>
              </p:nvSpPr>
              <p:spPr bwMode="auto">
                <a:xfrm>
                  <a:off x="4384236" y="5739782"/>
                  <a:ext cx="667347" cy="27922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square" lIns="18288" tIns="18288" rIns="18288" bIns="18288" anchor="ctr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 smtClean="0"/>
                    <a:t>Code</a:t>
                  </a:r>
                  <a:r>
                    <a:rPr lang="en-US" sz="1200" b="1" dirty="0" smtClean="0"/>
                    <a:t>2</a:t>
                  </a:r>
                  <a:endParaRPr lang="en-US" sz="1200" b="1" dirty="0"/>
                </a:p>
              </p:txBody>
            </p:sp>
            <p:cxnSp>
              <p:nvCxnSpPr>
                <p:cNvPr id="49" name="AutoShape 52"/>
                <p:cNvCxnSpPr>
                  <a:cxnSpLocks noChangeShapeType="1"/>
                  <a:stCxn id="85" idx="0"/>
                  <a:endCxn id="84" idx="2"/>
                </p:cNvCxnSpPr>
                <p:nvPr/>
              </p:nvCxnSpPr>
              <p:spPr bwMode="auto">
                <a:xfrm rot="16200000" flipV="1">
                  <a:off x="6586403" y="5497039"/>
                  <a:ext cx="482775" cy="271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</p:spPr>
            </p:cxnSp>
            <p:cxnSp>
              <p:nvCxnSpPr>
                <p:cNvPr id="67" name="AutoShape 38"/>
                <p:cNvCxnSpPr>
                  <a:cxnSpLocks noChangeShapeType="1"/>
                  <a:stCxn id="84" idx="0"/>
                  <a:endCxn id="33" idx="2"/>
                </p:cNvCxnSpPr>
                <p:nvPr/>
              </p:nvCxnSpPr>
              <p:spPr bwMode="auto">
                <a:xfrm rot="16200000" flipV="1">
                  <a:off x="5503981" y="3655328"/>
                  <a:ext cx="668774" cy="1976133"/>
                </a:xfrm>
                <a:prstGeom prst="bentConnector3">
                  <a:avLst>
                    <a:gd name="adj1" fmla="val 49999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75" name="Straight Arrow Connector 74"/>
                <p:cNvCxnSpPr>
                  <a:stCxn id="16" idx="3"/>
                  <a:endCxn id="15" idx="1"/>
                </p:cNvCxnSpPr>
                <p:nvPr/>
              </p:nvCxnSpPr>
              <p:spPr bwMode="auto">
                <a:xfrm flipV="1">
                  <a:off x="2509605" y="5126542"/>
                  <a:ext cx="579514" cy="2886"/>
                </a:xfrm>
                <a:prstGeom prst="straightConnector1">
                  <a:avLst/>
                </a:prstGeom>
                <a:solidFill>
                  <a:srgbClr val="C0C0C0">
                    <a:alpha val="97000"/>
                  </a:srgbClr>
                </a:solidFill>
                <a:ln w="15875" cap="flat" cmpd="sng" algn="ctr">
                  <a:solidFill>
                    <a:schemeClr val="accent2">
                      <a:alpha val="54000"/>
                    </a:schemeClr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6" name="Straight Arrow Connector 75"/>
                <p:cNvCxnSpPr>
                  <a:stCxn id="15" idx="3"/>
                  <a:endCxn id="45" idx="1"/>
                </p:cNvCxnSpPr>
                <p:nvPr/>
              </p:nvCxnSpPr>
              <p:spPr bwMode="auto">
                <a:xfrm>
                  <a:off x="3751862" y="5126542"/>
                  <a:ext cx="632657" cy="2094"/>
                </a:xfrm>
                <a:prstGeom prst="straightConnector1">
                  <a:avLst/>
                </a:prstGeom>
                <a:solidFill>
                  <a:srgbClr val="C0C0C0">
                    <a:alpha val="97000"/>
                  </a:srgbClr>
                </a:solidFill>
                <a:ln w="15875" cap="flat" cmpd="sng" algn="ctr">
                  <a:solidFill>
                    <a:schemeClr val="accent2">
                      <a:alpha val="54000"/>
                    </a:schemeClr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9" name="Straight Arrow Connector 78"/>
                <p:cNvCxnSpPr>
                  <a:stCxn id="45" idx="3"/>
                </p:cNvCxnSpPr>
                <p:nvPr/>
              </p:nvCxnSpPr>
              <p:spPr bwMode="auto">
                <a:xfrm>
                  <a:off x="5047262" y="5128636"/>
                  <a:ext cx="533400" cy="1546"/>
                </a:xfrm>
                <a:prstGeom prst="straightConnector1">
                  <a:avLst/>
                </a:prstGeom>
                <a:solidFill>
                  <a:srgbClr val="C0C0C0">
                    <a:alpha val="97000"/>
                  </a:srgbClr>
                </a:solidFill>
                <a:ln w="15875" cap="flat" cmpd="sng" algn="ctr">
                  <a:solidFill>
                    <a:schemeClr val="accent2">
                      <a:alpha val="54000"/>
                    </a:schemeClr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2" name="Straight Arrow Connector 81"/>
                <p:cNvCxnSpPr/>
                <p:nvPr/>
              </p:nvCxnSpPr>
              <p:spPr bwMode="auto">
                <a:xfrm flipV="1">
                  <a:off x="5885462" y="5130121"/>
                  <a:ext cx="622667" cy="2947"/>
                </a:xfrm>
                <a:prstGeom prst="straightConnector1">
                  <a:avLst/>
                </a:prstGeom>
                <a:solidFill>
                  <a:srgbClr val="C0C0C0">
                    <a:alpha val="97000"/>
                  </a:srgbClr>
                </a:solidFill>
                <a:ln w="15875" cap="flat" cmpd="sng" algn="ctr">
                  <a:solidFill>
                    <a:schemeClr val="accent2">
                      <a:alpha val="54000"/>
                    </a:schemeClr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84" name="AutoShape 13"/>
                <p:cNvSpPr>
                  <a:spLocks noChangeArrowheads="1"/>
                </p:cNvSpPr>
                <p:nvPr/>
              </p:nvSpPr>
              <p:spPr bwMode="auto">
                <a:xfrm>
                  <a:off x="6490067" y="4977782"/>
                  <a:ext cx="672733" cy="27922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8288" tIns="18288" rIns="18288" bIns="18288" anchor="ctr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 err="1" smtClean="0"/>
                    <a:t>Model</a:t>
                  </a:r>
                  <a:r>
                    <a:rPr lang="en-US" sz="1200" b="1" dirty="0" err="1" smtClean="0"/>
                    <a:t>n</a:t>
                  </a:r>
                  <a:endParaRPr lang="en-US" sz="1200" b="1" dirty="0"/>
                </a:p>
              </p:txBody>
            </p:sp>
            <p:sp>
              <p:nvSpPr>
                <p:cNvPr id="85" name="AutoShape 33"/>
                <p:cNvSpPr>
                  <a:spLocks noChangeArrowheads="1"/>
                </p:cNvSpPr>
                <p:nvPr/>
              </p:nvSpPr>
              <p:spPr bwMode="auto">
                <a:xfrm>
                  <a:off x="6495472" y="5739782"/>
                  <a:ext cx="667347" cy="279225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square" lIns="18288" tIns="18288" rIns="18288" bIns="18288" anchor="ctr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400" b="1" dirty="0" smtClean="0"/>
                    <a:t>Code</a:t>
                  </a:r>
                  <a:r>
                    <a:rPr lang="en-US" sz="1200" b="1" dirty="0" smtClean="0"/>
                    <a:t>2</a:t>
                  </a:r>
                  <a:endParaRPr lang="en-US" sz="1200" b="1" dirty="0"/>
                </a:p>
              </p:txBody>
            </p:sp>
            <p:cxnSp>
              <p:nvCxnSpPr>
                <p:cNvPr id="89" name="Straight Arrow Connector 88"/>
                <p:cNvCxnSpPr/>
                <p:nvPr/>
              </p:nvCxnSpPr>
              <p:spPr bwMode="auto">
                <a:xfrm flipV="1">
                  <a:off x="2532662" y="5892182"/>
                  <a:ext cx="579514" cy="2886"/>
                </a:xfrm>
                <a:prstGeom prst="straightConnector1">
                  <a:avLst/>
                </a:prstGeom>
                <a:solidFill>
                  <a:srgbClr val="C0C0C0">
                    <a:alpha val="97000"/>
                  </a:srgbClr>
                </a:solidFill>
                <a:ln w="15875" cap="flat" cmpd="sng" algn="ctr">
                  <a:solidFill>
                    <a:schemeClr val="accent1">
                      <a:alpha val="35000"/>
                    </a:schemeClr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90" name="Straight Arrow Connector 89"/>
                <p:cNvCxnSpPr/>
                <p:nvPr/>
              </p:nvCxnSpPr>
              <p:spPr bwMode="auto">
                <a:xfrm>
                  <a:off x="3751862" y="5892182"/>
                  <a:ext cx="632657" cy="2094"/>
                </a:xfrm>
                <a:prstGeom prst="straightConnector1">
                  <a:avLst/>
                </a:prstGeom>
                <a:solidFill>
                  <a:srgbClr val="C0C0C0">
                    <a:alpha val="97000"/>
                  </a:srgbClr>
                </a:solidFill>
                <a:ln w="15875" cap="flat" cmpd="sng" algn="ctr">
                  <a:solidFill>
                    <a:schemeClr val="accent1">
                      <a:alpha val="35000"/>
                    </a:schemeClr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91" name="Straight Arrow Connector 90"/>
                <p:cNvCxnSpPr/>
                <p:nvPr/>
              </p:nvCxnSpPr>
              <p:spPr bwMode="auto">
                <a:xfrm>
                  <a:off x="5047262" y="5892182"/>
                  <a:ext cx="533400" cy="1546"/>
                </a:xfrm>
                <a:prstGeom prst="straightConnector1">
                  <a:avLst/>
                </a:prstGeom>
                <a:solidFill>
                  <a:srgbClr val="C0C0C0">
                    <a:alpha val="97000"/>
                  </a:srgbClr>
                </a:solidFill>
                <a:ln w="15875" cap="flat" cmpd="sng" algn="ctr">
                  <a:solidFill>
                    <a:schemeClr val="accent1">
                      <a:alpha val="35000"/>
                    </a:schemeClr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92" name="Straight Arrow Connector 91"/>
                <p:cNvCxnSpPr/>
                <p:nvPr/>
              </p:nvCxnSpPr>
              <p:spPr bwMode="auto">
                <a:xfrm flipV="1">
                  <a:off x="5885462" y="5892182"/>
                  <a:ext cx="622667" cy="2947"/>
                </a:xfrm>
                <a:prstGeom prst="straightConnector1">
                  <a:avLst/>
                </a:prstGeom>
                <a:solidFill>
                  <a:srgbClr val="C0C0C0">
                    <a:alpha val="97000"/>
                  </a:srgbClr>
                </a:solidFill>
                <a:ln w="15875" cap="flat" cmpd="sng" algn="ctr">
                  <a:solidFill>
                    <a:schemeClr val="accent1">
                      <a:alpha val="35000"/>
                    </a:schemeClr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94" name="TextBox 93"/>
                <p:cNvSpPr txBox="1"/>
                <p:nvPr/>
              </p:nvSpPr>
              <p:spPr>
                <a:xfrm>
                  <a:off x="2473759" y="4849204"/>
                  <a:ext cx="596637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M</a:t>
                  </a:r>
                  <a:r>
                    <a:rPr lang="en-US" sz="1400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3749839" y="4858440"/>
                  <a:ext cx="596638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M</a:t>
                  </a:r>
                  <a:r>
                    <a:rPr lang="en-US" sz="1400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4969040" y="4858440"/>
                  <a:ext cx="596637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sym typeface="Symbol"/>
                    </a:rPr>
                    <a:t></a:t>
                  </a:r>
                  <a:r>
                    <a:rPr lang="en-US" sz="1600" dirty="0" smtClean="0"/>
                    <a:t>M</a:t>
                  </a:r>
                  <a:r>
                    <a:rPr lang="en-US" sz="1400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5883440" y="4851516"/>
                  <a:ext cx="596638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sym typeface="Symbol"/>
                    </a:rPr>
                    <a:t></a:t>
                  </a:r>
                  <a:r>
                    <a:rPr lang="en-US" sz="1600" dirty="0" err="1" smtClean="0"/>
                    <a:t>M</a:t>
                  </a:r>
                  <a:r>
                    <a:rPr lang="en-US" sz="1400" dirty="0" err="1" smtClean="0"/>
                    <a:t>n</a:t>
                  </a:r>
                  <a:endParaRPr lang="en-US" dirty="0"/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2466461" y="5620440"/>
                  <a:ext cx="572593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sym typeface="Symbol"/>
                    </a:rPr>
                    <a:t></a:t>
                  </a:r>
                  <a:r>
                    <a:rPr lang="en-US" sz="1600" dirty="0" smtClean="0">
                      <a:sym typeface="Symbol"/>
                    </a:rPr>
                    <a:t>C</a:t>
                  </a:r>
                  <a:r>
                    <a:rPr lang="en-US" sz="1400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3761861" y="5620440"/>
                  <a:ext cx="572594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sym typeface="Symbol"/>
                    </a:rPr>
                    <a:t></a:t>
                  </a:r>
                  <a:r>
                    <a:rPr lang="en-US" sz="1600" dirty="0" smtClean="0">
                      <a:sym typeface="Symbol"/>
                    </a:rPr>
                    <a:t>C</a:t>
                  </a:r>
                  <a:r>
                    <a:rPr lang="en-US" sz="1400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4999534" y="5631988"/>
                  <a:ext cx="572594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sym typeface="Symbol"/>
                    </a:rPr>
                    <a:t></a:t>
                  </a:r>
                  <a:r>
                    <a:rPr lang="en-US" sz="1600" dirty="0" smtClean="0">
                      <a:sym typeface="Symbol"/>
                    </a:rPr>
                    <a:t>C</a:t>
                  </a:r>
                  <a:r>
                    <a:rPr lang="en-US" sz="1400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5895462" y="5611204"/>
                  <a:ext cx="572594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dirty="0" smtClean="0">
                      <a:sym typeface="Symbol"/>
                    </a:rPr>
                    <a:t></a:t>
                  </a:r>
                  <a:r>
                    <a:rPr lang="en-US" sz="1600" dirty="0" err="1" smtClean="0">
                      <a:sym typeface="Symbol"/>
                    </a:rPr>
                    <a:t>C</a:t>
                  </a:r>
                  <a:r>
                    <a:rPr lang="en-US" sz="1400" dirty="0" err="1" smtClean="0"/>
                    <a:t>n</a:t>
                  </a:r>
                  <a:endParaRPr lang="en-US" dirty="0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5524380" y="4895272"/>
                <a:ext cx="415499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b="1" dirty="0" smtClean="0"/>
                  <a:t>…</a:t>
                </a:r>
                <a:endParaRPr lang="en-US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530268" y="5668932"/>
                <a:ext cx="415499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b="1" dirty="0" smtClean="0"/>
                  <a:t>…</a:t>
                </a:r>
                <a:endParaRPr lang="en-US" b="1" dirty="0"/>
              </a:p>
            </p:txBody>
          </p:sp>
        </p:grpSp>
        <p:sp>
          <p:nvSpPr>
            <p:cNvPr id="106" name="Oval 105"/>
            <p:cNvSpPr/>
            <p:nvPr/>
          </p:nvSpPr>
          <p:spPr bwMode="auto">
            <a:xfrm>
              <a:off x="2514600" y="4876800"/>
              <a:ext cx="533400" cy="304800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3782292" y="4886036"/>
              <a:ext cx="533400" cy="304800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5019964" y="4886036"/>
              <a:ext cx="533400" cy="304800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5925128" y="4876800"/>
              <a:ext cx="533400" cy="304800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4" name="Content Placeholder 5"/>
          <p:cNvSpPr txBox="1">
            <a:spLocks/>
          </p:cNvSpPr>
          <p:nvPr/>
        </p:nvSpPr>
        <p:spPr bwMode="auto">
          <a:xfrm>
            <a:off x="457200" y="1143001"/>
            <a:ext cx="82296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 2" pitchFamily="18" charset="2"/>
              <a:buChar char="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evolution is inevitable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838200" y="1676400"/>
            <a:ext cx="3391118" cy="1676400"/>
            <a:chOff x="838200" y="1676400"/>
            <a:chExt cx="3391118" cy="1676400"/>
          </a:xfrm>
        </p:grpSpPr>
        <p:pic>
          <p:nvPicPr>
            <p:cNvPr id="62" name="Picture 3" descr="auto_bo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2241174"/>
              <a:ext cx="1752600" cy="111162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63" name="Picture 42" descr="ca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7000" y="1676400"/>
              <a:ext cx="1562318" cy="990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41986" name="Picture 2" descr="http://files.softicons.com/download/system-icons/human-o2-icons-by-oliver-scholtz/png/48x48/apps/package-upgrad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253622">
              <a:off x="2376507" y="2203453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61" name="Group 60"/>
          <p:cNvGrpSpPr/>
          <p:nvPr/>
        </p:nvGrpSpPr>
        <p:grpSpPr>
          <a:xfrm>
            <a:off x="4196959" y="1295400"/>
            <a:ext cx="4185041" cy="2128347"/>
            <a:chOff x="4196959" y="1295400"/>
            <a:chExt cx="4185041" cy="2128347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6959" y="2390101"/>
              <a:ext cx="1751413" cy="1017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87" name="Picture 3" descr="auto_bod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00036" y="3094084"/>
              <a:ext cx="402812" cy="2628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grpSp>
          <p:nvGrpSpPr>
            <p:cNvPr id="93" name="Group 92"/>
            <p:cNvGrpSpPr/>
            <p:nvPr/>
          </p:nvGrpSpPr>
          <p:grpSpPr>
            <a:xfrm>
              <a:off x="6427917" y="1295400"/>
              <a:ext cx="1954083" cy="2128347"/>
              <a:chOff x="4495800" y="1295401"/>
              <a:chExt cx="3048000" cy="3371515"/>
            </a:xfrm>
          </p:grpSpPr>
          <p:pic>
            <p:nvPicPr>
              <p:cNvPr id="110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95800" y="1295401"/>
                <a:ext cx="3048000" cy="177131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95800" y="1828800"/>
                <a:ext cx="3048000" cy="177131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112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95800" y="2362034"/>
                <a:ext cx="3048000" cy="177131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113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95800" y="2895600"/>
                <a:ext cx="3048000" cy="177131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pic>
        </p:grpSp>
        <p:pic>
          <p:nvPicPr>
            <p:cNvPr id="102" name="Picture 42" descr="ca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49003" y="3094084"/>
              <a:ext cx="432997" cy="27407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114" name="Picture 2" descr="http://files.softicons.com/download/system-icons/human-o2-icons-by-oliver-scholtz/png/48x48/apps/package-upgrade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253622">
              <a:off x="6005493" y="2262206"/>
              <a:ext cx="457200" cy="457200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ine Callout 2 98"/>
          <p:cNvSpPr/>
          <p:nvPr/>
        </p:nvSpPr>
        <p:spPr bwMode="auto">
          <a:xfrm>
            <a:off x="5105400" y="1143000"/>
            <a:ext cx="2667000" cy="1066800"/>
          </a:xfrm>
          <a:prstGeom prst="borderCallout2">
            <a:avLst>
              <a:gd name="adj1" fmla="val 107174"/>
              <a:gd name="adj2" fmla="val 33076"/>
              <a:gd name="adj3" fmla="val 123805"/>
              <a:gd name="adj4" fmla="val 27462"/>
              <a:gd name="adj5" fmla="val 124681"/>
              <a:gd name="adj6" fmla="val -2559"/>
            </a:avLst>
          </a:prstGeom>
          <a:ln w="19050"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Line Callout 2 95"/>
          <p:cNvSpPr/>
          <p:nvPr/>
        </p:nvSpPr>
        <p:spPr bwMode="auto">
          <a:xfrm>
            <a:off x="340056" y="4302456"/>
            <a:ext cx="2438400" cy="1981200"/>
          </a:xfrm>
          <a:prstGeom prst="borderCallout2">
            <a:avLst>
              <a:gd name="adj1" fmla="val 90154"/>
              <a:gd name="adj2" fmla="val 102871"/>
              <a:gd name="adj3" fmla="val 90154"/>
              <a:gd name="adj4" fmla="val 116375"/>
              <a:gd name="adj5" fmla="val 45863"/>
              <a:gd name="adj6" fmla="val 132890"/>
            </a:avLst>
          </a:prstGeom>
          <a:ln w="19050"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Line Callout 2 94"/>
          <p:cNvSpPr/>
          <p:nvPr/>
        </p:nvSpPr>
        <p:spPr bwMode="auto">
          <a:xfrm>
            <a:off x="6351896" y="4544704"/>
            <a:ext cx="2438400" cy="1828800"/>
          </a:xfrm>
          <a:prstGeom prst="borderCallout2">
            <a:avLst>
              <a:gd name="adj1" fmla="val 87169"/>
              <a:gd name="adj2" fmla="val -4032"/>
              <a:gd name="adj3" fmla="val 87169"/>
              <a:gd name="adj4" fmla="val -15715"/>
              <a:gd name="adj5" fmla="val 48102"/>
              <a:gd name="adj6" fmla="val -25506"/>
            </a:avLst>
          </a:prstGeom>
          <a:ln w="19050"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Line Callout 2 91"/>
          <p:cNvSpPr/>
          <p:nvPr/>
        </p:nvSpPr>
        <p:spPr bwMode="auto">
          <a:xfrm>
            <a:off x="7010400" y="2587752"/>
            <a:ext cx="1828800" cy="1527048"/>
          </a:xfrm>
          <a:prstGeom prst="borderCallout2">
            <a:avLst>
              <a:gd name="adj1" fmla="val 52094"/>
              <a:gd name="adj2" fmla="val -7390"/>
              <a:gd name="adj3" fmla="val 52094"/>
              <a:gd name="adj4" fmla="val -18513"/>
              <a:gd name="adj5" fmla="val 77953"/>
              <a:gd name="adj6" fmla="val -31663"/>
            </a:avLst>
          </a:prstGeom>
          <a:ln w="19050"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10315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219200"/>
            <a:ext cx="1066800" cy="94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724401"/>
            <a:ext cx="2209800" cy="158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7086600" y="2680648"/>
            <a:ext cx="1676400" cy="1328717"/>
            <a:chOff x="144" y="2036"/>
            <a:chExt cx="2106" cy="1776"/>
          </a:xfrm>
        </p:grpSpPr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769" y="2036"/>
              <a:ext cx="278" cy="19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375" y="2357"/>
              <a:ext cx="232" cy="17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B</a:t>
              </a:r>
              <a:endParaRPr lang="en-US" dirty="0"/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auto">
            <a:xfrm>
              <a:off x="190" y="2678"/>
              <a:ext cx="139" cy="9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422" y="2678"/>
              <a:ext cx="138" cy="9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630" y="2678"/>
              <a:ext cx="139" cy="9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dirty="0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306" y="2486"/>
              <a:ext cx="116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514" y="2528"/>
              <a:ext cx="0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584" y="2486"/>
              <a:ext cx="115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1718" y="2742"/>
              <a:ext cx="231" cy="17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B</a:t>
              </a:r>
              <a:endParaRPr lang="en-US" dirty="0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1533" y="3063"/>
              <a:ext cx="139" cy="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1764" y="3063"/>
              <a:ext cx="139" cy="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1972" y="3063"/>
              <a:ext cx="139" cy="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dirty="0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1648" y="2871"/>
              <a:ext cx="116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1857" y="2914"/>
              <a:ext cx="0" cy="1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1926" y="2871"/>
              <a:ext cx="116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1070" y="2357"/>
              <a:ext cx="277" cy="19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F</a:t>
              </a:r>
              <a:endParaRPr lang="en-US" dirty="0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1000" y="2207"/>
              <a:ext cx="139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954" y="2742"/>
              <a:ext cx="231" cy="17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B</a:t>
              </a:r>
              <a:endParaRPr lang="en-US" dirty="0"/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769" y="3063"/>
              <a:ext cx="139" cy="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dirty="0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1000" y="3063"/>
              <a:ext cx="139" cy="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d</a:t>
              </a:r>
              <a:endParaRPr lang="en-US" dirty="0"/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1209" y="3063"/>
              <a:ext cx="138" cy="9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pPr algn="ctr">
                <a:buNone/>
              </a:pPr>
              <a:r>
                <a:rPr lang="en-US" sz="1100" dirty="0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endParaRPr lang="en-US" dirty="0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 flipH="1">
              <a:off x="885" y="2871"/>
              <a:ext cx="115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1093" y="2914"/>
              <a:ext cx="0" cy="1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1162" y="2871"/>
              <a:ext cx="116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 flipH="1">
              <a:off x="1116" y="2550"/>
              <a:ext cx="69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1301" y="2507"/>
              <a:ext cx="533" cy="2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 flipH="1">
              <a:off x="584" y="2186"/>
              <a:ext cx="208" cy="1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" name="Oval 41"/>
            <p:cNvSpPr>
              <a:spLocks noChangeArrowheads="1"/>
            </p:cNvSpPr>
            <p:nvPr/>
          </p:nvSpPr>
          <p:spPr bwMode="auto">
            <a:xfrm>
              <a:off x="1440" y="3299"/>
              <a:ext cx="69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36" name="Oval 42"/>
            <p:cNvSpPr>
              <a:spLocks noChangeArrowheads="1"/>
            </p:cNvSpPr>
            <p:nvPr/>
          </p:nvSpPr>
          <p:spPr bwMode="auto">
            <a:xfrm>
              <a:off x="1579" y="3299"/>
              <a:ext cx="69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810" y="3299"/>
              <a:ext cx="70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38" name="Oval 44"/>
            <p:cNvSpPr>
              <a:spLocks noChangeArrowheads="1"/>
            </p:cNvSpPr>
            <p:nvPr/>
          </p:nvSpPr>
          <p:spPr bwMode="auto">
            <a:xfrm>
              <a:off x="1903" y="3299"/>
              <a:ext cx="69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39" name="Oval 45"/>
            <p:cNvSpPr>
              <a:spLocks noChangeArrowheads="1"/>
            </p:cNvSpPr>
            <p:nvPr/>
          </p:nvSpPr>
          <p:spPr bwMode="auto">
            <a:xfrm>
              <a:off x="1718" y="3299"/>
              <a:ext cx="69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40" name="Oval 46"/>
            <p:cNvSpPr>
              <a:spLocks noChangeArrowheads="1"/>
            </p:cNvSpPr>
            <p:nvPr/>
          </p:nvSpPr>
          <p:spPr bwMode="auto">
            <a:xfrm>
              <a:off x="1810" y="3299"/>
              <a:ext cx="70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41" name="Oval 47"/>
            <p:cNvSpPr>
              <a:spLocks noChangeArrowheads="1"/>
            </p:cNvSpPr>
            <p:nvPr/>
          </p:nvSpPr>
          <p:spPr bwMode="auto">
            <a:xfrm>
              <a:off x="2065" y="3299"/>
              <a:ext cx="69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sp>
          <p:nvSpPr>
            <p:cNvPr id="42" name="Oval 48"/>
            <p:cNvSpPr>
              <a:spLocks noChangeArrowheads="1"/>
            </p:cNvSpPr>
            <p:nvPr/>
          </p:nvSpPr>
          <p:spPr bwMode="auto">
            <a:xfrm>
              <a:off x="2181" y="3299"/>
              <a:ext cx="69" cy="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83210" tIns="41605" rIns="83210" bIns="41605" anchor="ctr"/>
            <a:lstStyle/>
            <a:p>
              <a:endParaRPr lang="en-US"/>
            </a:p>
          </p:txBody>
        </p:sp>
        <p:grpSp>
          <p:nvGrpSpPr>
            <p:cNvPr id="73" name="Group 49"/>
            <p:cNvGrpSpPr>
              <a:grpSpLocks/>
            </p:cNvGrpSpPr>
            <p:nvPr/>
          </p:nvGrpSpPr>
          <p:grpSpPr bwMode="auto">
            <a:xfrm>
              <a:off x="144" y="2036"/>
              <a:ext cx="2060" cy="1288"/>
              <a:chOff x="3331" y="1356"/>
              <a:chExt cx="2060" cy="1288"/>
            </a:xfrm>
          </p:grpSpPr>
          <p:sp>
            <p:nvSpPr>
              <p:cNvPr id="58" name="Rectangle 50"/>
              <p:cNvSpPr>
                <a:spLocks noChangeArrowheads="1"/>
              </p:cNvSpPr>
              <p:nvPr/>
            </p:nvSpPr>
            <p:spPr bwMode="auto">
              <a:xfrm>
                <a:off x="3331" y="1977"/>
                <a:ext cx="69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1"/>
              <p:cNvSpPr>
                <a:spLocks noChangeArrowheads="1"/>
              </p:cNvSpPr>
              <p:nvPr/>
            </p:nvSpPr>
            <p:spPr bwMode="auto">
              <a:xfrm>
                <a:off x="3609" y="1977"/>
                <a:ext cx="69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2"/>
              <p:cNvSpPr>
                <a:spLocks noChangeArrowheads="1"/>
              </p:cNvSpPr>
              <p:nvPr/>
            </p:nvSpPr>
            <p:spPr bwMode="auto">
              <a:xfrm>
                <a:off x="3562" y="1656"/>
                <a:ext cx="70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53"/>
              <p:cNvSpPr>
                <a:spLocks noChangeArrowheads="1"/>
              </p:cNvSpPr>
              <p:nvPr/>
            </p:nvSpPr>
            <p:spPr bwMode="auto">
              <a:xfrm>
                <a:off x="4673" y="2362"/>
                <a:ext cx="70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54"/>
              <p:cNvSpPr>
                <a:spLocks noChangeArrowheads="1"/>
              </p:cNvSpPr>
              <p:nvPr/>
            </p:nvSpPr>
            <p:spPr bwMode="auto">
              <a:xfrm>
                <a:off x="4951" y="2362"/>
                <a:ext cx="70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55"/>
              <p:cNvSpPr>
                <a:spLocks noChangeArrowheads="1"/>
              </p:cNvSpPr>
              <p:nvPr/>
            </p:nvSpPr>
            <p:spPr bwMode="auto">
              <a:xfrm>
                <a:off x="5252" y="2341"/>
                <a:ext cx="69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56"/>
              <p:cNvSpPr>
                <a:spLocks noChangeArrowheads="1"/>
              </p:cNvSpPr>
              <p:nvPr/>
            </p:nvSpPr>
            <p:spPr bwMode="auto">
              <a:xfrm>
                <a:off x="3910" y="2362"/>
                <a:ext cx="69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4173" y="2362"/>
                <a:ext cx="70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4141" y="2041"/>
                <a:ext cx="69" cy="6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59"/>
              <p:cNvSpPr>
                <a:spLocks noChangeArrowheads="1"/>
              </p:cNvSpPr>
              <p:nvPr/>
            </p:nvSpPr>
            <p:spPr bwMode="auto">
              <a:xfrm>
                <a:off x="3956" y="1356"/>
                <a:ext cx="69" cy="6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0"/>
              <p:cNvSpPr>
                <a:spLocks noChangeArrowheads="1"/>
              </p:cNvSpPr>
              <p:nvPr/>
            </p:nvSpPr>
            <p:spPr bwMode="auto">
              <a:xfrm>
                <a:off x="4617" y="2601"/>
                <a:ext cx="47" cy="43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endParaRPr lang="en-US"/>
              </a:p>
            </p:txBody>
          </p:sp>
          <p:sp>
            <p:nvSpPr>
              <p:cNvPr id="69" name="Rectangle 61"/>
              <p:cNvSpPr>
                <a:spLocks noChangeArrowheads="1"/>
              </p:cNvSpPr>
              <p:nvPr/>
            </p:nvSpPr>
            <p:spPr bwMode="auto">
              <a:xfrm>
                <a:off x="4743" y="2601"/>
                <a:ext cx="46" cy="43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endParaRPr lang="en-US"/>
              </a:p>
            </p:txBody>
          </p:sp>
          <p:sp>
            <p:nvSpPr>
              <p:cNvPr id="70" name="Rectangle 62"/>
              <p:cNvSpPr>
                <a:spLocks noChangeArrowheads="1"/>
              </p:cNvSpPr>
              <p:nvPr/>
            </p:nvSpPr>
            <p:spPr bwMode="auto">
              <a:xfrm>
                <a:off x="4997" y="2601"/>
                <a:ext cx="47" cy="43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endParaRPr lang="en-US"/>
              </a:p>
            </p:txBody>
          </p:sp>
          <p:sp>
            <p:nvSpPr>
              <p:cNvPr id="71" name="Rectangle 63"/>
              <p:cNvSpPr>
                <a:spLocks noChangeArrowheads="1"/>
              </p:cNvSpPr>
              <p:nvPr/>
            </p:nvSpPr>
            <p:spPr bwMode="auto">
              <a:xfrm>
                <a:off x="5229" y="2601"/>
                <a:ext cx="46" cy="43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endParaRPr lang="en-US"/>
              </a:p>
            </p:txBody>
          </p:sp>
          <p:sp>
            <p:nvSpPr>
              <p:cNvPr id="72" name="Rectangle 64"/>
              <p:cNvSpPr>
                <a:spLocks noChangeArrowheads="1"/>
              </p:cNvSpPr>
              <p:nvPr/>
            </p:nvSpPr>
            <p:spPr bwMode="auto">
              <a:xfrm>
                <a:off x="5345" y="2601"/>
                <a:ext cx="46" cy="43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3210" tIns="41605" rIns="83210" bIns="41605" anchor="ctr"/>
              <a:lstStyle/>
              <a:p>
                <a:endParaRPr lang="en-US"/>
              </a:p>
            </p:txBody>
          </p:sp>
        </p:grpSp>
        <p:sp>
          <p:nvSpPr>
            <p:cNvPr id="44" name="Line 65"/>
            <p:cNvSpPr>
              <a:spLocks noChangeShapeType="1"/>
            </p:cNvSpPr>
            <p:nvPr/>
          </p:nvSpPr>
          <p:spPr bwMode="auto">
            <a:xfrm flipH="1">
              <a:off x="1486" y="3149"/>
              <a:ext cx="93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" name="Line 66"/>
            <p:cNvSpPr>
              <a:spLocks noChangeShapeType="1"/>
            </p:cNvSpPr>
            <p:nvPr/>
          </p:nvSpPr>
          <p:spPr bwMode="auto">
            <a:xfrm>
              <a:off x="1625" y="3149"/>
              <a:ext cx="0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" name="Line 67"/>
            <p:cNvSpPr>
              <a:spLocks noChangeShapeType="1"/>
            </p:cNvSpPr>
            <p:nvPr/>
          </p:nvSpPr>
          <p:spPr bwMode="auto">
            <a:xfrm flipH="1">
              <a:off x="1764" y="3149"/>
              <a:ext cx="46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Line 68"/>
            <p:cNvSpPr>
              <a:spLocks noChangeShapeType="1"/>
            </p:cNvSpPr>
            <p:nvPr/>
          </p:nvSpPr>
          <p:spPr bwMode="auto">
            <a:xfrm>
              <a:off x="1857" y="3149"/>
              <a:ext cx="0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Line 69"/>
            <p:cNvSpPr>
              <a:spLocks noChangeShapeType="1"/>
            </p:cNvSpPr>
            <p:nvPr/>
          </p:nvSpPr>
          <p:spPr bwMode="auto">
            <a:xfrm>
              <a:off x="1880" y="3149"/>
              <a:ext cx="46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Line 70"/>
            <p:cNvSpPr>
              <a:spLocks noChangeShapeType="1"/>
            </p:cNvSpPr>
            <p:nvPr/>
          </p:nvSpPr>
          <p:spPr bwMode="auto">
            <a:xfrm>
              <a:off x="2065" y="3149"/>
              <a:ext cx="46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Line 71"/>
            <p:cNvSpPr>
              <a:spLocks noChangeShapeType="1"/>
            </p:cNvSpPr>
            <p:nvPr/>
          </p:nvSpPr>
          <p:spPr bwMode="auto">
            <a:xfrm>
              <a:off x="2088" y="3128"/>
              <a:ext cx="139" cy="1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AutoShape 72"/>
            <p:cNvSpPr>
              <a:spLocks noChangeArrowheads="1"/>
            </p:cNvSpPr>
            <p:nvPr/>
          </p:nvSpPr>
          <p:spPr bwMode="auto">
            <a:xfrm>
              <a:off x="999" y="3562"/>
              <a:ext cx="249" cy="250"/>
            </a:xfrm>
            <a:prstGeom prst="flowChartOr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Line 73"/>
            <p:cNvSpPr>
              <a:spLocks noChangeShapeType="1"/>
            </p:cNvSpPr>
            <p:nvPr/>
          </p:nvSpPr>
          <p:spPr bwMode="auto">
            <a:xfrm>
              <a:off x="223" y="2802"/>
              <a:ext cx="737" cy="866"/>
            </a:xfrm>
            <a:prstGeom prst="line">
              <a:avLst/>
            </a:prstGeom>
            <a:noFill/>
            <a:ln w="38100">
              <a:solidFill>
                <a:srgbClr val="FB3535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" name="Line 74"/>
            <p:cNvSpPr>
              <a:spLocks noChangeShapeType="1"/>
            </p:cNvSpPr>
            <p:nvPr/>
          </p:nvSpPr>
          <p:spPr bwMode="auto">
            <a:xfrm flipH="1">
              <a:off x="1248" y="3324"/>
              <a:ext cx="223" cy="248"/>
            </a:xfrm>
            <a:prstGeom prst="line">
              <a:avLst/>
            </a:prstGeom>
            <a:noFill/>
            <a:ln w="38100">
              <a:solidFill>
                <a:srgbClr val="FB3535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54" name="Line 75"/>
            <p:cNvSpPr>
              <a:spLocks noChangeShapeType="1"/>
            </p:cNvSpPr>
            <p:nvPr/>
          </p:nvSpPr>
          <p:spPr bwMode="auto">
            <a:xfrm>
              <a:off x="792" y="3107"/>
              <a:ext cx="264" cy="465"/>
            </a:xfrm>
            <a:prstGeom prst="line">
              <a:avLst/>
            </a:prstGeom>
            <a:noFill/>
            <a:ln w="38100">
              <a:solidFill>
                <a:srgbClr val="FB3535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Line 76"/>
            <p:cNvSpPr>
              <a:spLocks noChangeShapeType="1"/>
            </p:cNvSpPr>
            <p:nvPr/>
          </p:nvSpPr>
          <p:spPr bwMode="auto">
            <a:xfrm flipH="1">
              <a:off x="1296" y="3020"/>
              <a:ext cx="810" cy="648"/>
            </a:xfrm>
            <a:prstGeom prst="line">
              <a:avLst/>
            </a:prstGeom>
            <a:noFill/>
            <a:ln w="38100">
              <a:solidFill>
                <a:srgbClr val="FB3535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57200" y="1252184"/>
            <a:ext cx="1891352" cy="2133600"/>
            <a:chOff x="394648" y="1295400"/>
            <a:chExt cx="1891352" cy="2133600"/>
          </a:xfrm>
        </p:grpSpPr>
        <p:sp>
          <p:nvSpPr>
            <p:cNvPr id="97" name="Line Callout 2 96"/>
            <p:cNvSpPr/>
            <p:nvPr/>
          </p:nvSpPr>
          <p:spPr bwMode="auto">
            <a:xfrm>
              <a:off x="394648" y="1295400"/>
              <a:ext cx="1891352" cy="2133600"/>
            </a:xfrm>
            <a:prstGeom prst="borderCallout2">
              <a:avLst>
                <a:gd name="adj1" fmla="val 34086"/>
                <a:gd name="adj2" fmla="val 103468"/>
                <a:gd name="adj3" fmla="val 34086"/>
                <a:gd name="adj4" fmla="val 112793"/>
                <a:gd name="adj5" fmla="val 107382"/>
                <a:gd name="adj6" fmla="val 124532"/>
              </a:avLst>
            </a:prstGeom>
            <a:ln w="19050"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457201" y="1371600"/>
            <a:ext cx="1676400" cy="1982321"/>
          </p:xfrm>
          <a:graphic>
            <a:graphicData uri="http://schemas.openxmlformats.org/presentationml/2006/ole">
              <p:oleObj spid="_x0000_s101397" name="Visio" r:id="rId6" imgW="7647051" imgH="9014460" progId="Visio.Drawing.11">
                <p:embed/>
              </p:oleObj>
            </a:graphicData>
          </a:graphic>
        </p:graphicFrame>
      </p:grpSp>
      <p:graphicFrame>
        <p:nvGraphicFramePr>
          <p:cNvPr id="89" name="Diagram 88"/>
          <p:cNvGraphicFramePr/>
          <p:nvPr/>
        </p:nvGraphicFramePr>
        <p:xfrm>
          <a:off x="1600200" y="1963542"/>
          <a:ext cx="5833806" cy="392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Typical Model Evolution Activities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" name="Right Arrow 100"/>
          <p:cNvSpPr/>
          <p:nvPr/>
        </p:nvSpPr>
        <p:spPr bwMode="auto">
          <a:xfrm>
            <a:off x="6144904" y="1613848"/>
            <a:ext cx="498144" cy="255896"/>
          </a:xfrm>
          <a:prstGeom prst="rightArrow">
            <a:avLst/>
          </a:prstGeom>
          <a:solidFill>
            <a:srgbClr val="FF9E9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2" name="Group 29"/>
          <p:cNvGrpSpPr/>
          <p:nvPr/>
        </p:nvGrpSpPr>
        <p:grpSpPr>
          <a:xfrm>
            <a:off x="400540" y="4724400"/>
            <a:ext cx="1199660" cy="1114649"/>
            <a:chOff x="533400" y="296435"/>
            <a:chExt cx="3886200" cy="2666998"/>
          </a:xfrm>
        </p:grpSpPr>
        <p:sp>
          <p:nvSpPr>
            <p:cNvPr id="115" name="Cloud 114"/>
            <p:cNvSpPr/>
            <p:nvPr/>
          </p:nvSpPr>
          <p:spPr>
            <a:xfrm>
              <a:off x="533400" y="296435"/>
              <a:ext cx="3886200" cy="2666998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95400" y="990600"/>
              <a:ext cx="60709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7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71800" y="685800"/>
              <a:ext cx="60709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24000" y="1905000"/>
              <a:ext cx="60709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95600" y="1752600"/>
              <a:ext cx="60709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33600" y="1219200"/>
              <a:ext cx="60709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1" name="Straight Arrow Connector 120"/>
            <p:cNvCxnSpPr>
              <a:stCxn id="119" idx="0"/>
              <a:endCxn id="117" idx="2"/>
            </p:cNvCxnSpPr>
            <p:nvPr/>
          </p:nvCxnSpPr>
          <p:spPr>
            <a:xfrm rot="5400000" flipH="1" flipV="1">
              <a:off x="2970546" y="1447800"/>
              <a:ext cx="533400" cy="7620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7" idx="1"/>
              <a:endCxn id="120" idx="0"/>
            </p:cNvCxnSpPr>
            <p:nvPr/>
          </p:nvCxnSpPr>
          <p:spPr>
            <a:xfrm rot="10800000" flipV="1">
              <a:off x="2437146" y="952500"/>
              <a:ext cx="534654" cy="266700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20" idx="2"/>
              <a:endCxn id="118" idx="3"/>
            </p:cNvCxnSpPr>
            <p:nvPr/>
          </p:nvCxnSpPr>
          <p:spPr>
            <a:xfrm rot="5400000">
              <a:off x="2074569" y="1809123"/>
              <a:ext cx="419100" cy="306054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13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5462607"/>
            <a:ext cx="729205" cy="7095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24" name="Left-Right Arrow 123"/>
          <p:cNvSpPr/>
          <p:nvPr/>
        </p:nvSpPr>
        <p:spPr bwMode="auto">
          <a:xfrm rot="1651813">
            <a:off x="1320930" y="5534581"/>
            <a:ext cx="710939" cy="284636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4419600"/>
            <a:ext cx="729205" cy="7095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27" name="Left-Right Arrow 126"/>
          <p:cNvSpPr/>
          <p:nvPr/>
        </p:nvSpPr>
        <p:spPr bwMode="auto">
          <a:xfrm rot="20313964">
            <a:off x="1325581" y="4924682"/>
            <a:ext cx="726528" cy="25058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Evolution as Model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75"/>
            <a:ext cx="8229600" cy="4835525"/>
          </a:xfrm>
        </p:spPr>
        <p:txBody>
          <a:bodyPr/>
          <a:lstStyle/>
          <a:p>
            <a:r>
              <a:rPr lang="en-US" sz="2000" b="1" dirty="0" smtClean="0"/>
              <a:t>Model Transformation </a:t>
            </a:r>
            <a:r>
              <a:rPr lang="en-US" sz="2000" dirty="0" smtClean="0"/>
              <a:t>takes as input a model conforming to a given metamodel and produces as output another model conforming to a given metamodel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This research focuses on endogenous model transformations to support model evolution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066800" y="2514600"/>
            <a:ext cx="3209636" cy="1905000"/>
            <a:chOff x="1209964" y="2514600"/>
            <a:chExt cx="3209636" cy="1905000"/>
          </a:xfrm>
        </p:grpSpPr>
        <p:grpSp>
          <p:nvGrpSpPr>
            <p:cNvPr id="23" name="Group 22"/>
            <p:cNvGrpSpPr/>
            <p:nvPr/>
          </p:nvGrpSpPr>
          <p:grpSpPr>
            <a:xfrm>
              <a:off x="1209964" y="3048000"/>
              <a:ext cx="3209636" cy="1371600"/>
              <a:chOff x="1209964" y="2590800"/>
              <a:chExt cx="3209636" cy="137160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1209964" y="2590800"/>
                <a:ext cx="12192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r>
                  <a:rPr lang="en-US" sz="1400" dirty="0" smtClean="0"/>
                  <a:t>Metamodel1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3191164" y="2590800"/>
                <a:ext cx="12192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r>
                  <a:rPr lang="en-US" sz="1400" dirty="0" smtClean="0"/>
                  <a:t>Metamodel2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209964" y="3581400"/>
                <a:ext cx="12192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r>
                  <a:rPr lang="en-US" sz="1400" dirty="0" smtClean="0"/>
                  <a:t>Model1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3200400" y="3581400"/>
                <a:ext cx="12192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r>
                  <a:rPr lang="en-US" sz="1400" dirty="0" smtClean="0"/>
                  <a:t>Model2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" name="Straight Arrow Connector 13"/>
              <p:cNvCxnSpPr>
                <a:stCxn id="11" idx="0"/>
                <a:endCxn id="9" idx="2"/>
              </p:cNvCxnSpPr>
              <p:nvPr/>
            </p:nvCxnSpPr>
            <p:spPr bwMode="auto">
              <a:xfrm rot="5400000" flipH="1" flipV="1">
                <a:off x="1514764" y="3276600"/>
                <a:ext cx="6096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16" name="Straight Arrow Connector 15"/>
              <p:cNvCxnSpPr>
                <a:stCxn id="12" idx="0"/>
                <a:endCxn id="10" idx="2"/>
              </p:cNvCxnSpPr>
              <p:nvPr/>
            </p:nvCxnSpPr>
            <p:spPr bwMode="auto">
              <a:xfrm rot="16200000" flipV="1">
                <a:off x="3500582" y="3271982"/>
                <a:ext cx="609600" cy="9236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Straight Arrow Connector 17"/>
              <p:cNvCxnSpPr>
                <a:stCxn id="11" idx="3"/>
                <a:endCxn id="12" idx="1"/>
              </p:cNvCxnSpPr>
              <p:nvPr/>
            </p:nvCxnSpPr>
            <p:spPr bwMode="auto">
              <a:xfrm>
                <a:off x="2429164" y="3771900"/>
                <a:ext cx="771236" cy="1588"/>
              </a:xfrm>
              <a:prstGeom prst="straightConnector1">
                <a:avLst/>
              </a:prstGeom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tx2"/>
                    </a:gs>
                  </a:gsLst>
                  <a:lin ang="10800000" scaled="1"/>
                  <a:tileRect/>
                </a:gradFill>
                <a:headEnd type="none" w="med" len="med"/>
                <a:tailEnd type="arrow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1505528" y="2514600"/>
              <a:ext cx="2667001" cy="286232"/>
            </a:xfrm>
            <a:prstGeom prst="rect">
              <a:avLst/>
            </a:prstGeom>
            <a:ln cap="sq">
              <a:rou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Exogenous Model Transformation</a:t>
              </a:r>
              <a:endParaRPr lang="en-US" sz="1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38436" y="2514600"/>
            <a:ext cx="3124200" cy="1905000"/>
            <a:chOff x="5181600" y="2514600"/>
            <a:chExt cx="3124200" cy="1905000"/>
          </a:xfrm>
        </p:grpSpPr>
        <p:sp>
          <p:nvSpPr>
            <p:cNvPr id="24" name="TextBox 23"/>
            <p:cNvSpPr txBox="1"/>
            <p:nvPr/>
          </p:nvSpPr>
          <p:spPr>
            <a:xfrm>
              <a:off x="5257800" y="2514600"/>
              <a:ext cx="2743200" cy="2862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Endogenous Model Transformation</a:t>
              </a:r>
              <a:endParaRPr lang="en-US" sz="1400" dirty="0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6096000" y="3048000"/>
              <a:ext cx="1219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lang="en-US" sz="1400" dirty="0" smtClean="0"/>
                <a:t>Metamodel1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181600" y="4038600"/>
              <a:ext cx="1219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lang="en-US" sz="1400" dirty="0" smtClean="0"/>
                <a:t>Model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Arrow Connector 26"/>
            <p:cNvCxnSpPr>
              <a:stCxn id="26" idx="0"/>
              <a:endCxn id="25" idx="2"/>
            </p:cNvCxnSpPr>
            <p:nvPr/>
          </p:nvCxnSpPr>
          <p:spPr bwMode="auto">
            <a:xfrm rot="5400000" flipH="1" flipV="1">
              <a:off x="5943600" y="3276600"/>
              <a:ext cx="609600" cy="9144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29" name="Rounded Rectangle 28"/>
            <p:cNvSpPr/>
            <p:nvPr/>
          </p:nvSpPr>
          <p:spPr bwMode="auto">
            <a:xfrm>
              <a:off x="7086600" y="4038600"/>
              <a:ext cx="12192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lang="en-US" sz="1400" dirty="0" smtClean="0"/>
                <a:t>Model’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Arrow Connector 29"/>
            <p:cNvCxnSpPr>
              <a:stCxn id="29" idx="0"/>
              <a:endCxn id="25" idx="2"/>
            </p:cNvCxnSpPr>
            <p:nvPr/>
          </p:nvCxnSpPr>
          <p:spPr bwMode="auto">
            <a:xfrm rot="16200000" flipV="1">
              <a:off x="6896100" y="3238500"/>
              <a:ext cx="609600" cy="9906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3" name="Straight Arrow Connector 32"/>
            <p:cNvCxnSpPr>
              <a:stCxn id="26" idx="3"/>
              <a:endCxn id="29" idx="1"/>
            </p:cNvCxnSpPr>
            <p:nvPr/>
          </p:nvCxnSpPr>
          <p:spPr bwMode="auto">
            <a:xfrm>
              <a:off x="6400800" y="4229100"/>
              <a:ext cx="6858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7162800" y="2311872"/>
            <a:ext cx="109730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6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Manual Transformation is Challenging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4275"/>
            <a:ext cx="8229600" cy="4835525"/>
          </a:xfrm>
        </p:spPr>
        <p:txBody>
          <a:bodyPr/>
          <a:lstStyle/>
          <a:p>
            <a:r>
              <a:rPr lang="en-US" sz="2400" dirty="0" smtClean="0"/>
              <a:t>Manually editing is the most direct way to transform models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 smtClean="0"/>
              <a:t>Manual editing is</a:t>
            </a:r>
          </a:p>
          <a:p>
            <a:pPr lvl="1"/>
            <a:r>
              <a:rPr lang="en-US" sz="2000" dirty="0" smtClean="0"/>
              <a:t>Tedious</a:t>
            </a:r>
          </a:p>
          <a:p>
            <a:pPr lvl="1"/>
            <a:r>
              <a:rPr lang="en-US" sz="2000" dirty="0" smtClean="0"/>
              <a:t>Time-consuming</a:t>
            </a:r>
          </a:p>
          <a:p>
            <a:pPr lvl="1"/>
            <a:r>
              <a:rPr lang="en-US" sz="2000" dirty="0" smtClean="0"/>
              <a:t>Error-prone</a:t>
            </a:r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8128" t="12502" r="14064" b="12502"/>
          <a:stretch>
            <a:fillRect/>
          </a:stretch>
        </p:blipFill>
        <p:spPr bwMode="auto">
          <a:xfrm>
            <a:off x="4223543" y="1743363"/>
            <a:ext cx="2253457" cy="21336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28128" t="12502" r="14064" b="12502"/>
          <a:stretch>
            <a:fillRect/>
          </a:stretch>
        </p:blipFill>
        <p:spPr bwMode="auto">
          <a:xfrm>
            <a:off x="898429" y="1761836"/>
            <a:ext cx="2159139" cy="20999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793213" y="2287783"/>
            <a:ext cx="3036843" cy="4393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Right Arrow 9"/>
          <p:cNvSpPr/>
          <p:nvPr/>
        </p:nvSpPr>
        <p:spPr bwMode="auto">
          <a:xfrm>
            <a:off x="3200400" y="2662152"/>
            <a:ext cx="914400" cy="2819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7989" y="3066911"/>
            <a:ext cx="622182" cy="60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67364" y="1960416"/>
            <a:ext cx="617124" cy="60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4927803"/>
            <a:ext cx="1067846" cy="1244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Multiply 14"/>
          <p:cNvSpPr/>
          <p:nvPr/>
        </p:nvSpPr>
        <p:spPr bwMode="auto">
          <a:xfrm>
            <a:off x="3124200" y="1676400"/>
            <a:ext cx="939796" cy="2362200"/>
          </a:xfrm>
          <a:prstGeom prst="mathMultiply">
            <a:avLst>
              <a:gd name="adj1" fmla="val 10101"/>
            </a:avLst>
          </a:prstGeom>
          <a:solidFill>
            <a:srgbClr val="FF0000">
              <a:alpha val="8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Model Transformation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5525"/>
          </a:xfrm>
        </p:spPr>
        <p:txBody>
          <a:bodyPr/>
          <a:lstStyle/>
          <a:p>
            <a:r>
              <a:rPr lang="en-US" sz="2000" dirty="0" smtClean="0"/>
              <a:t>MTLs are specialized languages to implement model transformation tasks</a:t>
            </a:r>
          </a:p>
          <a:p>
            <a:r>
              <a:rPr lang="en-US" sz="2000" dirty="0" smtClean="0"/>
              <a:t>Automate model transformations by programming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83976" y="2209800"/>
            <a:ext cx="7293224" cy="4244586"/>
            <a:chOff x="935189" y="2199137"/>
            <a:chExt cx="7293224" cy="4244586"/>
          </a:xfrm>
        </p:grpSpPr>
        <p:pic>
          <p:nvPicPr>
            <p:cNvPr id="17" name="Picture 16" descr="PPT3F5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030618" y="2618326"/>
              <a:ext cx="1941182" cy="263448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18" name="Content Placeholder 3" descr="PPT5A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186045" y="2618326"/>
              <a:ext cx="2401013" cy="300418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19" name="Picture 3" descr="C:\Documents and Settings\yusun\Desktop\Picture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17738" y="2609592"/>
              <a:ext cx="1954662" cy="273345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984264" y="5272693"/>
              <a:ext cx="2045305" cy="517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 dirty="0">
                  <a:solidFill>
                    <a:srgbClr val="C00000"/>
                  </a:solidFill>
                </a:rPr>
                <a:t>QVT</a:t>
              </a:r>
            </a:p>
            <a:p>
              <a:pPr algn="ctr">
                <a:buNone/>
              </a:pPr>
              <a:r>
                <a:rPr lang="en-US" sz="1200" dirty="0">
                  <a:solidFill>
                    <a:srgbClr val="C00000"/>
                  </a:solidFill>
                </a:rPr>
                <a:t>Query/View/Transformation</a:t>
              </a:r>
            </a:p>
          </p:txBody>
        </p:sp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3188668" y="5621960"/>
              <a:ext cx="2390398" cy="82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C00000"/>
                  </a:solidFill>
                </a:rPr>
                <a:t>ECL</a:t>
              </a:r>
              <a:endParaRPr lang="en-US" sz="1600" dirty="0">
                <a:solidFill>
                  <a:srgbClr val="C00000"/>
                </a:solidFill>
              </a:endParaRPr>
            </a:p>
            <a:p>
              <a:pPr>
                <a:buNone/>
              </a:pPr>
              <a:r>
                <a:rPr lang="en-US" sz="1200" dirty="0" smtClean="0">
                  <a:solidFill>
                    <a:srgbClr val="C00000"/>
                  </a:solidFill>
                </a:rPr>
                <a:t>Embedded Constraint Language</a:t>
              </a:r>
              <a:endParaRPr lang="en-US" sz="1200" dirty="0">
                <a:solidFill>
                  <a:srgbClr val="C00000"/>
                </a:solidFill>
              </a:endParaRPr>
            </a:p>
            <a:p>
              <a:endParaRPr lang="en-US" dirty="0"/>
            </a:p>
          </p:txBody>
        </p:sp>
        <p:sp>
          <p:nvSpPr>
            <p:cNvPr id="22" name="TextBox 10"/>
            <p:cNvSpPr txBox="1">
              <a:spLocks noChangeArrowheads="1"/>
            </p:cNvSpPr>
            <p:nvPr/>
          </p:nvSpPr>
          <p:spPr bwMode="auto">
            <a:xfrm>
              <a:off x="5570762" y="5359543"/>
              <a:ext cx="2657651" cy="517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1600" dirty="0" err="1">
                  <a:solidFill>
                    <a:srgbClr val="C00000"/>
                  </a:solidFill>
                </a:rPr>
                <a:t>GReAT</a:t>
              </a:r>
              <a:endParaRPr lang="en-US" sz="1600" dirty="0">
                <a:solidFill>
                  <a:srgbClr val="C00000"/>
                </a:solidFill>
              </a:endParaRPr>
            </a:p>
            <a:p>
              <a:pPr algn="ctr">
                <a:buNone/>
              </a:pPr>
              <a:r>
                <a:rPr lang="en-US" sz="1200" dirty="0">
                  <a:solidFill>
                    <a:srgbClr val="C00000"/>
                  </a:solidFill>
                </a:rPr>
                <a:t>Graph Rewriting and Transformation</a:t>
              </a:r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935189" y="2199137"/>
              <a:ext cx="4604657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i="1" dirty="0" smtClean="0">
                  <a:solidFill>
                    <a:schemeClr val="tx2"/>
                  </a:solidFill>
                </a:rPr>
                <a:t>Popular </a:t>
              </a:r>
              <a:r>
                <a:rPr lang="en-US" i="1" dirty="0">
                  <a:solidFill>
                    <a:schemeClr val="tx2"/>
                  </a:solidFill>
                </a:rPr>
                <a:t>Model </a:t>
              </a:r>
              <a:r>
                <a:rPr lang="en-US" i="1" dirty="0" smtClean="0">
                  <a:solidFill>
                    <a:schemeClr val="tx2"/>
                  </a:solidFill>
                </a:rPr>
                <a:t>Transformation </a:t>
              </a:r>
              <a:r>
                <a:rPr lang="en-US" i="1" dirty="0">
                  <a:solidFill>
                    <a:schemeClr val="tx2"/>
                  </a:solidFill>
                </a:rPr>
                <a:t>Languages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533400" y="5029200"/>
            <a:ext cx="8077200" cy="118872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33400" y="3733800"/>
            <a:ext cx="8077200" cy="1188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 cap="flat" cmpd="sng" algn="ctr">
            <a:solidFill>
              <a:srgbClr val="FF9E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3400" y="2438400"/>
            <a:ext cx="8077200" cy="11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Roadmap</a:t>
            </a:r>
            <a:endParaRPr lang="en-US" sz="3600" dirty="0"/>
          </a:p>
        </p:txBody>
      </p:sp>
      <p:sp>
        <p:nvSpPr>
          <p:cNvPr id="31" name="Subtitle 5"/>
          <p:cNvSpPr txBox="1">
            <a:spLocks/>
          </p:cNvSpPr>
          <p:nvPr/>
        </p:nvSpPr>
        <p:spPr bwMode="auto">
          <a:xfrm>
            <a:off x="4876800" y="5997700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Live-MTBD</a:t>
            </a:r>
            <a:endParaRPr lang="en-US" sz="1400" kern="0" dirty="0">
              <a:latin typeface="+mn-lt"/>
            </a:endParaRPr>
          </a:p>
        </p:txBody>
      </p:sp>
      <p:sp>
        <p:nvSpPr>
          <p:cNvPr id="35" name="Subtitle 5"/>
          <p:cNvSpPr txBox="1">
            <a:spLocks/>
          </p:cNvSpPr>
          <p:nvPr/>
        </p:nvSpPr>
        <p:spPr bwMode="auto">
          <a:xfrm>
            <a:off x="7136466" y="5998192"/>
            <a:ext cx="12455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MTBD Debugger</a:t>
            </a:r>
            <a:endParaRPr lang="en-US" sz="1400" kern="0" dirty="0">
              <a:latin typeface="+mn-lt"/>
            </a:endParaRPr>
          </a:p>
        </p:txBody>
      </p:sp>
      <p:sp>
        <p:nvSpPr>
          <p:cNvPr id="43" name="Subtitle 5"/>
          <p:cNvSpPr txBox="1">
            <a:spLocks/>
          </p:cNvSpPr>
          <p:nvPr/>
        </p:nvSpPr>
        <p:spPr bwMode="auto">
          <a:xfrm>
            <a:off x="3565869" y="5992328"/>
            <a:ext cx="4841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MTBD</a:t>
            </a:r>
            <a:endParaRPr lang="en-US" sz="1400" kern="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1009" y="5006016"/>
            <a:ext cx="12977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Approaches</a:t>
            </a:r>
            <a:endParaRPr lang="en-US" u="sng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75530" y="3712192"/>
            <a:ext cx="2091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Research Objectives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19752" y="243044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Motivation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33400" y="1143000"/>
            <a:ext cx="8077200" cy="118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33400" y="1183944"/>
            <a:ext cx="135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Introduction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5" name="Subtitle 5"/>
          <p:cNvSpPr txBox="1">
            <a:spLocks/>
          </p:cNvSpPr>
          <p:nvPr/>
        </p:nvSpPr>
        <p:spPr bwMode="auto">
          <a:xfrm>
            <a:off x="2764808" y="2057400"/>
            <a:ext cx="2286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Domain-Specific Modeling</a:t>
            </a:r>
            <a:endParaRPr lang="en-US" sz="1400" kern="0" dirty="0">
              <a:latin typeface="+mn-lt"/>
            </a:endParaRPr>
          </a:p>
        </p:txBody>
      </p:sp>
      <p:sp>
        <p:nvSpPr>
          <p:cNvPr id="116" name="Subtitle 5"/>
          <p:cNvSpPr txBox="1">
            <a:spLocks/>
          </p:cNvSpPr>
          <p:nvPr/>
        </p:nvSpPr>
        <p:spPr bwMode="auto">
          <a:xfrm>
            <a:off x="5070144" y="2070556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Model Evolution</a:t>
            </a:r>
            <a:endParaRPr lang="en-US" sz="1400" kern="0" dirty="0">
              <a:latin typeface="+mn-lt"/>
            </a:endParaRPr>
          </a:p>
        </p:txBody>
      </p:sp>
      <p:sp>
        <p:nvSpPr>
          <p:cNvPr id="117" name="Subtitle 5"/>
          <p:cNvSpPr txBox="1">
            <a:spLocks/>
          </p:cNvSpPr>
          <p:nvPr/>
        </p:nvSpPr>
        <p:spPr bwMode="auto">
          <a:xfrm>
            <a:off x="2895600" y="3385292"/>
            <a:ext cx="1905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Using and learning MTLs</a:t>
            </a:r>
            <a:endParaRPr lang="en-US" sz="1400" kern="0" dirty="0">
              <a:latin typeface="+mn-lt"/>
            </a:endParaRPr>
          </a:p>
        </p:txBody>
      </p:sp>
      <p:sp>
        <p:nvSpPr>
          <p:cNvPr id="120" name="Subtitle 5"/>
          <p:cNvSpPr txBox="1">
            <a:spLocks/>
          </p:cNvSpPr>
          <p:nvPr/>
        </p:nvSpPr>
        <p:spPr bwMode="auto">
          <a:xfrm>
            <a:off x="2909248" y="4661356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User-Centric</a:t>
            </a:r>
            <a:endParaRPr lang="en-US" sz="1400" kern="0" dirty="0">
              <a:latin typeface="+mn-lt"/>
            </a:endParaRPr>
          </a:p>
        </p:txBody>
      </p:sp>
      <p:sp>
        <p:nvSpPr>
          <p:cNvPr id="122" name="Subtitle 5"/>
          <p:cNvSpPr txBox="1">
            <a:spLocks/>
          </p:cNvSpPr>
          <p:nvPr/>
        </p:nvSpPr>
        <p:spPr bwMode="auto">
          <a:xfrm>
            <a:off x="4876800" y="4648200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Reuse Support</a:t>
            </a:r>
            <a:endParaRPr lang="en-US" sz="1400" kern="0" dirty="0">
              <a:latin typeface="+mn-lt"/>
            </a:endParaRPr>
          </a:p>
        </p:txBody>
      </p:sp>
      <p:sp>
        <p:nvSpPr>
          <p:cNvPr id="123" name="Subtitle 5"/>
          <p:cNvSpPr txBox="1">
            <a:spLocks/>
          </p:cNvSpPr>
          <p:nvPr/>
        </p:nvSpPr>
        <p:spPr bwMode="auto">
          <a:xfrm>
            <a:off x="6781800" y="4647708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Debugging Mechanism</a:t>
            </a:r>
            <a:endParaRPr lang="en-US" sz="1400" kern="0" dirty="0">
              <a:latin typeface="+mn-lt"/>
            </a:endParaRPr>
          </a:p>
        </p:txBody>
      </p:sp>
      <p:pic>
        <p:nvPicPr>
          <p:cNvPr id="22530" name="Picture 2" descr="http://www.firstaidcourses.co.uk/images/site/introduction-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080" y="1540479"/>
            <a:ext cx="701720" cy="701720"/>
          </a:xfrm>
          <a:prstGeom prst="rect">
            <a:avLst/>
          </a:prstGeom>
          <a:noFill/>
        </p:spPr>
      </p:pic>
      <p:sp>
        <p:nvSpPr>
          <p:cNvPr id="22532" name="AutoShape 4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http://www.foxheadworks.com/Global/Images/Big_warn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280" y="2849527"/>
            <a:ext cx="584767" cy="584769"/>
          </a:xfrm>
          <a:prstGeom prst="rect">
            <a:avLst/>
          </a:prstGeom>
          <a:noFill/>
        </p:spPr>
      </p:pic>
      <p:pic>
        <p:nvPicPr>
          <p:cNvPr id="22542" name="Picture 14" descr="http://clubdeq.com/targe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280" y="4152887"/>
            <a:ext cx="584767" cy="584767"/>
          </a:xfrm>
          <a:prstGeom prst="rect">
            <a:avLst/>
          </a:prstGeom>
          <a:noFill/>
        </p:spPr>
      </p:pic>
      <p:pic>
        <p:nvPicPr>
          <p:cNvPr id="22551" name="Picture 23" descr="C:\Users\Yu Sun\Desktop\solutionic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280" y="5426680"/>
            <a:ext cx="584767" cy="593120"/>
          </a:xfrm>
          <a:prstGeom prst="rect">
            <a:avLst/>
          </a:prstGeom>
          <a:noFill/>
        </p:spPr>
      </p:pic>
      <p:pic>
        <p:nvPicPr>
          <p:cNvPr id="22552" name="Picture 24" descr="C:\Users\Yu Sun\Desktop\defensetmp\d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1371600"/>
            <a:ext cx="1143000" cy="672152"/>
          </a:xfrm>
          <a:prstGeom prst="rect">
            <a:avLst/>
          </a:prstGeom>
          <a:noFill/>
        </p:spPr>
      </p:pic>
      <p:pic>
        <p:nvPicPr>
          <p:cNvPr id="22553" name="Picture 25" descr="C:\Users\Yu Sun\Desktop\defensetmp\modelevoluti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86395" y="1390936"/>
            <a:ext cx="1705557" cy="632699"/>
          </a:xfrm>
          <a:prstGeom prst="rect">
            <a:avLst/>
          </a:prstGeom>
          <a:noFill/>
        </p:spPr>
      </p:pic>
      <p:grpSp>
        <p:nvGrpSpPr>
          <p:cNvPr id="247" name="Group 246"/>
          <p:cNvGrpSpPr/>
          <p:nvPr/>
        </p:nvGrpSpPr>
        <p:grpSpPr>
          <a:xfrm>
            <a:off x="6705600" y="1219200"/>
            <a:ext cx="2057400" cy="1084860"/>
            <a:chOff x="6553200" y="1143000"/>
            <a:chExt cx="2057400" cy="1084860"/>
          </a:xfrm>
        </p:grpSpPr>
        <p:sp>
          <p:nvSpPr>
            <p:cNvPr id="121" name="Subtitle 5"/>
            <p:cNvSpPr txBox="1">
              <a:spLocks/>
            </p:cNvSpPr>
            <p:nvPr/>
          </p:nvSpPr>
          <p:spPr bwMode="auto">
            <a:xfrm>
              <a:off x="6553200" y="1796973"/>
              <a:ext cx="2057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Model Transformation Languages (MTLs)</a:t>
              </a:r>
              <a:endParaRPr lang="en-US" sz="1400" kern="0" dirty="0">
                <a:latin typeface="+mn-lt"/>
              </a:endParaRPr>
            </a:p>
          </p:txBody>
        </p:sp>
        <p:pic>
          <p:nvPicPr>
            <p:cNvPr id="65" name="Content Placeholder 3" descr="PPT5A8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010400" y="1159367"/>
              <a:ext cx="516393" cy="61623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66" name="Picture 3" descr="C:\Documents and Settings\yusun\Desktop\Picture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03872" y="1143000"/>
              <a:ext cx="473328" cy="63130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22554" name="Picture 26" descr="C:\Users\Yu Sun\Desktop\defensetmp\uselear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2609469"/>
            <a:ext cx="1462088" cy="772824"/>
          </a:xfrm>
          <a:prstGeom prst="rect">
            <a:avLst/>
          </a:prstGeom>
          <a:noFill/>
        </p:spPr>
      </p:pic>
      <p:grpSp>
        <p:nvGrpSpPr>
          <p:cNvPr id="248" name="Group 247"/>
          <p:cNvGrpSpPr/>
          <p:nvPr/>
        </p:nvGrpSpPr>
        <p:grpSpPr>
          <a:xfrm>
            <a:off x="6926240" y="2653352"/>
            <a:ext cx="1600200" cy="945504"/>
            <a:chOff x="6858000" y="2586992"/>
            <a:chExt cx="1600200" cy="945504"/>
          </a:xfrm>
        </p:grpSpPr>
        <p:sp>
          <p:nvSpPr>
            <p:cNvPr id="119" name="Subtitle 5"/>
            <p:cNvSpPr txBox="1">
              <a:spLocks/>
            </p:cNvSpPr>
            <p:nvPr/>
          </p:nvSpPr>
          <p:spPr bwMode="auto">
            <a:xfrm>
              <a:off x="6858000" y="3317052"/>
              <a:ext cx="1600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Debugging MTL Rules</a:t>
              </a:r>
              <a:endParaRPr lang="en-US" sz="1400" kern="0" dirty="0">
                <a:latin typeface="+mn-lt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7010400" y="2586992"/>
              <a:ext cx="1295400" cy="689608"/>
              <a:chOff x="1295400" y="4724400"/>
              <a:chExt cx="1632769" cy="994408"/>
            </a:xfrm>
          </p:grpSpPr>
          <p:pic>
            <p:nvPicPr>
              <p:cNvPr id="102" name="Picture 101" descr="Script_Debugger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295400" y="4953000"/>
                <a:ext cx="712108" cy="765808"/>
              </a:xfrm>
              <a:prstGeom prst="rect">
                <a:avLst/>
              </a:prstGeom>
            </p:spPr>
          </p:pic>
          <p:pic>
            <p:nvPicPr>
              <p:cNvPr id="103" name="Picture 102" descr="comingsoon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057400" y="4724400"/>
                <a:ext cx="870769" cy="990600"/>
              </a:xfrm>
              <a:prstGeom prst="rect">
                <a:avLst/>
              </a:prstGeom>
            </p:spPr>
          </p:pic>
        </p:grpSp>
      </p:grpSp>
      <p:grpSp>
        <p:nvGrpSpPr>
          <p:cNvPr id="249" name="Group 248"/>
          <p:cNvGrpSpPr/>
          <p:nvPr/>
        </p:nvGrpSpPr>
        <p:grpSpPr>
          <a:xfrm>
            <a:off x="4912056" y="2541896"/>
            <a:ext cx="1752600" cy="1066800"/>
            <a:chOff x="4648200" y="2465696"/>
            <a:chExt cx="1752600" cy="1066800"/>
          </a:xfrm>
        </p:grpSpPr>
        <p:sp>
          <p:nvSpPr>
            <p:cNvPr id="118" name="Subtitle 5"/>
            <p:cNvSpPr txBox="1">
              <a:spLocks/>
            </p:cNvSpPr>
            <p:nvPr/>
          </p:nvSpPr>
          <p:spPr bwMode="auto">
            <a:xfrm>
              <a:off x="4648200" y="3317052"/>
              <a:ext cx="175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Reusing MTL Rules</a:t>
              </a:r>
              <a:endParaRPr lang="en-US" sz="1400" kern="0" dirty="0">
                <a:latin typeface="+mn-lt"/>
              </a:endParaRPr>
            </a:p>
          </p:txBody>
        </p:sp>
        <p:grpSp>
          <p:nvGrpSpPr>
            <p:cNvPr id="105" name="Group 250"/>
            <p:cNvGrpSpPr>
              <a:grpSpLocks/>
            </p:cNvGrpSpPr>
            <p:nvPr/>
          </p:nvGrpSpPr>
          <p:grpSpPr bwMode="auto">
            <a:xfrm>
              <a:off x="5181600" y="2465696"/>
              <a:ext cx="760413" cy="838200"/>
              <a:chOff x="5715000" y="2868613"/>
              <a:chExt cx="2819400" cy="3390900"/>
            </a:xfrm>
          </p:grpSpPr>
          <p:grpSp>
            <p:nvGrpSpPr>
              <p:cNvPr id="106" name="Group 128"/>
              <p:cNvGrpSpPr>
                <a:grpSpLocks/>
              </p:cNvGrpSpPr>
              <p:nvPr/>
            </p:nvGrpSpPr>
            <p:grpSpPr bwMode="auto">
              <a:xfrm>
                <a:off x="7239000" y="5816600"/>
                <a:ext cx="685800" cy="442913"/>
                <a:chOff x="1892300" y="3938588"/>
                <a:chExt cx="685800" cy="442912"/>
              </a:xfrm>
            </p:grpSpPr>
            <p:sp>
              <p:nvSpPr>
                <p:cNvPr id="231" name="Rectangle 72"/>
                <p:cNvSpPr>
                  <a:spLocks noChangeArrowheads="1"/>
                </p:cNvSpPr>
                <p:nvPr/>
              </p:nvSpPr>
              <p:spPr bwMode="auto">
                <a:xfrm>
                  <a:off x="1892300" y="3938588"/>
                  <a:ext cx="685800" cy="442912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Line 73"/>
                <p:cNvSpPr>
                  <a:spLocks noChangeShapeType="1"/>
                </p:cNvSpPr>
                <p:nvPr/>
              </p:nvSpPr>
              <p:spPr bwMode="auto">
                <a:xfrm>
                  <a:off x="1968500" y="4000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74"/>
                <p:cNvSpPr>
                  <a:spLocks noChangeShapeType="1"/>
                </p:cNvSpPr>
                <p:nvPr/>
              </p:nvSpPr>
              <p:spPr bwMode="auto">
                <a:xfrm>
                  <a:off x="1968500" y="4076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75"/>
                <p:cNvSpPr>
                  <a:spLocks noChangeShapeType="1"/>
                </p:cNvSpPr>
                <p:nvPr/>
              </p:nvSpPr>
              <p:spPr bwMode="auto">
                <a:xfrm>
                  <a:off x="1968500" y="41529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76"/>
                <p:cNvSpPr>
                  <a:spLocks noChangeShapeType="1"/>
                </p:cNvSpPr>
                <p:nvPr/>
              </p:nvSpPr>
              <p:spPr bwMode="auto">
                <a:xfrm>
                  <a:off x="1968500" y="4229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77"/>
                <p:cNvSpPr>
                  <a:spLocks noChangeShapeType="1"/>
                </p:cNvSpPr>
                <p:nvPr/>
              </p:nvSpPr>
              <p:spPr bwMode="auto">
                <a:xfrm>
                  <a:off x="19685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" name="Group 127"/>
              <p:cNvGrpSpPr>
                <a:grpSpLocks/>
              </p:cNvGrpSpPr>
              <p:nvPr/>
            </p:nvGrpSpPr>
            <p:grpSpPr bwMode="auto">
              <a:xfrm>
                <a:off x="5715000" y="2868613"/>
                <a:ext cx="838200" cy="3162300"/>
                <a:chOff x="4724400" y="2781300"/>
                <a:chExt cx="838200" cy="3162300"/>
              </a:xfrm>
            </p:grpSpPr>
            <p:sp>
              <p:nvSpPr>
                <p:cNvPr id="193" name="Rectangle 4"/>
                <p:cNvSpPr>
                  <a:spLocks noChangeArrowheads="1"/>
                </p:cNvSpPr>
                <p:nvPr/>
              </p:nvSpPr>
              <p:spPr bwMode="auto">
                <a:xfrm>
                  <a:off x="4724400" y="2781300"/>
                  <a:ext cx="838200" cy="31623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94" name="Line 40"/>
                <p:cNvSpPr>
                  <a:spLocks noChangeShapeType="1"/>
                </p:cNvSpPr>
                <p:nvPr/>
              </p:nvSpPr>
              <p:spPr bwMode="auto">
                <a:xfrm>
                  <a:off x="4876800" y="5448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41"/>
                <p:cNvSpPr>
                  <a:spLocks noChangeShapeType="1"/>
                </p:cNvSpPr>
                <p:nvPr/>
              </p:nvSpPr>
              <p:spPr bwMode="auto">
                <a:xfrm>
                  <a:off x="4876800" y="5372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42"/>
                <p:cNvSpPr>
                  <a:spLocks noChangeShapeType="1"/>
                </p:cNvSpPr>
                <p:nvPr/>
              </p:nvSpPr>
              <p:spPr bwMode="auto">
                <a:xfrm>
                  <a:off x="4876800" y="5295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43"/>
                <p:cNvSpPr>
                  <a:spLocks noChangeShapeType="1"/>
                </p:cNvSpPr>
                <p:nvPr/>
              </p:nvSpPr>
              <p:spPr bwMode="auto">
                <a:xfrm>
                  <a:off x="4876800" y="58293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44"/>
                <p:cNvSpPr>
                  <a:spLocks noChangeShapeType="1"/>
                </p:cNvSpPr>
                <p:nvPr/>
              </p:nvSpPr>
              <p:spPr bwMode="auto">
                <a:xfrm>
                  <a:off x="4876800" y="5753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45"/>
                <p:cNvSpPr>
                  <a:spLocks noChangeShapeType="1"/>
                </p:cNvSpPr>
                <p:nvPr/>
              </p:nvSpPr>
              <p:spPr bwMode="auto">
                <a:xfrm>
                  <a:off x="4876800" y="5676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46"/>
                <p:cNvSpPr>
                  <a:spLocks noChangeShapeType="1"/>
                </p:cNvSpPr>
                <p:nvPr/>
              </p:nvSpPr>
              <p:spPr bwMode="auto">
                <a:xfrm>
                  <a:off x="4876800" y="5600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47"/>
                <p:cNvSpPr>
                  <a:spLocks noChangeShapeType="1"/>
                </p:cNvSpPr>
                <p:nvPr/>
              </p:nvSpPr>
              <p:spPr bwMode="auto">
                <a:xfrm>
                  <a:off x="4876800" y="5524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48"/>
                <p:cNvSpPr>
                  <a:spLocks noChangeShapeType="1"/>
                </p:cNvSpPr>
                <p:nvPr/>
              </p:nvSpPr>
              <p:spPr bwMode="auto">
                <a:xfrm>
                  <a:off x="48768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49"/>
                <p:cNvSpPr>
                  <a:spLocks noChangeShapeType="1"/>
                </p:cNvSpPr>
                <p:nvPr/>
              </p:nvSpPr>
              <p:spPr bwMode="auto">
                <a:xfrm>
                  <a:off x="4876800" y="4229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50"/>
                <p:cNvSpPr>
                  <a:spLocks noChangeShapeType="1"/>
                </p:cNvSpPr>
                <p:nvPr/>
              </p:nvSpPr>
              <p:spPr bwMode="auto">
                <a:xfrm>
                  <a:off x="4876800" y="41529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51"/>
                <p:cNvSpPr>
                  <a:spLocks noChangeShapeType="1"/>
                </p:cNvSpPr>
                <p:nvPr/>
              </p:nvSpPr>
              <p:spPr bwMode="auto">
                <a:xfrm>
                  <a:off x="4876800" y="40767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52"/>
                <p:cNvSpPr>
                  <a:spLocks noChangeShapeType="1"/>
                </p:cNvSpPr>
                <p:nvPr/>
              </p:nvSpPr>
              <p:spPr bwMode="auto">
                <a:xfrm>
                  <a:off x="4876800" y="4000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53"/>
                <p:cNvSpPr>
                  <a:spLocks noChangeShapeType="1"/>
                </p:cNvSpPr>
                <p:nvPr/>
              </p:nvSpPr>
              <p:spPr bwMode="auto">
                <a:xfrm>
                  <a:off x="4876800" y="3924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54"/>
                <p:cNvSpPr>
                  <a:spLocks noChangeShapeType="1"/>
                </p:cNvSpPr>
                <p:nvPr/>
              </p:nvSpPr>
              <p:spPr bwMode="auto">
                <a:xfrm>
                  <a:off x="4876800" y="38481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55"/>
                <p:cNvSpPr>
                  <a:spLocks noChangeShapeType="1"/>
                </p:cNvSpPr>
                <p:nvPr/>
              </p:nvSpPr>
              <p:spPr bwMode="auto">
                <a:xfrm>
                  <a:off x="48768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56"/>
                <p:cNvSpPr>
                  <a:spLocks noChangeShapeType="1"/>
                </p:cNvSpPr>
                <p:nvPr/>
              </p:nvSpPr>
              <p:spPr bwMode="auto">
                <a:xfrm>
                  <a:off x="4876800" y="3695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57"/>
                <p:cNvSpPr>
                  <a:spLocks noChangeShapeType="1"/>
                </p:cNvSpPr>
                <p:nvPr/>
              </p:nvSpPr>
              <p:spPr bwMode="auto">
                <a:xfrm>
                  <a:off x="4876800" y="36195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58"/>
                <p:cNvSpPr>
                  <a:spLocks noChangeShapeType="1"/>
                </p:cNvSpPr>
                <p:nvPr/>
              </p:nvSpPr>
              <p:spPr bwMode="auto">
                <a:xfrm>
                  <a:off x="4876800" y="3543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59"/>
                <p:cNvSpPr>
                  <a:spLocks noChangeShapeType="1"/>
                </p:cNvSpPr>
                <p:nvPr/>
              </p:nvSpPr>
              <p:spPr bwMode="auto">
                <a:xfrm>
                  <a:off x="4876800" y="3467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60"/>
                <p:cNvSpPr>
                  <a:spLocks noChangeShapeType="1"/>
                </p:cNvSpPr>
                <p:nvPr/>
              </p:nvSpPr>
              <p:spPr bwMode="auto">
                <a:xfrm>
                  <a:off x="4876800" y="33909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61"/>
                <p:cNvSpPr>
                  <a:spLocks noChangeShapeType="1"/>
                </p:cNvSpPr>
                <p:nvPr/>
              </p:nvSpPr>
              <p:spPr bwMode="auto">
                <a:xfrm>
                  <a:off x="4876800" y="3314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62"/>
                <p:cNvSpPr>
                  <a:spLocks noChangeShapeType="1"/>
                </p:cNvSpPr>
                <p:nvPr/>
              </p:nvSpPr>
              <p:spPr bwMode="auto">
                <a:xfrm>
                  <a:off x="4876800" y="32385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63"/>
                <p:cNvSpPr>
                  <a:spLocks noChangeShapeType="1"/>
                </p:cNvSpPr>
                <p:nvPr/>
              </p:nvSpPr>
              <p:spPr bwMode="auto">
                <a:xfrm>
                  <a:off x="4876800" y="3162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64"/>
                <p:cNvSpPr>
                  <a:spLocks noChangeShapeType="1"/>
                </p:cNvSpPr>
                <p:nvPr/>
              </p:nvSpPr>
              <p:spPr bwMode="auto">
                <a:xfrm>
                  <a:off x="4876800" y="3086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65"/>
                <p:cNvSpPr>
                  <a:spLocks noChangeShapeType="1"/>
                </p:cNvSpPr>
                <p:nvPr/>
              </p:nvSpPr>
              <p:spPr bwMode="auto">
                <a:xfrm>
                  <a:off x="4876800" y="30099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66"/>
                <p:cNvSpPr>
                  <a:spLocks noChangeShapeType="1"/>
                </p:cNvSpPr>
                <p:nvPr/>
              </p:nvSpPr>
              <p:spPr bwMode="auto">
                <a:xfrm>
                  <a:off x="4876800" y="2933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67"/>
                <p:cNvSpPr>
                  <a:spLocks noChangeShapeType="1"/>
                </p:cNvSpPr>
                <p:nvPr/>
              </p:nvSpPr>
              <p:spPr bwMode="auto">
                <a:xfrm>
                  <a:off x="4876800" y="4686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68"/>
                <p:cNvSpPr>
                  <a:spLocks noChangeShapeType="1"/>
                </p:cNvSpPr>
                <p:nvPr/>
              </p:nvSpPr>
              <p:spPr bwMode="auto">
                <a:xfrm>
                  <a:off x="4876800" y="4610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69"/>
                <p:cNvSpPr>
                  <a:spLocks noChangeShapeType="1"/>
                </p:cNvSpPr>
                <p:nvPr/>
              </p:nvSpPr>
              <p:spPr bwMode="auto">
                <a:xfrm>
                  <a:off x="4876800" y="45339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70"/>
                <p:cNvSpPr>
                  <a:spLocks noChangeShapeType="1"/>
                </p:cNvSpPr>
                <p:nvPr/>
              </p:nvSpPr>
              <p:spPr bwMode="auto">
                <a:xfrm>
                  <a:off x="4876800" y="44577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71"/>
                <p:cNvSpPr>
                  <a:spLocks noChangeShapeType="1"/>
                </p:cNvSpPr>
                <p:nvPr/>
              </p:nvSpPr>
              <p:spPr bwMode="auto">
                <a:xfrm>
                  <a:off x="4876800" y="4381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78"/>
                <p:cNvSpPr>
                  <a:spLocks noChangeShapeType="1"/>
                </p:cNvSpPr>
                <p:nvPr/>
              </p:nvSpPr>
              <p:spPr bwMode="auto">
                <a:xfrm>
                  <a:off x="4876800" y="4838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79"/>
                <p:cNvSpPr>
                  <a:spLocks noChangeShapeType="1"/>
                </p:cNvSpPr>
                <p:nvPr/>
              </p:nvSpPr>
              <p:spPr bwMode="auto">
                <a:xfrm>
                  <a:off x="4876800" y="4914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80"/>
                <p:cNvSpPr>
                  <a:spLocks noChangeShapeType="1"/>
                </p:cNvSpPr>
                <p:nvPr/>
              </p:nvSpPr>
              <p:spPr bwMode="auto">
                <a:xfrm>
                  <a:off x="4876800" y="4991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81"/>
                <p:cNvSpPr>
                  <a:spLocks noChangeShapeType="1"/>
                </p:cNvSpPr>
                <p:nvPr/>
              </p:nvSpPr>
              <p:spPr bwMode="auto">
                <a:xfrm>
                  <a:off x="4876800" y="5067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82"/>
                <p:cNvSpPr>
                  <a:spLocks noChangeShapeType="1"/>
                </p:cNvSpPr>
                <p:nvPr/>
              </p:nvSpPr>
              <p:spPr bwMode="auto">
                <a:xfrm>
                  <a:off x="4876800" y="5143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26"/>
              <p:cNvGrpSpPr>
                <a:grpSpLocks/>
              </p:cNvGrpSpPr>
              <p:nvPr/>
            </p:nvGrpSpPr>
            <p:grpSpPr bwMode="auto">
              <a:xfrm>
                <a:off x="6705600" y="2868613"/>
                <a:ext cx="838200" cy="1676400"/>
                <a:chOff x="5715000" y="2781300"/>
                <a:chExt cx="838200" cy="1676400"/>
              </a:xfrm>
            </p:grpSpPr>
            <p:sp>
              <p:nvSpPr>
                <p:cNvPr id="175" name="Rectangle 6"/>
                <p:cNvSpPr>
                  <a:spLocks noChangeArrowheads="1"/>
                </p:cNvSpPr>
                <p:nvPr/>
              </p:nvSpPr>
              <p:spPr bwMode="auto">
                <a:xfrm>
                  <a:off x="5715000" y="2781300"/>
                  <a:ext cx="838200" cy="16764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76" name="Line 28"/>
                <p:cNvSpPr>
                  <a:spLocks noChangeShapeType="1"/>
                </p:cNvSpPr>
                <p:nvPr/>
              </p:nvSpPr>
              <p:spPr bwMode="auto">
                <a:xfrm>
                  <a:off x="5867400" y="3314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9"/>
                <p:cNvSpPr>
                  <a:spLocks noChangeShapeType="1"/>
                </p:cNvSpPr>
                <p:nvPr/>
              </p:nvSpPr>
              <p:spPr bwMode="auto">
                <a:xfrm>
                  <a:off x="5867400" y="3238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30"/>
                <p:cNvSpPr>
                  <a:spLocks noChangeShapeType="1"/>
                </p:cNvSpPr>
                <p:nvPr/>
              </p:nvSpPr>
              <p:spPr bwMode="auto">
                <a:xfrm>
                  <a:off x="5867400" y="3162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31"/>
                <p:cNvSpPr>
                  <a:spLocks noChangeShapeType="1"/>
                </p:cNvSpPr>
                <p:nvPr/>
              </p:nvSpPr>
              <p:spPr bwMode="auto">
                <a:xfrm>
                  <a:off x="5867400" y="3086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32"/>
                <p:cNvSpPr>
                  <a:spLocks noChangeShapeType="1"/>
                </p:cNvSpPr>
                <p:nvPr/>
              </p:nvSpPr>
              <p:spPr bwMode="auto">
                <a:xfrm>
                  <a:off x="5867400" y="3009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33"/>
                <p:cNvSpPr>
                  <a:spLocks noChangeShapeType="1"/>
                </p:cNvSpPr>
                <p:nvPr/>
              </p:nvSpPr>
              <p:spPr bwMode="auto">
                <a:xfrm>
                  <a:off x="5867400" y="29337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34"/>
                <p:cNvSpPr>
                  <a:spLocks noChangeShapeType="1"/>
                </p:cNvSpPr>
                <p:nvPr/>
              </p:nvSpPr>
              <p:spPr bwMode="auto">
                <a:xfrm>
                  <a:off x="58674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35"/>
                <p:cNvSpPr>
                  <a:spLocks noChangeShapeType="1"/>
                </p:cNvSpPr>
                <p:nvPr/>
              </p:nvSpPr>
              <p:spPr bwMode="auto">
                <a:xfrm>
                  <a:off x="5867400" y="4229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36"/>
                <p:cNvSpPr>
                  <a:spLocks noChangeShapeType="1"/>
                </p:cNvSpPr>
                <p:nvPr/>
              </p:nvSpPr>
              <p:spPr bwMode="auto">
                <a:xfrm>
                  <a:off x="5867400" y="4152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37"/>
                <p:cNvSpPr>
                  <a:spLocks noChangeShapeType="1"/>
                </p:cNvSpPr>
                <p:nvPr/>
              </p:nvSpPr>
              <p:spPr bwMode="auto">
                <a:xfrm>
                  <a:off x="5867400" y="40767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38"/>
                <p:cNvSpPr>
                  <a:spLocks noChangeShapeType="1"/>
                </p:cNvSpPr>
                <p:nvPr/>
              </p:nvSpPr>
              <p:spPr bwMode="auto">
                <a:xfrm>
                  <a:off x="5867400" y="40005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39"/>
                <p:cNvSpPr>
                  <a:spLocks noChangeShapeType="1"/>
                </p:cNvSpPr>
                <p:nvPr/>
              </p:nvSpPr>
              <p:spPr bwMode="auto">
                <a:xfrm>
                  <a:off x="5867400" y="3924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83"/>
                <p:cNvSpPr>
                  <a:spLocks noChangeShapeType="1"/>
                </p:cNvSpPr>
                <p:nvPr/>
              </p:nvSpPr>
              <p:spPr bwMode="auto">
                <a:xfrm>
                  <a:off x="5867400" y="3467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84"/>
                <p:cNvSpPr>
                  <a:spLocks noChangeShapeType="1"/>
                </p:cNvSpPr>
                <p:nvPr/>
              </p:nvSpPr>
              <p:spPr bwMode="auto">
                <a:xfrm>
                  <a:off x="5867400" y="3543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85"/>
                <p:cNvSpPr>
                  <a:spLocks noChangeShapeType="1"/>
                </p:cNvSpPr>
                <p:nvPr/>
              </p:nvSpPr>
              <p:spPr bwMode="auto">
                <a:xfrm>
                  <a:off x="5867400" y="36195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86"/>
                <p:cNvSpPr>
                  <a:spLocks noChangeShapeType="1"/>
                </p:cNvSpPr>
                <p:nvPr/>
              </p:nvSpPr>
              <p:spPr bwMode="auto">
                <a:xfrm>
                  <a:off x="5867400" y="3695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87"/>
                <p:cNvSpPr>
                  <a:spLocks noChangeShapeType="1"/>
                </p:cNvSpPr>
                <p:nvPr/>
              </p:nvSpPr>
              <p:spPr bwMode="auto">
                <a:xfrm>
                  <a:off x="58674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25"/>
              <p:cNvGrpSpPr>
                <a:grpSpLocks/>
              </p:cNvGrpSpPr>
              <p:nvPr/>
            </p:nvGrpSpPr>
            <p:grpSpPr bwMode="auto">
              <a:xfrm>
                <a:off x="7696200" y="2868613"/>
                <a:ext cx="838200" cy="2133600"/>
                <a:chOff x="6705600" y="2781300"/>
                <a:chExt cx="838200" cy="2133600"/>
              </a:xfrm>
            </p:grpSpPr>
            <p:sp>
              <p:nvSpPr>
                <p:cNvPr id="150" name="Rectangle 5"/>
                <p:cNvSpPr>
                  <a:spLocks noChangeArrowheads="1"/>
                </p:cNvSpPr>
                <p:nvPr/>
              </p:nvSpPr>
              <p:spPr bwMode="auto">
                <a:xfrm>
                  <a:off x="6705600" y="2781300"/>
                  <a:ext cx="838200" cy="21336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51" name="Line 9"/>
                <p:cNvSpPr>
                  <a:spLocks noChangeShapeType="1"/>
                </p:cNvSpPr>
                <p:nvPr/>
              </p:nvSpPr>
              <p:spPr bwMode="auto">
                <a:xfrm>
                  <a:off x="6858000" y="4305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0"/>
                <p:cNvSpPr>
                  <a:spLocks noChangeShapeType="1"/>
                </p:cNvSpPr>
                <p:nvPr/>
              </p:nvSpPr>
              <p:spPr bwMode="auto">
                <a:xfrm>
                  <a:off x="6858000" y="4229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1"/>
                <p:cNvSpPr>
                  <a:spLocks noChangeShapeType="1"/>
                </p:cNvSpPr>
                <p:nvPr/>
              </p:nvSpPr>
              <p:spPr bwMode="auto">
                <a:xfrm>
                  <a:off x="6858000" y="41529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2"/>
                <p:cNvSpPr>
                  <a:spLocks noChangeShapeType="1"/>
                </p:cNvSpPr>
                <p:nvPr/>
              </p:nvSpPr>
              <p:spPr bwMode="auto">
                <a:xfrm>
                  <a:off x="6858000" y="4076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3"/>
                <p:cNvSpPr>
                  <a:spLocks noChangeShapeType="1"/>
                </p:cNvSpPr>
                <p:nvPr/>
              </p:nvSpPr>
              <p:spPr bwMode="auto">
                <a:xfrm>
                  <a:off x="6858000" y="40005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4"/>
                <p:cNvSpPr>
                  <a:spLocks noChangeShapeType="1"/>
                </p:cNvSpPr>
                <p:nvPr/>
              </p:nvSpPr>
              <p:spPr bwMode="auto">
                <a:xfrm>
                  <a:off x="6858000" y="39243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5"/>
                <p:cNvSpPr>
                  <a:spLocks noChangeShapeType="1"/>
                </p:cNvSpPr>
                <p:nvPr/>
              </p:nvSpPr>
              <p:spPr bwMode="auto">
                <a:xfrm>
                  <a:off x="6858000" y="3848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6"/>
                <p:cNvSpPr>
                  <a:spLocks noChangeShapeType="1"/>
                </p:cNvSpPr>
                <p:nvPr/>
              </p:nvSpPr>
              <p:spPr bwMode="auto">
                <a:xfrm>
                  <a:off x="68580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7"/>
                <p:cNvSpPr>
                  <a:spLocks noChangeShapeType="1"/>
                </p:cNvSpPr>
                <p:nvPr/>
              </p:nvSpPr>
              <p:spPr bwMode="auto">
                <a:xfrm>
                  <a:off x="6858000" y="36957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"/>
                <p:cNvSpPr>
                  <a:spLocks noChangeShapeType="1"/>
                </p:cNvSpPr>
                <p:nvPr/>
              </p:nvSpPr>
              <p:spPr bwMode="auto">
                <a:xfrm>
                  <a:off x="6858000" y="36195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"/>
                <p:cNvSpPr>
                  <a:spLocks noChangeShapeType="1"/>
                </p:cNvSpPr>
                <p:nvPr/>
              </p:nvSpPr>
              <p:spPr bwMode="auto">
                <a:xfrm>
                  <a:off x="6858000" y="35433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20"/>
                <p:cNvSpPr>
                  <a:spLocks noChangeShapeType="1"/>
                </p:cNvSpPr>
                <p:nvPr/>
              </p:nvSpPr>
              <p:spPr bwMode="auto">
                <a:xfrm>
                  <a:off x="6858000" y="34671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21"/>
                <p:cNvSpPr>
                  <a:spLocks noChangeShapeType="1"/>
                </p:cNvSpPr>
                <p:nvPr/>
              </p:nvSpPr>
              <p:spPr bwMode="auto">
                <a:xfrm>
                  <a:off x="6858000" y="3390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22"/>
                <p:cNvSpPr>
                  <a:spLocks noChangeShapeType="1"/>
                </p:cNvSpPr>
                <p:nvPr/>
              </p:nvSpPr>
              <p:spPr bwMode="auto">
                <a:xfrm>
                  <a:off x="6858000" y="3314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23"/>
                <p:cNvSpPr>
                  <a:spLocks noChangeShapeType="1"/>
                </p:cNvSpPr>
                <p:nvPr/>
              </p:nvSpPr>
              <p:spPr bwMode="auto">
                <a:xfrm>
                  <a:off x="6858000" y="3238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24"/>
                <p:cNvSpPr>
                  <a:spLocks noChangeShapeType="1"/>
                </p:cNvSpPr>
                <p:nvPr/>
              </p:nvSpPr>
              <p:spPr bwMode="auto">
                <a:xfrm>
                  <a:off x="6858000" y="3162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25"/>
                <p:cNvSpPr>
                  <a:spLocks noChangeShapeType="1"/>
                </p:cNvSpPr>
                <p:nvPr/>
              </p:nvSpPr>
              <p:spPr bwMode="auto">
                <a:xfrm>
                  <a:off x="6858000" y="3086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26"/>
                <p:cNvSpPr>
                  <a:spLocks noChangeShapeType="1"/>
                </p:cNvSpPr>
                <p:nvPr/>
              </p:nvSpPr>
              <p:spPr bwMode="auto">
                <a:xfrm>
                  <a:off x="6858000" y="3009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Line 27"/>
                <p:cNvSpPr>
                  <a:spLocks noChangeShapeType="1"/>
                </p:cNvSpPr>
                <p:nvPr/>
              </p:nvSpPr>
              <p:spPr bwMode="auto">
                <a:xfrm>
                  <a:off x="6858000" y="2933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Line 88"/>
                <p:cNvSpPr>
                  <a:spLocks noChangeShapeType="1"/>
                </p:cNvSpPr>
                <p:nvPr/>
              </p:nvSpPr>
              <p:spPr bwMode="auto">
                <a:xfrm>
                  <a:off x="6858000" y="4457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89"/>
                <p:cNvSpPr>
                  <a:spLocks noChangeShapeType="1"/>
                </p:cNvSpPr>
                <p:nvPr/>
              </p:nvSpPr>
              <p:spPr bwMode="auto">
                <a:xfrm>
                  <a:off x="6858000" y="4533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90"/>
                <p:cNvSpPr>
                  <a:spLocks noChangeShapeType="1"/>
                </p:cNvSpPr>
                <p:nvPr/>
              </p:nvSpPr>
              <p:spPr bwMode="auto">
                <a:xfrm>
                  <a:off x="6858000" y="4610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91"/>
                <p:cNvSpPr>
                  <a:spLocks noChangeShapeType="1"/>
                </p:cNvSpPr>
                <p:nvPr/>
              </p:nvSpPr>
              <p:spPr bwMode="auto">
                <a:xfrm>
                  <a:off x="6858000" y="4686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92"/>
                <p:cNvSpPr>
                  <a:spLocks noChangeShapeType="1"/>
                </p:cNvSpPr>
                <p:nvPr/>
              </p:nvSpPr>
              <p:spPr bwMode="auto">
                <a:xfrm>
                  <a:off x="6858000" y="4762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94"/>
              <p:cNvGrpSpPr>
                <a:grpSpLocks/>
              </p:cNvGrpSpPr>
              <p:nvPr/>
            </p:nvGrpSpPr>
            <p:grpSpPr bwMode="auto">
              <a:xfrm>
                <a:off x="5791200" y="4864100"/>
                <a:ext cx="685800" cy="442913"/>
                <a:chOff x="3024" y="3264"/>
                <a:chExt cx="432" cy="279"/>
              </a:xfrm>
            </p:grpSpPr>
            <p:sp>
              <p:nvSpPr>
                <p:cNvPr id="144" name="Rectangle 95"/>
                <p:cNvSpPr>
                  <a:spLocks noChangeArrowheads="1"/>
                </p:cNvSpPr>
                <p:nvPr/>
              </p:nvSpPr>
              <p:spPr bwMode="auto">
                <a:xfrm>
                  <a:off x="3024" y="3264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Line 96"/>
                <p:cNvSpPr>
                  <a:spLocks noChangeShapeType="1"/>
                </p:cNvSpPr>
                <p:nvPr/>
              </p:nvSpPr>
              <p:spPr bwMode="auto">
                <a:xfrm>
                  <a:off x="3072" y="3303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97"/>
                <p:cNvSpPr>
                  <a:spLocks noChangeShapeType="1"/>
                </p:cNvSpPr>
                <p:nvPr/>
              </p:nvSpPr>
              <p:spPr bwMode="auto">
                <a:xfrm>
                  <a:off x="3072" y="3351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98"/>
                <p:cNvSpPr>
                  <a:spLocks noChangeShapeType="1"/>
                </p:cNvSpPr>
                <p:nvPr/>
              </p:nvSpPr>
              <p:spPr bwMode="auto">
                <a:xfrm>
                  <a:off x="3072" y="3399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99"/>
                <p:cNvSpPr>
                  <a:spLocks noChangeShapeType="1"/>
                </p:cNvSpPr>
                <p:nvPr/>
              </p:nvSpPr>
              <p:spPr bwMode="auto">
                <a:xfrm>
                  <a:off x="3072" y="3447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00"/>
                <p:cNvSpPr>
                  <a:spLocks noChangeShapeType="1"/>
                </p:cNvSpPr>
                <p:nvPr/>
              </p:nvSpPr>
              <p:spPr bwMode="auto">
                <a:xfrm>
                  <a:off x="3072" y="3495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03"/>
              <p:cNvGrpSpPr>
                <a:grpSpLocks/>
              </p:cNvGrpSpPr>
              <p:nvPr/>
            </p:nvGrpSpPr>
            <p:grpSpPr bwMode="auto">
              <a:xfrm>
                <a:off x="6781800" y="3492500"/>
                <a:ext cx="685800" cy="442913"/>
                <a:chOff x="3648" y="2409"/>
                <a:chExt cx="432" cy="279"/>
              </a:xfrm>
            </p:grpSpPr>
            <p:sp>
              <p:nvSpPr>
                <p:cNvPr id="138" name="Rectangle 104"/>
                <p:cNvSpPr>
                  <a:spLocks noChangeArrowheads="1"/>
                </p:cNvSpPr>
                <p:nvPr/>
              </p:nvSpPr>
              <p:spPr bwMode="auto">
                <a:xfrm>
                  <a:off x="3648" y="2409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Line 105"/>
                <p:cNvSpPr>
                  <a:spLocks noChangeShapeType="1"/>
                </p:cNvSpPr>
                <p:nvPr/>
              </p:nvSpPr>
              <p:spPr bwMode="auto">
                <a:xfrm>
                  <a:off x="3696" y="2448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06"/>
                <p:cNvSpPr>
                  <a:spLocks noChangeShapeType="1"/>
                </p:cNvSpPr>
                <p:nvPr/>
              </p:nvSpPr>
              <p:spPr bwMode="auto">
                <a:xfrm>
                  <a:off x="3696" y="249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107"/>
                <p:cNvSpPr>
                  <a:spLocks noChangeShapeType="1"/>
                </p:cNvSpPr>
                <p:nvPr/>
              </p:nvSpPr>
              <p:spPr bwMode="auto">
                <a:xfrm>
                  <a:off x="3696" y="2544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08"/>
                <p:cNvSpPr>
                  <a:spLocks noChangeShapeType="1"/>
                </p:cNvSpPr>
                <p:nvPr/>
              </p:nvSpPr>
              <p:spPr bwMode="auto">
                <a:xfrm>
                  <a:off x="3696" y="2592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09"/>
                <p:cNvSpPr>
                  <a:spLocks noChangeShapeType="1"/>
                </p:cNvSpPr>
                <p:nvPr/>
              </p:nvSpPr>
              <p:spPr bwMode="auto">
                <a:xfrm>
                  <a:off x="3696" y="264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12"/>
              <p:cNvGrpSpPr>
                <a:grpSpLocks/>
              </p:cNvGrpSpPr>
              <p:nvPr/>
            </p:nvGrpSpPr>
            <p:grpSpPr bwMode="auto">
              <a:xfrm>
                <a:off x="7772400" y="4483100"/>
                <a:ext cx="685800" cy="442913"/>
                <a:chOff x="4272" y="3033"/>
                <a:chExt cx="432" cy="279"/>
              </a:xfrm>
            </p:grpSpPr>
            <p:sp>
              <p:nvSpPr>
                <p:cNvPr id="13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272" y="3033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Line 114"/>
                <p:cNvSpPr>
                  <a:spLocks noChangeShapeType="1"/>
                </p:cNvSpPr>
                <p:nvPr/>
              </p:nvSpPr>
              <p:spPr bwMode="auto">
                <a:xfrm>
                  <a:off x="4320" y="3072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15"/>
                <p:cNvSpPr>
                  <a:spLocks noChangeShapeType="1"/>
                </p:cNvSpPr>
                <p:nvPr/>
              </p:nvSpPr>
              <p:spPr bwMode="auto">
                <a:xfrm>
                  <a:off x="4320" y="312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16"/>
                <p:cNvSpPr>
                  <a:spLocks noChangeShapeType="1"/>
                </p:cNvSpPr>
                <p:nvPr/>
              </p:nvSpPr>
              <p:spPr bwMode="auto">
                <a:xfrm>
                  <a:off x="4320" y="3168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117"/>
                <p:cNvSpPr>
                  <a:spLocks noChangeShapeType="1"/>
                </p:cNvSpPr>
                <p:nvPr/>
              </p:nvSpPr>
              <p:spPr bwMode="auto">
                <a:xfrm>
                  <a:off x="4320" y="321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18"/>
                <p:cNvSpPr>
                  <a:spLocks noChangeShapeType="1"/>
                </p:cNvSpPr>
                <p:nvPr/>
              </p:nvSpPr>
              <p:spPr bwMode="auto">
                <a:xfrm>
                  <a:off x="4320" y="32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29" name="Shape 128"/>
              <p:cNvCxnSpPr>
                <a:cxnSpLocks noChangeShapeType="1"/>
              </p:cNvCxnSpPr>
              <p:nvPr/>
            </p:nvCxnSpPr>
            <p:spPr bwMode="auto">
              <a:xfrm flipV="1">
                <a:off x="7922255" y="4923171"/>
                <a:ext cx="194236" cy="1112637"/>
              </a:xfrm>
              <a:prstGeom prst="curved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30" name="Shape 128"/>
              <p:cNvCxnSpPr>
                <a:cxnSpLocks noChangeShapeType="1"/>
              </p:cNvCxnSpPr>
              <p:nvPr/>
            </p:nvCxnSpPr>
            <p:spPr bwMode="auto">
              <a:xfrm rot="16200000" flipV="1">
                <a:off x="6412338" y="4649462"/>
                <a:ext cx="1883833" cy="453225"/>
              </a:xfrm>
              <a:prstGeom prst="curvedConnector3">
                <a:avLst>
                  <a:gd name="adj1" fmla="val 50000"/>
                </a:avLst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31" name="Shape 128"/>
              <p:cNvCxnSpPr>
                <a:cxnSpLocks noChangeShapeType="1"/>
              </p:cNvCxnSpPr>
              <p:nvPr/>
            </p:nvCxnSpPr>
            <p:spPr bwMode="auto">
              <a:xfrm rot="10800000">
                <a:off x="6132908" y="5305822"/>
                <a:ext cx="1106570" cy="735874"/>
              </a:xfrm>
              <a:prstGeom prst="curved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</p:grpSp>
      </p:grpSp>
      <p:pic>
        <p:nvPicPr>
          <p:cNvPr id="22557" name="Picture 0" descr="Description: Figure3.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7848" y="5132872"/>
            <a:ext cx="1371600" cy="8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13" descr="Description: livematching-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57800" y="5113437"/>
            <a:ext cx="1143000" cy="9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2800" y="5105400"/>
            <a:ext cx="1219200" cy="89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9" name="Group 238"/>
          <p:cNvGrpSpPr/>
          <p:nvPr/>
        </p:nvGrpSpPr>
        <p:grpSpPr>
          <a:xfrm>
            <a:off x="5334000" y="3962400"/>
            <a:ext cx="990600" cy="533400"/>
            <a:chOff x="2438400" y="2590800"/>
            <a:chExt cx="4419600" cy="2590800"/>
          </a:xfrm>
        </p:grpSpPr>
        <p:grpSp>
          <p:nvGrpSpPr>
            <p:cNvPr id="240" name="Group 32"/>
            <p:cNvGrpSpPr/>
            <p:nvPr/>
          </p:nvGrpSpPr>
          <p:grpSpPr>
            <a:xfrm>
              <a:off x="2438401" y="2590798"/>
              <a:ext cx="4419601" cy="2590799"/>
              <a:chOff x="2667000" y="2727821"/>
              <a:chExt cx="4039494" cy="2338957"/>
            </a:xfrm>
          </p:grpSpPr>
          <p:pic>
            <p:nvPicPr>
              <p:cNvPr id="242" name="Picture 3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40670">
                <a:off x="2918505" y="4208289"/>
                <a:ext cx="1269350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3" name="Picture 3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 rot="755909">
                <a:off x="4268359" y="2727821"/>
                <a:ext cx="1351158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4" name="Picture 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667000" y="3200400"/>
                <a:ext cx="1467038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5" name="Picture 1" descr="C:\Users\Yu Sun\Desktop\ICMT2011\livedemo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20632541">
                <a:off x="4267877" y="3281952"/>
                <a:ext cx="2438617" cy="14478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241" name="Picture 5" descr="http://hybrid-share.sourceforge.net/Files/AppIcon-128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581400" y="3048000"/>
              <a:ext cx="1600200" cy="1600201"/>
            </a:xfrm>
            <a:prstGeom prst="rect">
              <a:avLst/>
            </a:prstGeom>
            <a:noFill/>
          </p:spPr>
        </p:pic>
      </p:grpSp>
      <p:pic>
        <p:nvPicPr>
          <p:cNvPr id="246" name="Picture 337" descr="C:\Documents and Settings\Tairas\Local Settings\Temporary Internet Files\Content.IE5\XV9ASBWC\MC900024378[1].wm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15200" y="3886200"/>
            <a:ext cx="852643" cy="70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0" name="Straight Arrow Connector 10"/>
          <p:cNvCxnSpPr>
            <a:endCxn id="22554" idx="1"/>
          </p:cNvCxnSpPr>
          <p:nvPr/>
        </p:nvCxnSpPr>
        <p:spPr>
          <a:xfrm rot="5400000">
            <a:off x="5083340" y="344920"/>
            <a:ext cx="691821" cy="4610100"/>
          </a:xfrm>
          <a:prstGeom prst="curvedConnector4">
            <a:avLst>
              <a:gd name="adj1" fmla="val 22073"/>
              <a:gd name="adj2" fmla="val 104959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10"/>
          <p:cNvCxnSpPr/>
          <p:nvPr/>
        </p:nvCxnSpPr>
        <p:spPr>
          <a:xfrm rot="5400000">
            <a:off x="7019789" y="2362911"/>
            <a:ext cx="773362" cy="655660"/>
          </a:xfrm>
          <a:prstGeom prst="curvedConnector4">
            <a:avLst>
              <a:gd name="adj1" fmla="val 32832"/>
              <a:gd name="adj2" fmla="val 134866"/>
            </a:avLst>
          </a:prstGeom>
          <a:ln w="2222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10"/>
          <p:cNvCxnSpPr/>
          <p:nvPr/>
        </p:nvCxnSpPr>
        <p:spPr>
          <a:xfrm rot="5400000">
            <a:off x="6275537" y="1473979"/>
            <a:ext cx="628682" cy="2288844"/>
          </a:xfrm>
          <a:prstGeom prst="curvedConnector4">
            <a:avLst>
              <a:gd name="adj1" fmla="val 18915"/>
              <a:gd name="adj2" fmla="val 109988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10"/>
          <p:cNvCxnSpPr>
            <a:stCxn id="22552" idx="3"/>
            <a:endCxn id="22553" idx="1"/>
          </p:cNvCxnSpPr>
          <p:nvPr/>
        </p:nvCxnSpPr>
        <p:spPr>
          <a:xfrm flipV="1">
            <a:off x="4495800" y="1707286"/>
            <a:ext cx="490595" cy="390"/>
          </a:xfrm>
          <a:prstGeom prst="curvedConnector3">
            <a:avLst>
              <a:gd name="adj1" fmla="val 50000"/>
            </a:avLst>
          </a:prstGeom>
          <a:ln w="22225">
            <a:solidFill>
              <a:schemeClr val="tx2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10"/>
          <p:cNvCxnSpPr>
            <a:stCxn id="22553" idx="3"/>
            <a:endCxn id="65" idx="1"/>
          </p:cNvCxnSpPr>
          <p:nvPr/>
        </p:nvCxnSpPr>
        <p:spPr>
          <a:xfrm flipV="1">
            <a:off x="6691952" y="1543687"/>
            <a:ext cx="470848" cy="163599"/>
          </a:xfrm>
          <a:prstGeom prst="curvedConnector3">
            <a:avLst>
              <a:gd name="adj1" fmla="val 50000"/>
            </a:avLst>
          </a:prstGeom>
          <a:ln w="22225">
            <a:solidFill>
              <a:schemeClr val="tx2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4" name="Picture 36" descr="C:\Users\Yu Sun\Desktop\defensetmp\usercentric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255182" y="3810000"/>
            <a:ext cx="1031094" cy="80486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514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Challenge 1: Difficult to Learn and Use MTLs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45" name="Group 19"/>
          <p:cNvGrpSpPr/>
          <p:nvPr/>
        </p:nvGrpSpPr>
        <p:grpSpPr>
          <a:xfrm>
            <a:off x="6660566" y="3878052"/>
            <a:ext cx="1873834" cy="2388279"/>
            <a:chOff x="5200072" y="1600200"/>
            <a:chExt cx="3276600" cy="4191000"/>
          </a:xfrm>
        </p:grpSpPr>
        <p:grpSp>
          <p:nvGrpSpPr>
            <p:cNvPr id="46" name="Group 18"/>
            <p:cNvGrpSpPr/>
            <p:nvPr/>
          </p:nvGrpSpPr>
          <p:grpSpPr>
            <a:xfrm>
              <a:off x="5414816" y="2037772"/>
              <a:ext cx="2977576" cy="3677228"/>
              <a:chOff x="5414816" y="1676400"/>
              <a:chExt cx="2977576" cy="3677228"/>
            </a:xfrm>
          </p:grpSpPr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7" name="Rounded Rectangle 46"/>
            <p:cNvSpPr/>
            <p:nvPr/>
          </p:nvSpPr>
          <p:spPr bwMode="auto">
            <a:xfrm>
              <a:off x="5200072" y="1600200"/>
              <a:ext cx="3276600" cy="4191000"/>
            </a:xfrm>
            <a:prstGeom prst="roundRect">
              <a:avLst>
                <a:gd name="adj" fmla="val 7083"/>
              </a:avLst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End-Users</a:t>
              </a:r>
            </a:p>
          </p:txBody>
        </p:sp>
      </p:grpSp>
      <p:pic>
        <p:nvPicPr>
          <p:cNvPr id="34" name="Picture 2" descr="http://photos.weddingbycolor-nocookie.com/p000029787-m171721-p-photo-448717/overwhelming-question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64881" y="371507"/>
            <a:ext cx="536429" cy="536429"/>
          </a:xfrm>
          <a:prstGeom prst="rect">
            <a:avLst/>
          </a:prstGeom>
          <a:noFill/>
        </p:spPr>
      </p:pic>
      <p:grpSp>
        <p:nvGrpSpPr>
          <p:cNvPr id="29" name="Group 28"/>
          <p:cNvGrpSpPr/>
          <p:nvPr/>
        </p:nvGrpSpPr>
        <p:grpSpPr>
          <a:xfrm>
            <a:off x="5388506" y="1266096"/>
            <a:ext cx="3145894" cy="2370347"/>
            <a:chOff x="5388506" y="1266096"/>
            <a:chExt cx="3145894" cy="2370347"/>
          </a:xfrm>
        </p:grpSpPr>
        <p:sp>
          <p:nvSpPr>
            <p:cNvPr id="84" name="Rounded Rectangle 83"/>
            <p:cNvSpPr/>
            <p:nvPr/>
          </p:nvSpPr>
          <p:spPr>
            <a:xfrm>
              <a:off x="5388506" y="1266096"/>
              <a:ext cx="3145894" cy="2370347"/>
            </a:xfrm>
            <a:prstGeom prst="roundRect">
              <a:avLst>
                <a:gd name="adj" fmla="val 9163"/>
              </a:avLst>
            </a:prstGeom>
            <a:ln w="158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r">
                <a:buNone/>
              </a:pPr>
              <a:r>
                <a:rPr lang="en-US" b="1" dirty="0">
                  <a:solidFill>
                    <a:schemeClr val="tx1"/>
                  </a:solidFill>
                </a:rPr>
                <a:t>Metamodel</a:t>
              </a:r>
            </a:p>
          </p:txBody>
        </p:sp>
        <p:pic>
          <p:nvPicPr>
            <p:cNvPr id="68" name="Picture 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742296" y="1746381"/>
              <a:ext cx="2590800" cy="173806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23" name="Group 22"/>
          <p:cNvGrpSpPr/>
          <p:nvPr/>
        </p:nvGrpSpPr>
        <p:grpSpPr>
          <a:xfrm>
            <a:off x="579177" y="1266096"/>
            <a:ext cx="4526223" cy="2370347"/>
            <a:chOff x="457200" y="1266096"/>
            <a:chExt cx="4526223" cy="2370347"/>
          </a:xfrm>
        </p:grpSpPr>
        <p:sp>
          <p:nvSpPr>
            <p:cNvPr id="80" name="Rounded Rectangle 79"/>
            <p:cNvSpPr/>
            <p:nvPr/>
          </p:nvSpPr>
          <p:spPr>
            <a:xfrm>
              <a:off x="457200" y="1266096"/>
              <a:ext cx="4526223" cy="2370347"/>
            </a:xfrm>
            <a:prstGeom prst="roundRect">
              <a:avLst>
                <a:gd name="adj" fmla="val 5278"/>
              </a:avLst>
            </a:prstGeom>
            <a:solidFill>
              <a:schemeClr val="tx2">
                <a:alpha val="33000"/>
              </a:schemeClr>
            </a:solidFill>
            <a:ln w="158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l">
                <a:buNone/>
              </a:pPr>
              <a:r>
                <a:rPr lang="en-US" b="1" dirty="0" smtClean="0">
                  <a:solidFill>
                    <a:schemeClr val="tx1"/>
                  </a:solidFill>
                </a:rPr>
                <a:t>Diversity of MTLs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5589" y="1676400"/>
              <a:ext cx="4251641" cy="184285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87145" y="3878053"/>
            <a:ext cx="5661255" cy="2370347"/>
            <a:chOff x="434745" y="1269241"/>
            <a:chExt cx="5661255" cy="2370347"/>
          </a:xfrm>
        </p:grpSpPr>
        <p:sp>
          <p:nvSpPr>
            <p:cNvPr id="76" name="Rounded Rectangle 75"/>
            <p:cNvSpPr/>
            <p:nvPr/>
          </p:nvSpPr>
          <p:spPr>
            <a:xfrm>
              <a:off x="434745" y="1269241"/>
              <a:ext cx="5661255" cy="2370347"/>
            </a:xfrm>
            <a:prstGeom prst="roundRect">
              <a:avLst>
                <a:gd name="adj" fmla="val 926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58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l">
                <a:buNone/>
              </a:pPr>
              <a:r>
                <a:rPr lang="en-US" b="1" dirty="0" smtClean="0">
                  <a:solidFill>
                    <a:schemeClr val="tx1"/>
                  </a:solidFill>
                </a:rPr>
                <a:t>Programming Concepts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C:\Users\ysun\AppData\Local\Temp\SNAGHTML3cc729dc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45" y="1779896"/>
              <a:ext cx="5432655" cy="1734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4" descr="http://images3.wikia.nocookie.net/__cb20110515060626/leagueoflegends/images/f/f9/Stop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239000" y="4724400"/>
            <a:ext cx="914400" cy="914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7" name="Picture 11" descr="http://www.thebluntblogger.com/wp-content/uploads/2011/01/icon_check_mark_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800600"/>
            <a:ext cx="1174327" cy="723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610600" cy="788987"/>
          </a:xfrm>
        </p:spPr>
        <p:txBody>
          <a:bodyPr/>
          <a:lstStyle/>
          <a:p>
            <a:r>
              <a:rPr lang="en-US" sz="3200" dirty="0" smtClean="0"/>
              <a:t>Challenge 2: Limited Support to Reuse MTL Rules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39938" name="Picture 2" descr="C:\Users\YUSUN~1\AppData\Local\Temp\SNAGHTML105a4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9" y="1259682"/>
            <a:ext cx="4038599" cy="239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http://icons.iconarchive.com/icons/iconica/pastel/128/sharing-overlay-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590800"/>
            <a:ext cx="1295400" cy="1295401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685643" y="3581400"/>
            <a:ext cx="362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ATL Transformation Zoo</a:t>
            </a:r>
          </a:p>
          <a:p>
            <a:pPr>
              <a:buNone/>
            </a:pPr>
            <a:r>
              <a:rPr lang="en-US" sz="1200" dirty="0" smtClean="0"/>
              <a:t>http://www.eclipse.org/m2m/atl/atlTransformations/</a:t>
            </a:r>
            <a:endParaRPr lang="en-US" sz="1200" dirty="0"/>
          </a:p>
        </p:txBody>
      </p:sp>
      <p:sp>
        <p:nvSpPr>
          <p:cNvPr id="31" name="Cloud 30"/>
          <p:cNvSpPr/>
          <p:nvPr/>
        </p:nvSpPr>
        <p:spPr bwMode="auto">
          <a:xfrm>
            <a:off x="533400" y="1600200"/>
            <a:ext cx="3733800" cy="2322513"/>
          </a:xfrm>
          <a:prstGeom prst="cloud">
            <a:avLst/>
          </a:prstGeom>
          <a:solidFill>
            <a:schemeClr val="bg1"/>
          </a:solidFill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7575"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 bwMode="auto">
          <a:xfrm>
            <a:off x="1195388" y="2954338"/>
            <a:ext cx="1052512" cy="550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buFont typeface="Wingdings" pitchFamily="2" charset="2"/>
              <a:buNone/>
            </a:pPr>
            <a:r>
              <a:rPr lang="en-US" sz="1400" dirty="0" smtClean="0">
                <a:solidFill>
                  <a:schemeClr val="tx1"/>
                </a:solidFill>
                <a:latin typeface="Arial Rounded MT Bold" pitchFamily="34" charset="0"/>
              </a:rPr>
              <a:t>Rule, Rule, Rule, </a:t>
            </a:r>
            <a:r>
              <a:rPr lang="en-US" sz="1400" dirty="0">
                <a:solidFill>
                  <a:schemeClr val="tx1"/>
                </a:solidFill>
                <a:latin typeface="Arial Rounded MT Bold" pitchFamily="34" charset="0"/>
              </a:rPr>
              <a:t>…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2527631" y="2929577"/>
            <a:ext cx="1050925" cy="385763"/>
          </a:xfrm>
          <a:prstGeom prst="roundRect">
            <a:avLst/>
          </a:prstGeom>
          <a:ln w="158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buFont typeface="Wingdings" pitchFamily="2" charset="2"/>
              <a:buNone/>
            </a:pPr>
            <a:r>
              <a:rPr lang="en-US" sz="1400" dirty="0" smtClean="0">
                <a:solidFill>
                  <a:schemeClr val="tx1"/>
                </a:solidFill>
                <a:latin typeface="Arial Rounded MT Bold" pitchFamily="34" charset="0"/>
              </a:rPr>
              <a:t>Rule, </a:t>
            </a:r>
            <a:r>
              <a:rPr lang="en-US" sz="1400" dirty="0">
                <a:solidFill>
                  <a:schemeClr val="tx1"/>
                </a:solidFill>
                <a:latin typeface="Arial Rounded MT Bold" pitchFamily="34" charset="0"/>
              </a:rPr>
              <a:t>…</a:t>
            </a:r>
          </a:p>
        </p:txBody>
      </p:sp>
      <p:sp>
        <p:nvSpPr>
          <p:cNvPr id="37" name="TextBox 149"/>
          <p:cNvSpPr txBox="1">
            <a:spLocks noChangeArrowheads="1"/>
          </p:cNvSpPr>
          <p:nvPr/>
        </p:nvSpPr>
        <p:spPr bwMode="auto">
          <a:xfrm>
            <a:off x="1158875" y="2667000"/>
            <a:ext cx="1165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dirty="0" smtClean="0">
                <a:latin typeface="+mn-lt"/>
              </a:rPr>
              <a:t>MTL Rules</a:t>
            </a:r>
            <a:endParaRPr lang="en-US" sz="1600" dirty="0">
              <a:latin typeface="+mn-lt"/>
            </a:endParaRPr>
          </a:p>
        </p:txBody>
      </p:sp>
      <p:sp>
        <p:nvSpPr>
          <p:cNvPr id="38" name="TextBox 149"/>
          <p:cNvSpPr txBox="1">
            <a:spLocks noChangeArrowheads="1"/>
          </p:cNvSpPr>
          <p:nvPr/>
        </p:nvSpPr>
        <p:spPr bwMode="auto">
          <a:xfrm>
            <a:off x="2492375" y="2638425"/>
            <a:ext cx="1165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dirty="0" smtClean="0">
                <a:latin typeface="+mn-lt"/>
              </a:rPr>
              <a:t>MTL Rules</a:t>
            </a:r>
            <a:endParaRPr lang="en-US" sz="1600" dirty="0">
              <a:latin typeface="+mn-lt"/>
            </a:endParaRPr>
          </a:p>
        </p:txBody>
      </p:sp>
      <p:sp>
        <p:nvSpPr>
          <p:cNvPr id="39" name="TextBox 149"/>
          <p:cNvSpPr txBox="1">
            <a:spLocks noChangeArrowheads="1"/>
          </p:cNvSpPr>
          <p:nvPr/>
        </p:nvSpPr>
        <p:spPr bwMode="auto">
          <a:xfrm>
            <a:off x="533400" y="1154668"/>
            <a:ext cx="235391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latin typeface="+mn-lt"/>
              </a:rPr>
              <a:t>How to Share Rules?</a:t>
            </a:r>
            <a:endParaRPr lang="en-US" sz="2000" dirty="0">
              <a:latin typeface="+mn-lt"/>
            </a:endParaRPr>
          </a:p>
        </p:txBody>
      </p:sp>
      <p:pic>
        <p:nvPicPr>
          <p:cNvPr id="41" name="Picture 40" descr="http://www.bridgeoc.com/employees/images/Man%20r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7652" y="2036052"/>
            <a:ext cx="609600" cy="630948"/>
          </a:xfrm>
          <a:prstGeom prst="rect">
            <a:avLst/>
          </a:prstGeom>
          <a:noFill/>
        </p:spPr>
      </p:pic>
      <p:pic>
        <p:nvPicPr>
          <p:cNvPr id="44" name="Picture 2" descr="http://www.clevercubed.com/wp-content/uploads/2010/05/developer_avata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8167" y="2008496"/>
            <a:ext cx="677333" cy="701054"/>
          </a:xfrm>
          <a:prstGeom prst="rect">
            <a:avLst/>
          </a:prstGeom>
          <a:noFill/>
        </p:spPr>
      </p:pic>
      <p:pic>
        <p:nvPicPr>
          <p:cNvPr id="46" name="Picture 6" descr="http://www.iconarchive.com/icons/visualpharm/must-have/256/Refresh-ic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1700" y="2362200"/>
            <a:ext cx="548104" cy="439078"/>
          </a:xfrm>
          <a:prstGeom prst="rect">
            <a:avLst/>
          </a:prstGeom>
          <a:noFill/>
        </p:spPr>
      </p:pic>
      <p:sp>
        <p:nvSpPr>
          <p:cNvPr id="47" name="TextBox 149"/>
          <p:cNvSpPr txBox="1">
            <a:spLocks noChangeArrowheads="1"/>
          </p:cNvSpPr>
          <p:nvPr/>
        </p:nvSpPr>
        <p:spPr bwMode="auto">
          <a:xfrm>
            <a:off x="533400" y="4114800"/>
            <a:ext cx="353122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latin typeface="+mn-lt"/>
              </a:rPr>
              <a:t>How to Find the Correct Rules?</a:t>
            </a:r>
            <a:endParaRPr lang="en-US" sz="2000" dirty="0">
              <a:latin typeface="+mn-lt"/>
            </a:endParaRPr>
          </a:p>
        </p:txBody>
      </p:sp>
      <p:sp>
        <p:nvSpPr>
          <p:cNvPr id="48" name="Cloud 47"/>
          <p:cNvSpPr/>
          <p:nvPr/>
        </p:nvSpPr>
        <p:spPr bwMode="auto">
          <a:xfrm>
            <a:off x="4953000" y="4343400"/>
            <a:ext cx="3581400" cy="2286000"/>
          </a:xfrm>
          <a:prstGeom prst="cloud">
            <a:avLst/>
          </a:prstGeom>
          <a:solidFill>
            <a:schemeClr val="bg1"/>
          </a:solidFill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7575">
              <a:defRPr/>
            </a:pPr>
            <a:endParaRPr lang="en-US"/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4724400"/>
            <a:ext cx="828675" cy="8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600200" y="4724400"/>
            <a:ext cx="8382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1752600" y="6221104"/>
            <a:ext cx="4572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1752600" y="6144904"/>
            <a:ext cx="5334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>
            <a:off x="1752600" y="6068704"/>
            <a:ext cx="5334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auto">
          <a:xfrm>
            <a:off x="1752600" y="5992504"/>
            <a:ext cx="2286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>
            <a:off x="1752600" y="5916304"/>
            <a:ext cx="3810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>
            <a:off x="1752600" y="5840104"/>
            <a:ext cx="5334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Line 15"/>
          <p:cNvSpPr>
            <a:spLocks noChangeShapeType="1"/>
          </p:cNvSpPr>
          <p:nvPr/>
        </p:nvSpPr>
        <p:spPr bwMode="auto">
          <a:xfrm>
            <a:off x="1752600" y="5763904"/>
            <a:ext cx="4572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>
            <a:off x="1752600" y="5687704"/>
            <a:ext cx="3048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1752600" y="5611504"/>
            <a:ext cx="3048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>
            <a:off x="1752600" y="5535304"/>
            <a:ext cx="3810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Line 19"/>
          <p:cNvSpPr>
            <a:spLocks noChangeShapeType="1"/>
          </p:cNvSpPr>
          <p:nvPr/>
        </p:nvSpPr>
        <p:spPr bwMode="auto">
          <a:xfrm>
            <a:off x="1752600" y="5459104"/>
            <a:ext cx="1524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>
            <a:off x="1752600" y="5382904"/>
            <a:ext cx="2286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1752600" y="5306704"/>
            <a:ext cx="4572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1752600" y="5230504"/>
            <a:ext cx="3810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752600" y="5154304"/>
            <a:ext cx="4572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1752600" y="5078104"/>
            <a:ext cx="4572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1752600" y="5001904"/>
            <a:ext cx="3048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Line 26"/>
          <p:cNvSpPr>
            <a:spLocks noChangeShapeType="1"/>
          </p:cNvSpPr>
          <p:nvPr/>
        </p:nvSpPr>
        <p:spPr bwMode="auto">
          <a:xfrm>
            <a:off x="1752600" y="4925704"/>
            <a:ext cx="4572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>
            <a:off x="1752600" y="4849504"/>
            <a:ext cx="38100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2971800" y="5270751"/>
            <a:ext cx="1949448" cy="1289197"/>
            <a:chOff x="2317750" y="5201602"/>
            <a:chExt cx="1949448" cy="1289197"/>
          </a:xfrm>
        </p:grpSpPr>
        <p:grpSp>
          <p:nvGrpSpPr>
            <p:cNvPr id="81" name="Group 279"/>
            <p:cNvGrpSpPr>
              <a:grpSpLocks/>
            </p:cNvGrpSpPr>
            <p:nvPr/>
          </p:nvGrpSpPr>
          <p:grpSpPr bwMode="auto">
            <a:xfrm>
              <a:off x="2317750" y="5201602"/>
              <a:ext cx="1949448" cy="1066800"/>
              <a:chOff x="381000" y="1295400"/>
              <a:chExt cx="8305800" cy="4267200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3813590" y="1295400"/>
                <a:ext cx="1440621" cy="6223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587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182880" tIns="182880" rIns="182880" bIns="182880"/>
              <a:lstStyle/>
              <a:p>
                <a:pPr>
                  <a:buFont typeface="Wingdings" pitchFamily="2" charset="2"/>
                  <a:buNone/>
                </a:pPr>
                <a:endParaRPr lang="en-US" b="1">
                  <a:latin typeface="Gill Sans MT" pitchFamily="34" charset="0"/>
                </a:endParaRPr>
              </a:p>
            </p:txBody>
          </p:sp>
          <p:cxnSp>
            <p:nvCxnSpPr>
              <p:cNvPr id="84" name="Straight Arrow Connector 25"/>
              <p:cNvCxnSpPr>
                <a:cxnSpLocks noChangeShapeType="1"/>
                <a:stCxn id="83" idx="2"/>
                <a:endCxn id="95" idx="0"/>
              </p:cNvCxnSpPr>
              <p:nvPr/>
            </p:nvCxnSpPr>
            <p:spPr bwMode="auto">
              <a:xfrm rot="5400000">
                <a:off x="4160517" y="2291080"/>
                <a:ext cx="746760" cy="0"/>
              </a:xfrm>
              <a:prstGeom prst="straightConnector1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85" name="Straight Arrow Connector 32"/>
              <p:cNvCxnSpPr>
                <a:cxnSpLocks noChangeShapeType="1"/>
                <a:stCxn id="91" idx="3"/>
                <a:endCxn id="108" idx="0"/>
              </p:cNvCxnSpPr>
              <p:nvPr/>
            </p:nvCxnSpPr>
            <p:spPr bwMode="auto">
              <a:xfrm>
                <a:off x="6339122" y="2975613"/>
                <a:ext cx="1814115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86" name="Straight Arrow Connector 32"/>
              <p:cNvCxnSpPr>
                <a:cxnSpLocks noChangeShapeType="1"/>
                <a:stCxn id="107" idx="0"/>
              </p:cNvCxnSpPr>
              <p:nvPr/>
            </p:nvCxnSpPr>
            <p:spPr bwMode="auto">
              <a:xfrm rot="16200000" flipV="1">
                <a:off x="6490459" y="3286553"/>
                <a:ext cx="1066800" cy="1351693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87" name="Group 37"/>
              <p:cNvGrpSpPr>
                <a:grpSpLocks/>
              </p:cNvGrpSpPr>
              <p:nvPr/>
            </p:nvGrpSpPr>
            <p:grpSpPr bwMode="auto">
              <a:xfrm>
                <a:off x="381000" y="4495800"/>
                <a:ext cx="8305800" cy="1066800"/>
                <a:chOff x="152400" y="4495800"/>
                <a:chExt cx="8305800" cy="1066800"/>
              </a:xfrm>
            </p:grpSpPr>
            <p:sp>
              <p:nvSpPr>
                <p:cNvPr id="99" name="Rectangle 98"/>
                <p:cNvSpPr/>
                <p:nvPr/>
              </p:nvSpPr>
              <p:spPr bwMode="auto">
                <a:xfrm>
                  <a:off x="5790384" y="4495800"/>
                  <a:ext cx="2667816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00" name="Rounded Rectangle 99"/>
                <p:cNvSpPr/>
                <p:nvPr/>
              </p:nvSpPr>
              <p:spPr bwMode="auto">
                <a:xfrm>
                  <a:off x="5879311" y="4878073"/>
                  <a:ext cx="100487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 bwMode="auto">
                <a:xfrm>
                  <a:off x="6990898" y="4878073"/>
                  <a:ext cx="1369479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152400" y="4495800"/>
                  <a:ext cx="5335632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03" name="Rounded Rectangle 102"/>
                <p:cNvSpPr/>
                <p:nvPr/>
              </p:nvSpPr>
              <p:spPr bwMode="auto">
                <a:xfrm>
                  <a:off x="232432" y="4878073"/>
                  <a:ext cx="122719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 bwMode="auto">
                <a:xfrm>
                  <a:off x="1521879" y="4878073"/>
                  <a:ext cx="121830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05" name="Rounded Rectangle 104"/>
                <p:cNvSpPr/>
                <p:nvPr/>
              </p:nvSpPr>
              <p:spPr bwMode="auto">
                <a:xfrm>
                  <a:off x="2802430" y="4878073"/>
                  <a:ext cx="123608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 bwMode="auto">
                <a:xfrm>
                  <a:off x="4100767" y="4878073"/>
                  <a:ext cx="1307227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07" name="Rectangle 30"/>
                <p:cNvSpPr>
                  <a:spLocks noChangeArrowheads="1"/>
                </p:cNvSpPr>
                <p:nvPr/>
              </p:nvSpPr>
              <p:spPr bwMode="auto">
                <a:xfrm>
                  <a:off x="73914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86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Rectangle 40"/>
                <p:cNvSpPr>
                  <a:spLocks noChangeArrowheads="1"/>
                </p:cNvSpPr>
                <p:nvPr/>
              </p:nvSpPr>
              <p:spPr bwMode="auto">
                <a:xfrm>
                  <a:off x="7620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Rectangle 41"/>
                <p:cNvSpPr>
                  <a:spLocks noChangeArrowheads="1"/>
                </p:cNvSpPr>
                <p:nvPr/>
              </p:nvSpPr>
              <p:spPr bwMode="auto">
                <a:xfrm>
                  <a:off x="12192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88" name="Straight Arrow Connector 32"/>
              <p:cNvCxnSpPr>
                <a:cxnSpLocks noChangeShapeType="1"/>
                <a:endCxn id="109" idx="0"/>
              </p:cNvCxnSpPr>
              <p:nvPr/>
            </p:nvCxnSpPr>
            <p:spPr bwMode="auto">
              <a:xfrm rot="10800000" flipV="1">
                <a:off x="1065737" y="2975613"/>
                <a:ext cx="1654046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89" name="Straight Arrow Connector 32"/>
              <p:cNvCxnSpPr>
                <a:cxnSpLocks noChangeShapeType="1"/>
                <a:stCxn id="110" idx="0"/>
                <a:endCxn id="94" idx="1"/>
              </p:cNvCxnSpPr>
              <p:nvPr/>
            </p:nvCxnSpPr>
            <p:spPr bwMode="auto">
              <a:xfrm rot="5400000" flipH="1" flipV="1">
                <a:off x="1595021" y="3362137"/>
                <a:ext cx="1066800" cy="1200520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90" name="Group 36"/>
              <p:cNvGrpSpPr>
                <a:grpSpLocks/>
              </p:cNvGrpSpPr>
              <p:nvPr/>
            </p:nvGrpSpPr>
            <p:grpSpPr bwMode="auto">
              <a:xfrm>
                <a:off x="2719781" y="2664458"/>
                <a:ext cx="3623869" cy="1066800"/>
                <a:chOff x="2324493" y="2664458"/>
                <a:chExt cx="3623869" cy="1066800"/>
              </a:xfrm>
            </p:grpSpPr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5791200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Rectangle 29"/>
                <p:cNvSpPr>
                  <a:spLocks noChangeArrowheads="1"/>
                </p:cNvSpPr>
                <p:nvPr/>
              </p:nvSpPr>
              <p:spPr bwMode="auto">
                <a:xfrm>
                  <a:off x="5795962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Rectangle 38"/>
                <p:cNvSpPr>
                  <a:spLocks noChangeArrowheads="1"/>
                </p:cNvSpPr>
                <p:nvPr/>
              </p:nvSpPr>
              <p:spPr bwMode="auto">
                <a:xfrm>
                  <a:off x="2328862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Rectangle 39"/>
                <p:cNvSpPr>
                  <a:spLocks noChangeArrowheads="1"/>
                </p:cNvSpPr>
                <p:nvPr/>
              </p:nvSpPr>
              <p:spPr bwMode="auto">
                <a:xfrm>
                  <a:off x="2333625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2324493" y="2664458"/>
                  <a:ext cx="3619338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96" name="Rounded Rectangle 95"/>
                <p:cNvSpPr/>
                <p:nvPr/>
              </p:nvSpPr>
              <p:spPr bwMode="auto">
                <a:xfrm>
                  <a:off x="2431205" y="3046730"/>
                  <a:ext cx="915952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97" name="Rounded Rectangle 96"/>
                <p:cNvSpPr/>
                <p:nvPr/>
              </p:nvSpPr>
              <p:spPr bwMode="auto">
                <a:xfrm>
                  <a:off x="3453870" y="3046730"/>
                  <a:ext cx="82702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 bwMode="auto">
                <a:xfrm>
                  <a:off x="4378712" y="3046730"/>
                  <a:ext cx="145840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3079750" y="6324600"/>
              <a:ext cx="450443" cy="16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200" dirty="0" smtClean="0">
                  <a:latin typeface="+mn-lt"/>
                </a:rPr>
                <a:t>Models</a:t>
              </a:r>
              <a:endParaRPr lang="en-US" sz="1200" dirty="0">
                <a:latin typeface="+mn-lt"/>
              </a:endParaRPr>
            </a:p>
          </p:txBody>
        </p:sp>
      </p:grp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1693748" y="6380101"/>
            <a:ext cx="668452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200" dirty="0" smtClean="0">
                <a:latin typeface="+mn-lt"/>
              </a:rPr>
              <a:t>MTL Rules</a:t>
            </a:r>
            <a:endParaRPr lang="en-US" sz="1200" dirty="0">
              <a:latin typeface="+mn-lt"/>
            </a:endParaRPr>
          </a:p>
        </p:txBody>
      </p:sp>
      <p:sp>
        <p:nvSpPr>
          <p:cNvPr id="113" name="Right Arrow 112"/>
          <p:cNvSpPr/>
          <p:nvPr/>
        </p:nvSpPr>
        <p:spPr bwMode="auto">
          <a:xfrm>
            <a:off x="1066800" y="5562600"/>
            <a:ext cx="2331329" cy="5334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  <a:alpha val="92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Run &amp; Check</a:t>
            </a:r>
          </a:p>
        </p:txBody>
      </p:sp>
      <p:pic>
        <p:nvPicPr>
          <p:cNvPr id="39949" name="Picture 13" descr="http://cdn1.iconfinder.com/data/icons/PLASTICXP/business/png/400/filter_dat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3144" y="5029200"/>
            <a:ext cx="838200" cy="838200"/>
          </a:xfrm>
          <a:prstGeom prst="rect">
            <a:avLst/>
          </a:prstGeom>
          <a:noFill/>
        </p:spPr>
      </p:pic>
      <p:pic>
        <p:nvPicPr>
          <p:cNvPr id="114" name="Picture 2" descr="http://www.clevercubed.com/wp-content/uploads/2010/05/developer_avata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5699746"/>
            <a:ext cx="677333" cy="701054"/>
          </a:xfrm>
          <a:prstGeom prst="rect">
            <a:avLst/>
          </a:prstGeom>
          <a:noFill/>
        </p:spPr>
      </p:pic>
      <p:pic>
        <p:nvPicPr>
          <p:cNvPr id="115" name="Picture 114" descr="http://www.bridgeoc.com/employees/images/Man%20r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5769852"/>
            <a:ext cx="609600" cy="630948"/>
          </a:xfrm>
          <a:prstGeom prst="rect">
            <a:avLst/>
          </a:prstGeom>
          <a:noFill/>
        </p:spPr>
      </p:pic>
      <p:pic>
        <p:nvPicPr>
          <p:cNvPr id="119" name="Picture 15" descr="http://www.readyicons.com/IconSets/Sky_Light_(Basic)/48x48-documen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62048" y="4495800"/>
            <a:ext cx="457200" cy="457200"/>
          </a:xfrm>
          <a:prstGeom prst="rect">
            <a:avLst/>
          </a:prstGeom>
          <a:noFill/>
        </p:spPr>
      </p:pic>
      <p:pic>
        <p:nvPicPr>
          <p:cNvPr id="120" name="Picture 15" descr="http://www.readyicons.com/IconSets/Sky_Light_(Basic)/48x48-documen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4572000"/>
            <a:ext cx="457200" cy="457200"/>
          </a:xfrm>
          <a:prstGeom prst="rect">
            <a:avLst/>
          </a:prstGeom>
          <a:noFill/>
        </p:spPr>
      </p:pic>
      <p:pic>
        <p:nvPicPr>
          <p:cNvPr id="121" name="Picture 15" descr="http://www.readyicons.com/IconSets/Sky_Light_(Basic)/48x48-documen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62800" y="4572000"/>
            <a:ext cx="457200" cy="457200"/>
          </a:xfrm>
          <a:prstGeom prst="rect">
            <a:avLst/>
          </a:prstGeom>
          <a:noFill/>
        </p:spPr>
      </p:pic>
      <p:pic>
        <p:nvPicPr>
          <p:cNvPr id="122" name="Picture 15" descr="http://www.readyicons.com/IconSets/Sky_Light_(Basic)/48x48-documen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3800" y="4800600"/>
            <a:ext cx="457200" cy="457200"/>
          </a:xfrm>
          <a:prstGeom prst="rect">
            <a:avLst/>
          </a:prstGeom>
          <a:noFill/>
        </p:spPr>
      </p:pic>
      <p:pic>
        <p:nvPicPr>
          <p:cNvPr id="123" name="Picture 15" descr="http://www.readyicons.com/IconSets/Sky_Light_(Basic)/48x48-documen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10200" y="4800600"/>
            <a:ext cx="457200" cy="457200"/>
          </a:xfrm>
          <a:prstGeom prst="rect">
            <a:avLst/>
          </a:prstGeom>
          <a:noFill/>
        </p:spPr>
      </p:pic>
      <p:pic>
        <p:nvPicPr>
          <p:cNvPr id="39951" name="Picture 15" descr="http://www.readyicons.com/IconSets/Sky_Light_(Basic)/48x48-document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18496" y="4648200"/>
            <a:ext cx="457200" cy="457200"/>
          </a:xfrm>
          <a:prstGeom prst="rect">
            <a:avLst/>
          </a:prstGeom>
          <a:noFill/>
        </p:spPr>
      </p:pic>
      <p:sp>
        <p:nvSpPr>
          <p:cNvPr id="124" name="AutoShape 6"/>
          <p:cNvSpPr>
            <a:spLocks noChangeArrowheads="1"/>
          </p:cNvSpPr>
          <p:nvPr/>
        </p:nvSpPr>
        <p:spPr bwMode="auto">
          <a:xfrm>
            <a:off x="7391400" y="5410200"/>
            <a:ext cx="1600200" cy="609600"/>
          </a:xfrm>
          <a:prstGeom prst="wedgeRoundRectCallout">
            <a:avLst>
              <a:gd name="adj1" fmla="val 31836"/>
              <a:gd name="adj2" fmla="val -4997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Automatically &amp; Intelligently?</a:t>
            </a:r>
            <a:endParaRPr lang="en-US" sz="2400" dirty="0">
              <a:latin typeface="+mn-lt"/>
            </a:endParaRPr>
          </a:p>
        </p:txBody>
      </p:sp>
      <p:sp>
        <p:nvSpPr>
          <p:cNvPr id="125" name="AutoShape 6"/>
          <p:cNvSpPr>
            <a:spLocks noChangeArrowheads="1"/>
          </p:cNvSpPr>
          <p:nvPr/>
        </p:nvSpPr>
        <p:spPr bwMode="auto">
          <a:xfrm>
            <a:off x="3429000" y="1524000"/>
            <a:ext cx="1600200" cy="609600"/>
          </a:xfrm>
          <a:prstGeom prst="wedgeRoundRectCallout">
            <a:avLst>
              <a:gd name="adj1" fmla="val 31836"/>
              <a:gd name="adj2" fmla="val -4997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Transparently &amp; Immediately?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988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 animBg="1"/>
      <p:bldP spid="37" grpId="0"/>
      <p:bldP spid="38" grpId="0"/>
      <p:bldP spid="39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111" grpId="0"/>
      <p:bldP spid="113" grpId="0" animBg="1"/>
      <p:bldP spid="124" grpId="0" animBg="1"/>
      <p:bldP spid="1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382000" cy="788987"/>
          </a:xfrm>
        </p:spPr>
        <p:txBody>
          <a:bodyPr/>
          <a:lstStyle/>
          <a:p>
            <a:r>
              <a:rPr lang="en-US" sz="3200" dirty="0" smtClean="0"/>
              <a:t>Challenge 3: Lack of an End-User MTL Debugger</a:t>
            </a:r>
            <a:endParaRPr lang="en-US" sz="3200" dirty="0"/>
          </a:p>
        </p:txBody>
      </p:sp>
      <p:sp>
        <p:nvSpPr>
          <p:cNvPr id="77" name="Content Placeholder 76"/>
          <p:cNvSpPr>
            <a:spLocks noGrp="1"/>
          </p:cNvSpPr>
          <p:nvPr>
            <p:ph idx="1"/>
          </p:nvPr>
        </p:nvSpPr>
        <p:spPr>
          <a:xfrm>
            <a:off x="457200" y="1067131"/>
            <a:ext cx="8229600" cy="4835525"/>
          </a:xfrm>
        </p:spPr>
        <p:txBody>
          <a:bodyPr/>
          <a:lstStyle/>
          <a:p>
            <a:r>
              <a:rPr lang="en-US" sz="2000" dirty="0" smtClean="0"/>
              <a:t>Bugs can occur in MTL rules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000" dirty="0" smtClean="0"/>
              <a:t>Most MTLs do not have an associated debugger</a:t>
            </a:r>
          </a:p>
          <a:p>
            <a:r>
              <a:rPr lang="en-US" sz="2000" dirty="0" smtClean="0"/>
              <a:t>Some existing debuggers are at the same level as MTLs, so not appropriate for end-users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6781800" y="3200400"/>
            <a:ext cx="1670750" cy="842008"/>
            <a:chOff x="6934200" y="3276600"/>
            <a:chExt cx="1746950" cy="994408"/>
          </a:xfrm>
        </p:grpSpPr>
        <p:pic>
          <p:nvPicPr>
            <p:cNvPr id="5" name="Picture 4" descr="Script_Debugg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200" y="3607308"/>
              <a:ext cx="617160" cy="663700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0" y="3276600"/>
              <a:ext cx="10611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0" name="Group 119"/>
          <p:cNvGrpSpPr/>
          <p:nvPr/>
        </p:nvGrpSpPr>
        <p:grpSpPr>
          <a:xfrm>
            <a:off x="869952" y="1496553"/>
            <a:ext cx="6064248" cy="1856247"/>
            <a:chOff x="869952" y="1420353"/>
            <a:chExt cx="6064248" cy="1856247"/>
          </a:xfrm>
        </p:grpSpPr>
        <p:sp>
          <p:nvSpPr>
            <p:cNvPr id="100" name="Right Arrow 99"/>
            <p:cNvSpPr/>
            <p:nvPr/>
          </p:nvSpPr>
          <p:spPr bwMode="auto">
            <a:xfrm>
              <a:off x="2743200" y="2029953"/>
              <a:ext cx="2438400" cy="914400"/>
            </a:xfrm>
            <a:prstGeom prst="rightArrow">
              <a:avLst/>
            </a:prstGeom>
            <a:gradFill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  <a:alpha val="92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69952" y="1807556"/>
              <a:ext cx="1949448" cy="1289197"/>
              <a:chOff x="2317750" y="5201602"/>
              <a:chExt cx="1949448" cy="1289197"/>
            </a:xfrm>
          </p:grpSpPr>
          <p:grpSp>
            <p:nvGrpSpPr>
              <p:cNvPr id="16" name="Group 279"/>
              <p:cNvGrpSpPr>
                <a:grpSpLocks/>
              </p:cNvGrpSpPr>
              <p:nvPr/>
            </p:nvGrpSpPr>
            <p:grpSpPr bwMode="auto">
              <a:xfrm>
                <a:off x="2317750" y="5201602"/>
                <a:ext cx="1949448" cy="1066800"/>
                <a:chOff x="381000" y="1295400"/>
                <a:chExt cx="8305800" cy="4267200"/>
              </a:xfrm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3813590" y="1295400"/>
                  <a:ext cx="1440621" cy="6223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182880" tIns="182880" rIns="182880" bIns="182880"/>
                <a:lstStyle/>
                <a:p>
                  <a:pPr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cxnSp>
              <p:nvCxnSpPr>
                <p:cNvPr id="19" name="Straight Arrow Connector 25"/>
                <p:cNvCxnSpPr>
                  <a:cxnSpLocks noChangeShapeType="1"/>
                  <a:stCxn id="18" idx="2"/>
                  <a:endCxn id="30" idx="0"/>
                </p:cNvCxnSpPr>
                <p:nvPr/>
              </p:nvCxnSpPr>
              <p:spPr bwMode="auto">
                <a:xfrm rot="5400000">
                  <a:off x="4160517" y="2291080"/>
                  <a:ext cx="746760" cy="0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cxnSp>
              <p:nvCxnSpPr>
                <p:cNvPr id="20" name="Straight Arrow Connector 32"/>
                <p:cNvCxnSpPr>
                  <a:cxnSpLocks noChangeShapeType="1"/>
                  <a:stCxn id="26" idx="3"/>
                  <a:endCxn id="43" idx="0"/>
                </p:cNvCxnSpPr>
                <p:nvPr/>
              </p:nvCxnSpPr>
              <p:spPr bwMode="auto">
                <a:xfrm>
                  <a:off x="6339122" y="2975613"/>
                  <a:ext cx="1814115" cy="1520187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cxnSp>
              <p:nvCxnSpPr>
                <p:cNvPr id="21" name="Straight Arrow Connector 32"/>
                <p:cNvCxnSpPr>
                  <a:cxnSpLocks noChangeShapeType="1"/>
                  <a:stCxn id="42" idx="0"/>
                </p:cNvCxnSpPr>
                <p:nvPr/>
              </p:nvCxnSpPr>
              <p:spPr bwMode="auto">
                <a:xfrm rot="16200000" flipV="1">
                  <a:off x="6490459" y="3286553"/>
                  <a:ext cx="1066800" cy="1351693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grpSp>
              <p:nvGrpSpPr>
                <p:cNvPr id="22" name="Group 37"/>
                <p:cNvGrpSpPr>
                  <a:grpSpLocks/>
                </p:cNvGrpSpPr>
                <p:nvPr/>
              </p:nvGrpSpPr>
              <p:grpSpPr bwMode="auto">
                <a:xfrm>
                  <a:off x="381000" y="4495800"/>
                  <a:ext cx="8305800" cy="1066800"/>
                  <a:chOff x="152400" y="4495800"/>
                  <a:chExt cx="8305800" cy="1066800"/>
                </a:xfrm>
              </p:grpSpPr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5790384" y="4495800"/>
                    <a:ext cx="2667816" cy="1066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tIns="91440" bIns="91440"/>
                  <a:lstStyle/>
                  <a:p>
                    <a:pPr algn="l">
                      <a:buFont typeface="Wingdings" pitchFamily="2" charset="2"/>
                      <a:buNone/>
                    </a:pPr>
                    <a:endParaRPr lang="en-US" b="1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 bwMode="auto">
                  <a:xfrm>
                    <a:off x="5879311" y="4878073"/>
                    <a:ext cx="100487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6" name="Rounded Rectangle 35"/>
                  <p:cNvSpPr/>
                  <p:nvPr/>
                </p:nvSpPr>
                <p:spPr bwMode="auto">
                  <a:xfrm>
                    <a:off x="6990898" y="4878073"/>
                    <a:ext cx="1369479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152400" y="4495800"/>
                    <a:ext cx="5335632" cy="1066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tIns="91440" bIns="91440"/>
                  <a:lstStyle/>
                  <a:p>
                    <a:pPr algn="l">
                      <a:buFont typeface="Wingdings" pitchFamily="2" charset="2"/>
                      <a:buNone/>
                    </a:pPr>
                    <a:endParaRPr lang="en-US" b="1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 bwMode="auto">
                  <a:xfrm>
                    <a:off x="232432" y="4878073"/>
                    <a:ext cx="122719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9" name="Rounded Rectangle 38"/>
                  <p:cNvSpPr/>
                  <p:nvPr/>
                </p:nvSpPr>
                <p:spPr bwMode="auto">
                  <a:xfrm>
                    <a:off x="1521879" y="4878073"/>
                    <a:ext cx="1218300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 bwMode="auto">
                  <a:xfrm>
                    <a:off x="2802430" y="4878073"/>
                    <a:ext cx="123608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1" name="Rounded Rectangle 40"/>
                  <p:cNvSpPr/>
                  <p:nvPr/>
                </p:nvSpPr>
                <p:spPr bwMode="auto">
                  <a:xfrm>
                    <a:off x="4100767" y="4878073"/>
                    <a:ext cx="1307227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3914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86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7620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192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23" name="Straight Arrow Connector 32"/>
                <p:cNvCxnSpPr>
                  <a:cxnSpLocks noChangeShapeType="1"/>
                  <a:endCxn id="44" idx="0"/>
                </p:cNvCxnSpPr>
                <p:nvPr/>
              </p:nvCxnSpPr>
              <p:spPr bwMode="auto">
                <a:xfrm rot="10800000" flipV="1">
                  <a:off x="1065737" y="2975613"/>
                  <a:ext cx="1654046" cy="1520187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cxnSp>
              <p:nvCxnSpPr>
                <p:cNvPr id="24" name="Straight Arrow Connector 32"/>
                <p:cNvCxnSpPr>
                  <a:cxnSpLocks noChangeShapeType="1"/>
                  <a:stCxn id="45" idx="0"/>
                  <a:endCxn id="29" idx="1"/>
                </p:cNvCxnSpPr>
                <p:nvPr/>
              </p:nvCxnSpPr>
              <p:spPr bwMode="auto">
                <a:xfrm rot="5400000" flipH="1" flipV="1">
                  <a:off x="1595021" y="3362137"/>
                  <a:ext cx="1066800" cy="1200520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grpSp>
              <p:nvGrpSpPr>
                <p:cNvPr id="25" name="Group 36"/>
                <p:cNvGrpSpPr>
                  <a:grpSpLocks/>
                </p:cNvGrpSpPr>
                <p:nvPr/>
              </p:nvGrpSpPr>
              <p:grpSpPr bwMode="auto">
                <a:xfrm>
                  <a:off x="2719781" y="2664458"/>
                  <a:ext cx="3623869" cy="1066800"/>
                  <a:chOff x="2324493" y="2664458"/>
                  <a:chExt cx="3623869" cy="1066800"/>
                </a:xfrm>
              </p:grpSpPr>
              <p:sp>
                <p:nvSpPr>
                  <p:cNvPr id="2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791200" y="28956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795962" y="3352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328862" y="28956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333625" y="3352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2324493" y="2664458"/>
                    <a:ext cx="3619338" cy="106680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tIns="91440" bIns="91440"/>
                  <a:lstStyle/>
                  <a:p>
                    <a:pPr algn="l">
                      <a:buFont typeface="Wingdings" pitchFamily="2" charset="2"/>
                      <a:buNone/>
                    </a:pPr>
                    <a:endParaRPr lang="en-US" b="1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1" name="Rounded Rectangle 30"/>
                  <p:cNvSpPr/>
                  <p:nvPr/>
                </p:nvSpPr>
                <p:spPr bwMode="auto">
                  <a:xfrm>
                    <a:off x="2431205" y="3046730"/>
                    <a:ext cx="915952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2" name="Rounded Rectangle 31"/>
                  <p:cNvSpPr/>
                  <p:nvPr/>
                </p:nvSpPr>
                <p:spPr bwMode="auto">
                  <a:xfrm>
                    <a:off x="3453870" y="3046730"/>
                    <a:ext cx="827020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 bwMode="auto">
                  <a:xfrm>
                    <a:off x="4378712" y="3046730"/>
                    <a:ext cx="145840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</p:grpSp>
          </p:grp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3079750" y="6324600"/>
                <a:ext cx="450443" cy="166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200" dirty="0" smtClean="0">
                    <a:latin typeface="+mn-lt"/>
                  </a:rPr>
                  <a:t>Models</a:t>
                </a:r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984752" y="1807556"/>
              <a:ext cx="1949448" cy="1289197"/>
              <a:chOff x="2317750" y="5201602"/>
              <a:chExt cx="1949448" cy="1289197"/>
            </a:xfrm>
          </p:grpSpPr>
          <p:grpSp>
            <p:nvGrpSpPr>
              <p:cNvPr id="47" name="Group 279"/>
              <p:cNvGrpSpPr>
                <a:grpSpLocks/>
              </p:cNvGrpSpPr>
              <p:nvPr/>
            </p:nvGrpSpPr>
            <p:grpSpPr bwMode="auto">
              <a:xfrm>
                <a:off x="2317750" y="5201602"/>
                <a:ext cx="1949448" cy="1066800"/>
                <a:chOff x="381000" y="1295400"/>
                <a:chExt cx="8305800" cy="4267200"/>
              </a:xfrm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3813590" y="1295400"/>
                  <a:ext cx="1440621" cy="6223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182880" tIns="182880" rIns="182880" bIns="182880"/>
                <a:lstStyle/>
                <a:p>
                  <a:pPr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cxnSp>
              <p:nvCxnSpPr>
                <p:cNvPr id="50" name="Straight Arrow Connector 25"/>
                <p:cNvCxnSpPr>
                  <a:cxnSpLocks noChangeShapeType="1"/>
                  <a:stCxn id="49" idx="2"/>
                  <a:endCxn id="61" idx="0"/>
                </p:cNvCxnSpPr>
                <p:nvPr/>
              </p:nvCxnSpPr>
              <p:spPr bwMode="auto">
                <a:xfrm rot="5400000">
                  <a:off x="4160517" y="2291080"/>
                  <a:ext cx="746760" cy="0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cxnSp>
              <p:nvCxnSpPr>
                <p:cNvPr id="51" name="Straight Arrow Connector 32"/>
                <p:cNvCxnSpPr>
                  <a:cxnSpLocks noChangeShapeType="1"/>
                  <a:stCxn id="57" idx="3"/>
                  <a:endCxn id="74" idx="0"/>
                </p:cNvCxnSpPr>
                <p:nvPr/>
              </p:nvCxnSpPr>
              <p:spPr bwMode="auto">
                <a:xfrm>
                  <a:off x="6339122" y="2975613"/>
                  <a:ext cx="1814115" cy="1520187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cxnSp>
              <p:nvCxnSpPr>
                <p:cNvPr id="52" name="Straight Arrow Connector 32"/>
                <p:cNvCxnSpPr>
                  <a:cxnSpLocks noChangeShapeType="1"/>
                  <a:stCxn id="73" idx="0"/>
                </p:cNvCxnSpPr>
                <p:nvPr/>
              </p:nvCxnSpPr>
              <p:spPr bwMode="auto">
                <a:xfrm rot="16200000" flipV="1">
                  <a:off x="6490459" y="3286553"/>
                  <a:ext cx="1066800" cy="1351693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grpSp>
              <p:nvGrpSpPr>
                <p:cNvPr id="53" name="Group 37"/>
                <p:cNvGrpSpPr>
                  <a:grpSpLocks/>
                </p:cNvGrpSpPr>
                <p:nvPr/>
              </p:nvGrpSpPr>
              <p:grpSpPr bwMode="auto">
                <a:xfrm>
                  <a:off x="381000" y="4495800"/>
                  <a:ext cx="8305800" cy="1066800"/>
                  <a:chOff x="152400" y="4495800"/>
                  <a:chExt cx="8305800" cy="1066800"/>
                </a:xfrm>
              </p:grpSpPr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5790384" y="4495800"/>
                    <a:ext cx="2667816" cy="1066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tIns="91440" bIns="91440"/>
                  <a:lstStyle/>
                  <a:p>
                    <a:pPr algn="l">
                      <a:buFont typeface="Wingdings" pitchFamily="2" charset="2"/>
                      <a:buNone/>
                    </a:pPr>
                    <a:endParaRPr lang="en-US" b="1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6" name="Rounded Rectangle 65"/>
                  <p:cNvSpPr/>
                  <p:nvPr/>
                </p:nvSpPr>
                <p:spPr bwMode="auto">
                  <a:xfrm>
                    <a:off x="5879311" y="4878073"/>
                    <a:ext cx="100487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7" name="Rounded Rectangle 66"/>
                  <p:cNvSpPr/>
                  <p:nvPr/>
                </p:nvSpPr>
                <p:spPr bwMode="auto">
                  <a:xfrm>
                    <a:off x="6990898" y="4878073"/>
                    <a:ext cx="1369479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152400" y="4495800"/>
                    <a:ext cx="5335632" cy="1066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tIns="91440" bIns="91440"/>
                  <a:lstStyle/>
                  <a:p>
                    <a:pPr algn="l">
                      <a:buFont typeface="Wingdings" pitchFamily="2" charset="2"/>
                      <a:buNone/>
                    </a:pPr>
                    <a:endParaRPr lang="en-US" b="1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 bwMode="auto">
                  <a:xfrm>
                    <a:off x="232432" y="4878073"/>
                    <a:ext cx="122719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0" name="Rounded Rectangle 69"/>
                  <p:cNvSpPr/>
                  <p:nvPr/>
                </p:nvSpPr>
                <p:spPr bwMode="auto">
                  <a:xfrm>
                    <a:off x="1521879" y="4878073"/>
                    <a:ext cx="1218300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1" name="Rounded Rectangle 70"/>
                  <p:cNvSpPr/>
                  <p:nvPr/>
                </p:nvSpPr>
                <p:spPr bwMode="auto">
                  <a:xfrm>
                    <a:off x="2802430" y="4878073"/>
                    <a:ext cx="123608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2" name="Rounded Rectangle 71"/>
                  <p:cNvSpPr/>
                  <p:nvPr/>
                </p:nvSpPr>
                <p:spPr bwMode="auto">
                  <a:xfrm>
                    <a:off x="4100767" y="4878073"/>
                    <a:ext cx="1307227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3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3914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8486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5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7620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19200" y="4495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54" name="Straight Arrow Connector 32"/>
                <p:cNvCxnSpPr>
                  <a:cxnSpLocks noChangeShapeType="1"/>
                  <a:endCxn id="75" idx="0"/>
                </p:cNvCxnSpPr>
                <p:nvPr/>
              </p:nvCxnSpPr>
              <p:spPr bwMode="auto">
                <a:xfrm rot="10800000" flipV="1">
                  <a:off x="1065737" y="2975613"/>
                  <a:ext cx="1654046" cy="1520187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cxnSp>
              <p:nvCxnSpPr>
                <p:cNvPr id="55" name="Straight Arrow Connector 32"/>
                <p:cNvCxnSpPr>
                  <a:cxnSpLocks noChangeShapeType="1"/>
                  <a:stCxn id="76" idx="0"/>
                  <a:endCxn id="60" idx="1"/>
                </p:cNvCxnSpPr>
                <p:nvPr/>
              </p:nvCxnSpPr>
              <p:spPr bwMode="auto">
                <a:xfrm rot="5400000" flipH="1" flipV="1">
                  <a:off x="1595021" y="3362137"/>
                  <a:ext cx="1066800" cy="1200520"/>
                </a:xfrm>
                <a:prstGeom prst="bentConnector2">
                  <a:avLst/>
                </a:prstGeom>
                <a:noFill/>
                <a:ln w="25400" algn="ctr">
                  <a:solidFill>
                    <a:schemeClr val="bg1">
                      <a:lumMod val="50000"/>
                    </a:schemeClr>
                  </a:solidFill>
                  <a:round/>
                  <a:headEnd w="sm" len="sm"/>
                  <a:tailEnd type="triangle" w="sm" len="sm"/>
                </a:ln>
              </p:spPr>
            </p:cxnSp>
            <p:grpSp>
              <p:nvGrpSpPr>
                <p:cNvPr id="56" name="Group 36"/>
                <p:cNvGrpSpPr>
                  <a:grpSpLocks/>
                </p:cNvGrpSpPr>
                <p:nvPr/>
              </p:nvGrpSpPr>
              <p:grpSpPr bwMode="auto">
                <a:xfrm>
                  <a:off x="2719781" y="2664458"/>
                  <a:ext cx="3623869" cy="1066800"/>
                  <a:chOff x="2324493" y="2664458"/>
                  <a:chExt cx="3623869" cy="1066800"/>
                </a:xfrm>
              </p:grpSpPr>
              <p:sp>
                <p:nvSpPr>
                  <p:cNvPr id="5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791200" y="28956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8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795962" y="3352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328862" y="28956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333625" y="3352800"/>
                    <a:ext cx="152400" cy="152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2324493" y="2664458"/>
                    <a:ext cx="3619338" cy="106680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tIns="91440" bIns="91440"/>
                  <a:lstStyle/>
                  <a:p>
                    <a:pPr algn="l">
                      <a:buFont typeface="Wingdings" pitchFamily="2" charset="2"/>
                      <a:buNone/>
                    </a:pPr>
                    <a:endParaRPr lang="en-US" b="1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2" name="Rounded Rectangle 61"/>
                  <p:cNvSpPr/>
                  <p:nvPr/>
                </p:nvSpPr>
                <p:spPr bwMode="auto">
                  <a:xfrm>
                    <a:off x="2431205" y="3046730"/>
                    <a:ext cx="915952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3" name="Rounded Rectangle 62"/>
                  <p:cNvSpPr/>
                  <p:nvPr/>
                </p:nvSpPr>
                <p:spPr bwMode="auto">
                  <a:xfrm>
                    <a:off x="3453870" y="3046730"/>
                    <a:ext cx="827020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chemeClr val="accent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4" name="Rounded Rectangle 63"/>
                  <p:cNvSpPr/>
                  <p:nvPr/>
                </p:nvSpPr>
                <p:spPr bwMode="auto">
                  <a:xfrm>
                    <a:off x="4378712" y="3046730"/>
                    <a:ext cx="1458405" cy="6045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58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>
                      <a:buFont typeface="Wingdings" pitchFamily="2" charset="2"/>
                      <a:buNone/>
                    </a:pPr>
                    <a:endParaRPr lang="en-US">
                      <a:latin typeface="Gill Sans MT" pitchFamily="34" charset="0"/>
                    </a:endParaRPr>
                  </a:p>
                </p:txBody>
              </p:sp>
            </p:grpSp>
          </p:grpSp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3079750" y="6324600"/>
                <a:ext cx="484107" cy="166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200" dirty="0" smtClean="0">
                    <a:latin typeface="+mn-lt"/>
                  </a:rPr>
                  <a:t>Models’</a:t>
                </a:r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429000" y="1420353"/>
              <a:ext cx="838200" cy="1856247"/>
              <a:chOff x="1600200" y="4724400"/>
              <a:chExt cx="838200" cy="1856247"/>
            </a:xfrm>
          </p:grpSpPr>
          <p:sp>
            <p:nvSpPr>
              <p:cNvPr id="78" name="Rectangle 5"/>
              <p:cNvSpPr>
                <a:spLocks noChangeArrowheads="1"/>
              </p:cNvSpPr>
              <p:nvPr/>
            </p:nvSpPr>
            <p:spPr bwMode="auto">
              <a:xfrm>
                <a:off x="1600200" y="4724400"/>
                <a:ext cx="838200" cy="1600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>
                <a:off x="1752600" y="6221104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Line 10"/>
              <p:cNvSpPr>
                <a:spLocks noChangeShapeType="1"/>
              </p:cNvSpPr>
              <p:nvPr/>
            </p:nvSpPr>
            <p:spPr bwMode="auto">
              <a:xfrm>
                <a:off x="1752600" y="6144904"/>
                <a:ext cx="5334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Line 11"/>
              <p:cNvSpPr>
                <a:spLocks noChangeShapeType="1"/>
              </p:cNvSpPr>
              <p:nvPr/>
            </p:nvSpPr>
            <p:spPr bwMode="auto">
              <a:xfrm>
                <a:off x="1752600" y="6068704"/>
                <a:ext cx="5334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>
                <a:off x="1752600" y="5992504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>
                <a:off x="1752600" y="5916304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Line 14"/>
              <p:cNvSpPr>
                <a:spLocks noChangeShapeType="1"/>
              </p:cNvSpPr>
              <p:nvPr/>
            </p:nvSpPr>
            <p:spPr bwMode="auto">
              <a:xfrm>
                <a:off x="1752600" y="5840104"/>
                <a:ext cx="5334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Line 15"/>
              <p:cNvSpPr>
                <a:spLocks noChangeShapeType="1"/>
              </p:cNvSpPr>
              <p:nvPr/>
            </p:nvSpPr>
            <p:spPr bwMode="auto">
              <a:xfrm>
                <a:off x="1752600" y="5763904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Line 16"/>
              <p:cNvSpPr>
                <a:spLocks noChangeShapeType="1"/>
              </p:cNvSpPr>
              <p:nvPr/>
            </p:nvSpPr>
            <p:spPr bwMode="auto">
              <a:xfrm>
                <a:off x="1752600" y="5687704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Line 17"/>
              <p:cNvSpPr>
                <a:spLocks noChangeShapeType="1"/>
              </p:cNvSpPr>
              <p:nvPr/>
            </p:nvSpPr>
            <p:spPr bwMode="auto">
              <a:xfrm>
                <a:off x="1752600" y="5611504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Line 18"/>
              <p:cNvSpPr>
                <a:spLocks noChangeShapeType="1"/>
              </p:cNvSpPr>
              <p:nvPr/>
            </p:nvSpPr>
            <p:spPr bwMode="auto">
              <a:xfrm>
                <a:off x="1752600" y="5535304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Line 19"/>
              <p:cNvSpPr>
                <a:spLocks noChangeShapeType="1"/>
              </p:cNvSpPr>
              <p:nvPr/>
            </p:nvSpPr>
            <p:spPr bwMode="auto">
              <a:xfrm>
                <a:off x="1752600" y="5459104"/>
                <a:ext cx="1524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Line 20"/>
              <p:cNvSpPr>
                <a:spLocks noChangeShapeType="1"/>
              </p:cNvSpPr>
              <p:nvPr/>
            </p:nvSpPr>
            <p:spPr bwMode="auto">
              <a:xfrm>
                <a:off x="1752600" y="5382904"/>
                <a:ext cx="2286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Line 21"/>
              <p:cNvSpPr>
                <a:spLocks noChangeShapeType="1"/>
              </p:cNvSpPr>
              <p:nvPr/>
            </p:nvSpPr>
            <p:spPr bwMode="auto">
              <a:xfrm>
                <a:off x="1752600" y="5306704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Line 22"/>
              <p:cNvSpPr>
                <a:spLocks noChangeShapeType="1"/>
              </p:cNvSpPr>
              <p:nvPr/>
            </p:nvSpPr>
            <p:spPr bwMode="auto">
              <a:xfrm>
                <a:off x="1752600" y="5230504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Line 23"/>
              <p:cNvSpPr>
                <a:spLocks noChangeShapeType="1"/>
              </p:cNvSpPr>
              <p:nvPr/>
            </p:nvSpPr>
            <p:spPr bwMode="auto">
              <a:xfrm>
                <a:off x="1752600" y="5154304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Line 24"/>
              <p:cNvSpPr>
                <a:spLocks noChangeShapeType="1"/>
              </p:cNvSpPr>
              <p:nvPr/>
            </p:nvSpPr>
            <p:spPr bwMode="auto">
              <a:xfrm>
                <a:off x="1752600" y="5078104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Line 25"/>
              <p:cNvSpPr>
                <a:spLocks noChangeShapeType="1"/>
              </p:cNvSpPr>
              <p:nvPr/>
            </p:nvSpPr>
            <p:spPr bwMode="auto">
              <a:xfrm>
                <a:off x="1752600" y="5001904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Line 26"/>
              <p:cNvSpPr>
                <a:spLocks noChangeShapeType="1"/>
              </p:cNvSpPr>
              <p:nvPr/>
            </p:nvSpPr>
            <p:spPr bwMode="auto">
              <a:xfrm>
                <a:off x="1752600" y="4925704"/>
                <a:ext cx="4572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Line 27"/>
              <p:cNvSpPr>
                <a:spLocks noChangeShapeType="1"/>
              </p:cNvSpPr>
              <p:nvPr/>
            </p:nvSpPr>
            <p:spPr bwMode="auto">
              <a:xfrm>
                <a:off x="1752600" y="4849504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1693748" y="6414448"/>
                <a:ext cx="668452" cy="166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200" dirty="0" smtClean="0">
                    <a:latin typeface="+mn-lt"/>
                  </a:rPr>
                  <a:t>MTL Rules</a:t>
                </a:r>
                <a:endParaRPr lang="en-US" sz="1200" dirty="0">
                  <a:latin typeface="+mn-lt"/>
                </a:endParaRPr>
              </a:p>
            </p:txBody>
          </p:sp>
        </p:grpSp>
        <p:pic>
          <p:nvPicPr>
            <p:cNvPr id="2052" name="Picture 4" descr="http://aux.iconpedia.net/uploads/166555147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3800" y="2438400"/>
              <a:ext cx="381000" cy="381000"/>
            </a:xfrm>
            <a:prstGeom prst="rect">
              <a:avLst/>
            </a:prstGeom>
            <a:noFill/>
          </p:spPr>
        </p:pic>
      </p:grpSp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790007"/>
            <a:ext cx="2082992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pSp>
        <p:nvGrpSpPr>
          <p:cNvPr id="121" name="Group 120"/>
          <p:cNvGrpSpPr/>
          <p:nvPr/>
        </p:nvGrpSpPr>
        <p:grpSpPr>
          <a:xfrm>
            <a:off x="6279566" y="4495800"/>
            <a:ext cx="1569034" cy="1981200"/>
            <a:chOff x="6279566" y="4495800"/>
            <a:chExt cx="1569034" cy="1981200"/>
          </a:xfrm>
        </p:grpSpPr>
        <p:grpSp>
          <p:nvGrpSpPr>
            <p:cNvPr id="104" name="Group 19"/>
            <p:cNvGrpSpPr/>
            <p:nvPr/>
          </p:nvGrpSpPr>
          <p:grpSpPr>
            <a:xfrm>
              <a:off x="6279566" y="4495800"/>
              <a:ext cx="1569034" cy="1981200"/>
              <a:chOff x="5200072" y="1600200"/>
              <a:chExt cx="3276600" cy="4191000"/>
            </a:xfrm>
          </p:grpSpPr>
          <p:grpSp>
            <p:nvGrpSpPr>
              <p:cNvPr id="105" name="Group 18"/>
              <p:cNvGrpSpPr/>
              <p:nvPr/>
            </p:nvGrpSpPr>
            <p:grpSpPr>
              <a:xfrm>
                <a:off x="5414816" y="2037772"/>
                <a:ext cx="2977576" cy="3677228"/>
                <a:chOff x="5414816" y="1676400"/>
                <a:chExt cx="2977576" cy="3677228"/>
              </a:xfrm>
            </p:grpSpPr>
            <p:pic>
              <p:nvPicPr>
                <p:cNvPr id="107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483924" y="4525820"/>
                  <a:ext cx="86360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8" name="Picture 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477000" y="1752600"/>
                  <a:ext cx="838200" cy="825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9" name="Picture 5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515100" y="2692400"/>
                  <a:ext cx="800100" cy="73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" name="Picture 6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7490696" y="2656608"/>
                  <a:ext cx="762000" cy="800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1" name="Picture 7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5484088" y="1713344"/>
                  <a:ext cx="850900" cy="800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" name="Picture 8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414816" y="3657600"/>
                  <a:ext cx="889000" cy="787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9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6472384" y="3590636"/>
                  <a:ext cx="863600" cy="812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4" name="Picture 10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7527640" y="3613728"/>
                  <a:ext cx="762000" cy="787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5" name="Picture 1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456380" y="4553528"/>
                  <a:ext cx="736600" cy="800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6" name="Picture 12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5473700" y="2590800"/>
                  <a:ext cx="850900" cy="901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7" name="Picture 13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7423732" y="1676400"/>
                  <a:ext cx="800100" cy="812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8" name="Picture 14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7516092" y="4477328"/>
                  <a:ext cx="876300" cy="863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6" name="Rounded Rectangle 105"/>
              <p:cNvSpPr/>
              <p:nvPr/>
            </p:nvSpPr>
            <p:spPr bwMode="auto">
              <a:xfrm>
                <a:off x="5200072" y="1600200"/>
                <a:ext cx="3276600" cy="4191000"/>
              </a:xfrm>
              <a:prstGeom prst="roundRect">
                <a:avLst>
                  <a:gd name="adj" fmla="val 7083"/>
                </a:avLst>
              </a:prstGeom>
              <a:solidFill>
                <a:schemeClr val="accent6">
                  <a:lumMod val="40000"/>
                  <a:lumOff val="60000"/>
                  <a:alpha val="1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r>
                  <a:rPr kumimoji="0" lang="en-US" sz="1200" b="1" u="sng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End-Users</a:t>
                </a:r>
              </a:p>
            </p:txBody>
          </p:sp>
        </p:grpSp>
        <p:pic>
          <p:nvPicPr>
            <p:cNvPr id="119" name="Picture 4" descr="http://images3.wikia.nocookie.net/__cb20110515060626/leagueoflegends/images/f/f9/Stop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629400" y="5105400"/>
              <a:ext cx="914400" cy="914400"/>
            </a:xfrm>
            <a:prstGeom prst="rect">
              <a:avLst/>
            </a:prstGeom>
            <a:noFill/>
          </p:spPr>
        </p:pic>
      </p:grpSp>
      <p:pic>
        <p:nvPicPr>
          <p:cNvPr id="2054" name="Picture 6" descr="Image:ADT_dialog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124200" y="4790007"/>
            <a:ext cx="2057400" cy="14583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988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 Lead to an 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technology meant to enable end-users to participate in software development, does not enable end-users to change and evolve the software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6" name="Group 19"/>
          <p:cNvGrpSpPr/>
          <p:nvPr/>
        </p:nvGrpSpPr>
        <p:grpSpPr>
          <a:xfrm>
            <a:off x="664192" y="2667000"/>
            <a:ext cx="1828800" cy="2819400"/>
            <a:chOff x="5200072" y="1600200"/>
            <a:chExt cx="3276600" cy="4191000"/>
          </a:xfrm>
        </p:grpSpPr>
        <p:grpSp>
          <p:nvGrpSpPr>
            <p:cNvPr id="7" name="Group 18"/>
            <p:cNvGrpSpPr/>
            <p:nvPr/>
          </p:nvGrpSpPr>
          <p:grpSpPr>
            <a:xfrm>
              <a:off x="5414816" y="2037772"/>
              <a:ext cx="2977576" cy="3677228"/>
              <a:chOff x="5414816" y="1676400"/>
              <a:chExt cx="2977576" cy="3677228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Rounded Rectangle 7"/>
            <p:cNvSpPr/>
            <p:nvPr/>
          </p:nvSpPr>
          <p:spPr bwMode="auto">
            <a:xfrm>
              <a:off x="5200072" y="1600200"/>
              <a:ext cx="3276600" cy="4191000"/>
            </a:xfrm>
            <a:prstGeom prst="roundRect">
              <a:avLst>
                <a:gd name="adj" fmla="val 7083"/>
              </a:avLst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End-Users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86728" y="2667000"/>
            <a:ext cx="1828800" cy="2819400"/>
            <a:chOff x="4800600" y="1981200"/>
            <a:chExt cx="2971800" cy="3810000"/>
          </a:xfrm>
        </p:grpSpPr>
        <p:grpSp>
          <p:nvGrpSpPr>
            <p:cNvPr id="22" name="Group 21"/>
            <p:cNvGrpSpPr/>
            <p:nvPr/>
          </p:nvGrpSpPr>
          <p:grpSpPr>
            <a:xfrm>
              <a:off x="4995370" y="2378992"/>
              <a:ext cx="2700592" cy="3342932"/>
              <a:chOff x="5414816" y="1676400"/>
              <a:chExt cx="2977576" cy="3677228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Rounded Rectangle 22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26197" y="3618842"/>
            <a:ext cx="1105885" cy="847332"/>
            <a:chOff x="3537804" y="3424816"/>
            <a:chExt cx="1520591" cy="1030539"/>
          </a:xfrm>
        </p:grpSpPr>
        <p:sp>
          <p:nvSpPr>
            <p:cNvPr id="37" name="Striped Right Arrow 36"/>
            <p:cNvSpPr/>
            <p:nvPr/>
          </p:nvSpPr>
          <p:spPr bwMode="auto">
            <a:xfrm>
              <a:off x="3680451" y="3733801"/>
              <a:ext cx="1219199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2">
                    <a:shade val="51000"/>
                    <a:satMod val="130000"/>
                  </a:schemeClr>
                </a:gs>
                <a:gs pos="0">
                  <a:schemeClr val="accent1"/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75456" y="3424816"/>
              <a:ext cx="1228141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accent1"/>
                  </a:solidFill>
                  <a:latin typeface="+mn-lt"/>
                </a:rPr>
                <a:t>Upgrade</a:t>
              </a: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37804" y="4073546"/>
              <a:ext cx="1520591" cy="38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accent1"/>
                  </a:solidFill>
                  <a:latin typeface="+mn-lt"/>
                </a:rPr>
                <a:t>Using DSM</a:t>
              </a: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40" name="Group 19"/>
          <p:cNvGrpSpPr/>
          <p:nvPr/>
        </p:nvGrpSpPr>
        <p:grpSpPr>
          <a:xfrm>
            <a:off x="6346206" y="2667000"/>
            <a:ext cx="1828800" cy="2819400"/>
            <a:chOff x="5200072" y="1600200"/>
            <a:chExt cx="3276600" cy="4191000"/>
          </a:xfrm>
        </p:grpSpPr>
        <p:grpSp>
          <p:nvGrpSpPr>
            <p:cNvPr id="41" name="Group 18"/>
            <p:cNvGrpSpPr/>
            <p:nvPr/>
          </p:nvGrpSpPr>
          <p:grpSpPr>
            <a:xfrm>
              <a:off x="5414816" y="2037772"/>
              <a:ext cx="2977576" cy="3677228"/>
              <a:chOff x="5414816" y="1676400"/>
              <a:chExt cx="2977576" cy="3677228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1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1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1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" name="Rounded Rectangle 41"/>
            <p:cNvSpPr/>
            <p:nvPr/>
          </p:nvSpPr>
          <p:spPr bwMode="auto">
            <a:xfrm>
              <a:off x="5200072" y="1600200"/>
              <a:ext cx="3276600" cy="4191000"/>
            </a:xfrm>
            <a:prstGeom prst="roundRect">
              <a:avLst>
                <a:gd name="adj" fmla="val 7083"/>
              </a:avLst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End-Users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124107" y="3657601"/>
            <a:ext cx="1401383" cy="838200"/>
            <a:chOff x="3287077" y="3424816"/>
            <a:chExt cx="1926903" cy="1019432"/>
          </a:xfrm>
        </p:grpSpPr>
        <p:sp>
          <p:nvSpPr>
            <p:cNvPr id="56" name="Striped Right Arrow 55"/>
            <p:cNvSpPr/>
            <p:nvPr/>
          </p:nvSpPr>
          <p:spPr bwMode="auto">
            <a:xfrm>
              <a:off x="3680451" y="3733801"/>
              <a:ext cx="1219199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1"/>
                </a:gs>
                <a:gs pos="36000">
                  <a:schemeClr val="tx2"/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73252" y="3424816"/>
              <a:ext cx="1232549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Degrade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87077" y="4062439"/>
              <a:ext cx="1926903" cy="38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Using MTL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59" name="Rectangle 58"/>
          <p:cNvSpPr/>
          <p:nvPr/>
        </p:nvSpPr>
        <p:spPr bwMode="auto">
          <a:xfrm>
            <a:off x="3096904" y="2424752"/>
            <a:ext cx="2590800" cy="381000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965208" y="2424752"/>
            <a:ext cx="2590800" cy="3810000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94306" y="5715000"/>
            <a:ext cx="158729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Modeling System</a:t>
            </a:r>
            <a:endParaRPr lang="en-US" sz="1600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79492" y="5715000"/>
            <a:ext cx="154311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Model Evolution</a:t>
            </a:r>
            <a:endParaRPr lang="en-US" sz="16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533400" y="5029200"/>
            <a:ext cx="8077200" cy="118872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33400" y="3733800"/>
            <a:ext cx="8077200" cy="1188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 cap="flat" cmpd="sng" algn="ctr">
            <a:solidFill>
              <a:srgbClr val="FF9E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3400" y="2438400"/>
            <a:ext cx="8077200" cy="11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Roadmap</a:t>
            </a:r>
            <a:endParaRPr lang="en-US" sz="3600" dirty="0"/>
          </a:p>
        </p:txBody>
      </p:sp>
      <p:sp>
        <p:nvSpPr>
          <p:cNvPr id="31" name="Subtitle 5"/>
          <p:cNvSpPr txBox="1">
            <a:spLocks/>
          </p:cNvSpPr>
          <p:nvPr/>
        </p:nvSpPr>
        <p:spPr bwMode="auto">
          <a:xfrm>
            <a:off x="4876800" y="5997700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Live-MTBD</a:t>
            </a:r>
            <a:endParaRPr lang="en-US" sz="1400" kern="0" dirty="0">
              <a:latin typeface="+mn-lt"/>
            </a:endParaRPr>
          </a:p>
        </p:txBody>
      </p:sp>
      <p:sp>
        <p:nvSpPr>
          <p:cNvPr id="35" name="Subtitle 5"/>
          <p:cNvSpPr txBox="1">
            <a:spLocks/>
          </p:cNvSpPr>
          <p:nvPr/>
        </p:nvSpPr>
        <p:spPr bwMode="auto">
          <a:xfrm>
            <a:off x="7136466" y="5998192"/>
            <a:ext cx="12455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MTBD Debugger</a:t>
            </a:r>
            <a:endParaRPr lang="en-US" sz="1400" kern="0" dirty="0">
              <a:latin typeface="+mn-lt"/>
            </a:endParaRPr>
          </a:p>
        </p:txBody>
      </p:sp>
      <p:sp>
        <p:nvSpPr>
          <p:cNvPr id="43" name="Subtitle 5"/>
          <p:cNvSpPr txBox="1">
            <a:spLocks/>
          </p:cNvSpPr>
          <p:nvPr/>
        </p:nvSpPr>
        <p:spPr bwMode="auto">
          <a:xfrm>
            <a:off x="3565869" y="5992328"/>
            <a:ext cx="4841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MTBD</a:t>
            </a:r>
            <a:endParaRPr lang="en-US" sz="1400" kern="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1009" y="5006016"/>
            <a:ext cx="12977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Approaches</a:t>
            </a:r>
            <a:endParaRPr lang="en-US" u="sng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75530" y="3712192"/>
            <a:ext cx="2091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Research Objectives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19752" y="243044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Motivation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33400" y="1143000"/>
            <a:ext cx="8077200" cy="118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33400" y="1183944"/>
            <a:ext cx="135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Introduction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5" name="Subtitle 5"/>
          <p:cNvSpPr txBox="1">
            <a:spLocks/>
          </p:cNvSpPr>
          <p:nvPr/>
        </p:nvSpPr>
        <p:spPr bwMode="auto">
          <a:xfrm>
            <a:off x="2764808" y="2057400"/>
            <a:ext cx="2286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Domain-Specific Modeling</a:t>
            </a:r>
            <a:endParaRPr lang="en-US" sz="1400" kern="0" dirty="0">
              <a:latin typeface="+mn-lt"/>
            </a:endParaRPr>
          </a:p>
        </p:txBody>
      </p:sp>
      <p:sp>
        <p:nvSpPr>
          <p:cNvPr id="116" name="Subtitle 5"/>
          <p:cNvSpPr txBox="1">
            <a:spLocks/>
          </p:cNvSpPr>
          <p:nvPr/>
        </p:nvSpPr>
        <p:spPr bwMode="auto">
          <a:xfrm>
            <a:off x="5070144" y="2070556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Model Evolution</a:t>
            </a:r>
            <a:endParaRPr lang="en-US" sz="1400" kern="0" dirty="0">
              <a:latin typeface="+mn-lt"/>
            </a:endParaRPr>
          </a:p>
        </p:txBody>
      </p:sp>
      <p:sp>
        <p:nvSpPr>
          <p:cNvPr id="117" name="Subtitle 5"/>
          <p:cNvSpPr txBox="1">
            <a:spLocks/>
          </p:cNvSpPr>
          <p:nvPr/>
        </p:nvSpPr>
        <p:spPr bwMode="auto">
          <a:xfrm>
            <a:off x="2895600" y="3385292"/>
            <a:ext cx="1905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Using and learning MTLs</a:t>
            </a:r>
            <a:endParaRPr lang="en-US" sz="1400" kern="0" dirty="0">
              <a:latin typeface="+mn-lt"/>
            </a:endParaRPr>
          </a:p>
        </p:txBody>
      </p:sp>
      <p:sp>
        <p:nvSpPr>
          <p:cNvPr id="120" name="Subtitle 5"/>
          <p:cNvSpPr txBox="1">
            <a:spLocks/>
          </p:cNvSpPr>
          <p:nvPr/>
        </p:nvSpPr>
        <p:spPr bwMode="auto">
          <a:xfrm>
            <a:off x="2909248" y="4661356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User-Centric</a:t>
            </a:r>
            <a:endParaRPr lang="en-US" sz="1400" kern="0" dirty="0">
              <a:latin typeface="+mn-lt"/>
            </a:endParaRPr>
          </a:p>
        </p:txBody>
      </p:sp>
      <p:sp>
        <p:nvSpPr>
          <p:cNvPr id="122" name="Subtitle 5"/>
          <p:cNvSpPr txBox="1">
            <a:spLocks/>
          </p:cNvSpPr>
          <p:nvPr/>
        </p:nvSpPr>
        <p:spPr bwMode="auto">
          <a:xfrm>
            <a:off x="4876800" y="4648200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Reuse Support</a:t>
            </a:r>
            <a:endParaRPr lang="en-US" sz="1400" kern="0" dirty="0">
              <a:latin typeface="+mn-lt"/>
            </a:endParaRPr>
          </a:p>
        </p:txBody>
      </p:sp>
      <p:sp>
        <p:nvSpPr>
          <p:cNvPr id="123" name="Subtitle 5"/>
          <p:cNvSpPr txBox="1">
            <a:spLocks/>
          </p:cNvSpPr>
          <p:nvPr/>
        </p:nvSpPr>
        <p:spPr bwMode="auto">
          <a:xfrm>
            <a:off x="6781800" y="4647708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Debugging Mechanism</a:t>
            </a:r>
            <a:endParaRPr lang="en-US" sz="1400" kern="0" dirty="0">
              <a:latin typeface="+mn-lt"/>
            </a:endParaRPr>
          </a:p>
        </p:txBody>
      </p:sp>
      <p:pic>
        <p:nvPicPr>
          <p:cNvPr id="22530" name="Picture 2" descr="http://www.firstaidcourses.co.uk/images/site/introduction-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080" y="1540479"/>
            <a:ext cx="701720" cy="701720"/>
          </a:xfrm>
          <a:prstGeom prst="rect">
            <a:avLst/>
          </a:prstGeom>
          <a:noFill/>
        </p:spPr>
      </p:pic>
      <p:sp>
        <p:nvSpPr>
          <p:cNvPr id="22532" name="AutoShape 4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http://www.foxheadworks.com/Global/Images/Big_warn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280" y="2849527"/>
            <a:ext cx="584767" cy="584769"/>
          </a:xfrm>
          <a:prstGeom prst="rect">
            <a:avLst/>
          </a:prstGeom>
          <a:noFill/>
        </p:spPr>
      </p:pic>
      <p:pic>
        <p:nvPicPr>
          <p:cNvPr id="22542" name="Picture 14" descr="http://clubdeq.com/targe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280" y="4152887"/>
            <a:ext cx="584767" cy="584767"/>
          </a:xfrm>
          <a:prstGeom prst="rect">
            <a:avLst/>
          </a:prstGeom>
          <a:noFill/>
        </p:spPr>
      </p:pic>
      <p:pic>
        <p:nvPicPr>
          <p:cNvPr id="22551" name="Picture 23" descr="C:\Users\Yu Sun\Desktop\solutionic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280" y="5426680"/>
            <a:ext cx="584767" cy="593120"/>
          </a:xfrm>
          <a:prstGeom prst="rect">
            <a:avLst/>
          </a:prstGeom>
          <a:noFill/>
        </p:spPr>
      </p:pic>
      <p:pic>
        <p:nvPicPr>
          <p:cNvPr id="22552" name="Picture 24" descr="C:\Users\Yu Sun\Desktop\defensetmp\d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1371600"/>
            <a:ext cx="1143000" cy="672152"/>
          </a:xfrm>
          <a:prstGeom prst="rect">
            <a:avLst/>
          </a:prstGeom>
          <a:noFill/>
        </p:spPr>
      </p:pic>
      <p:pic>
        <p:nvPicPr>
          <p:cNvPr id="22553" name="Picture 25" descr="C:\Users\Yu Sun\Desktop\defensetmp\modelevoluti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86395" y="1390936"/>
            <a:ext cx="1705557" cy="632699"/>
          </a:xfrm>
          <a:prstGeom prst="rect">
            <a:avLst/>
          </a:prstGeom>
          <a:noFill/>
        </p:spPr>
      </p:pic>
      <p:grpSp>
        <p:nvGrpSpPr>
          <p:cNvPr id="247" name="Group 246"/>
          <p:cNvGrpSpPr/>
          <p:nvPr/>
        </p:nvGrpSpPr>
        <p:grpSpPr>
          <a:xfrm>
            <a:off x="6705600" y="1219200"/>
            <a:ext cx="2057400" cy="1084860"/>
            <a:chOff x="6553200" y="1143000"/>
            <a:chExt cx="2057400" cy="1084860"/>
          </a:xfrm>
        </p:grpSpPr>
        <p:sp>
          <p:nvSpPr>
            <p:cNvPr id="121" name="Subtitle 5"/>
            <p:cNvSpPr txBox="1">
              <a:spLocks/>
            </p:cNvSpPr>
            <p:nvPr/>
          </p:nvSpPr>
          <p:spPr bwMode="auto">
            <a:xfrm>
              <a:off x="6553200" y="1796973"/>
              <a:ext cx="2057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Model Transformation Languages (MTLs)</a:t>
              </a:r>
              <a:endParaRPr lang="en-US" sz="1400" kern="0" dirty="0">
                <a:latin typeface="+mn-lt"/>
              </a:endParaRPr>
            </a:p>
          </p:txBody>
        </p:sp>
        <p:pic>
          <p:nvPicPr>
            <p:cNvPr id="65" name="Content Placeholder 3" descr="PPT5A8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010400" y="1159367"/>
              <a:ext cx="516393" cy="61623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66" name="Picture 3" descr="C:\Documents and Settings\yusun\Desktop\Picture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03872" y="1143000"/>
              <a:ext cx="473328" cy="63130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22554" name="Picture 26" descr="C:\Users\Yu Sun\Desktop\defensetmp\uselear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2609469"/>
            <a:ext cx="1462088" cy="772824"/>
          </a:xfrm>
          <a:prstGeom prst="rect">
            <a:avLst/>
          </a:prstGeom>
          <a:noFill/>
        </p:spPr>
      </p:pic>
      <p:grpSp>
        <p:nvGrpSpPr>
          <p:cNvPr id="248" name="Group 247"/>
          <p:cNvGrpSpPr/>
          <p:nvPr/>
        </p:nvGrpSpPr>
        <p:grpSpPr>
          <a:xfrm>
            <a:off x="6926240" y="2653352"/>
            <a:ext cx="1600200" cy="945504"/>
            <a:chOff x="6858000" y="2586992"/>
            <a:chExt cx="1600200" cy="945504"/>
          </a:xfrm>
        </p:grpSpPr>
        <p:sp>
          <p:nvSpPr>
            <p:cNvPr id="119" name="Subtitle 5"/>
            <p:cNvSpPr txBox="1">
              <a:spLocks/>
            </p:cNvSpPr>
            <p:nvPr/>
          </p:nvSpPr>
          <p:spPr bwMode="auto">
            <a:xfrm>
              <a:off x="6858000" y="3317052"/>
              <a:ext cx="1600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Debugging MTL Rules</a:t>
              </a:r>
              <a:endParaRPr lang="en-US" sz="1400" kern="0" dirty="0">
                <a:latin typeface="+mn-lt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7010400" y="2586992"/>
              <a:ext cx="1295400" cy="689608"/>
              <a:chOff x="1295400" y="4724400"/>
              <a:chExt cx="1632769" cy="994408"/>
            </a:xfrm>
          </p:grpSpPr>
          <p:pic>
            <p:nvPicPr>
              <p:cNvPr id="102" name="Picture 101" descr="Script_Debugger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295400" y="4953000"/>
                <a:ext cx="712108" cy="765808"/>
              </a:xfrm>
              <a:prstGeom prst="rect">
                <a:avLst/>
              </a:prstGeom>
            </p:spPr>
          </p:pic>
          <p:pic>
            <p:nvPicPr>
              <p:cNvPr id="103" name="Picture 102" descr="comingsoon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057400" y="4724400"/>
                <a:ext cx="870769" cy="990600"/>
              </a:xfrm>
              <a:prstGeom prst="rect">
                <a:avLst/>
              </a:prstGeom>
            </p:spPr>
          </p:pic>
        </p:grpSp>
      </p:grpSp>
      <p:grpSp>
        <p:nvGrpSpPr>
          <p:cNvPr id="249" name="Group 248"/>
          <p:cNvGrpSpPr/>
          <p:nvPr/>
        </p:nvGrpSpPr>
        <p:grpSpPr>
          <a:xfrm>
            <a:off x="4912056" y="2541896"/>
            <a:ext cx="1752600" cy="1066800"/>
            <a:chOff x="4648200" y="2465696"/>
            <a:chExt cx="1752600" cy="1066800"/>
          </a:xfrm>
        </p:grpSpPr>
        <p:sp>
          <p:nvSpPr>
            <p:cNvPr id="118" name="Subtitle 5"/>
            <p:cNvSpPr txBox="1">
              <a:spLocks/>
            </p:cNvSpPr>
            <p:nvPr/>
          </p:nvSpPr>
          <p:spPr bwMode="auto">
            <a:xfrm>
              <a:off x="4648200" y="3317052"/>
              <a:ext cx="175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Reusing MTL Rules</a:t>
              </a:r>
              <a:endParaRPr lang="en-US" sz="1400" kern="0" dirty="0">
                <a:latin typeface="+mn-lt"/>
              </a:endParaRPr>
            </a:p>
          </p:txBody>
        </p:sp>
        <p:grpSp>
          <p:nvGrpSpPr>
            <p:cNvPr id="105" name="Group 250"/>
            <p:cNvGrpSpPr>
              <a:grpSpLocks/>
            </p:cNvGrpSpPr>
            <p:nvPr/>
          </p:nvGrpSpPr>
          <p:grpSpPr bwMode="auto">
            <a:xfrm>
              <a:off x="5181600" y="2465696"/>
              <a:ext cx="760413" cy="838200"/>
              <a:chOff x="5715000" y="2868613"/>
              <a:chExt cx="2819400" cy="3390900"/>
            </a:xfrm>
          </p:grpSpPr>
          <p:grpSp>
            <p:nvGrpSpPr>
              <p:cNvPr id="106" name="Group 128"/>
              <p:cNvGrpSpPr>
                <a:grpSpLocks/>
              </p:cNvGrpSpPr>
              <p:nvPr/>
            </p:nvGrpSpPr>
            <p:grpSpPr bwMode="auto">
              <a:xfrm>
                <a:off x="7239000" y="5816600"/>
                <a:ext cx="685800" cy="442913"/>
                <a:chOff x="1892300" y="3938588"/>
                <a:chExt cx="685800" cy="442912"/>
              </a:xfrm>
            </p:grpSpPr>
            <p:sp>
              <p:nvSpPr>
                <p:cNvPr id="231" name="Rectangle 72"/>
                <p:cNvSpPr>
                  <a:spLocks noChangeArrowheads="1"/>
                </p:cNvSpPr>
                <p:nvPr/>
              </p:nvSpPr>
              <p:spPr bwMode="auto">
                <a:xfrm>
                  <a:off x="1892300" y="3938588"/>
                  <a:ext cx="685800" cy="442912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Line 73"/>
                <p:cNvSpPr>
                  <a:spLocks noChangeShapeType="1"/>
                </p:cNvSpPr>
                <p:nvPr/>
              </p:nvSpPr>
              <p:spPr bwMode="auto">
                <a:xfrm>
                  <a:off x="1968500" y="4000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74"/>
                <p:cNvSpPr>
                  <a:spLocks noChangeShapeType="1"/>
                </p:cNvSpPr>
                <p:nvPr/>
              </p:nvSpPr>
              <p:spPr bwMode="auto">
                <a:xfrm>
                  <a:off x="1968500" y="4076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75"/>
                <p:cNvSpPr>
                  <a:spLocks noChangeShapeType="1"/>
                </p:cNvSpPr>
                <p:nvPr/>
              </p:nvSpPr>
              <p:spPr bwMode="auto">
                <a:xfrm>
                  <a:off x="1968500" y="41529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76"/>
                <p:cNvSpPr>
                  <a:spLocks noChangeShapeType="1"/>
                </p:cNvSpPr>
                <p:nvPr/>
              </p:nvSpPr>
              <p:spPr bwMode="auto">
                <a:xfrm>
                  <a:off x="1968500" y="4229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77"/>
                <p:cNvSpPr>
                  <a:spLocks noChangeShapeType="1"/>
                </p:cNvSpPr>
                <p:nvPr/>
              </p:nvSpPr>
              <p:spPr bwMode="auto">
                <a:xfrm>
                  <a:off x="19685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7" name="Group 127"/>
              <p:cNvGrpSpPr>
                <a:grpSpLocks/>
              </p:cNvGrpSpPr>
              <p:nvPr/>
            </p:nvGrpSpPr>
            <p:grpSpPr bwMode="auto">
              <a:xfrm>
                <a:off x="5715000" y="2868613"/>
                <a:ext cx="838200" cy="3162300"/>
                <a:chOff x="4724400" y="2781300"/>
                <a:chExt cx="838200" cy="3162300"/>
              </a:xfrm>
            </p:grpSpPr>
            <p:sp>
              <p:nvSpPr>
                <p:cNvPr id="193" name="Rectangle 4"/>
                <p:cNvSpPr>
                  <a:spLocks noChangeArrowheads="1"/>
                </p:cNvSpPr>
                <p:nvPr/>
              </p:nvSpPr>
              <p:spPr bwMode="auto">
                <a:xfrm>
                  <a:off x="4724400" y="2781300"/>
                  <a:ext cx="838200" cy="31623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94" name="Line 40"/>
                <p:cNvSpPr>
                  <a:spLocks noChangeShapeType="1"/>
                </p:cNvSpPr>
                <p:nvPr/>
              </p:nvSpPr>
              <p:spPr bwMode="auto">
                <a:xfrm>
                  <a:off x="4876800" y="5448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41"/>
                <p:cNvSpPr>
                  <a:spLocks noChangeShapeType="1"/>
                </p:cNvSpPr>
                <p:nvPr/>
              </p:nvSpPr>
              <p:spPr bwMode="auto">
                <a:xfrm>
                  <a:off x="4876800" y="5372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42"/>
                <p:cNvSpPr>
                  <a:spLocks noChangeShapeType="1"/>
                </p:cNvSpPr>
                <p:nvPr/>
              </p:nvSpPr>
              <p:spPr bwMode="auto">
                <a:xfrm>
                  <a:off x="4876800" y="5295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43"/>
                <p:cNvSpPr>
                  <a:spLocks noChangeShapeType="1"/>
                </p:cNvSpPr>
                <p:nvPr/>
              </p:nvSpPr>
              <p:spPr bwMode="auto">
                <a:xfrm>
                  <a:off x="4876800" y="58293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44"/>
                <p:cNvSpPr>
                  <a:spLocks noChangeShapeType="1"/>
                </p:cNvSpPr>
                <p:nvPr/>
              </p:nvSpPr>
              <p:spPr bwMode="auto">
                <a:xfrm>
                  <a:off x="4876800" y="5753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45"/>
                <p:cNvSpPr>
                  <a:spLocks noChangeShapeType="1"/>
                </p:cNvSpPr>
                <p:nvPr/>
              </p:nvSpPr>
              <p:spPr bwMode="auto">
                <a:xfrm>
                  <a:off x="4876800" y="5676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46"/>
                <p:cNvSpPr>
                  <a:spLocks noChangeShapeType="1"/>
                </p:cNvSpPr>
                <p:nvPr/>
              </p:nvSpPr>
              <p:spPr bwMode="auto">
                <a:xfrm>
                  <a:off x="4876800" y="5600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47"/>
                <p:cNvSpPr>
                  <a:spLocks noChangeShapeType="1"/>
                </p:cNvSpPr>
                <p:nvPr/>
              </p:nvSpPr>
              <p:spPr bwMode="auto">
                <a:xfrm>
                  <a:off x="4876800" y="5524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48"/>
                <p:cNvSpPr>
                  <a:spLocks noChangeShapeType="1"/>
                </p:cNvSpPr>
                <p:nvPr/>
              </p:nvSpPr>
              <p:spPr bwMode="auto">
                <a:xfrm>
                  <a:off x="48768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49"/>
                <p:cNvSpPr>
                  <a:spLocks noChangeShapeType="1"/>
                </p:cNvSpPr>
                <p:nvPr/>
              </p:nvSpPr>
              <p:spPr bwMode="auto">
                <a:xfrm>
                  <a:off x="4876800" y="4229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50"/>
                <p:cNvSpPr>
                  <a:spLocks noChangeShapeType="1"/>
                </p:cNvSpPr>
                <p:nvPr/>
              </p:nvSpPr>
              <p:spPr bwMode="auto">
                <a:xfrm>
                  <a:off x="4876800" y="41529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51"/>
                <p:cNvSpPr>
                  <a:spLocks noChangeShapeType="1"/>
                </p:cNvSpPr>
                <p:nvPr/>
              </p:nvSpPr>
              <p:spPr bwMode="auto">
                <a:xfrm>
                  <a:off x="4876800" y="40767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52"/>
                <p:cNvSpPr>
                  <a:spLocks noChangeShapeType="1"/>
                </p:cNvSpPr>
                <p:nvPr/>
              </p:nvSpPr>
              <p:spPr bwMode="auto">
                <a:xfrm>
                  <a:off x="4876800" y="4000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53"/>
                <p:cNvSpPr>
                  <a:spLocks noChangeShapeType="1"/>
                </p:cNvSpPr>
                <p:nvPr/>
              </p:nvSpPr>
              <p:spPr bwMode="auto">
                <a:xfrm>
                  <a:off x="4876800" y="3924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54"/>
                <p:cNvSpPr>
                  <a:spLocks noChangeShapeType="1"/>
                </p:cNvSpPr>
                <p:nvPr/>
              </p:nvSpPr>
              <p:spPr bwMode="auto">
                <a:xfrm>
                  <a:off x="4876800" y="38481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55"/>
                <p:cNvSpPr>
                  <a:spLocks noChangeShapeType="1"/>
                </p:cNvSpPr>
                <p:nvPr/>
              </p:nvSpPr>
              <p:spPr bwMode="auto">
                <a:xfrm>
                  <a:off x="48768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56"/>
                <p:cNvSpPr>
                  <a:spLocks noChangeShapeType="1"/>
                </p:cNvSpPr>
                <p:nvPr/>
              </p:nvSpPr>
              <p:spPr bwMode="auto">
                <a:xfrm>
                  <a:off x="4876800" y="3695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57"/>
                <p:cNvSpPr>
                  <a:spLocks noChangeShapeType="1"/>
                </p:cNvSpPr>
                <p:nvPr/>
              </p:nvSpPr>
              <p:spPr bwMode="auto">
                <a:xfrm>
                  <a:off x="4876800" y="36195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58"/>
                <p:cNvSpPr>
                  <a:spLocks noChangeShapeType="1"/>
                </p:cNvSpPr>
                <p:nvPr/>
              </p:nvSpPr>
              <p:spPr bwMode="auto">
                <a:xfrm>
                  <a:off x="4876800" y="3543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59"/>
                <p:cNvSpPr>
                  <a:spLocks noChangeShapeType="1"/>
                </p:cNvSpPr>
                <p:nvPr/>
              </p:nvSpPr>
              <p:spPr bwMode="auto">
                <a:xfrm>
                  <a:off x="4876800" y="3467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60"/>
                <p:cNvSpPr>
                  <a:spLocks noChangeShapeType="1"/>
                </p:cNvSpPr>
                <p:nvPr/>
              </p:nvSpPr>
              <p:spPr bwMode="auto">
                <a:xfrm>
                  <a:off x="4876800" y="33909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61"/>
                <p:cNvSpPr>
                  <a:spLocks noChangeShapeType="1"/>
                </p:cNvSpPr>
                <p:nvPr/>
              </p:nvSpPr>
              <p:spPr bwMode="auto">
                <a:xfrm>
                  <a:off x="4876800" y="3314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62"/>
                <p:cNvSpPr>
                  <a:spLocks noChangeShapeType="1"/>
                </p:cNvSpPr>
                <p:nvPr/>
              </p:nvSpPr>
              <p:spPr bwMode="auto">
                <a:xfrm>
                  <a:off x="4876800" y="32385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63"/>
                <p:cNvSpPr>
                  <a:spLocks noChangeShapeType="1"/>
                </p:cNvSpPr>
                <p:nvPr/>
              </p:nvSpPr>
              <p:spPr bwMode="auto">
                <a:xfrm>
                  <a:off x="4876800" y="3162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64"/>
                <p:cNvSpPr>
                  <a:spLocks noChangeShapeType="1"/>
                </p:cNvSpPr>
                <p:nvPr/>
              </p:nvSpPr>
              <p:spPr bwMode="auto">
                <a:xfrm>
                  <a:off x="4876800" y="3086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65"/>
                <p:cNvSpPr>
                  <a:spLocks noChangeShapeType="1"/>
                </p:cNvSpPr>
                <p:nvPr/>
              </p:nvSpPr>
              <p:spPr bwMode="auto">
                <a:xfrm>
                  <a:off x="4876800" y="30099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66"/>
                <p:cNvSpPr>
                  <a:spLocks noChangeShapeType="1"/>
                </p:cNvSpPr>
                <p:nvPr/>
              </p:nvSpPr>
              <p:spPr bwMode="auto">
                <a:xfrm>
                  <a:off x="4876800" y="2933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67"/>
                <p:cNvSpPr>
                  <a:spLocks noChangeShapeType="1"/>
                </p:cNvSpPr>
                <p:nvPr/>
              </p:nvSpPr>
              <p:spPr bwMode="auto">
                <a:xfrm>
                  <a:off x="4876800" y="4686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68"/>
                <p:cNvSpPr>
                  <a:spLocks noChangeShapeType="1"/>
                </p:cNvSpPr>
                <p:nvPr/>
              </p:nvSpPr>
              <p:spPr bwMode="auto">
                <a:xfrm>
                  <a:off x="4876800" y="4610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69"/>
                <p:cNvSpPr>
                  <a:spLocks noChangeShapeType="1"/>
                </p:cNvSpPr>
                <p:nvPr/>
              </p:nvSpPr>
              <p:spPr bwMode="auto">
                <a:xfrm>
                  <a:off x="4876800" y="45339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70"/>
                <p:cNvSpPr>
                  <a:spLocks noChangeShapeType="1"/>
                </p:cNvSpPr>
                <p:nvPr/>
              </p:nvSpPr>
              <p:spPr bwMode="auto">
                <a:xfrm>
                  <a:off x="4876800" y="44577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71"/>
                <p:cNvSpPr>
                  <a:spLocks noChangeShapeType="1"/>
                </p:cNvSpPr>
                <p:nvPr/>
              </p:nvSpPr>
              <p:spPr bwMode="auto">
                <a:xfrm>
                  <a:off x="4876800" y="4381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78"/>
                <p:cNvSpPr>
                  <a:spLocks noChangeShapeType="1"/>
                </p:cNvSpPr>
                <p:nvPr/>
              </p:nvSpPr>
              <p:spPr bwMode="auto">
                <a:xfrm>
                  <a:off x="4876800" y="4838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79"/>
                <p:cNvSpPr>
                  <a:spLocks noChangeShapeType="1"/>
                </p:cNvSpPr>
                <p:nvPr/>
              </p:nvSpPr>
              <p:spPr bwMode="auto">
                <a:xfrm>
                  <a:off x="4876800" y="4914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80"/>
                <p:cNvSpPr>
                  <a:spLocks noChangeShapeType="1"/>
                </p:cNvSpPr>
                <p:nvPr/>
              </p:nvSpPr>
              <p:spPr bwMode="auto">
                <a:xfrm>
                  <a:off x="4876800" y="4991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81"/>
                <p:cNvSpPr>
                  <a:spLocks noChangeShapeType="1"/>
                </p:cNvSpPr>
                <p:nvPr/>
              </p:nvSpPr>
              <p:spPr bwMode="auto">
                <a:xfrm>
                  <a:off x="4876800" y="5067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82"/>
                <p:cNvSpPr>
                  <a:spLocks noChangeShapeType="1"/>
                </p:cNvSpPr>
                <p:nvPr/>
              </p:nvSpPr>
              <p:spPr bwMode="auto">
                <a:xfrm>
                  <a:off x="4876800" y="5143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26"/>
              <p:cNvGrpSpPr>
                <a:grpSpLocks/>
              </p:cNvGrpSpPr>
              <p:nvPr/>
            </p:nvGrpSpPr>
            <p:grpSpPr bwMode="auto">
              <a:xfrm>
                <a:off x="6705600" y="2868613"/>
                <a:ext cx="838200" cy="1676400"/>
                <a:chOff x="5715000" y="2781300"/>
                <a:chExt cx="838200" cy="1676400"/>
              </a:xfrm>
            </p:grpSpPr>
            <p:sp>
              <p:nvSpPr>
                <p:cNvPr id="175" name="Rectangle 6"/>
                <p:cNvSpPr>
                  <a:spLocks noChangeArrowheads="1"/>
                </p:cNvSpPr>
                <p:nvPr/>
              </p:nvSpPr>
              <p:spPr bwMode="auto">
                <a:xfrm>
                  <a:off x="5715000" y="2781300"/>
                  <a:ext cx="838200" cy="16764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76" name="Line 28"/>
                <p:cNvSpPr>
                  <a:spLocks noChangeShapeType="1"/>
                </p:cNvSpPr>
                <p:nvPr/>
              </p:nvSpPr>
              <p:spPr bwMode="auto">
                <a:xfrm>
                  <a:off x="5867400" y="3314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9"/>
                <p:cNvSpPr>
                  <a:spLocks noChangeShapeType="1"/>
                </p:cNvSpPr>
                <p:nvPr/>
              </p:nvSpPr>
              <p:spPr bwMode="auto">
                <a:xfrm>
                  <a:off x="5867400" y="3238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30"/>
                <p:cNvSpPr>
                  <a:spLocks noChangeShapeType="1"/>
                </p:cNvSpPr>
                <p:nvPr/>
              </p:nvSpPr>
              <p:spPr bwMode="auto">
                <a:xfrm>
                  <a:off x="5867400" y="3162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31"/>
                <p:cNvSpPr>
                  <a:spLocks noChangeShapeType="1"/>
                </p:cNvSpPr>
                <p:nvPr/>
              </p:nvSpPr>
              <p:spPr bwMode="auto">
                <a:xfrm>
                  <a:off x="5867400" y="3086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32"/>
                <p:cNvSpPr>
                  <a:spLocks noChangeShapeType="1"/>
                </p:cNvSpPr>
                <p:nvPr/>
              </p:nvSpPr>
              <p:spPr bwMode="auto">
                <a:xfrm>
                  <a:off x="5867400" y="3009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33"/>
                <p:cNvSpPr>
                  <a:spLocks noChangeShapeType="1"/>
                </p:cNvSpPr>
                <p:nvPr/>
              </p:nvSpPr>
              <p:spPr bwMode="auto">
                <a:xfrm>
                  <a:off x="5867400" y="29337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34"/>
                <p:cNvSpPr>
                  <a:spLocks noChangeShapeType="1"/>
                </p:cNvSpPr>
                <p:nvPr/>
              </p:nvSpPr>
              <p:spPr bwMode="auto">
                <a:xfrm>
                  <a:off x="58674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35"/>
                <p:cNvSpPr>
                  <a:spLocks noChangeShapeType="1"/>
                </p:cNvSpPr>
                <p:nvPr/>
              </p:nvSpPr>
              <p:spPr bwMode="auto">
                <a:xfrm>
                  <a:off x="5867400" y="4229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36"/>
                <p:cNvSpPr>
                  <a:spLocks noChangeShapeType="1"/>
                </p:cNvSpPr>
                <p:nvPr/>
              </p:nvSpPr>
              <p:spPr bwMode="auto">
                <a:xfrm>
                  <a:off x="5867400" y="4152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37"/>
                <p:cNvSpPr>
                  <a:spLocks noChangeShapeType="1"/>
                </p:cNvSpPr>
                <p:nvPr/>
              </p:nvSpPr>
              <p:spPr bwMode="auto">
                <a:xfrm>
                  <a:off x="5867400" y="40767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38"/>
                <p:cNvSpPr>
                  <a:spLocks noChangeShapeType="1"/>
                </p:cNvSpPr>
                <p:nvPr/>
              </p:nvSpPr>
              <p:spPr bwMode="auto">
                <a:xfrm>
                  <a:off x="5867400" y="40005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39"/>
                <p:cNvSpPr>
                  <a:spLocks noChangeShapeType="1"/>
                </p:cNvSpPr>
                <p:nvPr/>
              </p:nvSpPr>
              <p:spPr bwMode="auto">
                <a:xfrm>
                  <a:off x="5867400" y="3924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83"/>
                <p:cNvSpPr>
                  <a:spLocks noChangeShapeType="1"/>
                </p:cNvSpPr>
                <p:nvPr/>
              </p:nvSpPr>
              <p:spPr bwMode="auto">
                <a:xfrm>
                  <a:off x="5867400" y="3467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84"/>
                <p:cNvSpPr>
                  <a:spLocks noChangeShapeType="1"/>
                </p:cNvSpPr>
                <p:nvPr/>
              </p:nvSpPr>
              <p:spPr bwMode="auto">
                <a:xfrm>
                  <a:off x="5867400" y="3543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85"/>
                <p:cNvSpPr>
                  <a:spLocks noChangeShapeType="1"/>
                </p:cNvSpPr>
                <p:nvPr/>
              </p:nvSpPr>
              <p:spPr bwMode="auto">
                <a:xfrm>
                  <a:off x="5867400" y="36195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86"/>
                <p:cNvSpPr>
                  <a:spLocks noChangeShapeType="1"/>
                </p:cNvSpPr>
                <p:nvPr/>
              </p:nvSpPr>
              <p:spPr bwMode="auto">
                <a:xfrm>
                  <a:off x="5867400" y="3695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87"/>
                <p:cNvSpPr>
                  <a:spLocks noChangeShapeType="1"/>
                </p:cNvSpPr>
                <p:nvPr/>
              </p:nvSpPr>
              <p:spPr bwMode="auto">
                <a:xfrm>
                  <a:off x="58674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25"/>
              <p:cNvGrpSpPr>
                <a:grpSpLocks/>
              </p:cNvGrpSpPr>
              <p:nvPr/>
            </p:nvGrpSpPr>
            <p:grpSpPr bwMode="auto">
              <a:xfrm>
                <a:off x="7696200" y="2868613"/>
                <a:ext cx="838200" cy="2133600"/>
                <a:chOff x="6705600" y="2781300"/>
                <a:chExt cx="838200" cy="2133600"/>
              </a:xfrm>
            </p:grpSpPr>
            <p:sp>
              <p:nvSpPr>
                <p:cNvPr id="150" name="Rectangle 5"/>
                <p:cNvSpPr>
                  <a:spLocks noChangeArrowheads="1"/>
                </p:cNvSpPr>
                <p:nvPr/>
              </p:nvSpPr>
              <p:spPr bwMode="auto">
                <a:xfrm>
                  <a:off x="6705600" y="2781300"/>
                  <a:ext cx="838200" cy="21336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51" name="Line 9"/>
                <p:cNvSpPr>
                  <a:spLocks noChangeShapeType="1"/>
                </p:cNvSpPr>
                <p:nvPr/>
              </p:nvSpPr>
              <p:spPr bwMode="auto">
                <a:xfrm>
                  <a:off x="6858000" y="4305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0"/>
                <p:cNvSpPr>
                  <a:spLocks noChangeShapeType="1"/>
                </p:cNvSpPr>
                <p:nvPr/>
              </p:nvSpPr>
              <p:spPr bwMode="auto">
                <a:xfrm>
                  <a:off x="6858000" y="4229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1"/>
                <p:cNvSpPr>
                  <a:spLocks noChangeShapeType="1"/>
                </p:cNvSpPr>
                <p:nvPr/>
              </p:nvSpPr>
              <p:spPr bwMode="auto">
                <a:xfrm>
                  <a:off x="6858000" y="41529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2"/>
                <p:cNvSpPr>
                  <a:spLocks noChangeShapeType="1"/>
                </p:cNvSpPr>
                <p:nvPr/>
              </p:nvSpPr>
              <p:spPr bwMode="auto">
                <a:xfrm>
                  <a:off x="6858000" y="4076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3"/>
                <p:cNvSpPr>
                  <a:spLocks noChangeShapeType="1"/>
                </p:cNvSpPr>
                <p:nvPr/>
              </p:nvSpPr>
              <p:spPr bwMode="auto">
                <a:xfrm>
                  <a:off x="6858000" y="40005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4"/>
                <p:cNvSpPr>
                  <a:spLocks noChangeShapeType="1"/>
                </p:cNvSpPr>
                <p:nvPr/>
              </p:nvSpPr>
              <p:spPr bwMode="auto">
                <a:xfrm>
                  <a:off x="6858000" y="39243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5"/>
                <p:cNvSpPr>
                  <a:spLocks noChangeShapeType="1"/>
                </p:cNvSpPr>
                <p:nvPr/>
              </p:nvSpPr>
              <p:spPr bwMode="auto">
                <a:xfrm>
                  <a:off x="6858000" y="3848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6"/>
                <p:cNvSpPr>
                  <a:spLocks noChangeShapeType="1"/>
                </p:cNvSpPr>
                <p:nvPr/>
              </p:nvSpPr>
              <p:spPr bwMode="auto">
                <a:xfrm>
                  <a:off x="68580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7"/>
                <p:cNvSpPr>
                  <a:spLocks noChangeShapeType="1"/>
                </p:cNvSpPr>
                <p:nvPr/>
              </p:nvSpPr>
              <p:spPr bwMode="auto">
                <a:xfrm>
                  <a:off x="6858000" y="36957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"/>
                <p:cNvSpPr>
                  <a:spLocks noChangeShapeType="1"/>
                </p:cNvSpPr>
                <p:nvPr/>
              </p:nvSpPr>
              <p:spPr bwMode="auto">
                <a:xfrm>
                  <a:off x="6858000" y="36195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"/>
                <p:cNvSpPr>
                  <a:spLocks noChangeShapeType="1"/>
                </p:cNvSpPr>
                <p:nvPr/>
              </p:nvSpPr>
              <p:spPr bwMode="auto">
                <a:xfrm>
                  <a:off x="6858000" y="35433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20"/>
                <p:cNvSpPr>
                  <a:spLocks noChangeShapeType="1"/>
                </p:cNvSpPr>
                <p:nvPr/>
              </p:nvSpPr>
              <p:spPr bwMode="auto">
                <a:xfrm>
                  <a:off x="6858000" y="34671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21"/>
                <p:cNvSpPr>
                  <a:spLocks noChangeShapeType="1"/>
                </p:cNvSpPr>
                <p:nvPr/>
              </p:nvSpPr>
              <p:spPr bwMode="auto">
                <a:xfrm>
                  <a:off x="6858000" y="3390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22"/>
                <p:cNvSpPr>
                  <a:spLocks noChangeShapeType="1"/>
                </p:cNvSpPr>
                <p:nvPr/>
              </p:nvSpPr>
              <p:spPr bwMode="auto">
                <a:xfrm>
                  <a:off x="6858000" y="3314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23"/>
                <p:cNvSpPr>
                  <a:spLocks noChangeShapeType="1"/>
                </p:cNvSpPr>
                <p:nvPr/>
              </p:nvSpPr>
              <p:spPr bwMode="auto">
                <a:xfrm>
                  <a:off x="6858000" y="3238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24"/>
                <p:cNvSpPr>
                  <a:spLocks noChangeShapeType="1"/>
                </p:cNvSpPr>
                <p:nvPr/>
              </p:nvSpPr>
              <p:spPr bwMode="auto">
                <a:xfrm>
                  <a:off x="6858000" y="3162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25"/>
                <p:cNvSpPr>
                  <a:spLocks noChangeShapeType="1"/>
                </p:cNvSpPr>
                <p:nvPr/>
              </p:nvSpPr>
              <p:spPr bwMode="auto">
                <a:xfrm>
                  <a:off x="6858000" y="3086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26"/>
                <p:cNvSpPr>
                  <a:spLocks noChangeShapeType="1"/>
                </p:cNvSpPr>
                <p:nvPr/>
              </p:nvSpPr>
              <p:spPr bwMode="auto">
                <a:xfrm>
                  <a:off x="6858000" y="3009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Line 27"/>
                <p:cNvSpPr>
                  <a:spLocks noChangeShapeType="1"/>
                </p:cNvSpPr>
                <p:nvPr/>
              </p:nvSpPr>
              <p:spPr bwMode="auto">
                <a:xfrm>
                  <a:off x="6858000" y="2933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Line 88"/>
                <p:cNvSpPr>
                  <a:spLocks noChangeShapeType="1"/>
                </p:cNvSpPr>
                <p:nvPr/>
              </p:nvSpPr>
              <p:spPr bwMode="auto">
                <a:xfrm>
                  <a:off x="6858000" y="4457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89"/>
                <p:cNvSpPr>
                  <a:spLocks noChangeShapeType="1"/>
                </p:cNvSpPr>
                <p:nvPr/>
              </p:nvSpPr>
              <p:spPr bwMode="auto">
                <a:xfrm>
                  <a:off x="6858000" y="4533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90"/>
                <p:cNvSpPr>
                  <a:spLocks noChangeShapeType="1"/>
                </p:cNvSpPr>
                <p:nvPr/>
              </p:nvSpPr>
              <p:spPr bwMode="auto">
                <a:xfrm>
                  <a:off x="6858000" y="4610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91"/>
                <p:cNvSpPr>
                  <a:spLocks noChangeShapeType="1"/>
                </p:cNvSpPr>
                <p:nvPr/>
              </p:nvSpPr>
              <p:spPr bwMode="auto">
                <a:xfrm>
                  <a:off x="6858000" y="4686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92"/>
                <p:cNvSpPr>
                  <a:spLocks noChangeShapeType="1"/>
                </p:cNvSpPr>
                <p:nvPr/>
              </p:nvSpPr>
              <p:spPr bwMode="auto">
                <a:xfrm>
                  <a:off x="6858000" y="4762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94"/>
              <p:cNvGrpSpPr>
                <a:grpSpLocks/>
              </p:cNvGrpSpPr>
              <p:nvPr/>
            </p:nvGrpSpPr>
            <p:grpSpPr bwMode="auto">
              <a:xfrm>
                <a:off x="5791200" y="4864100"/>
                <a:ext cx="685800" cy="442913"/>
                <a:chOff x="3024" y="3264"/>
                <a:chExt cx="432" cy="279"/>
              </a:xfrm>
            </p:grpSpPr>
            <p:sp>
              <p:nvSpPr>
                <p:cNvPr id="144" name="Rectangle 95"/>
                <p:cNvSpPr>
                  <a:spLocks noChangeArrowheads="1"/>
                </p:cNvSpPr>
                <p:nvPr/>
              </p:nvSpPr>
              <p:spPr bwMode="auto">
                <a:xfrm>
                  <a:off x="3024" y="3264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Line 96"/>
                <p:cNvSpPr>
                  <a:spLocks noChangeShapeType="1"/>
                </p:cNvSpPr>
                <p:nvPr/>
              </p:nvSpPr>
              <p:spPr bwMode="auto">
                <a:xfrm>
                  <a:off x="3072" y="3303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97"/>
                <p:cNvSpPr>
                  <a:spLocks noChangeShapeType="1"/>
                </p:cNvSpPr>
                <p:nvPr/>
              </p:nvSpPr>
              <p:spPr bwMode="auto">
                <a:xfrm>
                  <a:off x="3072" y="3351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98"/>
                <p:cNvSpPr>
                  <a:spLocks noChangeShapeType="1"/>
                </p:cNvSpPr>
                <p:nvPr/>
              </p:nvSpPr>
              <p:spPr bwMode="auto">
                <a:xfrm>
                  <a:off x="3072" y="3399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99"/>
                <p:cNvSpPr>
                  <a:spLocks noChangeShapeType="1"/>
                </p:cNvSpPr>
                <p:nvPr/>
              </p:nvSpPr>
              <p:spPr bwMode="auto">
                <a:xfrm>
                  <a:off x="3072" y="3447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00"/>
                <p:cNvSpPr>
                  <a:spLocks noChangeShapeType="1"/>
                </p:cNvSpPr>
                <p:nvPr/>
              </p:nvSpPr>
              <p:spPr bwMode="auto">
                <a:xfrm>
                  <a:off x="3072" y="3495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03"/>
              <p:cNvGrpSpPr>
                <a:grpSpLocks/>
              </p:cNvGrpSpPr>
              <p:nvPr/>
            </p:nvGrpSpPr>
            <p:grpSpPr bwMode="auto">
              <a:xfrm>
                <a:off x="6781800" y="3492500"/>
                <a:ext cx="685800" cy="442913"/>
                <a:chOff x="3648" y="2409"/>
                <a:chExt cx="432" cy="279"/>
              </a:xfrm>
            </p:grpSpPr>
            <p:sp>
              <p:nvSpPr>
                <p:cNvPr id="138" name="Rectangle 104"/>
                <p:cNvSpPr>
                  <a:spLocks noChangeArrowheads="1"/>
                </p:cNvSpPr>
                <p:nvPr/>
              </p:nvSpPr>
              <p:spPr bwMode="auto">
                <a:xfrm>
                  <a:off x="3648" y="2409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Line 105"/>
                <p:cNvSpPr>
                  <a:spLocks noChangeShapeType="1"/>
                </p:cNvSpPr>
                <p:nvPr/>
              </p:nvSpPr>
              <p:spPr bwMode="auto">
                <a:xfrm>
                  <a:off x="3696" y="2448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06"/>
                <p:cNvSpPr>
                  <a:spLocks noChangeShapeType="1"/>
                </p:cNvSpPr>
                <p:nvPr/>
              </p:nvSpPr>
              <p:spPr bwMode="auto">
                <a:xfrm>
                  <a:off x="3696" y="249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107"/>
                <p:cNvSpPr>
                  <a:spLocks noChangeShapeType="1"/>
                </p:cNvSpPr>
                <p:nvPr/>
              </p:nvSpPr>
              <p:spPr bwMode="auto">
                <a:xfrm>
                  <a:off x="3696" y="2544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08"/>
                <p:cNvSpPr>
                  <a:spLocks noChangeShapeType="1"/>
                </p:cNvSpPr>
                <p:nvPr/>
              </p:nvSpPr>
              <p:spPr bwMode="auto">
                <a:xfrm>
                  <a:off x="3696" y="2592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09"/>
                <p:cNvSpPr>
                  <a:spLocks noChangeShapeType="1"/>
                </p:cNvSpPr>
                <p:nvPr/>
              </p:nvSpPr>
              <p:spPr bwMode="auto">
                <a:xfrm>
                  <a:off x="3696" y="264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12"/>
              <p:cNvGrpSpPr>
                <a:grpSpLocks/>
              </p:cNvGrpSpPr>
              <p:nvPr/>
            </p:nvGrpSpPr>
            <p:grpSpPr bwMode="auto">
              <a:xfrm>
                <a:off x="7772400" y="4483100"/>
                <a:ext cx="685800" cy="442913"/>
                <a:chOff x="4272" y="3033"/>
                <a:chExt cx="432" cy="279"/>
              </a:xfrm>
            </p:grpSpPr>
            <p:sp>
              <p:nvSpPr>
                <p:cNvPr id="13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272" y="3033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Line 114"/>
                <p:cNvSpPr>
                  <a:spLocks noChangeShapeType="1"/>
                </p:cNvSpPr>
                <p:nvPr/>
              </p:nvSpPr>
              <p:spPr bwMode="auto">
                <a:xfrm>
                  <a:off x="4320" y="3072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15"/>
                <p:cNvSpPr>
                  <a:spLocks noChangeShapeType="1"/>
                </p:cNvSpPr>
                <p:nvPr/>
              </p:nvSpPr>
              <p:spPr bwMode="auto">
                <a:xfrm>
                  <a:off x="4320" y="312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16"/>
                <p:cNvSpPr>
                  <a:spLocks noChangeShapeType="1"/>
                </p:cNvSpPr>
                <p:nvPr/>
              </p:nvSpPr>
              <p:spPr bwMode="auto">
                <a:xfrm>
                  <a:off x="4320" y="3168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117"/>
                <p:cNvSpPr>
                  <a:spLocks noChangeShapeType="1"/>
                </p:cNvSpPr>
                <p:nvPr/>
              </p:nvSpPr>
              <p:spPr bwMode="auto">
                <a:xfrm>
                  <a:off x="4320" y="321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18"/>
                <p:cNvSpPr>
                  <a:spLocks noChangeShapeType="1"/>
                </p:cNvSpPr>
                <p:nvPr/>
              </p:nvSpPr>
              <p:spPr bwMode="auto">
                <a:xfrm>
                  <a:off x="4320" y="32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29" name="Shape 128"/>
              <p:cNvCxnSpPr>
                <a:cxnSpLocks noChangeShapeType="1"/>
              </p:cNvCxnSpPr>
              <p:nvPr/>
            </p:nvCxnSpPr>
            <p:spPr bwMode="auto">
              <a:xfrm flipV="1">
                <a:off x="7922255" y="4923171"/>
                <a:ext cx="194236" cy="1112637"/>
              </a:xfrm>
              <a:prstGeom prst="curved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30" name="Shape 128"/>
              <p:cNvCxnSpPr>
                <a:cxnSpLocks noChangeShapeType="1"/>
              </p:cNvCxnSpPr>
              <p:nvPr/>
            </p:nvCxnSpPr>
            <p:spPr bwMode="auto">
              <a:xfrm rot="16200000" flipV="1">
                <a:off x="6412338" y="4649462"/>
                <a:ext cx="1883833" cy="453225"/>
              </a:xfrm>
              <a:prstGeom prst="curvedConnector3">
                <a:avLst>
                  <a:gd name="adj1" fmla="val 50000"/>
                </a:avLst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31" name="Shape 128"/>
              <p:cNvCxnSpPr>
                <a:cxnSpLocks noChangeShapeType="1"/>
              </p:cNvCxnSpPr>
              <p:nvPr/>
            </p:nvCxnSpPr>
            <p:spPr bwMode="auto">
              <a:xfrm rot="10800000">
                <a:off x="6132908" y="5305822"/>
                <a:ext cx="1106570" cy="735874"/>
              </a:xfrm>
              <a:prstGeom prst="curved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</p:grpSp>
      </p:grpSp>
      <p:pic>
        <p:nvPicPr>
          <p:cNvPr id="22557" name="Picture 0" descr="Description: Figure3.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7848" y="5132872"/>
            <a:ext cx="1371600" cy="8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13" descr="Description: livematching-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57800" y="5113437"/>
            <a:ext cx="1143000" cy="9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2800" y="5105400"/>
            <a:ext cx="1219200" cy="89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9" name="Group 238"/>
          <p:cNvGrpSpPr/>
          <p:nvPr/>
        </p:nvGrpSpPr>
        <p:grpSpPr>
          <a:xfrm>
            <a:off x="5334000" y="3962400"/>
            <a:ext cx="990600" cy="533400"/>
            <a:chOff x="2438400" y="2590800"/>
            <a:chExt cx="4419600" cy="2590800"/>
          </a:xfrm>
        </p:grpSpPr>
        <p:grpSp>
          <p:nvGrpSpPr>
            <p:cNvPr id="240" name="Group 32"/>
            <p:cNvGrpSpPr/>
            <p:nvPr/>
          </p:nvGrpSpPr>
          <p:grpSpPr>
            <a:xfrm>
              <a:off x="2438401" y="2590798"/>
              <a:ext cx="4419601" cy="2590799"/>
              <a:chOff x="2667000" y="2727821"/>
              <a:chExt cx="4039494" cy="2338957"/>
            </a:xfrm>
          </p:grpSpPr>
          <p:pic>
            <p:nvPicPr>
              <p:cNvPr id="242" name="Picture 3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40670">
                <a:off x="2918505" y="4208289"/>
                <a:ext cx="1269350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3" name="Picture 3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 rot="755909">
                <a:off x="4268359" y="2727821"/>
                <a:ext cx="1351158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4" name="Picture 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667000" y="3200400"/>
                <a:ext cx="1467038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5" name="Picture 1" descr="C:\Users\Yu Sun\Desktop\ICMT2011\livedemo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20632541">
                <a:off x="4267877" y="3281952"/>
                <a:ext cx="2438617" cy="14478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241" name="Picture 5" descr="http://hybrid-share.sourceforge.net/Files/AppIcon-128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581400" y="3048000"/>
              <a:ext cx="1600200" cy="1600201"/>
            </a:xfrm>
            <a:prstGeom prst="rect">
              <a:avLst/>
            </a:prstGeom>
            <a:noFill/>
          </p:spPr>
        </p:pic>
      </p:grpSp>
      <p:pic>
        <p:nvPicPr>
          <p:cNvPr id="246" name="Picture 337" descr="C:\Documents and Settings\Tairas\Local Settings\Temporary Internet Files\Content.IE5\XV9ASBWC\MC900024378[1].wm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15200" y="3886200"/>
            <a:ext cx="852643" cy="70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0" name="Straight Arrow Connector 10"/>
          <p:cNvCxnSpPr>
            <a:endCxn id="22554" idx="1"/>
          </p:cNvCxnSpPr>
          <p:nvPr/>
        </p:nvCxnSpPr>
        <p:spPr>
          <a:xfrm rot="5400000">
            <a:off x="5083340" y="344920"/>
            <a:ext cx="691821" cy="4610100"/>
          </a:xfrm>
          <a:prstGeom prst="curvedConnector4">
            <a:avLst>
              <a:gd name="adj1" fmla="val 22073"/>
              <a:gd name="adj2" fmla="val 104959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10"/>
          <p:cNvCxnSpPr/>
          <p:nvPr/>
        </p:nvCxnSpPr>
        <p:spPr>
          <a:xfrm rot="5400000">
            <a:off x="7019789" y="2362911"/>
            <a:ext cx="773362" cy="655660"/>
          </a:xfrm>
          <a:prstGeom prst="curvedConnector4">
            <a:avLst>
              <a:gd name="adj1" fmla="val 32832"/>
              <a:gd name="adj2" fmla="val 134866"/>
            </a:avLst>
          </a:prstGeom>
          <a:ln w="2222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10"/>
          <p:cNvCxnSpPr/>
          <p:nvPr/>
        </p:nvCxnSpPr>
        <p:spPr>
          <a:xfrm rot="5400000">
            <a:off x="6275537" y="1473979"/>
            <a:ext cx="628682" cy="2288844"/>
          </a:xfrm>
          <a:prstGeom prst="curvedConnector4">
            <a:avLst>
              <a:gd name="adj1" fmla="val 18915"/>
              <a:gd name="adj2" fmla="val 109988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10"/>
          <p:cNvCxnSpPr>
            <a:stCxn id="22554" idx="3"/>
            <a:endCxn id="22564" idx="3"/>
          </p:cNvCxnSpPr>
          <p:nvPr/>
        </p:nvCxnSpPr>
        <p:spPr>
          <a:xfrm flipH="1">
            <a:off x="4286276" y="2995881"/>
            <a:ext cx="300012" cy="1216551"/>
          </a:xfrm>
          <a:prstGeom prst="curvedConnector3">
            <a:avLst>
              <a:gd name="adj1" fmla="val -76197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10"/>
          <p:cNvCxnSpPr>
            <a:stCxn id="22564" idx="1"/>
            <a:endCxn id="22557" idx="1"/>
          </p:cNvCxnSpPr>
          <p:nvPr/>
        </p:nvCxnSpPr>
        <p:spPr>
          <a:xfrm rot="10800000" flipV="1">
            <a:off x="3137848" y="4212432"/>
            <a:ext cx="117334" cy="1350256"/>
          </a:xfrm>
          <a:prstGeom prst="curvedConnector3">
            <a:avLst>
              <a:gd name="adj1" fmla="val 294828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10"/>
          <p:cNvCxnSpPr/>
          <p:nvPr/>
        </p:nvCxnSpPr>
        <p:spPr>
          <a:xfrm>
            <a:off x="6205869" y="2805600"/>
            <a:ext cx="106969" cy="1365214"/>
          </a:xfrm>
          <a:prstGeom prst="curvedConnector3">
            <a:avLst>
              <a:gd name="adj1" fmla="val 324702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10"/>
          <p:cNvCxnSpPr>
            <a:endCxn id="22558" idx="1"/>
          </p:cNvCxnSpPr>
          <p:nvPr/>
        </p:nvCxnSpPr>
        <p:spPr>
          <a:xfrm rot="10800000" flipV="1">
            <a:off x="5257800" y="4168061"/>
            <a:ext cx="76200" cy="1398557"/>
          </a:xfrm>
          <a:prstGeom prst="curvedConnector3">
            <a:avLst>
              <a:gd name="adj1" fmla="val 400000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10"/>
          <p:cNvCxnSpPr>
            <a:endCxn id="246" idx="3"/>
          </p:cNvCxnSpPr>
          <p:nvPr/>
        </p:nvCxnSpPr>
        <p:spPr>
          <a:xfrm flipH="1">
            <a:off x="8167843" y="2996836"/>
            <a:ext cx="206197" cy="1241743"/>
          </a:xfrm>
          <a:prstGeom prst="curvedConnector3">
            <a:avLst>
              <a:gd name="adj1" fmla="val -110865"/>
            </a:avLst>
          </a:prstGeom>
          <a:ln w="2222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10"/>
          <p:cNvCxnSpPr>
            <a:stCxn id="246" idx="1"/>
            <a:endCxn id="22559" idx="1"/>
          </p:cNvCxnSpPr>
          <p:nvPr/>
        </p:nvCxnSpPr>
        <p:spPr>
          <a:xfrm rot="10800000" flipV="1">
            <a:off x="7162800" y="4238579"/>
            <a:ext cx="152400" cy="1316158"/>
          </a:xfrm>
          <a:prstGeom prst="curvedConnector3">
            <a:avLst>
              <a:gd name="adj1" fmla="val 250000"/>
            </a:avLst>
          </a:prstGeom>
          <a:ln w="2222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10"/>
          <p:cNvCxnSpPr>
            <a:stCxn id="22552" idx="3"/>
            <a:endCxn id="22553" idx="1"/>
          </p:cNvCxnSpPr>
          <p:nvPr/>
        </p:nvCxnSpPr>
        <p:spPr>
          <a:xfrm flipV="1">
            <a:off x="4495800" y="1707286"/>
            <a:ext cx="490595" cy="390"/>
          </a:xfrm>
          <a:prstGeom prst="curvedConnector3">
            <a:avLst>
              <a:gd name="adj1" fmla="val 50000"/>
            </a:avLst>
          </a:prstGeom>
          <a:ln w="22225">
            <a:solidFill>
              <a:schemeClr val="tx2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10"/>
          <p:cNvCxnSpPr>
            <a:stCxn id="22553" idx="3"/>
            <a:endCxn id="65" idx="1"/>
          </p:cNvCxnSpPr>
          <p:nvPr/>
        </p:nvCxnSpPr>
        <p:spPr>
          <a:xfrm flipV="1">
            <a:off x="6691952" y="1543687"/>
            <a:ext cx="470848" cy="163599"/>
          </a:xfrm>
          <a:prstGeom prst="curvedConnector3">
            <a:avLst>
              <a:gd name="adj1" fmla="val 50000"/>
            </a:avLst>
          </a:prstGeom>
          <a:ln w="22225">
            <a:solidFill>
              <a:schemeClr val="tx2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4" name="Picture 36" descr="C:\Users\Yu Sun\Desktop\defensetmp\usercentric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255182" y="3810000"/>
            <a:ext cx="1031094" cy="8048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533400" y="5029200"/>
            <a:ext cx="8077200" cy="118872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33400" y="3733800"/>
            <a:ext cx="8077200" cy="1188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 cap="flat" cmpd="sng" algn="ctr">
            <a:solidFill>
              <a:srgbClr val="FF9E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3400" y="2438400"/>
            <a:ext cx="8077200" cy="11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Roadmap</a:t>
            </a:r>
            <a:endParaRPr lang="en-US" sz="3600" dirty="0"/>
          </a:p>
        </p:txBody>
      </p:sp>
      <p:sp>
        <p:nvSpPr>
          <p:cNvPr id="31" name="Subtitle 5"/>
          <p:cNvSpPr txBox="1">
            <a:spLocks/>
          </p:cNvSpPr>
          <p:nvPr/>
        </p:nvSpPr>
        <p:spPr bwMode="auto">
          <a:xfrm>
            <a:off x="4876800" y="5997700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Live-MTBD</a:t>
            </a:r>
            <a:endParaRPr lang="en-US" sz="1400" kern="0" dirty="0">
              <a:latin typeface="+mn-lt"/>
            </a:endParaRPr>
          </a:p>
        </p:txBody>
      </p:sp>
      <p:sp>
        <p:nvSpPr>
          <p:cNvPr id="35" name="Subtitle 5"/>
          <p:cNvSpPr txBox="1">
            <a:spLocks/>
          </p:cNvSpPr>
          <p:nvPr/>
        </p:nvSpPr>
        <p:spPr bwMode="auto">
          <a:xfrm>
            <a:off x="7136466" y="5998192"/>
            <a:ext cx="12455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MTBD Debugger</a:t>
            </a:r>
            <a:endParaRPr lang="en-US" sz="1400" kern="0" dirty="0">
              <a:latin typeface="+mn-lt"/>
            </a:endParaRPr>
          </a:p>
        </p:txBody>
      </p:sp>
      <p:sp>
        <p:nvSpPr>
          <p:cNvPr id="43" name="Subtitle 5"/>
          <p:cNvSpPr txBox="1">
            <a:spLocks/>
          </p:cNvSpPr>
          <p:nvPr/>
        </p:nvSpPr>
        <p:spPr bwMode="auto">
          <a:xfrm>
            <a:off x="3565869" y="5992328"/>
            <a:ext cx="4841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MTBD</a:t>
            </a:r>
            <a:endParaRPr lang="en-US" sz="1400" kern="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1009" y="5006016"/>
            <a:ext cx="12977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Approaches</a:t>
            </a:r>
            <a:endParaRPr lang="en-US" u="sng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75530" y="3712192"/>
            <a:ext cx="2091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Research Objectives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19752" y="243044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Motivation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33400" y="1143000"/>
            <a:ext cx="8077200" cy="118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33400" y="1183944"/>
            <a:ext cx="135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Introduction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5" name="Subtitle 5"/>
          <p:cNvSpPr txBox="1">
            <a:spLocks/>
          </p:cNvSpPr>
          <p:nvPr/>
        </p:nvSpPr>
        <p:spPr bwMode="auto">
          <a:xfrm>
            <a:off x="2764808" y="2057400"/>
            <a:ext cx="2286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Domain-Specific Modeling</a:t>
            </a:r>
            <a:endParaRPr lang="en-US" sz="1400" kern="0" dirty="0">
              <a:latin typeface="+mn-lt"/>
            </a:endParaRPr>
          </a:p>
        </p:txBody>
      </p:sp>
      <p:sp>
        <p:nvSpPr>
          <p:cNvPr id="116" name="Subtitle 5"/>
          <p:cNvSpPr txBox="1">
            <a:spLocks/>
          </p:cNvSpPr>
          <p:nvPr/>
        </p:nvSpPr>
        <p:spPr bwMode="auto">
          <a:xfrm>
            <a:off x="5070144" y="2070556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Model Evolution</a:t>
            </a:r>
            <a:endParaRPr lang="en-US" sz="1400" kern="0" dirty="0">
              <a:latin typeface="+mn-lt"/>
            </a:endParaRPr>
          </a:p>
        </p:txBody>
      </p:sp>
      <p:sp>
        <p:nvSpPr>
          <p:cNvPr id="117" name="Subtitle 5"/>
          <p:cNvSpPr txBox="1">
            <a:spLocks/>
          </p:cNvSpPr>
          <p:nvPr/>
        </p:nvSpPr>
        <p:spPr bwMode="auto">
          <a:xfrm>
            <a:off x="2895600" y="3385292"/>
            <a:ext cx="1905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Using and learning MTLs</a:t>
            </a:r>
            <a:endParaRPr lang="en-US" sz="1400" kern="0" dirty="0">
              <a:latin typeface="+mn-lt"/>
            </a:endParaRPr>
          </a:p>
        </p:txBody>
      </p:sp>
      <p:sp>
        <p:nvSpPr>
          <p:cNvPr id="120" name="Subtitle 5"/>
          <p:cNvSpPr txBox="1">
            <a:spLocks/>
          </p:cNvSpPr>
          <p:nvPr/>
        </p:nvSpPr>
        <p:spPr bwMode="auto">
          <a:xfrm>
            <a:off x="2909248" y="4661356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User-Centric</a:t>
            </a:r>
            <a:endParaRPr lang="en-US" sz="1400" kern="0" dirty="0">
              <a:latin typeface="+mn-lt"/>
            </a:endParaRPr>
          </a:p>
        </p:txBody>
      </p:sp>
      <p:sp>
        <p:nvSpPr>
          <p:cNvPr id="122" name="Subtitle 5"/>
          <p:cNvSpPr txBox="1">
            <a:spLocks/>
          </p:cNvSpPr>
          <p:nvPr/>
        </p:nvSpPr>
        <p:spPr bwMode="auto">
          <a:xfrm>
            <a:off x="4876800" y="4648200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Reuse Support</a:t>
            </a:r>
            <a:endParaRPr lang="en-US" sz="1400" kern="0" dirty="0">
              <a:latin typeface="+mn-lt"/>
            </a:endParaRPr>
          </a:p>
        </p:txBody>
      </p:sp>
      <p:sp>
        <p:nvSpPr>
          <p:cNvPr id="123" name="Subtitle 5"/>
          <p:cNvSpPr txBox="1">
            <a:spLocks/>
          </p:cNvSpPr>
          <p:nvPr/>
        </p:nvSpPr>
        <p:spPr bwMode="auto">
          <a:xfrm>
            <a:off x="6781800" y="4647708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Debugging Mechanism</a:t>
            </a:r>
            <a:endParaRPr lang="en-US" sz="1400" kern="0" dirty="0">
              <a:latin typeface="+mn-lt"/>
            </a:endParaRPr>
          </a:p>
        </p:txBody>
      </p:sp>
      <p:pic>
        <p:nvPicPr>
          <p:cNvPr id="22530" name="Picture 2" descr="http://www.firstaidcourses.co.uk/images/site/introduction-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080" y="1540479"/>
            <a:ext cx="701720" cy="701720"/>
          </a:xfrm>
          <a:prstGeom prst="rect">
            <a:avLst/>
          </a:prstGeom>
          <a:noFill/>
        </p:spPr>
      </p:pic>
      <p:sp>
        <p:nvSpPr>
          <p:cNvPr id="22532" name="AutoShape 4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http://www.foxheadworks.com/Global/Images/Big_warn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280" y="2849527"/>
            <a:ext cx="584767" cy="584769"/>
          </a:xfrm>
          <a:prstGeom prst="rect">
            <a:avLst/>
          </a:prstGeom>
          <a:noFill/>
        </p:spPr>
      </p:pic>
      <p:pic>
        <p:nvPicPr>
          <p:cNvPr id="22542" name="Picture 14" descr="http://clubdeq.com/targe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280" y="4152887"/>
            <a:ext cx="584767" cy="584767"/>
          </a:xfrm>
          <a:prstGeom prst="rect">
            <a:avLst/>
          </a:prstGeom>
          <a:noFill/>
        </p:spPr>
      </p:pic>
      <p:pic>
        <p:nvPicPr>
          <p:cNvPr id="22551" name="Picture 23" descr="C:\Users\Yu Sun\Desktop\solutionic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280" y="5426680"/>
            <a:ext cx="584767" cy="593120"/>
          </a:xfrm>
          <a:prstGeom prst="rect">
            <a:avLst/>
          </a:prstGeom>
          <a:noFill/>
        </p:spPr>
      </p:pic>
      <p:pic>
        <p:nvPicPr>
          <p:cNvPr id="22552" name="Picture 24" descr="C:\Users\Yu Sun\Desktop\defensetmp\d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1371600"/>
            <a:ext cx="1143000" cy="672152"/>
          </a:xfrm>
          <a:prstGeom prst="rect">
            <a:avLst/>
          </a:prstGeom>
          <a:noFill/>
        </p:spPr>
      </p:pic>
      <p:pic>
        <p:nvPicPr>
          <p:cNvPr id="22553" name="Picture 25" descr="C:\Users\Yu Sun\Desktop\defensetmp\modelevoluti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86395" y="1390936"/>
            <a:ext cx="1705557" cy="632699"/>
          </a:xfrm>
          <a:prstGeom prst="rect">
            <a:avLst/>
          </a:prstGeom>
          <a:noFill/>
        </p:spPr>
      </p:pic>
      <p:grpSp>
        <p:nvGrpSpPr>
          <p:cNvPr id="3" name="Group 246"/>
          <p:cNvGrpSpPr/>
          <p:nvPr/>
        </p:nvGrpSpPr>
        <p:grpSpPr>
          <a:xfrm>
            <a:off x="6705600" y="1219200"/>
            <a:ext cx="2057400" cy="1084860"/>
            <a:chOff x="6553200" y="1143000"/>
            <a:chExt cx="2057400" cy="1084860"/>
          </a:xfrm>
        </p:grpSpPr>
        <p:sp>
          <p:nvSpPr>
            <p:cNvPr id="121" name="Subtitle 5"/>
            <p:cNvSpPr txBox="1">
              <a:spLocks/>
            </p:cNvSpPr>
            <p:nvPr/>
          </p:nvSpPr>
          <p:spPr bwMode="auto">
            <a:xfrm>
              <a:off x="6553200" y="1796973"/>
              <a:ext cx="2057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Model Transformation Languages (MTLs)</a:t>
              </a:r>
              <a:endParaRPr lang="en-US" sz="1400" kern="0" dirty="0">
                <a:latin typeface="+mn-lt"/>
              </a:endParaRPr>
            </a:p>
          </p:txBody>
        </p:sp>
        <p:pic>
          <p:nvPicPr>
            <p:cNvPr id="65" name="Content Placeholder 3" descr="PPT5A8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010400" y="1159367"/>
              <a:ext cx="516393" cy="61623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66" name="Picture 3" descr="C:\Documents and Settings\yusun\Desktop\Picture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03872" y="1143000"/>
              <a:ext cx="473328" cy="63130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22554" name="Picture 26" descr="C:\Users\Yu Sun\Desktop\defensetmp\uselear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4200" y="2609469"/>
            <a:ext cx="1462088" cy="772824"/>
          </a:xfrm>
          <a:prstGeom prst="rect">
            <a:avLst/>
          </a:prstGeom>
          <a:noFill/>
        </p:spPr>
      </p:pic>
      <p:grpSp>
        <p:nvGrpSpPr>
          <p:cNvPr id="4" name="Group 247"/>
          <p:cNvGrpSpPr/>
          <p:nvPr/>
        </p:nvGrpSpPr>
        <p:grpSpPr>
          <a:xfrm>
            <a:off x="6926240" y="2653352"/>
            <a:ext cx="1600200" cy="945504"/>
            <a:chOff x="6858000" y="2586992"/>
            <a:chExt cx="1600200" cy="945504"/>
          </a:xfrm>
        </p:grpSpPr>
        <p:sp>
          <p:nvSpPr>
            <p:cNvPr id="119" name="Subtitle 5"/>
            <p:cNvSpPr txBox="1">
              <a:spLocks/>
            </p:cNvSpPr>
            <p:nvPr/>
          </p:nvSpPr>
          <p:spPr bwMode="auto">
            <a:xfrm>
              <a:off x="6858000" y="3317052"/>
              <a:ext cx="1600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Debugging MTL Rules</a:t>
              </a:r>
              <a:endParaRPr lang="en-US" sz="1400" kern="0" dirty="0">
                <a:latin typeface="+mn-lt"/>
              </a:endParaRPr>
            </a:p>
          </p:txBody>
        </p:sp>
        <p:grpSp>
          <p:nvGrpSpPr>
            <p:cNvPr id="5" name="Group 100"/>
            <p:cNvGrpSpPr/>
            <p:nvPr/>
          </p:nvGrpSpPr>
          <p:grpSpPr>
            <a:xfrm>
              <a:off x="7010400" y="2586992"/>
              <a:ext cx="1295400" cy="689608"/>
              <a:chOff x="1295400" y="4724400"/>
              <a:chExt cx="1632769" cy="994408"/>
            </a:xfrm>
          </p:grpSpPr>
          <p:pic>
            <p:nvPicPr>
              <p:cNvPr id="102" name="Picture 101" descr="Script_Debugger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295400" y="4953000"/>
                <a:ext cx="712108" cy="765808"/>
              </a:xfrm>
              <a:prstGeom prst="rect">
                <a:avLst/>
              </a:prstGeom>
            </p:spPr>
          </p:pic>
          <p:pic>
            <p:nvPicPr>
              <p:cNvPr id="103" name="Picture 102" descr="comingsoon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057400" y="4724400"/>
                <a:ext cx="870769" cy="990600"/>
              </a:xfrm>
              <a:prstGeom prst="rect">
                <a:avLst/>
              </a:prstGeom>
            </p:spPr>
          </p:pic>
        </p:grpSp>
      </p:grpSp>
      <p:grpSp>
        <p:nvGrpSpPr>
          <p:cNvPr id="6" name="Group 248"/>
          <p:cNvGrpSpPr/>
          <p:nvPr/>
        </p:nvGrpSpPr>
        <p:grpSpPr>
          <a:xfrm>
            <a:off x="4912056" y="2541896"/>
            <a:ext cx="1752600" cy="1066800"/>
            <a:chOff x="4648200" y="2465696"/>
            <a:chExt cx="1752600" cy="1066800"/>
          </a:xfrm>
        </p:grpSpPr>
        <p:sp>
          <p:nvSpPr>
            <p:cNvPr id="118" name="Subtitle 5"/>
            <p:cNvSpPr txBox="1">
              <a:spLocks/>
            </p:cNvSpPr>
            <p:nvPr/>
          </p:nvSpPr>
          <p:spPr bwMode="auto">
            <a:xfrm>
              <a:off x="4648200" y="3317052"/>
              <a:ext cx="175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Reusing MTL Rules</a:t>
              </a:r>
              <a:endParaRPr lang="en-US" sz="1400" kern="0" dirty="0">
                <a:latin typeface="+mn-lt"/>
              </a:endParaRPr>
            </a:p>
          </p:txBody>
        </p:sp>
        <p:grpSp>
          <p:nvGrpSpPr>
            <p:cNvPr id="7" name="Group 250"/>
            <p:cNvGrpSpPr>
              <a:grpSpLocks/>
            </p:cNvGrpSpPr>
            <p:nvPr/>
          </p:nvGrpSpPr>
          <p:grpSpPr bwMode="auto">
            <a:xfrm>
              <a:off x="5181600" y="2465696"/>
              <a:ext cx="760413" cy="838200"/>
              <a:chOff x="5715000" y="2868613"/>
              <a:chExt cx="2819400" cy="3390900"/>
            </a:xfrm>
          </p:grpSpPr>
          <p:grpSp>
            <p:nvGrpSpPr>
              <p:cNvPr id="8" name="Group 128"/>
              <p:cNvGrpSpPr>
                <a:grpSpLocks/>
              </p:cNvGrpSpPr>
              <p:nvPr/>
            </p:nvGrpSpPr>
            <p:grpSpPr bwMode="auto">
              <a:xfrm>
                <a:off x="7239000" y="5816600"/>
                <a:ext cx="685800" cy="442913"/>
                <a:chOff x="1892300" y="3938588"/>
                <a:chExt cx="685800" cy="442912"/>
              </a:xfrm>
            </p:grpSpPr>
            <p:sp>
              <p:nvSpPr>
                <p:cNvPr id="231" name="Rectangle 72"/>
                <p:cNvSpPr>
                  <a:spLocks noChangeArrowheads="1"/>
                </p:cNvSpPr>
                <p:nvPr/>
              </p:nvSpPr>
              <p:spPr bwMode="auto">
                <a:xfrm>
                  <a:off x="1892300" y="3938588"/>
                  <a:ext cx="685800" cy="442912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Line 73"/>
                <p:cNvSpPr>
                  <a:spLocks noChangeShapeType="1"/>
                </p:cNvSpPr>
                <p:nvPr/>
              </p:nvSpPr>
              <p:spPr bwMode="auto">
                <a:xfrm>
                  <a:off x="1968500" y="4000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74"/>
                <p:cNvSpPr>
                  <a:spLocks noChangeShapeType="1"/>
                </p:cNvSpPr>
                <p:nvPr/>
              </p:nvSpPr>
              <p:spPr bwMode="auto">
                <a:xfrm>
                  <a:off x="1968500" y="4076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75"/>
                <p:cNvSpPr>
                  <a:spLocks noChangeShapeType="1"/>
                </p:cNvSpPr>
                <p:nvPr/>
              </p:nvSpPr>
              <p:spPr bwMode="auto">
                <a:xfrm>
                  <a:off x="1968500" y="41529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76"/>
                <p:cNvSpPr>
                  <a:spLocks noChangeShapeType="1"/>
                </p:cNvSpPr>
                <p:nvPr/>
              </p:nvSpPr>
              <p:spPr bwMode="auto">
                <a:xfrm>
                  <a:off x="1968500" y="4229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77"/>
                <p:cNvSpPr>
                  <a:spLocks noChangeShapeType="1"/>
                </p:cNvSpPr>
                <p:nvPr/>
              </p:nvSpPr>
              <p:spPr bwMode="auto">
                <a:xfrm>
                  <a:off x="19685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27"/>
              <p:cNvGrpSpPr>
                <a:grpSpLocks/>
              </p:cNvGrpSpPr>
              <p:nvPr/>
            </p:nvGrpSpPr>
            <p:grpSpPr bwMode="auto">
              <a:xfrm>
                <a:off x="5715000" y="2868613"/>
                <a:ext cx="838200" cy="3162300"/>
                <a:chOff x="4724400" y="2781300"/>
                <a:chExt cx="838200" cy="3162300"/>
              </a:xfrm>
            </p:grpSpPr>
            <p:sp>
              <p:nvSpPr>
                <p:cNvPr id="193" name="Rectangle 4"/>
                <p:cNvSpPr>
                  <a:spLocks noChangeArrowheads="1"/>
                </p:cNvSpPr>
                <p:nvPr/>
              </p:nvSpPr>
              <p:spPr bwMode="auto">
                <a:xfrm>
                  <a:off x="4724400" y="2781300"/>
                  <a:ext cx="838200" cy="31623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94" name="Line 40"/>
                <p:cNvSpPr>
                  <a:spLocks noChangeShapeType="1"/>
                </p:cNvSpPr>
                <p:nvPr/>
              </p:nvSpPr>
              <p:spPr bwMode="auto">
                <a:xfrm>
                  <a:off x="4876800" y="5448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41"/>
                <p:cNvSpPr>
                  <a:spLocks noChangeShapeType="1"/>
                </p:cNvSpPr>
                <p:nvPr/>
              </p:nvSpPr>
              <p:spPr bwMode="auto">
                <a:xfrm>
                  <a:off x="4876800" y="5372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42"/>
                <p:cNvSpPr>
                  <a:spLocks noChangeShapeType="1"/>
                </p:cNvSpPr>
                <p:nvPr/>
              </p:nvSpPr>
              <p:spPr bwMode="auto">
                <a:xfrm>
                  <a:off x="4876800" y="5295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43"/>
                <p:cNvSpPr>
                  <a:spLocks noChangeShapeType="1"/>
                </p:cNvSpPr>
                <p:nvPr/>
              </p:nvSpPr>
              <p:spPr bwMode="auto">
                <a:xfrm>
                  <a:off x="4876800" y="58293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44"/>
                <p:cNvSpPr>
                  <a:spLocks noChangeShapeType="1"/>
                </p:cNvSpPr>
                <p:nvPr/>
              </p:nvSpPr>
              <p:spPr bwMode="auto">
                <a:xfrm>
                  <a:off x="4876800" y="5753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45"/>
                <p:cNvSpPr>
                  <a:spLocks noChangeShapeType="1"/>
                </p:cNvSpPr>
                <p:nvPr/>
              </p:nvSpPr>
              <p:spPr bwMode="auto">
                <a:xfrm>
                  <a:off x="4876800" y="5676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46"/>
                <p:cNvSpPr>
                  <a:spLocks noChangeShapeType="1"/>
                </p:cNvSpPr>
                <p:nvPr/>
              </p:nvSpPr>
              <p:spPr bwMode="auto">
                <a:xfrm>
                  <a:off x="4876800" y="5600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47"/>
                <p:cNvSpPr>
                  <a:spLocks noChangeShapeType="1"/>
                </p:cNvSpPr>
                <p:nvPr/>
              </p:nvSpPr>
              <p:spPr bwMode="auto">
                <a:xfrm>
                  <a:off x="4876800" y="5524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48"/>
                <p:cNvSpPr>
                  <a:spLocks noChangeShapeType="1"/>
                </p:cNvSpPr>
                <p:nvPr/>
              </p:nvSpPr>
              <p:spPr bwMode="auto">
                <a:xfrm>
                  <a:off x="48768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49"/>
                <p:cNvSpPr>
                  <a:spLocks noChangeShapeType="1"/>
                </p:cNvSpPr>
                <p:nvPr/>
              </p:nvSpPr>
              <p:spPr bwMode="auto">
                <a:xfrm>
                  <a:off x="4876800" y="4229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50"/>
                <p:cNvSpPr>
                  <a:spLocks noChangeShapeType="1"/>
                </p:cNvSpPr>
                <p:nvPr/>
              </p:nvSpPr>
              <p:spPr bwMode="auto">
                <a:xfrm>
                  <a:off x="4876800" y="41529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51"/>
                <p:cNvSpPr>
                  <a:spLocks noChangeShapeType="1"/>
                </p:cNvSpPr>
                <p:nvPr/>
              </p:nvSpPr>
              <p:spPr bwMode="auto">
                <a:xfrm>
                  <a:off x="4876800" y="40767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52"/>
                <p:cNvSpPr>
                  <a:spLocks noChangeShapeType="1"/>
                </p:cNvSpPr>
                <p:nvPr/>
              </p:nvSpPr>
              <p:spPr bwMode="auto">
                <a:xfrm>
                  <a:off x="4876800" y="4000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53"/>
                <p:cNvSpPr>
                  <a:spLocks noChangeShapeType="1"/>
                </p:cNvSpPr>
                <p:nvPr/>
              </p:nvSpPr>
              <p:spPr bwMode="auto">
                <a:xfrm>
                  <a:off x="4876800" y="3924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54"/>
                <p:cNvSpPr>
                  <a:spLocks noChangeShapeType="1"/>
                </p:cNvSpPr>
                <p:nvPr/>
              </p:nvSpPr>
              <p:spPr bwMode="auto">
                <a:xfrm>
                  <a:off x="4876800" y="38481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55"/>
                <p:cNvSpPr>
                  <a:spLocks noChangeShapeType="1"/>
                </p:cNvSpPr>
                <p:nvPr/>
              </p:nvSpPr>
              <p:spPr bwMode="auto">
                <a:xfrm>
                  <a:off x="48768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56"/>
                <p:cNvSpPr>
                  <a:spLocks noChangeShapeType="1"/>
                </p:cNvSpPr>
                <p:nvPr/>
              </p:nvSpPr>
              <p:spPr bwMode="auto">
                <a:xfrm>
                  <a:off x="4876800" y="3695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57"/>
                <p:cNvSpPr>
                  <a:spLocks noChangeShapeType="1"/>
                </p:cNvSpPr>
                <p:nvPr/>
              </p:nvSpPr>
              <p:spPr bwMode="auto">
                <a:xfrm>
                  <a:off x="4876800" y="36195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58"/>
                <p:cNvSpPr>
                  <a:spLocks noChangeShapeType="1"/>
                </p:cNvSpPr>
                <p:nvPr/>
              </p:nvSpPr>
              <p:spPr bwMode="auto">
                <a:xfrm>
                  <a:off x="4876800" y="3543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59"/>
                <p:cNvSpPr>
                  <a:spLocks noChangeShapeType="1"/>
                </p:cNvSpPr>
                <p:nvPr/>
              </p:nvSpPr>
              <p:spPr bwMode="auto">
                <a:xfrm>
                  <a:off x="4876800" y="3467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60"/>
                <p:cNvSpPr>
                  <a:spLocks noChangeShapeType="1"/>
                </p:cNvSpPr>
                <p:nvPr/>
              </p:nvSpPr>
              <p:spPr bwMode="auto">
                <a:xfrm>
                  <a:off x="4876800" y="33909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61"/>
                <p:cNvSpPr>
                  <a:spLocks noChangeShapeType="1"/>
                </p:cNvSpPr>
                <p:nvPr/>
              </p:nvSpPr>
              <p:spPr bwMode="auto">
                <a:xfrm>
                  <a:off x="4876800" y="3314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62"/>
                <p:cNvSpPr>
                  <a:spLocks noChangeShapeType="1"/>
                </p:cNvSpPr>
                <p:nvPr/>
              </p:nvSpPr>
              <p:spPr bwMode="auto">
                <a:xfrm>
                  <a:off x="4876800" y="32385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63"/>
                <p:cNvSpPr>
                  <a:spLocks noChangeShapeType="1"/>
                </p:cNvSpPr>
                <p:nvPr/>
              </p:nvSpPr>
              <p:spPr bwMode="auto">
                <a:xfrm>
                  <a:off x="4876800" y="3162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64"/>
                <p:cNvSpPr>
                  <a:spLocks noChangeShapeType="1"/>
                </p:cNvSpPr>
                <p:nvPr/>
              </p:nvSpPr>
              <p:spPr bwMode="auto">
                <a:xfrm>
                  <a:off x="4876800" y="3086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65"/>
                <p:cNvSpPr>
                  <a:spLocks noChangeShapeType="1"/>
                </p:cNvSpPr>
                <p:nvPr/>
              </p:nvSpPr>
              <p:spPr bwMode="auto">
                <a:xfrm>
                  <a:off x="4876800" y="30099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66"/>
                <p:cNvSpPr>
                  <a:spLocks noChangeShapeType="1"/>
                </p:cNvSpPr>
                <p:nvPr/>
              </p:nvSpPr>
              <p:spPr bwMode="auto">
                <a:xfrm>
                  <a:off x="4876800" y="2933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67"/>
                <p:cNvSpPr>
                  <a:spLocks noChangeShapeType="1"/>
                </p:cNvSpPr>
                <p:nvPr/>
              </p:nvSpPr>
              <p:spPr bwMode="auto">
                <a:xfrm>
                  <a:off x="4876800" y="4686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68"/>
                <p:cNvSpPr>
                  <a:spLocks noChangeShapeType="1"/>
                </p:cNvSpPr>
                <p:nvPr/>
              </p:nvSpPr>
              <p:spPr bwMode="auto">
                <a:xfrm>
                  <a:off x="4876800" y="4610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69"/>
                <p:cNvSpPr>
                  <a:spLocks noChangeShapeType="1"/>
                </p:cNvSpPr>
                <p:nvPr/>
              </p:nvSpPr>
              <p:spPr bwMode="auto">
                <a:xfrm>
                  <a:off x="4876800" y="45339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70"/>
                <p:cNvSpPr>
                  <a:spLocks noChangeShapeType="1"/>
                </p:cNvSpPr>
                <p:nvPr/>
              </p:nvSpPr>
              <p:spPr bwMode="auto">
                <a:xfrm>
                  <a:off x="4876800" y="44577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71"/>
                <p:cNvSpPr>
                  <a:spLocks noChangeShapeType="1"/>
                </p:cNvSpPr>
                <p:nvPr/>
              </p:nvSpPr>
              <p:spPr bwMode="auto">
                <a:xfrm>
                  <a:off x="4876800" y="4381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78"/>
                <p:cNvSpPr>
                  <a:spLocks noChangeShapeType="1"/>
                </p:cNvSpPr>
                <p:nvPr/>
              </p:nvSpPr>
              <p:spPr bwMode="auto">
                <a:xfrm>
                  <a:off x="4876800" y="4838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79"/>
                <p:cNvSpPr>
                  <a:spLocks noChangeShapeType="1"/>
                </p:cNvSpPr>
                <p:nvPr/>
              </p:nvSpPr>
              <p:spPr bwMode="auto">
                <a:xfrm>
                  <a:off x="4876800" y="4914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80"/>
                <p:cNvSpPr>
                  <a:spLocks noChangeShapeType="1"/>
                </p:cNvSpPr>
                <p:nvPr/>
              </p:nvSpPr>
              <p:spPr bwMode="auto">
                <a:xfrm>
                  <a:off x="4876800" y="4991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81"/>
                <p:cNvSpPr>
                  <a:spLocks noChangeShapeType="1"/>
                </p:cNvSpPr>
                <p:nvPr/>
              </p:nvSpPr>
              <p:spPr bwMode="auto">
                <a:xfrm>
                  <a:off x="4876800" y="5067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82"/>
                <p:cNvSpPr>
                  <a:spLocks noChangeShapeType="1"/>
                </p:cNvSpPr>
                <p:nvPr/>
              </p:nvSpPr>
              <p:spPr bwMode="auto">
                <a:xfrm>
                  <a:off x="4876800" y="5143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26"/>
              <p:cNvGrpSpPr>
                <a:grpSpLocks/>
              </p:cNvGrpSpPr>
              <p:nvPr/>
            </p:nvGrpSpPr>
            <p:grpSpPr bwMode="auto">
              <a:xfrm>
                <a:off x="6705600" y="2868613"/>
                <a:ext cx="838200" cy="1676400"/>
                <a:chOff x="5715000" y="2781300"/>
                <a:chExt cx="838200" cy="1676400"/>
              </a:xfrm>
            </p:grpSpPr>
            <p:sp>
              <p:nvSpPr>
                <p:cNvPr id="175" name="Rectangle 6"/>
                <p:cNvSpPr>
                  <a:spLocks noChangeArrowheads="1"/>
                </p:cNvSpPr>
                <p:nvPr/>
              </p:nvSpPr>
              <p:spPr bwMode="auto">
                <a:xfrm>
                  <a:off x="5715000" y="2781300"/>
                  <a:ext cx="838200" cy="16764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76" name="Line 28"/>
                <p:cNvSpPr>
                  <a:spLocks noChangeShapeType="1"/>
                </p:cNvSpPr>
                <p:nvPr/>
              </p:nvSpPr>
              <p:spPr bwMode="auto">
                <a:xfrm>
                  <a:off x="5867400" y="3314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9"/>
                <p:cNvSpPr>
                  <a:spLocks noChangeShapeType="1"/>
                </p:cNvSpPr>
                <p:nvPr/>
              </p:nvSpPr>
              <p:spPr bwMode="auto">
                <a:xfrm>
                  <a:off x="5867400" y="3238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30"/>
                <p:cNvSpPr>
                  <a:spLocks noChangeShapeType="1"/>
                </p:cNvSpPr>
                <p:nvPr/>
              </p:nvSpPr>
              <p:spPr bwMode="auto">
                <a:xfrm>
                  <a:off x="5867400" y="3162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31"/>
                <p:cNvSpPr>
                  <a:spLocks noChangeShapeType="1"/>
                </p:cNvSpPr>
                <p:nvPr/>
              </p:nvSpPr>
              <p:spPr bwMode="auto">
                <a:xfrm>
                  <a:off x="5867400" y="3086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32"/>
                <p:cNvSpPr>
                  <a:spLocks noChangeShapeType="1"/>
                </p:cNvSpPr>
                <p:nvPr/>
              </p:nvSpPr>
              <p:spPr bwMode="auto">
                <a:xfrm>
                  <a:off x="5867400" y="3009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33"/>
                <p:cNvSpPr>
                  <a:spLocks noChangeShapeType="1"/>
                </p:cNvSpPr>
                <p:nvPr/>
              </p:nvSpPr>
              <p:spPr bwMode="auto">
                <a:xfrm>
                  <a:off x="5867400" y="29337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34"/>
                <p:cNvSpPr>
                  <a:spLocks noChangeShapeType="1"/>
                </p:cNvSpPr>
                <p:nvPr/>
              </p:nvSpPr>
              <p:spPr bwMode="auto">
                <a:xfrm>
                  <a:off x="58674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35"/>
                <p:cNvSpPr>
                  <a:spLocks noChangeShapeType="1"/>
                </p:cNvSpPr>
                <p:nvPr/>
              </p:nvSpPr>
              <p:spPr bwMode="auto">
                <a:xfrm>
                  <a:off x="5867400" y="4229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36"/>
                <p:cNvSpPr>
                  <a:spLocks noChangeShapeType="1"/>
                </p:cNvSpPr>
                <p:nvPr/>
              </p:nvSpPr>
              <p:spPr bwMode="auto">
                <a:xfrm>
                  <a:off x="5867400" y="4152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37"/>
                <p:cNvSpPr>
                  <a:spLocks noChangeShapeType="1"/>
                </p:cNvSpPr>
                <p:nvPr/>
              </p:nvSpPr>
              <p:spPr bwMode="auto">
                <a:xfrm>
                  <a:off x="5867400" y="40767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38"/>
                <p:cNvSpPr>
                  <a:spLocks noChangeShapeType="1"/>
                </p:cNvSpPr>
                <p:nvPr/>
              </p:nvSpPr>
              <p:spPr bwMode="auto">
                <a:xfrm>
                  <a:off x="5867400" y="40005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39"/>
                <p:cNvSpPr>
                  <a:spLocks noChangeShapeType="1"/>
                </p:cNvSpPr>
                <p:nvPr/>
              </p:nvSpPr>
              <p:spPr bwMode="auto">
                <a:xfrm>
                  <a:off x="5867400" y="3924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83"/>
                <p:cNvSpPr>
                  <a:spLocks noChangeShapeType="1"/>
                </p:cNvSpPr>
                <p:nvPr/>
              </p:nvSpPr>
              <p:spPr bwMode="auto">
                <a:xfrm>
                  <a:off x="5867400" y="3467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84"/>
                <p:cNvSpPr>
                  <a:spLocks noChangeShapeType="1"/>
                </p:cNvSpPr>
                <p:nvPr/>
              </p:nvSpPr>
              <p:spPr bwMode="auto">
                <a:xfrm>
                  <a:off x="5867400" y="3543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85"/>
                <p:cNvSpPr>
                  <a:spLocks noChangeShapeType="1"/>
                </p:cNvSpPr>
                <p:nvPr/>
              </p:nvSpPr>
              <p:spPr bwMode="auto">
                <a:xfrm>
                  <a:off x="5867400" y="36195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86"/>
                <p:cNvSpPr>
                  <a:spLocks noChangeShapeType="1"/>
                </p:cNvSpPr>
                <p:nvPr/>
              </p:nvSpPr>
              <p:spPr bwMode="auto">
                <a:xfrm>
                  <a:off x="5867400" y="3695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87"/>
                <p:cNvSpPr>
                  <a:spLocks noChangeShapeType="1"/>
                </p:cNvSpPr>
                <p:nvPr/>
              </p:nvSpPr>
              <p:spPr bwMode="auto">
                <a:xfrm>
                  <a:off x="58674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25"/>
              <p:cNvGrpSpPr>
                <a:grpSpLocks/>
              </p:cNvGrpSpPr>
              <p:nvPr/>
            </p:nvGrpSpPr>
            <p:grpSpPr bwMode="auto">
              <a:xfrm>
                <a:off x="7696200" y="2868613"/>
                <a:ext cx="838200" cy="2133600"/>
                <a:chOff x="6705600" y="2781300"/>
                <a:chExt cx="838200" cy="2133600"/>
              </a:xfrm>
            </p:grpSpPr>
            <p:sp>
              <p:nvSpPr>
                <p:cNvPr id="150" name="Rectangle 5"/>
                <p:cNvSpPr>
                  <a:spLocks noChangeArrowheads="1"/>
                </p:cNvSpPr>
                <p:nvPr/>
              </p:nvSpPr>
              <p:spPr bwMode="auto">
                <a:xfrm>
                  <a:off x="6705600" y="2781300"/>
                  <a:ext cx="838200" cy="21336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51" name="Line 9"/>
                <p:cNvSpPr>
                  <a:spLocks noChangeShapeType="1"/>
                </p:cNvSpPr>
                <p:nvPr/>
              </p:nvSpPr>
              <p:spPr bwMode="auto">
                <a:xfrm>
                  <a:off x="6858000" y="4305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0"/>
                <p:cNvSpPr>
                  <a:spLocks noChangeShapeType="1"/>
                </p:cNvSpPr>
                <p:nvPr/>
              </p:nvSpPr>
              <p:spPr bwMode="auto">
                <a:xfrm>
                  <a:off x="6858000" y="4229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1"/>
                <p:cNvSpPr>
                  <a:spLocks noChangeShapeType="1"/>
                </p:cNvSpPr>
                <p:nvPr/>
              </p:nvSpPr>
              <p:spPr bwMode="auto">
                <a:xfrm>
                  <a:off x="6858000" y="41529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2"/>
                <p:cNvSpPr>
                  <a:spLocks noChangeShapeType="1"/>
                </p:cNvSpPr>
                <p:nvPr/>
              </p:nvSpPr>
              <p:spPr bwMode="auto">
                <a:xfrm>
                  <a:off x="6858000" y="4076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3"/>
                <p:cNvSpPr>
                  <a:spLocks noChangeShapeType="1"/>
                </p:cNvSpPr>
                <p:nvPr/>
              </p:nvSpPr>
              <p:spPr bwMode="auto">
                <a:xfrm>
                  <a:off x="6858000" y="40005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4"/>
                <p:cNvSpPr>
                  <a:spLocks noChangeShapeType="1"/>
                </p:cNvSpPr>
                <p:nvPr/>
              </p:nvSpPr>
              <p:spPr bwMode="auto">
                <a:xfrm>
                  <a:off x="6858000" y="39243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5"/>
                <p:cNvSpPr>
                  <a:spLocks noChangeShapeType="1"/>
                </p:cNvSpPr>
                <p:nvPr/>
              </p:nvSpPr>
              <p:spPr bwMode="auto">
                <a:xfrm>
                  <a:off x="6858000" y="3848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6"/>
                <p:cNvSpPr>
                  <a:spLocks noChangeShapeType="1"/>
                </p:cNvSpPr>
                <p:nvPr/>
              </p:nvSpPr>
              <p:spPr bwMode="auto">
                <a:xfrm>
                  <a:off x="68580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7"/>
                <p:cNvSpPr>
                  <a:spLocks noChangeShapeType="1"/>
                </p:cNvSpPr>
                <p:nvPr/>
              </p:nvSpPr>
              <p:spPr bwMode="auto">
                <a:xfrm>
                  <a:off x="6858000" y="36957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"/>
                <p:cNvSpPr>
                  <a:spLocks noChangeShapeType="1"/>
                </p:cNvSpPr>
                <p:nvPr/>
              </p:nvSpPr>
              <p:spPr bwMode="auto">
                <a:xfrm>
                  <a:off x="6858000" y="36195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"/>
                <p:cNvSpPr>
                  <a:spLocks noChangeShapeType="1"/>
                </p:cNvSpPr>
                <p:nvPr/>
              </p:nvSpPr>
              <p:spPr bwMode="auto">
                <a:xfrm>
                  <a:off x="6858000" y="35433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20"/>
                <p:cNvSpPr>
                  <a:spLocks noChangeShapeType="1"/>
                </p:cNvSpPr>
                <p:nvPr/>
              </p:nvSpPr>
              <p:spPr bwMode="auto">
                <a:xfrm>
                  <a:off x="6858000" y="34671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21"/>
                <p:cNvSpPr>
                  <a:spLocks noChangeShapeType="1"/>
                </p:cNvSpPr>
                <p:nvPr/>
              </p:nvSpPr>
              <p:spPr bwMode="auto">
                <a:xfrm>
                  <a:off x="6858000" y="3390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22"/>
                <p:cNvSpPr>
                  <a:spLocks noChangeShapeType="1"/>
                </p:cNvSpPr>
                <p:nvPr/>
              </p:nvSpPr>
              <p:spPr bwMode="auto">
                <a:xfrm>
                  <a:off x="6858000" y="3314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23"/>
                <p:cNvSpPr>
                  <a:spLocks noChangeShapeType="1"/>
                </p:cNvSpPr>
                <p:nvPr/>
              </p:nvSpPr>
              <p:spPr bwMode="auto">
                <a:xfrm>
                  <a:off x="6858000" y="3238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24"/>
                <p:cNvSpPr>
                  <a:spLocks noChangeShapeType="1"/>
                </p:cNvSpPr>
                <p:nvPr/>
              </p:nvSpPr>
              <p:spPr bwMode="auto">
                <a:xfrm>
                  <a:off x="6858000" y="3162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25"/>
                <p:cNvSpPr>
                  <a:spLocks noChangeShapeType="1"/>
                </p:cNvSpPr>
                <p:nvPr/>
              </p:nvSpPr>
              <p:spPr bwMode="auto">
                <a:xfrm>
                  <a:off x="6858000" y="3086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26"/>
                <p:cNvSpPr>
                  <a:spLocks noChangeShapeType="1"/>
                </p:cNvSpPr>
                <p:nvPr/>
              </p:nvSpPr>
              <p:spPr bwMode="auto">
                <a:xfrm>
                  <a:off x="6858000" y="3009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Line 27"/>
                <p:cNvSpPr>
                  <a:spLocks noChangeShapeType="1"/>
                </p:cNvSpPr>
                <p:nvPr/>
              </p:nvSpPr>
              <p:spPr bwMode="auto">
                <a:xfrm>
                  <a:off x="6858000" y="2933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Line 88"/>
                <p:cNvSpPr>
                  <a:spLocks noChangeShapeType="1"/>
                </p:cNvSpPr>
                <p:nvPr/>
              </p:nvSpPr>
              <p:spPr bwMode="auto">
                <a:xfrm>
                  <a:off x="6858000" y="4457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89"/>
                <p:cNvSpPr>
                  <a:spLocks noChangeShapeType="1"/>
                </p:cNvSpPr>
                <p:nvPr/>
              </p:nvSpPr>
              <p:spPr bwMode="auto">
                <a:xfrm>
                  <a:off x="6858000" y="4533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90"/>
                <p:cNvSpPr>
                  <a:spLocks noChangeShapeType="1"/>
                </p:cNvSpPr>
                <p:nvPr/>
              </p:nvSpPr>
              <p:spPr bwMode="auto">
                <a:xfrm>
                  <a:off x="6858000" y="4610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91"/>
                <p:cNvSpPr>
                  <a:spLocks noChangeShapeType="1"/>
                </p:cNvSpPr>
                <p:nvPr/>
              </p:nvSpPr>
              <p:spPr bwMode="auto">
                <a:xfrm>
                  <a:off x="6858000" y="4686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92"/>
                <p:cNvSpPr>
                  <a:spLocks noChangeShapeType="1"/>
                </p:cNvSpPr>
                <p:nvPr/>
              </p:nvSpPr>
              <p:spPr bwMode="auto">
                <a:xfrm>
                  <a:off x="6858000" y="4762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94"/>
              <p:cNvGrpSpPr>
                <a:grpSpLocks/>
              </p:cNvGrpSpPr>
              <p:nvPr/>
            </p:nvGrpSpPr>
            <p:grpSpPr bwMode="auto">
              <a:xfrm>
                <a:off x="5791200" y="4864100"/>
                <a:ext cx="685800" cy="442913"/>
                <a:chOff x="3024" y="3264"/>
                <a:chExt cx="432" cy="279"/>
              </a:xfrm>
            </p:grpSpPr>
            <p:sp>
              <p:nvSpPr>
                <p:cNvPr id="144" name="Rectangle 95"/>
                <p:cNvSpPr>
                  <a:spLocks noChangeArrowheads="1"/>
                </p:cNvSpPr>
                <p:nvPr/>
              </p:nvSpPr>
              <p:spPr bwMode="auto">
                <a:xfrm>
                  <a:off x="3024" y="3264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Line 96"/>
                <p:cNvSpPr>
                  <a:spLocks noChangeShapeType="1"/>
                </p:cNvSpPr>
                <p:nvPr/>
              </p:nvSpPr>
              <p:spPr bwMode="auto">
                <a:xfrm>
                  <a:off x="3072" y="3303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97"/>
                <p:cNvSpPr>
                  <a:spLocks noChangeShapeType="1"/>
                </p:cNvSpPr>
                <p:nvPr/>
              </p:nvSpPr>
              <p:spPr bwMode="auto">
                <a:xfrm>
                  <a:off x="3072" y="3351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98"/>
                <p:cNvSpPr>
                  <a:spLocks noChangeShapeType="1"/>
                </p:cNvSpPr>
                <p:nvPr/>
              </p:nvSpPr>
              <p:spPr bwMode="auto">
                <a:xfrm>
                  <a:off x="3072" y="3399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99"/>
                <p:cNvSpPr>
                  <a:spLocks noChangeShapeType="1"/>
                </p:cNvSpPr>
                <p:nvPr/>
              </p:nvSpPr>
              <p:spPr bwMode="auto">
                <a:xfrm>
                  <a:off x="3072" y="3447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00"/>
                <p:cNvSpPr>
                  <a:spLocks noChangeShapeType="1"/>
                </p:cNvSpPr>
                <p:nvPr/>
              </p:nvSpPr>
              <p:spPr bwMode="auto">
                <a:xfrm>
                  <a:off x="3072" y="3495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03"/>
              <p:cNvGrpSpPr>
                <a:grpSpLocks/>
              </p:cNvGrpSpPr>
              <p:nvPr/>
            </p:nvGrpSpPr>
            <p:grpSpPr bwMode="auto">
              <a:xfrm>
                <a:off x="6781800" y="3492500"/>
                <a:ext cx="685800" cy="442913"/>
                <a:chOff x="3648" y="2409"/>
                <a:chExt cx="432" cy="279"/>
              </a:xfrm>
            </p:grpSpPr>
            <p:sp>
              <p:nvSpPr>
                <p:cNvPr id="138" name="Rectangle 104"/>
                <p:cNvSpPr>
                  <a:spLocks noChangeArrowheads="1"/>
                </p:cNvSpPr>
                <p:nvPr/>
              </p:nvSpPr>
              <p:spPr bwMode="auto">
                <a:xfrm>
                  <a:off x="3648" y="2409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Line 105"/>
                <p:cNvSpPr>
                  <a:spLocks noChangeShapeType="1"/>
                </p:cNvSpPr>
                <p:nvPr/>
              </p:nvSpPr>
              <p:spPr bwMode="auto">
                <a:xfrm>
                  <a:off x="3696" y="2448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06"/>
                <p:cNvSpPr>
                  <a:spLocks noChangeShapeType="1"/>
                </p:cNvSpPr>
                <p:nvPr/>
              </p:nvSpPr>
              <p:spPr bwMode="auto">
                <a:xfrm>
                  <a:off x="3696" y="249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107"/>
                <p:cNvSpPr>
                  <a:spLocks noChangeShapeType="1"/>
                </p:cNvSpPr>
                <p:nvPr/>
              </p:nvSpPr>
              <p:spPr bwMode="auto">
                <a:xfrm>
                  <a:off x="3696" y="2544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08"/>
                <p:cNvSpPr>
                  <a:spLocks noChangeShapeType="1"/>
                </p:cNvSpPr>
                <p:nvPr/>
              </p:nvSpPr>
              <p:spPr bwMode="auto">
                <a:xfrm>
                  <a:off x="3696" y="2592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09"/>
                <p:cNvSpPr>
                  <a:spLocks noChangeShapeType="1"/>
                </p:cNvSpPr>
                <p:nvPr/>
              </p:nvSpPr>
              <p:spPr bwMode="auto">
                <a:xfrm>
                  <a:off x="3696" y="264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12"/>
              <p:cNvGrpSpPr>
                <a:grpSpLocks/>
              </p:cNvGrpSpPr>
              <p:nvPr/>
            </p:nvGrpSpPr>
            <p:grpSpPr bwMode="auto">
              <a:xfrm>
                <a:off x="7772400" y="4483100"/>
                <a:ext cx="685800" cy="442913"/>
                <a:chOff x="4272" y="3033"/>
                <a:chExt cx="432" cy="279"/>
              </a:xfrm>
            </p:grpSpPr>
            <p:sp>
              <p:nvSpPr>
                <p:cNvPr id="13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272" y="3033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Line 114"/>
                <p:cNvSpPr>
                  <a:spLocks noChangeShapeType="1"/>
                </p:cNvSpPr>
                <p:nvPr/>
              </p:nvSpPr>
              <p:spPr bwMode="auto">
                <a:xfrm>
                  <a:off x="4320" y="3072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15"/>
                <p:cNvSpPr>
                  <a:spLocks noChangeShapeType="1"/>
                </p:cNvSpPr>
                <p:nvPr/>
              </p:nvSpPr>
              <p:spPr bwMode="auto">
                <a:xfrm>
                  <a:off x="4320" y="312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16"/>
                <p:cNvSpPr>
                  <a:spLocks noChangeShapeType="1"/>
                </p:cNvSpPr>
                <p:nvPr/>
              </p:nvSpPr>
              <p:spPr bwMode="auto">
                <a:xfrm>
                  <a:off x="4320" y="3168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117"/>
                <p:cNvSpPr>
                  <a:spLocks noChangeShapeType="1"/>
                </p:cNvSpPr>
                <p:nvPr/>
              </p:nvSpPr>
              <p:spPr bwMode="auto">
                <a:xfrm>
                  <a:off x="4320" y="321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18"/>
                <p:cNvSpPr>
                  <a:spLocks noChangeShapeType="1"/>
                </p:cNvSpPr>
                <p:nvPr/>
              </p:nvSpPr>
              <p:spPr bwMode="auto">
                <a:xfrm>
                  <a:off x="4320" y="32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29" name="Shape 128"/>
              <p:cNvCxnSpPr>
                <a:cxnSpLocks noChangeShapeType="1"/>
              </p:cNvCxnSpPr>
              <p:nvPr/>
            </p:nvCxnSpPr>
            <p:spPr bwMode="auto">
              <a:xfrm flipV="1">
                <a:off x="7922255" y="4923171"/>
                <a:ext cx="194236" cy="1112637"/>
              </a:xfrm>
              <a:prstGeom prst="curved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30" name="Shape 128"/>
              <p:cNvCxnSpPr>
                <a:cxnSpLocks noChangeShapeType="1"/>
              </p:cNvCxnSpPr>
              <p:nvPr/>
            </p:nvCxnSpPr>
            <p:spPr bwMode="auto">
              <a:xfrm rot="16200000" flipV="1">
                <a:off x="6412338" y="4649462"/>
                <a:ext cx="1883833" cy="453225"/>
              </a:xfrm>
              <a:prstGeom prst="curvedConnector3">
                <a:avLst>
                  <a:gd name="adj1" fmla="val 50000"/>
                </a:avLst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31" name="Shape 128"/>
              <p:cNvCxnSpPr>
                <a:cxnSpLocks noChangeShapeType="1"/>
              </p:cNvCxnSpPr>
              <p:nvPr/>
            </p:nvCxnSpPr>
            <p:spPr bwMode="auto">
              <a:xfrm rot="10800000">
                <a:off x="6132908" y="5305822"/>
                <a:ext cx="1106570" cy="735874"/>
              </a:xfrm>
              <a:prstGeom prst="curved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</p:grpSp>
      </p:grpSp>
      <p:pic>
        <p:nvPicPr>
          <p:cNvPr id="22557" name="Picture 0" descr="Description: Figure3.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7848" y="5132872"/>
            <a:ext cx="1371600" cy="8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13" descr="Description: livematching-3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57800" y="5113437"/>
            <a:ext cx="1143000" cy="9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2800" y="5105400"/>
            <a:ext cx="1219200" cy="89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38"/>
          <p:cNvGrpSpPr/>
          <p:nvPr/>
        </p:nvGrpSpPr>
        <p:grpSpPr>
          <a:xfrm>
            <a:off x="5334000" y="3962400"/>
            <a:ext cx="990600" cy="533400"/>
            <a:chOff x="2438400" y="2590800"/>
            <a:chExt cx="4419600" cy="2590800"/>
          </a:xfrm>
        </p:grpSpPr>
        <p:grpSp>
          <p:nvGrpSpPr>
            <p:cNvPr id="16" name="Group 32"/>
            <p:cNvGrpSpPr/>
            <p:nvPr/>
          </p:nvGrpSpPr>
          <p:grpSpPr>
            <a:xfrm>
              <a:off x="2438401" y="2590798"/>
              <a:ext cx="4419601" cy="2590799"/>
              <a:chOff x="2667000" y="2727821"/>
              <a:chExt cx="4039494" cy="2338957"/>
            </a:xfrm>
          </p:grpSpPr>
          <p:pic>
            <p:nvPicPr>
              <p:cNvPr id="242" name="Picture 3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40670">
                <a:off x="2918505" y="4208289"/>
                <a:ext cx="1269350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3" name="Picture 3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 rot="755909">
                <a:off x="4268359" y="2727821"/>
                <a:ext cx="1351158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4" name="Picture 4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667000" y="3200400"/>
                <a:ext cx="1467038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5" name="Picture 1" descr="C:\Users\Yu Sun\Desktop\ICMT2011\livedemo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20632541">
                <a:off x="4267877" y="3281952"/>
                <a:ext cx="2438617" cy="14478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241" name="Picture 5" descr="http://hybrid-share.sourceforge.net/Files/AppIcon-128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581400" y="3048000"/>
              <a:ext cx="1600200" cy="1600201"/>
            </a:xfrm>
            <a:prstGeom prst="rect">
              <a:avLst/>
            </a:prstGeom>
            <a:noFill/>
          </p:spPr>
        </p:pic>
      </p:grpSp>
      <p:pic>
        <p:nvPicPr>
          <p:cNvPr id="246" name="Picture 337" descr="C:\Documents and Settings\Tairas\Local Settings\Temporary Internet Files\Content.IE5\XV9ASBWC\MC900024378[1].wm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315200" y="3886200"/>
            <a:ext cx="852643" cy="70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0" name="Straight Arrow Connector 10"/>
          <p:cNvCxnSpPr>
            <a:endCxn id="22554" idx="1"/>
          </p:cNvCxnSpPr>
          <p:nvPr/>
        </p:nvCxnSpPr>
        <p:spPr>
          <a:xfrm rot="5400000">
            <a:off x="5083340" y="344920"/>
            <a:ext cx="691821" cy="4610100"/>
          </a:xfrm>
          <a:prstGeom prst="curvedConnector4">
            <a:avLst>
              <a:gd name="adj1" fmla="val 22073"/>
              <a:gd name="adj2" fmla="val 104959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10"/>
          <p:cNvCxnSpPr/>
          <p:nvPr/>
        </p:nvCxnSpPr>
        <p:spPr>
          <a:xfrm rot="5400000">
            <a:off x="7019789" y="2362911"/>
            <a:ext cx="773362" cy="655660"/>
          </a:xfrm>
          <a:prstGeom prst="curvedConnector4">
            <a:avLst>
              <a:gd name="adj1" fmla="val 32832"/>
              <a:gd name="adj2" fmla="val 134866"/>
            </a:avLst>
          </a:prstGeom>
          <a:ln w="2222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10"/>
          <p:cNvCxnSpPr/>
          <p:nvPr/>
        </p:nvCxnSpPr>
        <p:spPr>
          <a:xfrm rot="5400000">
            <a:off x="6275537" y="1473979"/>
            <a:ext cx="628682" cy="2288844"/>
          </a:xfrm>
          <a:prstGeom prst="curvedConnector4">
            <a:avLst>
              <a:gd name="adj1" fmla="val 18915"/>
              <a:gd name="adj2" fmla="val 109988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10"/>
          <p:cNvCxnSpPr>
            <a:stCxn id="22554" idx="3"/>
            <a:endCxn id="22564" idx="3"/>
          </p:cNvCxnSpPr>
          <p:nvPr/>
        </p:nvCxnSpPr>
        <p:spPr>
          <a:xfrm flipH="1">
            <a:off x="4286276" y="2995881"/>
            <a:ext cx="300012" cy="1216551"/>
          </a:xfrm>
          <a:prstGeom prst="curvedConnector3">
            <a:avLst>
              <a:gd name="adj1" fmla="val -76197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10"/>
          <p:cNvCxnSpPr/>
          <p:nvPr/>
        </p:nvCxnSpPr>
        <p:spPr>
          <a:xfrm>
            <a:off x="6205869" y="2805600"/>
            <a:ext cx="106969" cy="1365214"/>
          </a:xfrm>
          <a:prstGeom prst="curvedConnector3">
            <a:avLst>
              <a:gd name="adj1" fmla="val 324702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10"/>
          <p:cNvCxnSpPr>
            <a:endCxn id="246" idx="3"/>
          </p:cNvCxnSpPr>
          <p:nvPr/>
        </p:nvCxnSpPr>
        <p:spPr>
          <a:xfrm flipH="1">
            <a:off x="8167843" y="2996836"/>
            <a:ext cx="206197" cy="1241743"/>
          </a:xfrm>
          <a:prstGeom prst="curvedConnector3">
            <a:avLst>
              <a:gd name="adj1" fmla="val -110865"/>
            </a:avLst>
          </a:prstGeom>
          <a:ln w="2222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10"/>
          <p:cNvCxnSpPr>
            <a:stCxn id="22552" idx="3"/>
            <a:endCxn id="22553" idx="1"/>
          </p:cNvCxnSpPr>
          <p:nvPr/>
        </p:nvCxnSpPr>
        <p:spPr>
          <a:xfrm flipV="1">
            <a:off x="4495800" y="1707286"/>
            <a:ext cx="490595" cy="390"/>
          </a:xfrm>
          <a:prstGeom prst="curvedConnector3">
            <a:avLst>
              <a:gd name="adj1" fmla="val 50000"/>
            </a:avLst>
          </a:prstGeom>
          <a:ln w="22225">
            <a:solidFill>
              <a:schemeClr val="tx2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10"/>
          <p:cNvCxnSpPr>
            <a:stCxn id="22553" idx="3"/>
            <a:endCxn id="65" idx="1"/>
          </p:cNvCxnSpPr>
          <p:nvPr/>
        </p:nvCxnSpPr>
        <p:spPr>
          <a:xfrm flipV="1">
            <a:off x="6691952" y="1543687"/>
            <a:ext cx="470848" cy="163599"/>
          </a:xfrm>
          <a:prstGeom prst="curvedConnector3">
            <a:avLst>
              <a:gd name="adj1" fmla="val 50000"/>
            </a:avLst>
          </a:prstGeom>
          <a:ln w="22225">
            <a:solidFill>
              <a:schemeClr val="tx2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4" name="Picture 36" descr="C:\Users\Yu Sun\Desktop\defensetmp\usercentric.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255182" y="3810000"/>
            <a:ext cx="1031094" cy="80486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514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20"/>
          <p:cNvGrpSpPr/>
          <p:nvPr/>
        </p:nvGrpSpPr>
        <p:grpSpPr>
          <a:xfrm>
            <a:off x="6553200" y="2667000"/>
            <a:ext cx="1828800" cy="2819400"/>
            <a:chOff x="4800600" y="1981200"/>
            <a:chExt cx="2971800" cy="3810000"/>
          </a:xfrm>
        </p:grpSpPr>
        <p:grpSp>
          <p:nvGrpSpPr>
            <p:cNvPr id="81" name="Group 21"/>
            <p:cNvGrpSpPr/>
            <p:nvPr/>
          </p:nvGrpSpPr>
          <p:grpSpPr>
            <a:xfrm>
              <a:off x="4995372" y="2378992"/>
              <a:ext cx="2700592" cy="3342932"/>
              <a:chOff x="5414816" y="1676400"/>
              <a:chExt cx="2977576" cy="3677228"/>
            </a:xfrm>
          </p:grpSpPr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1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1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1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1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" name="Rounded Rectangle 81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3437824" y="2667000"/>
            <a:ext cx="1828800" cy="2819400"/>
            <a:chOff x="4800600" y="1981200"/>
            <a:chExt cx="2971800" cy="3810000"/>
          </a:xfrm>
        </p:grpSpPr>
        <p:grpSp>
          <p:nvGrpSpPr>
            <p:cNvPr id="21" name="Group 21"/>
            <p:cNvGrpSpPr/>
            <p:nvPr/>
          </p:nvGrpSpPr>
          <p:grpSpPr>
            <a:xfrm>
              <a:off x="4995370" y="2378992"/>
              <a:ext cx="2700592" cy="3342932"/>
              <a:chOff x="5414816" y="1676400"/>
              <a:chExt cx="2977576" cy="3677228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Rounded Rectangle 22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6172200" y="2424752"/>
            <a:ext cx="2590800" cy="381000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048000" y="2424752"/>
            <a:ext cx="2667000" cy="381000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Goal: Support Model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Enable end-users to participate in and contribute to changing and evolving software models with reusable transformations and debugging support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21</a:t>
            </a:fld>
            <a:endParaRPr lang="en-US" altLang="en-US"/>
          </a:p>
        </p:txBody>
      </p:sp>
      <p:grpSp>
        <p:nvGrpSpPr>
          <p:cNvPr id="5" name="Group 19"/>
          <p:cNvGrpSpPr/>
          <p:nvPr/>
        </p:nvGrpSpPr>
        <p:grpSpPr>
          <a:xfrm>
            <a:off x="664192" y="2667000"/>
            <a:ext cx="1828800" cy="2819400"/>
            <a:chOff x="5200072" y="1600200"/>
            <a:chExt cx="3276600" cy="4191000"/>
          </a:xfrm>
        </p:grpSpPr>
        <p:grpSp>
          <p:nvGrpSpPr>
            <p:cNvPr id="6" name="Group 18"/>
            <p:cNvGrpSpPr/>
            <p:nvPr/>
          </p:nvGrpSpPr>
          <p:grpSpPr>
            <a:xfrm>
              <a:off x="5414816" y="2037772"/>
              <a:ext cx="2977576" cy="3677228"/>
              <a:chOff x="5414816" y="1676400"/>
              <a:chExt cx="2977576" cy="3677228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Rounded Rectangle 7"/>
            <p:cNvSpPr/>
            <p:nvPr/>
          </p:nvSpPr>
          <p:spPr bwMode="auto">
            <a:xfrm>
              <a:off x="5200072" y="1600200"/>
              <a:ext cx="3276600" cy="4191000"/>
            </a:xfrm>
            <a:prstGeom prst="roundRect">
              <a:avLst>
                <a:gd name="adj" fmla="val 7083"/>
              </a:avLst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End-Users</a:t>
              </a: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2426197" y="3618842"/>
            <a:ext cx="1105885" cy="847332"/>
            <a:chOff x="3537804" y="3424816"/>
            <a:chExt cx="1520591" cy="1030539"/>
          </a:xfrm>
        </p:grpSpPr>
        <p:sp>
          <p:nvSpPr>
            <p:cNvPr id="37" name="Striped Right Arrow 36"/>
            <p:cNvSpPr/>
            <p:nvPr/>
          </p:nvSpPr>
          <p:spPr bwMode="auto">
            <a:xfrm>
              <a:off x="3680451" y="3733801"/>
              <a:ext cx="1219199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2">
                    <a:shade val="51000"/>
                    <a:satMod val="130000"/>
                  </a:schemeClr>
                </a:gs>
                <a:gs pos="0">
                  <a:schemeClr val="accent1"/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75456" y="3424816"/>
              <a:ext cx="1228141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accent1"/>
                  </a:solidFill>
                  <a:latin typeface="+mn-lt"/>
                </a:rPr>
                <a:t>Upgrade</a:t>
              </a: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37804" y="4073546"/>
              <a:ext cx="1520591" cy="38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accent1"/>
                  </a:solidFill>
                  <a:latin typeface="+mn-lt"/>
                </a:rPr>
                <a:t>Using DSM</a:t>
              </a: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41" name="Group 54"/>
          <p:cNvGrpSpPr/>
          <p:nvPr/>
        </p:nvGrpSpPr>
        <p:grpSpPr>
          <a:xfrm>
            <a:off x="5228017" y="3643952"/>
            <a:ext cx="1401383" cy="838200"/>
            <a:chOff x="3287077" y="3424816"/>
            <a:chExt cx="1926903" cy="1019432"/>
          </a:xfrm>
        </p:grpSpPr>
        <p:sp>
          <p:nvSpPr>
            <p:cNvPr id="56" name="Striped Right Arrow 55"/>
            <p:cNvSpPr/>
            <p:nvPr/>
          </p:nvSpPr>
          <p:spPr bwMode="auto">
            <a:xfrm>
              <a:off x="3680451" y="3733801"/>
              <a:ext cx="1219199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1"/>
                </a:gs>
                <a:gs pos="36000">
                  <a:schemeClr val="accent1"/>
                </a:gs>
              </a:gsLst>
              <a:lin ang="10800000" scaled="1"/>
              <a:tileRect/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73252" y="3424816"/>
              <a:ext cx="254004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87077" y="4062439"/>
              <a:ext cx="1926903" cy="38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594306" y="5715000"/>
            <a:ext cx="158729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Modeling System</a:t>
            </a:r>
            <a:endParaRPr lang="en-US" sz="1600" dirty="0">
              <a:latin typeface="+mn-lt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208896" y="3093008"/>
            <a:ext cx="1413465" cy="855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User-Centric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Reuse Support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Debugger</a:t>
            </a:r>
            <a:endParaRPr lang="en-US" sz="1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08092" y="5715000"/>
            <a:ext cx="154311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Model Evolution</a:t>
            </a:r>
            <a:endParaRPr lang="en-US" sz="16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4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Research Objectives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42050"/>
            <a:ext cx="609600" cy="457200"/>
          </a:xfrm>
          <a:noFill/>
        </p:spPr>
        <p:txBody>
          <a:bodyPr/>
          <a:lstStyle/>
          <a:p>
            <a:fld id="{095F569A-A32A-4E43-BDDA-7E494580C0AA}" type="slidenum">
              <a:rPr lang="en-US" altLang="en-US"/>
              <a:pPr/>
              <a:t>22</a:t>
            </a:fld>
            <a:endParaRPr lang="en-US" alt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228600" y="2593975"/>
            <a:ext cx="8610600" cy="3581400"/>
          </a:xfrm>
          <a:prstGeom prst="rect">
            <a:avLst/>
          </a:prstGeom>
          <a:solidFill>
            <a:srgbClr val="3399FF">
              <a:alpha val="28000"/>
            </a:srgbClr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82880" tIns="182880" rIns="182880" bIns="182880"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83816" y="1608160"/>
            <a:ext cx="1900392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2880" tIns="182880" rIns="182880" bIns="18288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Model Evolution</a:t>
            </a:r>
            <a:endParaRPr lang="en-US" b="1" dirty="0"/>
          </a:p>
        </p:txBody>
      </p:sp>
      <p:cxnSp>
        <p:nvCxnSpPr>
          <p:cNvPr id="11272" name="Straight Arrow Connector 25"/>
          <p:cNvCxnSpPr>
            <a:cxnSpLocks noChangeShapeType="1"/>
            <a:stCxn id="6" idx="2"/>
            <a:endCxn id="7" idx="0"/>
          </p:cNvCxnSpPr>
          <p:nvPr/>
        </p:nvCxnSpPr>
        <p:spPr bwMode="auto">
          <a:xfrm rot="16200000" flipH="1">
            <a:off x="4275628" y="2612875"/>
            <a:ext cx="717309" cy="540"/>
          </a:xfrm>
          <a:prstGeom prst="straightConnector1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round/>
            <a:headEnd/>
            <a:tailEnd type="triangle" w="lg" len="med"/>
          </a:ln>
        </p:spPr>
      </p:cxnSp>
      <p:cxnSp>
        <p:nvCxnSpPr>
          <p:cNvPr id="11277" name="Straight Arrow Connector 32"/>
          <p:cNvCxnSpPr>
            <a:cxnSpLocks noChangeShapeType="1"/>
          </p:cNvCxnSpPr>
          <p:nvPr/>
        </p:nvCxnSpPr>
        <p:spPr bwMode="auto">
          <a:xfrm rot="16200000" flipH="1">
            <a:off x="7200901" y="3785547"/>
            <a:ext cx="1295401" cy="609602"/>
          </a:xfrm>
          <a:prstGeom prst="bentConnector3">
            <a:avLst>
              <a:gd name="adj1" fmla="val -571"/>
            </a:avLst>
          </a:prstGeom>
          <a:noFill/>
          <a:ln w="25400" algn="ctr">
            <a:solidFill>
              <a:schemeClr val="bg1">
                <a:lumMod val="50000"/>
              </a:schemeClr>
            </a:solidFill>
            <a:round/>
            <a:headEnd/>
            <a:tailEnd type="triangle" w="lg" len="med"/>
          </a:ln>
        </p:spPr>
      </p:cxnSp>
      <p:cxnSp>
        <p:nvCxnSpPr>
          <p:cNvPr id="11278" name="Straight Arrow Connector 32"/>
          <p:cNvCxnSpPr>
            <a:cxnSpLocks noChangeShapeType="1"/>
          </p:cNvCxnSpPr>
          <p:nvPr/>
        </p:nvCxnSpPr>
        <p:spPr bwMode="auto">
          <a:xfrm rot="16200000" flipV="1">
            <a:off x="7162800" y="4114800"/>
            <a:ext cx="990602" cy="228601"/>
          </a:xfrm>
          <a:prstGeom prst="bentConnector3">
            <a:avLst>
              <a:gd name="adj1" fmla="val 100976"/>
            </a:avLst>
          </a:prstGeom>
          <a:noFill/>
          <a:ln w="25400" algn="ctr">
            <a:solidFill>
              <a:schemeClr val="bg1">
                <a:lumMod val="50000"/>
              </a:schemeClr>
            </a:solidFill>
            <a:round/>
            <a:headEnd/>
            <a:tailEnd type="triangle" w="lg" len="med"/>
          </a:ln>
        </p:spPr>
      </p:cxnSp>
      <p:sp>
        <p:nvSpPr>
          <p:cNvPr id="13" name="Rectangle 12"/>
          <p:cNvSpPr/>
          <p:nvPr/>
        </p:nvSpPr>
        <p:spPr bwMode="auto">
          <a:xfrm>
            <a:off x="5257800" y="4724400"/>
            <a:ext cx="3505200" cy="1298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bIns="91440"/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MTBD Debugger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i="1" dirty="0" smtClean="0"/>
              <a:t>An End-User Debugging Facility</a:t>
            </a:r>
            <a:endParaRPr lang="en-US" i="1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5334000" y="5337175"/>
            <a:ext cx="1006475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Pattern Matching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6477000" y="5337175"/>
            <a:ext cx="1371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Pattern Execution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381000" y="4724400"/>
            <a:ext cx="4724400" cy="1298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bIns="91440"/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Live-MTBD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i="1" dirty="0" smtClean="0"/>
              <a:t>Tool Support to Improve Model Transformation Reuse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484496" y="5337175"/>
            <a:ext cx="1371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Live Demonstration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1918648" y="5337175"/>
            <a:ext cx="12192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Live Sharing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3233429" y="5337175"/>
            <a:ext cx="1235075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Live Matching</a:t>
            </a:r>
            <a:endParaRPr lang="en-US" sz="1400" dirty="0"/>
          </a:p>
        </p:txBody>
      </p:sp>
      <p:sp>
        <p:nvSpPr>
          <p:cNvPr id="24593" name="Rectangle 30"/>
          <p:cNvSpPr>
            <a:spLocks noChangeArrowheads="1"/>
          </p:cNvSpPr>
          <p:nvPr/>
        </p:nvSpPr>
        <p:spPr bwMode="auto">
          <a:xfrm>
            <a:off x="7620000" y="49561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24594" name="Rectangle 31"/>
          <p:cNvSpPr>
            <a:spLocks noChangeArrowheads="1"/>
          </p:cNvSpPr>
          <p:nvPr/>
        </p:nvSpPr>
        <p:spPr bwMode="auto">
          <a:xfrm>
            <a:off x="8077200" y="49561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595" name="Rectangle 40"/>
          <p:cNvSpPr>
            <a:spLocks noChangeArrowheads="1"/>
          </p:cNvSpPr>
          <p:nvPr/>
        </p:nvSpPr>
        <p:spPr bwMode="auto">
          <a:xfrm>
            <a:off x="990600" y="49561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596" name="Rectangle 41"/>
          <p:cNvSpPr>
            <a:spLocks noChangeArrowheads="1"/>
          </p:cNvSpPr>
          <p:nvPr/>
        </p:nvSpPr>
        <p:spPr bwMode="auto">
          <a:xfrm>
            <a:off x="1447800" y="49561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cxnSp>
        <p:nvCxnSpPr>
          <p:cNvPr id="11283" name="Straight Arrow Connector 32"/>
          <p:cNvCxnSpPr>
            <a:cxnSpLocks noChangeShapeType="1"/>
          </p:cNvCxnSpPr>
          <p:nvPr/>
        </p:nvCxnSpPr>
        <p:spPr bwMode="auto">
          <a:xfrm rot="10800000" flipV="1">
            <a:off x="1086136" y="3432174"/>
            <a:ext cx="1733550" cy="1292225"/>
          </a:xfrm>
          <a:prstGeom prst="bentConnector3">
            <a:avLst>
              <a:gd name="adj1" fmla="val 99598"/>
            </a:avLst>
          </a:prstGeom>
          <a:noFill/>
          <a:ln w="25400" algn="ctr">
            <a:solidFill>
              <a:schemeClr val="bg1">
                <a:lumMod val="50000"/>
              </a:schemeClr>
            </a:solidFill>
            <a:round/>
            <a:headEnd/>
            <a:tailEnd type="triangle" w="lg" len="med"/>
          </a:ln>
        </p:spPr>
      </p:cxnSp>
      <p:cxnSp>
        <p:nvCxnSpPr>
          <p:cNvPr id="11284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1167453" y="4152902"/>
            <a:ext cx="914401" cy="228598"/>
          </a:xfrm>
          <a:prstGeom prst="bentConnector3">
            <a:avLst>
              <a:gd name="adj1" fmla="val 99254"/>
            </a:avLst>
          </a:prstGeom>
          <a:noFill/>
          <a:ln w="25400" algn="ctr">
            <a:solidFill>
              <a:schemeClr val="bg1">
                <a:lumMod val="50000"/>
              </a:schemeClr>
            </a:solidFill>
            <a:round/>
            <a:headEnd/>
            <a:tailEnd type="triangle" w="lg" len="med"/>
          </a:ln>
        </p:spPr>
      </p:cxnSp>
      <p:sp>
        <p:nvSpPr>
          <p:cNvPr id="24599" name="Rectangle 27"/>
          <p:cNvSpPr>
            <a:spLocks noChangeArrowheads="1"/>
          </p:cNvSpPr>
          <p:nvPr/>
        </p:nvSpPr>
        <p:spPr bwMode="auto">
          <a:xfrm>
            <a:off x="6159192" y="33559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600" name="Rectangle 29"/>
          <p:cNvSpPr>
            <a:spLocks noChangeArrowheads="1"/>
          </p:cNvSpPr>
          <p:nvPr/>
        </p:nvSpPr>
        <p:spPr bwMode="auto">
          <a:xfrm>
            <a:off x="6150306" y="3772231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601" name="Rectangle 38"/>
          <p:cNvSpPr>
            <a:spLocks noChangeArrowheads="1"/>
          </p:cNvSpPr>
          <p:nvPr/>
        </p:nvSpPr>
        <p:spPr bwMode="auto">
          <a:xfrm>
            <a:off x="2724150" y="33559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602" name="Rectangle 39"/>
          <p:cNvSpPr>
            <a:spLocks noChangeArrowheads="1"/>
          </p:cNvSpPr>
          <p:nvPr/>
        </p:nvSpPr>
        <p:spPr bwMode="auto">
          <a:xfrm>
            <a:off x="2715265" y="3772231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738952" y="2971800"/>
            <a:ext cx="579120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bIns="91440"/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Model Transformation By Demonstration (MTBD)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i="1" dirty="0" smtClean="0"/>
              <a:t>An End-User Centric Model Transformation Approach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815152" y="3616656"/>
            <a:ext cx="1066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Refactoring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919435" y="3616656"/>
            <a:ext cx="1002021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Scalability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56712" y="3616656"/>
            <a:ext cx="1488744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Aspect-Oriented Modeling</a:t>
            </a:r>
            <a:endParaRPr lang="en-US" sz="1400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5480712" y="3630304"/>
            <a:ext cx="1170296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Management</a:t>
            </a:r>
            <a:endParaRPr lang="en-US" sz="1400" dirty="0"/>
          </a:p>
        </p:txBody>
      </p:sp>
      <p:sp>
        <p:nvSpPr>
          <p:cNvPr id="43" name="Rounded Rectangle 42"/>
          <p:cNvSpPr/>
          <p:nvPr/>
        </p:nvSpPr>
        <p:spPr bwMode="auto">
          <a:xfrm>
            <a:off x="6691952" y="3630304"/>
            <a:ext cx="7620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Layout</a:t>
            </a:r>
            <a:endParaRPr lang="en-US" sz="1400" dirty="0"/>
          </a:p>
        </p:txBody>
      </p:sp>
      <p:pic>
        <p:nvPicPr>
          <p:cNvPr id="49" name="Picture 48" descr="Script_Debugg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643" y="4800600"/>
            <a:ext cx="400157" cy="381000"/>
          </a:xfrm>
          <a:prstGeom prst="rect">
            <a:avLst/>
          </a:prstGeom>
        </p:spPr>
      </p:pic>
      <p:pic>
        <p:nvPicPr>
          <p:cNvPr id="50" name="Picture 5" descr="http://hybrid-share.sourceforge.net/Files/AppIcon-1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800600"/>
            <a:ext cx="304800" cy="304800"/>
          </a:xfrm>
          <a:prstGeom prst="rect">
            <a:avLst/>
          </a:prstGeom>
          <a:noFill/>
        </p:spPr>
      </p:pic>
      <p:pic>
        <p:nvPicPr>
          <p:cNvPr id="35" name="Picture 2" descr="http://sittingduckmedia.com/wp-content/uploads/2011/02/user-group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7112" y="3007056"/>
            <a:ext cx="332096" cy="33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686800" cy="788987"/>
          </a:xfrm>
        </p:spPr>
        <p:txBody>
          <a:bodyPr/>
          <a:lstStyle/>
          <a:p>
            <a:r>
              <a:rPr lang="en-US" sz="3600" dirty="0" smtClean="0"/>
              <a:t>Research Objectives: </a:t>
            </a:r>
            <a:r>
              <a:rPr lang="en-US" sz="3600" dirty="0"/>
              <a:t>End-User Centric</a:t>
            </a:r>
            <a:endParaRPr lang="en-US" sz="3600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42050"/>
            <a:ext cx="609600" cy="457200"/>
          </a:xfrm>
          <a:noFill/>
        </p:spPr>
        <p:txBody>
          <a:bodyPr/>
          <a:lstStyle/>
          <a:p>
            <a:fld id="{095F569A-A32A-4E43-BDDA-7E494580C0AA}" type="slidenum">
              <a:rPr lang="en-US" altLang="en-US"/>
              <a:pPr/>
              <a:t>23</a:t>
            </a:fld>
            <a:endParaRPr lang="en-US" alt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1510352" y="2819400"/>
            <a:ext cx="6248400" cy="1676400"/>
          </a:xfrm>
          <a:prstGeom prst="rect">
            <a:avLst/>
          </a:prstGeom>
          <a:solidFill>
            <a:srgbClr val="3399FF">
              <a:alpha val="28000"/>
            </a:srgbClr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82880" tIns="182880" rIns="182880" bIns="182880"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83816" y="1608160"/>
            <a:ext cx="1900392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2880" tIns="182880" rIns="182880" bIns="18288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Model Evolution</a:t>
            </a:r>
            <a:endParaRPr lang="en-US" b="1" dirty="0"/>
          </a:p>
        </p:txBody>
      </p:sp>
      <p:sp>
        <p:nvSpPr>
          <p:cNvPr id="24599" name="Rectangle 27"/>
          <p:cNvSpPr>
            <a:spLocks noChangeArrowheads="1"/>
          </p:cNvSpPr>
          <p:nvPr/>
        </p:nvSpPr>
        <p:spPr bwMode="auto">
          <a:xfrm>
            <a:off x="6159192" y="33559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600" name="Rectangle 29"/>
          <p:cNvSpPr>
            <a:spLocks noChangeArrowheads="1"/>
          </p:cNvSpPr>
          <p:nvPr/>
        </p:nvSpPr>
        <p:spPr bwMode="auto">
          <a:xfrm>
            <a:off x="6150306" y="3772231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601" name="Rectangle 38"/>
          <p:cNvSpPr>
            <a:spLocks noChangeArrowheads="1"/>
          </p:cNvSpPr>
          <p:nvPr/>
        </p:nvSpPr>
        <p:spPr bwMode="auto">
          <a:xfrm>
            <a:off x="2724150" y="33559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602" name="Rectangle 39"/>
          <p:cNvSpPr>
            <a:spLocks noChangeArrowheads="1"/>
          </p:cNvSpPr>
          <p:nvPr/>
        </p:nvSpPr>
        <p:spPr bwMode="auto">
          <a:xfrm>
            <a:off x="2715265" y="3772231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738952" y="2971800"/>
            <a:ext cx="579120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bIns="91440"/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Model Transformation By Demonstration (MTBD)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i="1" dirty="0" smtClean="0"/>
              <a:t>An End-User Centric Model Transformation Approach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815152" y="3616656"/>
            <a:ext cx="1066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Refactoring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919435" y="3616656"/>
            <a:ext cx="1002021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Scalability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56712" y="3616656"/>
            <a:ext cx="1488744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Aspect-Oriented Modeling</a:t>
            </a:r>
            <a:endParaRPr lang="en-US" sz="1400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5480712" y="3630304"/>
            <a:ext cx="1170296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Management</a:t>
            </a:r>
            <a:endParaRPr lang="en-US" sz="1400" dirty="0"/>
          </a:p>
        </p:txBody>
      </p:sp>
      <p:sp>
        <p:nvSpPr>
          <p:cNvPr id="43" name="Rounded Rectangle 42"/>
          <p:cNvSpPr/>
          <p:nvPr/>
        </p:nvSpPr>
        <p:spPr bwMode="auto">
          <a:xfrm>
            <a:off x="6691952" y="3630304"/>
            <a:ext cx="7620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Layout</a:t>
            </a:r>
            <a:endParaRPr lang="en-US" sz="1400" dirty="0"/>
          </a:p>
        </p:txBody>
      </p:sp>
      <p:pic>
        <p:nvPicPr>
          <p:cNvPr id="103426" name="Picture 2" descr="http://sittingduckmedia.com/wp-content/uploads/2011/02/user-grou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112" y="3007056"/>
            <a:ext cx="332096" cy="332096"/>
          </a:xfrm>
          <a:prstGeom prst="rect">
            <a:avLst/>
          </a:prstGeom>
          <a:noFill/>
        </p:spPr>
      </p:pic>
      <p:grpSp>
        <p:nvGrpSpPr>
          <p:cNvPr id="44" name="Group 43"/>
          <p:cNvGrpSpPr/>
          <p:nvPr/>
        </p:nvGrpSpPr>
        <p:grpSpPr>
          <a:xfrm>
            <a:off x="5257800" y="4724400"/>
            <a:ext cx="3505200" cy="1298575"/>
            <a:chOff x="5257800" y="4724400"/>
            <a:chExt cx="3505200" cy="129857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257800" y="4724400"/>
              <a:ext cx="3505200" cy="12985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bIns="91440"/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b="1" dirty="0" smtClean="0"/>
                <a:t>MTBD Debugger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i="1" dirty="0" smtClean="0"/>
                <a:t>An End-User Debugging Facility</a:t>
              </a:r>
              <a:endParaRPr lang="en-US" i="1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334000" y="5337175"/>
              <a:ext cx="1006475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400" dirty="0" smtClean="0"/>
                <a:t>Pattern Matching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477000" y="5337175"/>
              <a:ext cx="1371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400" dirty="0" smtClean="0"/>
                <a:t>Pattern Execution</a:t>
              </a:r>
              <a:endParaRPr lang="en-US" sz="1400" dirty="0"/>
            </a:p>
          </p:txBody>
        </p:sp>
        <p:sp>
          <p:nvSpPr>
            <p:cNvPr id="24593" name="Rectangle 30"/>
            <p:cNvSpPr>
              <a:spLocks noChangeArrowheads="1"/>
            </p:cNvSpPr>
            <p:nvPr/>
          </p:nvSpPr>
          <p:spPr bwMode="auto">
            <a:xfrm>
              <a:off x="7620000" y="4956175"/>
              <a:ext cx="1524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8077200" y="4956175"/>
              <a:ext cx="1524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/>
            </a:p>
          </p:txBody>
        </p:sp>
        <p:pic>
          <p:nvPicPr>
            <p:cNvPr id="49" name="Picture 48" descr="Script_Debugg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7587" y="4746008"/>
              <a:ext cx="400157" cy="3810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 bwMode="auto">
          <a:xfrm>
            <a:off x="381000" y="4724400"/>
            <a:ext cx="4724400" cy="1298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bIns="91440"/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Live-MTBD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i="1" dirty="0" smtClean="0"/>
              <a:t>Tool Support to Improve Model Transformation Reuse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484496" y="5337175"/>
            <a:ext cx="1371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Live Demonstration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1918648" y="5337175"/>
            <a:ext cx="12192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Live Sharing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3233429" y="5337175"/>
            <a:ext cx="1235075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Live Matching</a:t>
            </a:r>
            <a:endParaRPr lang="en-US" sz="1400" dirty="0"/>
          </a:p>
        </p:txBody>
      </p:sp>
      <p:sp>
        <p:nvSpPr>
          <p:cNvPr id="24595" name="Rectangle 40"/>
          <p:cNvSpPr>
            <a:spLocks noChangeArrowheads="1"/>
          </p:cNvSpPr>
          <p:nvPr/>
        </p:nvSpPr>
        <p:spPr bwMode="auto">
          <a:xfrm>
            <a:off x="990600" y="49561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596" name="Rectangle 41"/>
          <p:cNvSpPr>
            <a:spLocks noChangeArrowheads="1"/>
          </p:cNvSpPr>
          <p:nvPr/>
        </p:nvSpPr>
        <p:spPr bwMode="auto">
          <a:xfrm>
            <a:off x="1447800" y="49561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pic>
        <p:nvPicPr>
          <p:cNvPr id="50" name="Picture 5" descr="http://hybrid-share.sourceforge.net/Files/AppIcon-1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759656"/>
            <a:ext cx="304800" cy="304800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 bwMode="auto">
          <a:xfrm>
            <a:off x="914400" y="1221938"/>
            <a:ext cx="7620000" cy="12926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182880" rIns="182880" bIns="182880"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Separation from knowing MTLs or GPLs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No need to understand </a:t>
            </a:r>
            <a:r>
              <a:rPr lang="en-US" sz="2000" dirty="0" err="1" smtClean="0">
                <a:solidFill>
                  <a:srgbClr val="000000"/>
                </a:solidFill>
              </a:rPr>
              <a:t>Metamodels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Support the five typical model evolution activities 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6" name="Straight Arrow Connector 32"/>
          <p:cNvCxnSpPr>
            <a:cxnSpLocks noChangeShapeType="1"/>
            <a:stCxn id="35" idx="1"/>
            <a:endCxn id="32" idx="1"/>
          </p:cNvCxnSpPr>
          <p:nvPr/>
        </p:nvCxnSpPr>
        <p:spPr bwMode="auto">
          <a:xfrm rot="10800000" flipH="1" flipV="1">
            <a:off x="914400" y="1868268"/>
            <a:ext cx="595952" cy="1789331"/>
          </a:xfrm>
          <a:prstGeom prst="bentConnector3">
            <a:avLst>
              <a:gd name="adj1" fmla="val -38359"/>
            </a:avLst>
          </a:prstGeom>
          <a:noFill/>
          <a:ln w="2540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lg" len="med"/>
          </a:ln>
        </p:spPr>
      </p:cxnSp>
      <p:sp>
        <p:nvSpPr>
          <p:cNvPr id="48" name="Rectangle 47"/>
          <p:cNvSpPr/>
          <p:nvPr/>
        </p:nvSpPr>
        <p:spPr bwMode="auto">
          <a:xfrm>
            <a:off x="381000" y="4724400"/>
            <a:ext cx="4724400" cy="1298575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bIns="91440"/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51" name="Rectangle 50"/>
          <p:cNvSpPr/>
          <p:nvPr/>
        </p:nvSpPr>
        <p:spPr bwMode="auto">
          <a:xfrm>
            <a:off x="5257800" y="4724400"/>
            <a:ext cx="3505200" cy="1298575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bIns="91440"/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686800" cy="788987"/>
          </a:xfrm>
        </p:spPr>
        <p:txBody>
          <a:bodyPr/>
          <a:lstStyle/>
          <a:p>
            <a:r>
              <a:rPr lang="en-US" sz="3600" dirty="0" smtClean="0"/>
              <a:t>Research Objectives: Reuse Support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42050"/>
            <a:ext cx="609600" cy="457200"/>
          </a:xfrm>
          <a:noFill/>
        </p:spPr>
        <p:txBody>
          <a:bodyPr/>
          <a:lstStyle/>
          <a:p>
            <a:fld id="{095F569A-A32A-4E43-BDDA-7E494580C0AA}" type="slidenum">
              <a:rPr lang="en-US" altLang="en-US"/>
              <a:pPr/>
              <a:t>24</a:t>
            </a:fld>
            <a:endParaRPr lang="en-US" alt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304800" y="4572000"/>
            <a:ext cx="4876800" cy="1600200"/>
          </a:xfrm>
          <a:prstGeom prst="rect">
            <a:avLst/>
          </a:prstGeom>
          <a:solidFill>
            <a:srgbClr val="3399FF">
              <a:alpha val="28000"/>
            </a:srgbClr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82880" tIns="182880" rIns="182880" bIns="182880"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83816" y="1608160"/>
            <a:ext cx="1900392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2880" tIns="182880" rIns="182880" bIns="18288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Model Evolution</a:t>
            </a:r>
            <a:endParaRPr lang="en-US" b="1" dirty="0"/>
          </a:p>
        </p:txBody>
      </p:sp>
      <p:sp>
        <p:nvSpPr>
          <p:cNvPr id="24599" name="Rectangle 27"/>
          <p:cNvSpPr>
            <a:spLocks noChangeArrowheads="1"/>
          </p:cNvSpPr>
          <p:nvPr/>
        </p:nvSpPr>
        <p:spPr bwMode="auto">
          <a:xfrm>
            <a:off x="6159192" y="33559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600" name="Rectangle 29"/>
          <p:cNvSpPr>
            <a:spLocks noChangeArrowheads="1"/>
          </p:cNvSpPr>
          <p:nvPr/>
        </p:nvSpPr>
        <p:spPr bwMode="auto">
          <a:xfrm>
            <a:off x="6150306" y="3772231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601" name="Rectangle 38"/>
          <p:cNvSpPr>
            <a:spLocks noChangeArrowheads="1"/>
          </p:cNvSpPr>
          <p:nvPr/>
        </p:nvSpPr>
        <p:spPr bwMode="auto">
          <a:xfrm>
            <a:off x="2724150" y="33559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602" name="Rectangle 39"/>
          <p:cNvSpPr>
            <a:spLocks noChangeArrowheads="1"/>
          </p:cNvSpPr>
          <p:nvPr/>
        </p:nvSpPr>
        <p:spPr bwMode="auto">
          <a:xfrm>
            <a:off x="2715265" y="3772231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738952" y="2971800"/>
            <a:ext cx="579120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bIns="91440"/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Model Transformation By Demonstration (MTBD)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i="1" dirty="0" smtClean="0"/>
              <a:t>An End-User Centric Model Transformation Approach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815152" y="3616656"/>
            <a:ext cx="1066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Refactoring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919435" y="3616656"/>
            <a:ext cx="1002021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Scalability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56712" y="3616656"/>
            <a:ext cx="1488744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Aspect-Oriented Modeling</a:t>
            </a:r>
            <a:endParaRPr lang="en-US" sz="1400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5480712" y="3630304"/>
            <a:ext cx="1170296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Management</a:t>
            </a:r>
            <a:endParaRPr lang="en-US" sz="1400" dirty="0"/>
          </a:p>
        </p:txBody>
      </p:sp>
      <p:sp>
        <p:nvSpPr>
          <p:cNvPr id="43" name="Rounded Rectangle 42"/>
          <p:cNvSpPr/>
          <p:nvPr/>
        </p:nvSpPr>
        <p:spPr bwMode="auto">
          <a:xfrm>
            <a:off x="6691952" y="3630304"/>
            <a:ext cx="7620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Layout</a:t>
            </a:r>
            <a:endParaRPr lang="en-US" sz="1400" dirty="0"/>
          </a:p>
        </p:txBody>
      </p:sp>
      <p:pic>
        <p:nvPicPr>
          <p:cNvPr id="103426" name="Picture 2" descr="http://sittingduckmedia.com/wp-content/uploads/2011/02/user-grou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112" y="3007056"/>
            <a:ext cx="332096" cy="332096"/>
          </a:xfrm>
          <a:prstGeom prst="rect">
            <a:avLst/>
          </a:prstGeom>
          <a:noFill/>
        </p:spPr>
      </p:pic>
      <p:grpSp>
        <p:nvGrpSpPr>
          <p:cNvPr id="2" name="Group 43"/>
          <p:cNvGrpSpPr/>
          <p:nvPr/>
        </p:nvGrpSpPr>
        <p:grpSpPr>
          <a:xfrm>
            <a:off x="5257800" y="4724400"/>
            <a:ext cx="3505200" cy="1298575"/>
            <a:chOff x="5257800" y="4724400"/>
            <a:chExt cx="3505200" cy="129857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257800" y="4724400"/>
              <a:ext cx="3505200" cy="12985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bIns="91440"/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b="1" dirty="0" smtClean="0"/>
                <a:t>MTBD Debugger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i="1" dirty="0" smtClean="0"/>
                <a:t>An End-User Debugging Facility</a:t>
              </a:r>
              <a:endParaRPr lang="en-US" i="1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334000" y="5337175"/>
              <a:ext cx="1006475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400" dirty="0" smtClean="0"/>
                <a:t>Pattern Matching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477000" y="5337175"/>
              <a:ext cx="1371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400" dirty="0" smtClean="0"/>
                <a:t>Pattern Execution</a:t>
              </a:r>
              <a:endParaRPr lang="en-US" sz="1400" dirty="0"/>
            </a:p>
          </p:txBody>
        </p:sp>
        <p:sp>
          <p:nvSpPr>
            <p:cNvPr id="24593" name="Rectangle 30"/>
            <p:cNvSpPr>
              <a:spLocks noChangeArrowheads="1"/>
            </p:cNvSpPr>
            <p:nvPr/>
          </p:nvSpPr>
          <p:spPr bwMode="auto">
            <a:xfrm>
              <a:off x="7620000" y="4956175"/>
              <a:ext cx="1524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8077200" y="4956175"/>
              <a:ext cx="1524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/>
            </a:p>
          </p:txBody>
        </p:sp>
        <p:pic>
          <p:nvPicPr>
            <p:cNvPr id="49" name="Picture 48" descr="Script_Debugg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7587" y="4746008"/>
              <a:ext cx="400157" cy="381000"/>
            </a:xfrm>
            <a:prstGeom prst="rect">
              <a:avLst/>
            </a:prstGeom>
          </p:spPr>
        </p:pic>
      </p:grpSp>
      <p:grpSp>
        <p:nvGrpSpPr>
          <p:cNvPr id="3" name="Group 40"/>
          <p:cNvGrpSpPr/>
          <p:nvPr/>
        </p:nvGrpSpPr>
        <p:grpSpPr>
          <a:xfrm>
            <a:off x="381000" y="4724400"/>
            <a:ext cx="4724400" cy="1298575"/>
            <a:chOff x="381000" y="4724400"/>
            <a:chExt cx="4724400" cy="1298575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81000" y="4724400"/>
              <a:ext cx="4724400" cy="12985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bIns="91440"/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b="1" dirty="0" smtClean="0"/>
                <a:t>Live-MTBD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i="1" dirty="0" smtClean="0"/>
                <a:t>Tool Support to Improve Model Transformation Reuse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endParaRPr lang="en-US" b="1" dirty="0" smtClean="0"/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484496" y="5337175"/>
              <a:ext cx="1371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400" dirty="0" smtClean="0"/>
                <a:t>Live Demonstration</a:t>
              </a:r>
              <a:endParaRPr lang="en-US" sz="1400" dirty="0"/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918648" y="5337175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400" dirty="0" smtClean="0"/>
                <a:t>Live Sharing</a:t>
              </a:r>
              <a:endParaRPr lang="en-US" sz="1400" dirty="0"/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3233429" y="5337175"/>
              <a:ext cx="1235075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400" dirty="0" smtClean="0"/>
                <a:t>Live Matching</a:t>
              </a:r>
              <a:endParaRPr lang="en-US" sz="1400" dirty="0"/>
            </a:p>
          </p:txBody>
        </p:sp>
        <p:sp>
          <p:nvSpPr>
            <p:cNvPr id="24595" name="Rectangle 40"/>
            <p:cNvSpPr>
              <a:spLocks noChangeArrowheads="1"/>
            </p:cNvSpPr>
            <p:nvPr/>
          </p:nvSpPr>
          <p:spPr bwMode="auto">
            <a:xfrm>
              <a:off x="990600" y="4956175"/>
              <a:ext cx="1524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4596" name="Rectangle 41"/>
            <p:cNvSpPr>
              <a:spLocks noChangeArrowheads="1"/>
            </p:cNvSpPr>
            <p:nvPr/>
          </p:nvSpPr>
          <p:spPr bwMode="auto">
            <a:xfrm>
              <a:off x="1447800" y="4956175"/>
              <a:ext cx="1524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/>
            </a:p>
          </p:txBody>
        </p:sp>
        <p:pic>
          <p:nvPicPr>
            <p:cNvPr id="50" name="Picture 5" descr="http://hybrid-share.sourceforge.net/Files/AppIcon-12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5344" y="4759656"/>
              <a:ext cx="304800" cy="304800"/>
            </a:xfrm>
            <a:prstGeom prst="rect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 bwMode="auto">
          <a:xfrm>
            <a:off x="914400" y="1221938"/>
            <a:ext cx="7620000" cy="12926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182880" rIns="182880" bIns="182880"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Encourage more reusable model transformation 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Enable sharing the transformation transparently at editing time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Provide transformation reuse suggestion support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6" name="Straight Arrow Connector 32"/>
          <p:cNvCxnSpPr>
            <a:cxnSpLocks noChangeShapeType="1"/>
          </p:cNvCxnSpPr>
          <p:nvPr/>
        </p:nvCxnSpPr>
        <p:spPr bwMode="auto">
          <a:xfrm rot="10800000" flipV="1">
            <a:off x="609600" y="1944469"/>
            <a:ext cx="304800" cy="2627531"/>
          </a:xfrm>
          <a:prstGeom prst="bentConnector2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lg" len="med"/>
          </a:ln>
        </p:spPr>
      </p:cxnSp>
      <p:sp>
        <p:nvSpPr>
          <p:cNvPr id="48" name="Rectangle 47"/>
          <p:cNvSpPr/>
          <p:nvPr/>
        </p:nvSpPr>
        <p:spPr bwMode="auto">
          <a:xfrm>
            <a:off x="1752600" y="2971800"/>
            <a:ext cx="5791200" cy="1371600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bIns="91440"/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51" name="Rectangle 50"/>
          <p:cNvSpPr/>
          <p:nvPr/>
        </p:nvSpPr>
        <p:spPr bwMode="auto">
          <a:xfrm>
            <a:off x="5257800" y="4724400"/>
            <a:ext cx="3505200" cy="1298575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bIns="91440"/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2"/>
          <p:cNvCxnSpPr>
            <a:cxnSpLocks noChangeShapeType="1"/>
          </p:cNvCxnSpPr>
          <p:nvPr/>
        </p:nvCxnSpPr>
        <p:spPr bwMode="auto">
          <a:xfrm>
            <a:off x="8458200" y="1868269"/>
            <a:ext cx="228600" cy="2703731"/>
          </a:xfrm>
          <a:prstGeom prst="bentConnector2">
            <a:avLst/>
          </a:prstGeom>
          <a:noFill/>
          <a:ln w="25400" algn="ctr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lg" len="med"/>
          </a:ln>
        </p:spPr>
      </p:cxn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686800" cy="788987"/>
          </a:xfrm>
        </p:spPr>
        <p:txBody>
          <a:bodyPr/>
          <a:lstStyle/>
          <a:p>
            <a:r>
              <a:rPr lang="en-US" sz="3600" dirty="0" smtClean="0"/>
              <a:t>Research Objectives: </a:t>
            </a:r>
            <a:r>
              <a:rPr lang="en-US" sz="3600" dirty="0"/>
              <a:t>End-User Debugger</a:t>
            </a:r>
            <a:endParaRPr lang="en-US" sz="3600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42050"/>
            <a:ext cx="609600" cy="457200"/>
          </a:xfrm>
          <a:noFill/>
        </p:spPr>
        <p:txBody>
          <a:bodyPr/>
          <a:lstStyle/>
          <a:p>
            <a:fld id="{095F569A-A32A-4E43-BDDA-7E494580C0AA}" type="slidenum">
              <a:rPr lang="en-US" altLang="en-US"/>
              <a:pPr/>
              <a:t>25</a:t>
            </a:fld>
            <a:endParaRPr lang="en-US" alt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5181600" y="4572000"/>
            <a:ext cx="3657600" cy="1600200"/>
          </a:xfrm>
          <a:prstGeom prst="rect">
            <a:avLst/>
          </a:prstGeom>
          <a:solidFill>
            <a:srgbClr val="3399FF">
              <a:alpha val="28000"/>
            </a:srgbClr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82880" tIns="182880" rIns="182880" bIns="182880"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83816" y="1608160"/>
            <a:ext cx="1900392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82880" tIns="182880" rIns="182880" bIns="18288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Model Evolution</a:t>
            </a:r>
            <a:endParaRPr lang="en-US" b="1" dirty="0"/>
          </a:p>
        </p:txBody>
      </p:sp>
      <p:sp>
        <p:nvSpPr>
          <p:cNvPr id="24599" name="Rectangle 27"/>
          <p:cNvSpPr>
            <a:spLocks noChangeArrowheads="1"/>
          </p:cNvSpPr>
          <p:nvPr/>
        </p:nvSpPr>
        <p:spPr bwMode="auto">
          <a:xfrm>
            <a:off x="6159192" y="33559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600" name="Rectangle 29"/>
          <p:cNvSpPr>
            <a:spLocks noChangeArrowheads="1"/>
          </p:cNvSpPr>
          <p:nvPr/>
        </p:nvSpPr>
        <p:spPr bwMode="auto">
          <a:xfrm>
            <a:off x="6150306" y="3772231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601" name="Rectangle 38"/>
          <p:cNvSpPr>
            <a:spLocks noChangeArrowheads="1"/>
          </p:cNvSpPr>
          <p:nvPr/>
        </p:nvSpPr>
        <p:spPr bwMode="auto">
          <a:xfrm>
            <a:off x="2724150" y="3355975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24602" name="Rectangle 39"/>
          <p:cNvSpPr>
            <a:spLocks noChangeArrowheads="1"/>
          </p:cNvSpPr>
          <p:nvPr/>
        </p:nvSpPr>
        <p:spPr bwMode="auto">
          <a:xfrm>
            <a:off x="2715265" y="3772231"/>
            <a:ext cx="1524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738952" y="2971800"/>
            <a:ext cx="579120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bIns="91440"/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Model Transformation By Demonstration (MTBD)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i="1" dirty="0" smtClean="0"/>
              <a:t>An End-User Centric Model Transformation Approach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815152" y="3616656"/>
            <a:ext cx="10668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Refactoring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2919435" y="3616656"/>
            <a:ext cx="1002021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Scalability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56712" y="3616656"/>
            <a:ext cx="1488744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Aspect-Oriented Modeling</a:t>
            </a:r>
            <a:endParaRPr lang="en-US" sz="1400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5480712" y="3630304"/>
            <a:ext cx="1170296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Management</a:t>
            </a:r>
            <a:endParaRPr lang="en-US" sz="1400" dirty="0"/>
          </a:p>
        </p:txBody>
      </p:sp>
      <p:sp>
        <p:nvSpPr>
          <p:cNvPr id="43" name="Rounded Rectangle 42"/>
          <p:cNvSpPr/>
          <p:nvPr/>
        </p:nvSpPr>
        <p:spPr bwMode="auto">
          <a:xfrm>
            <a:off x="6691952" y="3630304"/>
            <a:ext cx="7620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Model Layout</a:t>
            </a:r>
            <a:endParaRPr lang="en-US" sz="1400" dirty="0"/>
          </a:p>
        </p:txBody>
      </p:sp>
      <p:pic>
        <p:nvPicPr>
          <p:cNvPr id="103426" name="Picture 2" descr="http://sittingduckmedia.com/wp-content/uploads/2011/02/user-grou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112" y="3007056"/>
            <a:ext cx="332096" cy="332096"/>
          </a:xfrm>
          <a:prstGeom prst="rect">
            <a:avLst/>
          </a:prstGeom>
          <a:noFill/>
        </p:spPr>
      </p:pic>
      <p:grpSp>
        <p:nvGrpSpPr>
          <p:cNvPr id="2" name="Group 43"/>
          <p:cNvGrpSpPr/>
          <p:nvPr/>
        </p:nvGrpSpPr>
        <p:grpSpPr>
          <a:xfrm>
            <a:off x="5257800" y="4724400"/>
            <a:ext cx="3505200" cy="1298575"/>
            <a:chOff x="5257800" y="4724400"/>
            <a:chExt cx="3505200" cy="129857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257800" y="4724400"/>
              <a:ext cx="3505200" cy="12985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bIns="91440"/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b="1" dirty="0" smtClean="0"/>
                <a:t>MTBD Debugger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i="1" dirty="0" smtClean="0"/>
                <a:t>An End-User Debugging Facility</a:t>
              </a:r>
              <a:endParaRPr lang="en-US" i="1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334000" y="5337175"/>
              <a:ext cx="1006475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400" dirty="0" smtClean="0"/>
                <a:t>Pattern Matching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477000" y="5337175"/>
              <a:ext cx="1371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400" dirty="0" smtClean="0"/>
                <a:t>Pattern Execution</a:t>
              </a:r>
              <a:endParaRPr lang="en-US" sz="1400" dirty="0"/>
            </a:p>
          </p:txBody>
        </p:sp>
        <p:sp>
          <p:nvSpPr>
            <p:cNvPr id="24593" name="Rectangle 30"/>
            <p:cNvSpPr>
              <a:spLocks noChangeArrowheads="1"/>
            </p:cNvSpPr>
            <p:nvPr/>
          </p:nvSpPr>
          <p:spPr bwMode="auto">
            <a:xfrm>
              <a:off x="7620000" y="4956175"/>
              <a:ext cx="1524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8077200" y="4956175"/>
              <a:ext cx="1524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/>
            </a:p>
          </p:txBody>
        </p:sp>
        <p:pic>
          <p:nvPicPr>
            <p:cNvPr id="49" name="Picture 48" descr="Script_Debugg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7587" y="4746008"/>
              <a:ext cx="400157" cy="381000"/>
            </a:xfrm>
            <a:prstGeom prst="rect">
              <a:avLst/>
            </a:prstGeom>
          </p:spPr>
        </p:pic>
      </p:grpSp>
      <p:grpSp>
        <p:nvGrpSpPr>
          <p:cNvPr id="3" name="Group 40"/>
          <p:cNvGrpSpPr/>
          <p:nvPr/>
        </p:nvGrpSpPr>
        <p:grpSpPr>
          <a:xfrm>
            <a:off x="381000" y="4724400"/>
            <a:ext cx="4724400" cy="1298575"/>
            <a:chOff x="381000" y="4724400"/>
            <a:chExt cx="4724400" cy="1298575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81000" y="4724400"/>
              <a:ext cx="4724400" cy="12985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bIns="91440"/>
            <a:lstStyle/>
            <a:p>
              <a:pPr algn="l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b="1" dirty="0" smtClean="0"/>
                <a:t>Live-MTBD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i="1" dirty="0" smtClean="0"/>
                <a:t>Tool Support to Improve Model Transformation Reuse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endParaRPr lang="en-US" b="1" dirty="0" smtClean="0"/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484496" y="5337175"/>
              <a:ext cx="1371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400" dirty="0" smtClean="0"/>
                <a:t>Live Demonstration</a:t>
              </a:r>
              <a:endParaRPr lang="en-US" sz="1400" dirty="0"/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918648" y="5337175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400" dirty="0" smtClean="0"/>
                <a:t>Live Sharing</a:t>
              </a:r>
              <a:endParaRPr lang="en-US" sz="1400" dirty="0"/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3233429" y="5337175"/>
              <a:ext cx="1235075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en-US" sz="1400" dirty="0" smtClean="0"/>
                <a:t>Live Matching</a:t>
              </a:r>
              <a:endParaRPr lang="en-US" sz="1400" dirty="0"/>
            </a:p>
          </p:txBody>
        </p:sp>
        <p:sp>
          <p:nvSpPr>
            <p:cNvPr id="24595" name="Rectangle 40"/>
            <p:cNvSpPr>
              <a:spLocks noChangeArrowheads="1"/>
            </p:cNvSpPr>
            <p:nvPr/>
          </p:nvSpPr>
          <p:spPr bwMode="auto">
            <a:xfrm>
              <a:off x="990600" y="4956175"/>
              <a:ext cx="1524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4596" name="Rectangle 41"/>
            <p:cNvSpPr>
              <a:spLocks noChangeArrowheads="1"/>
            </p:cNvSpPr>
            <p:nvPr/>
          </p:nvSpPr>
          <p:spPr bwMode="auto">
            <a:xfrm>
              <a:off x="1447800" y="4956175"/>
              <a:ext cx="152400" cy="1524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/>
            </a:p>
          </p:txBody>
        </p:sp>
        <p:pic>
          <p:nvPicPr>
            <p:cNvPr id="50" name="Picture 5" descr="http://hybrid-share.sourceforge.net/Files/AppIcon-12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5344" y="4759656"/>
              <a:ext cx="304800" cy="304800"/>
            </a:xfrm>
            <a:prstGeom prst="rect">
              <a:avLst/>
            </a:prstGeom>
            <a:noFill/>
          </p:spPr>
        </p:pic>
      </p:grpSp>
      <p:sp>
        <p:nvSpPr>
          <p:cNvPr id="35" name="Rectangle 34"/>
          <p:cNvSpPr/>
          <p:nvPr/>
        </p:nvSpPr>
        <p:spPr bwMode="auto">
          <a:xfrm>
            <a:off x="914400" y="1377315"/>
            <a:ext cx="7620000" cy="9848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2880" tIns="182880" rIns="182880" bIns="182880"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Provide needed debugging functionality for MTBD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Hide low-level implementation details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752600" y="2971800"/>
            <a:ext cx="5791200" cy="1371600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bIns="91440"/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51" name="Rectangle 50"/>
          <p:cNvSpPr/>
          <p:nvPr/>
        </p:nvSpPr>
        <p:spPr bwMode="auto">
          <a:xfrm>
            <a:off x="381000" y="4724400"/>
            <a:ext cx="4724400" cy="1298575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bIns="91440"/>
          <a:lstStyle/>
          <a:p>
            <a:pPr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533400" y="5029200"/>
            <a:ext cx="8077200" cy="118872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33400" y="3733800"/>
            <a:ext cx="8077200" cy="1188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 cap="flat" cmpd="sng" algn="ctr">
            <a:solidFill>
              <a:srgbClr val="FF9E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3400" y="2438400"/>
            <a:ext cx="8077200" cy="11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Roadmap</a:t>
            </a:r>
            <a:endParaRPr lang="en-US" sz="3600" dirty="0"/>
          </a:p>
        </p:txBody>
      </p:sp>
      <p:sp>
        <p:nvSpPr>
          <p:cNvPr id="31" name="Subtitle 5"/>
          <p:cNvSpPr txBox="1">
            <a:spLocks/>
          </p:cNvSpPr>
          <p:nvPr/>
        </p:nvSpPr>
        <p:spPr bwMode="auto">
          <a:xfrm>
            <a:off x="4876800" y="5997700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Live-MTBD</a:t>
            </a:r>
            <a:endParaRPr lang="en-US" sz="1400" kern="0" dirty="0">
              <a:latin typeface="+mn-lt"/>
            </a:endParaRPr>
          </a:p>
        </p:txBody>
      </p:sp>
      <p:sp>
        <p:nvSpPr>
          <p:cNvPr id="35" name="Subtitle 5"/>
          <p:cNvSpPr txBox="1">
            <a:spLocks/>
          </p:cNvSpPr>
          <p:nvPr/>
        </p:nvSpPr>
        <p:spPr bwMode="auto">
          <a:xfrm>
            <a:off x="7136466" y="5998192"/>
            <a:ext cx="12455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MTBD Debugger</a:t>
            </a:r>
            <a:endParaRPr lang="en-US" sz="1400" kern="0" dirty="0">
              <a:latin typeface="+mn-lt"/>
            </a:endParaRPr>
          </a:p>
        </p:txBody>
      </p:sp>
      <p:sp>
        <p:nvSpPr>
          <p:cNvPr id="43" name="Subtitle 5"/>
          <p:cNvSpPr txBox="1">
            <a:spLocks/>
          </p:cNvSpPr>
          <p:nvPr/>
        </p:nvSpPr>
        <p:spPr bwMode="auto">
          <a:xfrm>
            <a:off x="3565869" y="5992328"/>
            <a:ext cx="4841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MTBD</a:t>
            </a:r>
            <a:endParaRPr lang="en-US" sz="1400" kern="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1009" y="5006016"/>
            <a:ext cx="12977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Approaches</a:t>
            </a:r>
            <a:endParaRPr lang="en-US" u="sng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75530" y="3712192"/>
            <a:ext cx="2091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Research Objectives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19752" y="243044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Motivation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33400" y="1143000"/>
            <a:ext cx="8077200" cy="118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33400" y="1183944"/>
            <a:ext cx="135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Introduction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5" name="Subtitle 5"/>
          <p:cNvSpPr txBox="1">
            <a:spLocks/>
          </p:cNvSpPr>
          <p:nvPr/>
        </p:nvSpPr>
        <p:spPr bwMode="auto">
          <a:xfrm>
            <a:off x="2764808" y="2057400"/>
            <a:ext cx="2286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Domain-Specific Modeling</a:t>
            </a:r>
            <a:endParaRPr lang="en-US" sz="1400" kern="0" dirty="0">
              <a:latin typeface="+mn-lt"/>
            </a:endParaRPr>
          </a:p>
        </p:txBody>
      </p:sp>
      <p:sp>
        <p:nvSpPr>
          <p:cNvPr id="116" name="Subtitle 5"/>
          <p:cNvSpPr txBox="1">
            <a:spLocks/>
          </p:cNvSpPr>
          <p:nvPr/>
        </p:nvSpPr>
        <p:spPr bwMode="auto">
          <a:xfrm>
            <a:off x="5070144" y="2070556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Model Evolution</a:t>
            </a:r>
            <a:endParaRPr lang="en-US" sz="1400" kern="0" dirty="0">
              <a:latin typeface="+mn-lt"/>
            </a:endParaRPr>
          </a:p>
        </p:txBody>
      </p:sp>
      <p:sp>
        <p:nvSpPr>
          <p:cNvPr id="117" name="Subtitle 5"/>
          <p:cNvSpPr txBox="1">
            <a:spLocks/>
          </p:cNvSpPr>
          <p:nvPr/>
        </p:nvSpPr>
        <p:spPr bwMode="auto">
          <a:xfrm>
            <a:off x="2895600" y="3385292"/>
            <a:ext cx="1905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Using and learning MTLs</a:t>
            </a:r>
            <a:endParaRPr lang="en-US" sz="1400" kern="0" dirty="0">
              <a:latin typeface="+mn-lt"/>
            </a:endParaRPr>
          </a:p>
        </p:txBody>
      </p:sp>
      <p:sp>
        <p:nvSpPr>
          <p:cNvPr id="120" name="Subtitle 5"/>
          <p:cNvSpPr txBox="1">
            <a:spLocks/>
          </p:cNvSpPr>
          <p:nvPr/>
        </p:nvSpPr>
        <p:spPr bwMode="auto">
          <a:xfrm>
            <a:off x="2909248" y="4661356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User-Centric</a:t>
            </a:r>
            <a:endParaRPr lang="en-US" sz="1400" kern="0" dirty="0">
              <a:latin typeface="+mn-lt"/>
            </a:endParaRPr>
          </a:p>
        </p:txBody>
      </p:sp>
      <p:sp>
        <p:nvSpPr>
          <p:cNvPr id="122" name="Subtitle 5"/>
          <p:cNvSpPr txBox="1">
            <a:spLocks/>
          </p:cNvSpPr>
          <p:nvPr/>
        </p:nvSpPr>
        <p:spPr bwMode="auto">
          <a:xfrm>
            <a:off x="4876800" y="4648200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Reuse Support</a:t>
            </a:r>
            <a:endParaRPr lang="en-US" sz="1400" kern="0" dirty="0">
              <a:latin typeface="+mn-lt"/>
            </a:endParaRPr>
          </a:p>
        </p:txBody>
      </p:sp>
      <p:sp>
        <p:nvSpPr>
          <p:cNvPr id="123" name="Subtitle 5"/>
          <p:cNvSpPr txBox="1">
            <a:spLocks/>
          </p:cNvSpPr>
          <p:nvPr/>
        </p:nvSpPr>
        <p:spPr bwMode="auto">
          <a:xfrm>
            <a:off x="6781800" y="4647708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Debugging Mechanism</a:t>
            </a:r>
            <a:endParaRPr lang="en-US" sz="1400" kern="0" dirty="0">
              <a:latin typeface="+mn-lt"/>
            </a:endParaRPr>
          </a:p>
        </p:txBody>
      </p:sp>
      <p:pic>
        <p:nvPicPr>
          <p:cNvPr id="22530" name="Picture 2" descr="http://www.firstaidcourses.co.uk/images/site/introduction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080" y="1540479"/>
            <a:ext cx="701720" cy="701720"/>
          </a:xfrm>
          <a:prstGeom prst="rect">
            <a:avLst/>
          </a:prstGeom>
          <a:noFill/>
        </p:spPr>
      </p:pic>
      <p:sp>
        <p:nvSpPr>
          <p:cNvPr id="22532" name="AutoShape 4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http://www.foxheadworks.com/Global/Images/Big_warn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280" y="2849527"/>
            <a:ext cx="584767" cy="584769"/>
          </a:xfrm>
          <a:prstGeom prst="rect">
            <a:avLst/>
          </a:prstGeom>
          <a:noFill/>
        </p:spPr>
      </p:pic>
      <p:pic>
        <p:nvPicPr>
          <p:cNvPr id="22542" name="Picture 14" descr="http://clubdeq.com/targ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280" y="4152887"/>
            <a:ext cx="584767" cy="584767"/>
          </a:xfrm>
          <a:prstGeom prst="rect">
            <a:avLst/>
          </a:prstGeom>
          <a:noFill/>
        </p:spPr>
      </p:pic>
      <p:pic>
        <p:nvPicPr>
          <p:cNvPr id="22551" name="Picture 23" descr="C:\Users\Yu Sun\Desktop\solution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280" y="5426680"/>
            <a:ext cx="584767" cy="593120"/>
          </a:xfrm>
          <a:prstGeom prst="rect">
            <a:avLst/>
          </a:prstGeom>
          <a:noFill/>
        </p:spPr>
      </p:pic>
      <p:pic>
        <p:nvPicPr>
          <p:cNvPr id="22552" name="Picture 24" descr="C:\Users\Yu Sun\Desktop\defensetmp\d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371600"/>
            <a:ext cx="1143000" cy="672152"/>
          </a:xfrm>
          <a:prstGeom prst="rect">
            <a:avLst/>
          </a:prstGeom>
          <a:noFill/>
        </p:spPr>
      </p:pic>
      <p:pic>
        <p:nvPicPr>
          <p:cNvPr id="22553" name="Picture 25" descr="C:\Users\Yu Sun\Desktop\defensetmp\modelevoluti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86395" y="1390936"/>
            <a:ext cx="1705557" cy="632699"/>
          </a:xfrm>
          <a:prstGeom prst="rect">
            <a:avLst/>
          </a:prstGeom>
          <a:noFill/>
        </p:spPr>
      </p:pic>
      <p:grpSp>
        <p:nvGrpSpPr>
          <p:cNvPr id="3" name="Group 246"/>
          <p:cNvGrpSpPr/>
          <p:nvPr/>
        </p:nvGrpSpPr>
        <p:grpSpPr>
          <a:xfrm>
            <a:off x="6705600" y="1219200"/>
            <a:ext cx="2057400" cy="1084860"/>
            <a:chOff x="6553200" y="1143000"/>
            <a:chExt cx="2057400" cy="1084860"/>
          </a:xfrm>
        </p:grpSpPr>
        <p:sp>
          <p:nvSpPr>
            <p:cNvPr id="121" name="Subtitle 5"/>
            <p:cNvSpPr txBox="1">
              <a:spLocks/>
            </p:cNvSpPr>
            <p:nvPr/>
          </p:nvSpPr>
          <p:spPr bwMode="auto">
            <a:xfrm>
              <a:off x="6553200" y="1796973"/>
              <a:ext cx="2057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Model Transformation Languages (MTLs)</a:t>
              </a:r>
              <a:endParaRPr lang="en-US" sz="1400" kern="0" dirty="0">
                <a:latin typeface="+mn-lt"/>
              </a:endParaRPr>
            </a:p>
          </p:txBody>
        </p:sp>
        <p:pic>
          <p:nvPicPr>
            <p:cNvPr id="65" name="Content Placeholder 3" descr="PPT5A8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010400" y="1159367"/>
              <a:ext cx="516393" cy="61623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66" name="Picture 3" descr="C:\Documents and Settings\yusun\Desktop\Picture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03872" y="1143000"/>
              <a:ext cx="473328" cy="63130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22554" name="Picture 26" descr="C:\Users\Yu Sun\Desktop\defensetmp\uselear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2609469"/>
            <a:ext cx="1462088" cy="772824"/>
          </a:xfrm>
          <a:prstGeom prst="rect">
            <a:avLst/>
          </a:prstGeom>
          <a:noFill/>
        </p:spPr>
      </p:pic>
      <p:grpSp>
        <p:nvGrpSpPr>
          <p:cNvPr id="4" name="Group 247"/>
          <p:cNvGrpSpPr/>
          <p:nvPr/>
        </p:nvGrpSpPr>
        <p:grpSpPr>
          <a:xfrm>
            <a:off x="6926240" y="2653352"/>
            <a:ext cx="1600200" cy="945504"/>
            <a:chOff x="6858000" y="2586992"/>
            <a:chExt cx="1600200" cy="945504"/>
          </a:xfrm>
        </p:grpSpPr>
        <p:sp>
          <p:nvSpPr>
            <p:cNvPr id="119" name="Subtitle 5"/>
            <p:cNvSpPr txBox="1">
              <a:spLocks/>
            </p:cNvSpPr>
            <p:nvPr/>
          </p:nvSpPr>
          <p:spPr bwMode="auto">
            <a:xfrm>
              <a:off x="6858000" y="3317052"/>
              <a:ext cx="1600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Debugging MTL Rules</a:t>
              </a:r>
              <a:endParaRPr lang="en-US" sz="1400" kern="0" dirty="0">
                <a:latin typeface="+mn-lt"/>
              </a:endParaRPr>
            </a:p>
          </p:txBody>
        </p:sp>
        <p:grpSp>
          <p:nvGrpSpPr>
            <p:cNvPr id="5" name="Group 100"/>
            <p:cNvGrpSpPr/>
            <p:nvPr/>
          </p:nvGrpSpPr>
          <p:grpSpPr>
            <a:xfrm>
              <a:off x="7010400" y="2586992"/>
              <a:ext cx="1295400" cy="689608"/>
              <a:chOff x="1295400" y="4724400"/>
              <a:chExt cx="1632769" cy="994408"/>
            </a:xfrm>
          </p:grpSpPr>
          <p:pic>
            <p:nvPicPr>
              <p:cNvPr id="102" name="Picture 101" descr="Script_Debugger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295400" y="4953000"/>
                <a:ext cx="712108" cy="765808"/>
              </a:xfrm>
              <a:prstGeom prst="rect">
                <a:avLst/>
              </a:prstGeom>
            </p:spPr>
          </p:pic>
          <p:pic>
            <p:nvPicPr>
              <p:cNvPr id="103" name="Picture 102" descr="comingsoon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057400" y="4724400"/>
                <a:ext cx="870769" cy="990600"/>
              </a:xfrm>
              <a:prstGeom prst="rect">
                <a:avLst/>
              </a:prstGeom>
            </p:spPr>
          </p:pic>
        </p:grpSp>
      </p:grpSp>
      <p:grpSp>
        <p:nvGrpSpPr>
          <p:cNvPr id="6" name="Group 248"/>
          <p:cNvGrpSpPr/>
          <p:nvPr/>
        </p:nvGrpSpPr>
        <p:grpSpPr>
          <a:xfrm>
            <a:off x="4912056" y="2541896"/>
            <a:ext cx="1752600" cy="1066800"/>
            <a:chOff x="4648200" y="2465696"/>
            <a:chExt cx="1752600" cy="1066800"/>
          </a:xfrm>
        </p:grpSpPr>
        <p:sp>
          <p:nvSpPr>
            <p:cNvPr id="118" name="Subtitle 5"/>
            <p:cNvSpPr txBox="1">
              <a:spLocks/>
            </p:cNvSpPr>
            <p:nvPr/>
          </p:nvSpPr>
          <p:spPr bwMode="auto">
            <a:xfrm>
              <a:off x="4648200" y="3317052"/>
              <a:ext cx="175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Reusing MTL Rules</a:t>
              </a:r>
              <a:endParaRPr lang="en-US" sz="1400" kern="0" dirty="0">
                <a:latin typeface="+mn-lt"/>
              </a:endParaRPr>
            </a:p>
          </p:txBody>
        </p:sp>
        <p:grpSp>
          <p:nvGrpSpPr>
            <p:cNvPr id="7" name="Group 250"/>
            <p:cNvGrpSpPr>
              <a:grpSpLocks/>
            </p:cNvGrpSpPr>
            <p:nvPr/>
          </p:nvGrpSpPr>
          <p:grpSpPr bwMode="auto">
            <a:xfrm>
              <a:off x="5181600" y="2465696"/>
              <a:ext cx="760413" cy="838200"/>
              <a:chOff x="5715000" y="2868613"/>
              <a:chExt cx="2819400" cy="3390900"/>
            </a:xfrm>
          </p:grpSpPr>
          <p:grpSp>
            <p:nvGrpSpPr>
              <p:cNvPr id="8" name="Group 128"/>
              <p:cNvGrpSpPr>
                <a:grpSpLocks/>
              </p:cNvGrpSpPr>
              <p:nvPr/>
            </p:nvGrpSpPr>
            <p:grpSpPr bwMode="auto">
              <a:xfrm>
                <a:off x="7239000" y="5816600"/>
                <a:ext cx="685800" cy="442913"/>
                <a:chOff x="1892300" y="3938588"/>
                <a:chExt cx="685800" cy="442912"/>
              </a:xfrm>
            </p:grpSpPr>
            <p:sp>
              <p:nvSpPr>
                <p:cNvPr id="231" name="Rectangle 72"/>
                <p:cNvSpPr>
                  <a:spLocks noChangeArrowheads="1"/>
                </p:cNvSpPr>
                <p:nvPr/>
              </p:nvSpPr>
              <p:spPr bwMode="auto">
                <a:xfrm>
                  <a:off x="1892300" y="3938588"/>
                  <a:ext cx="685800" cy="442912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Line 73"/>
                <p:cNvSpPr>
                  <a:spLocks noChangeShapeType="1"/>
                </p:cNvSpPr>
                <p:nvPr/>
              </p:nvSpPr>
              <p:spPr bwMode="auto">
                <a:xfrm>
                  <a:off x="1968500" y="4000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74"/>
                <p:cNvSpPr>
                  <a:spLocks noChangeShapeType="1"/>
                </p:cNvSpPr>
                <p:nvPr/>
              </p:nvSpPr>
              <p:spPr bwMode="auto">
                <a:xfrm>
                  <a:off x="1968500" y="4076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75"/>
                <p:cNvSpPr>
                  <a:spLocks noChangeShapeType="1"/>
                </p:cNvSpPr>
                <p:nvPr/>
              </p:nvSpPr>
              <p:spPr bwMode="auto">
                <a:xfrm>
                  <a:off x="1968500" y="41529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76"/>
                <p:cNvSpPr>
                  <a:spLocks noChangeShapeType="1"/>
                </p:cNvSpPr>
                <p:nvPr/>
              </p:nvSpPr>
              <p:spPr bwMode="auto">
                <a:xfrm>
                  <a:off x="1968500" y="4229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77"/>
                <p:cNvSpPr>
                  <a:spLocks noChangeShapeType="1"/>
                </p:cNvSpPr>
                <p:nvPr/>
              </p:nvSpPr>
              <p:spPr bwMode="auto">
                <a:xfrm>
                  <a:off x="19685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27"/>
              <p:cNvGrpSpPr>
                <a:grpSpLocks/>
              </p:cNvGrpSpPr>
              <p:nvPr/>
            </p:nvGrpSpPr>
            <p:grpSpPr bwMode="auto">
              <a:xfrm>
                <a:off x="5715000" y="2868613"/>
                <a:ext cx="838200" cy="3162300"/>
                <a:chOff x="4724400" y="2781300"/>
                <a:chExt cx="838200" cy="3162300"/>
              </a:xfrm>
            </p:grpSpPr>
            <p:sp>
              <p:nvSpPr>
                <p:cNvPr id="193" name="Rectangle 4"/>
                <p:cNvSpPr>
                  <a:spLocks noChangeArrowheads="1"/>
                </p:cNvSpPr>
                <p:nvPr/>
              </p:nvSpPr>
              <p:spPr bwMode="auto">
                <a:xfrm>
                  <a:off x="4724400" y="2781300"/>
                  <a:ext cx="838200" cy="31623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94" name="Line 40"/>
                <p:cNvSpPr>
                  <a:spLocks noChangeShapeType="1"/>
                </p:cNvSpPr>
                <p:nvPr/>
              </p:nvSpPr>
              <p:spPr bwMode="auto">
                <a:xfrm>
                  <a:off x="4876800" y="5448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41"/>
                <p:cNvSpPr>
                  <a:spLocks noChangeShapeType="1"/>
                </p:cNvSpPr>
                <p:nvPr/>
              </p:nvSpPr>
              <p:spPr bwMode="auto">
                <a:xfrm>
                  <a:off x="4876800" y="5372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42"/>
                <p:cNvSpPr>
                  <a:spLocks noChangeShapeType="1"/>
                </p:cNvSpPr>
                <p:nvPr/>
              </p:nvSpPr>
              <p:spPr bwMode="auto">
                <a:xfrm>
                  <a:off x="4876800" y="5295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43"/>
                <p:cNvSpPr>
                  <a:spLocks noChangeShapeType="1"/>
                </p:cNvSpPr>
                <p:nvPr/>
              </p:nvSpPr>
              <p:spPr bwMode="auto">
                <a:xfrm>
                  <a:off x="4876800" y="58293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44"/>
                <p:cNvSpPr>
                  <a:spLocks noChangeShapeType="1"/>
                </p:cNvSpPr>
                <p:nvPr/>
              </p:nvSpPr>
              <p:spPr bwMode="auto">
                <a:xfrm>
                  <a:off x="4876800" y="5753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45"/>
                <p:cNvSpPr>
                  <a:spLocks noChangeShapeType="1"/>
                </p:cNvSpPr>
                <p:nvPr/>
              </p:nvSpPr>
              <p:spPr bwMode="auto">
                <a:xfrm>
                  <a:off x="4876800" y="5676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46"/>
                <p:cNvSpPr>
                  <a:spLocks noChangeShapeType="1"/>
                </p:cNvSpPr>
                <p:nvPr/>
              </p:nvSpPr>
              <p:spPr bwMode="auto">
                <a:xfrm>
                  <a:off x="4876800" y="5600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47"/>
                <p:cNvSpPr>
                  <a:spLocks noChangeShapeType="1"/>
                </p:cNvSpPr>
                <p:nvPr/>
              </p:nvSpPr>
              <p:spPr bwMode="auto">
                <a:xfrm>
                  <a:off x="4876800" y="5524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48"/>
                <p:cNvSpPr>
                  <a:spLocks noChangeShapeType="1"/>
                </p:cNvSpPr>
                <p:nvPr/>
              </p:nvSpPr>
              <p:spPr bwMode="auto">
                <a:xfrm>
                  <a:off x="48768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49"/>
                <p:cNvSpPr>
                  <a:spLocks noChangeShapeType="1"/>
                </p:cNvSpPr>
                <p:nvPr/>
              </p:nvSpPr>
              <p:spPr bwMode="auto">
                <a:xfrm>
                  <a:off x="4876800" y="4229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50"/>
                <p:cNvSpPr>
                  <a:spLocks noChangeShapeType="1"/>
                </p:cNvSpPr>
                <p:nvPr/>
              </p:nvSpPr>
              <p:spPr bwMode="auto">
                <a:xfrm>
                  <a:off x="4876800" y="41529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51"/>
                <p:cNvSpPr>
                  <a:spLocks noChangeShapeType="1"/>
                </p:cNvSpPr>
                <p:nvPr/>
              </p:nvSpPr>
              <p:spPr bwMode="auto">
                <a:xfrm>
                  <a:off x="4876800" y="40767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52"/>
                <p:cNvSpPr>
                  <a:spLocks noChangeShapeType="1"/>
                </p:cNvSpPr>
                <p:nvPr/>
              </p:nvSpPr>
              <p:spPr bwMode="auto">
                <a:xfrm>
                  <a:off x="4876800" y="4000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53"/>
                <p:cNvSpPr>
                  <a:spLocks noChangeShapeType="1"/>
                </p:cNvSpPr>
                <p:nvPr/>
              </p:nvSpPr>
              <p:spPr bwMode="auto">
                <a:xfrm>
                  <a:off x="4876800" y="3924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54"/>
                <p:cNvSpPr>
                  <a:spLocks noChangeShapeType="1"/>
                </p:cNvSpPr>
                <p:nvPr/>
              </p:nvSpPr>
              <p:spPr bwMode="auto">
                <a:xfrm>
                  <a:off x="4876800" y="38481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55"/>
                <p:cNvSpPr>
                  <a:spLocks noChangeShapeType="1"/>
                </p:cNvSpPr>
                <p:nvPr/>
              </p:nvSpPr>
              <p:spPr bwMode="auto">
                <a:xfrm>
                  <a:off x="48768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56"/>
                <p:cNvSpPr>
                  <a:spLocks noChangeShapeType="1"/>
                </p:cNvSpPr>
                <p:nvPr/>
              </p:nvSpPr>
              <p:spPr bwMode="auto">
                <a:xfrm>
                  <a:off x="4876800" y="3695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57"/>
                <p:cNvSpPr>
                  <a:spLocks noChangeShapeType="1"/>
                </p:cNvSpPr>
                <p:nvPr/>
              </p:nvSpPr>
              <p:spPr bwMode="auto">
                <a:xfrm>
                  <a:off x="4876800" y="36195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58"/>
                <p:cNvSpPr>
                  <a:spLocks noChangeShapeType="1"/>
                </p:cNvSpPr>
                <p:nvPr/>
              </p:nvSpPr>
              <p:spPr bwMode="auto">
                <a:xfrm>
                  <a:off x="4876800" y="3543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59"/>
                <p:cNvSpPr>
                  <a:spLocks noChangeShapeType="1"/>
                </p:cNvSpPr>
                <p:nvPr/>
              </p:nvSpPr>
              <p:spPr bwMode="auto">
                <a:xfrm>
                  <a:off x="4876800" y="3467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60"/>
                <p:cNvSpPr>
                  <a:spLocks noChangeShapeType="1"/>
                </p:cNvSpPr>
                <p:nvPr/>
              </p:nvSpPr>
              <p:spPr bwMode="auto">
                <a:xfrm>
                  <a:off x="4876800" y="33909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61"/>
                <p:cNvSpPr>
                  <a:spLocks noChangeShapeType="1"/>
                </p:cNvSpPr>
                <p:nvPr/>
              </p:nvSpPr>
              <p:spPr bwMode="auto">
                <a:xfrm>
                  <a:off x="4876800" y="3314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62"/>
                <p:cNvSpPr>
                  <a:spLocks noChangeShapeType="1"/>
                </p:cNvSpPr>
                <p:nvPr/>
              </p:nvSpPr>
              <p:spPr bwMode="auto">
                <a:xfrm>
                  <a:off x="4876800" y="32385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63"/>
                <p:cNvSpPr>
                  <a:spLocks noChangeShapeType="1"/>
                </p:cNvSpPr>
                <p:nvPr/>
              </p:nvSpPr>
              <p:spPr bwMode="auto">
                <a:xfrm>
                  <a:off x="4876800" y="3162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64"/>
                <p:cNvSpPr>
                  <a:spLocks noChangeShapeType="1"/>
                </p:cNvSpPr>
                <p:nvPr/>
              </p:nvSpPr>
              <p:spPr bwMode="auto">
                <a:xfrm>
                  <a:off x="4876800" y="3086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65"/>
                <p:cNvSpPr>
                  <a:spLocks noChangeShapeType="1"/>
                </p:cNvSpPr>
                <p:nvPr/>
              </p:nvSpPr>
              <p:spPr bwMode="auto">
                <a:xfrm>
                  <a:off x="4876800" y="30099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66"/>
                <p:cNvSpPr>
                  <a:spLocks noChangeShapeType="1"/>
                </p:cNvSpPr>
                <p:nvPr/>
              </p:nvSpPr>
              <p:spPr bwMode="auto">
                <a:xfrm>
                  <a:off x="4876800" y="2933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67"/>
                <p:cNvSpPr>
                  <a:spLocks noChangeShapeType="1"/>
                </p:cNvSpPr>
                <p:nvPr/>
              </p:nvSpPr>
              <p:spPr bwMode="auto">
                <a:xfrm>
                  <a:off x="4876800" y="4686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68"/>
                <p:cNvSpPr>
                  <a:spLocks noChangeShapeType="1"/>
                </p:cNvSpPr>
                <p:nvPr/>
              </p:nvSpPr>
              <p:spPr bwMode="auto">
                <a:xfrm>
                  <a:off x="4876800" y="4610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69"/>
                <p:cNvSpPr>
                  <a:spLocks noChangeShapeType="1"/>
                </p:cNvSpPr>
                <p:nvPr/>
              </p:nvSpPr>
              <p:spPr bwMode="auto">
                <a:xfrm>
                  <a:off x="4876800" y="45339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70"/>
                <p:cNvSpPr>
                  <a:spLocks noChangeShapeType="1"/>
                </p:cNvSpPr>
                <p:nvPr/>
              </p:nvSpPr>
              <p:spPr bwMode="auto">
                <a:xfrm>
                  <a:off x="4876800" y="44577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71"/>
                <p:cNvSpPr>
                  <a:spLocks noChangeShapeType="1"/>
                </p:cNvSpPr>
                <p:nvPr/>
              </p:nvSpPr>
              <p:spPr bwMode="auto">
                <a:xfrm>
                  <a:off x="4876800" y="4381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78"/>
                <p:cNvSpPr>
                  <a:spLocks noChangeShapeType="1"/>
                </p:cNvSpPr>
                <p:nvPr/>
              </p:nvSpPr>
              <p:spPr bwMode="auto">
                <a:xfrm>
                  <a:off x="4876800" y="4838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79"/>
                <p:cNvSpPr>
                  <a:spLocks noChangeShapeType="1"/>
                </p:cNvSpPr>
                <p:nvPr/>
              </p:nvSpPr>
              <p:spPr bwMode="auto">
                <a:xfrm>
                  <a:off x="4876800" y="4914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80"/>
                <p:cNvSpPr>
                  <a:spLocks noChangeShapeType="1"/>
                </p:cNvSpPr>
                <p:nvPr/>
              </p:nvSpPr>
              <p:spPr bwMode="auto">
                <a:xfrm>
                  <a:off x="4876800" y="4991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81"/>
                <p:cNvSpPr>
                  <a:spLocks noChangeShapeType="1"/>
                </p:cNvSpPr>
                <p:nvPr/>
              </p:nvSpPr>
              <p:spPr bwMode="auto">
                <a:xfrm>
                  <a:off x="4876800" y="5067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82"/>
                <p:cNvSpPr>
                  <a:spLocks noChangeShapeType="1"/>
                </p:cNvSpPr>
                <p:nvPr/>
              </p:nvSpPr>
              <p:spPr bwMode="auto">
                <a:xfrm>
                  <a:off x="4876800" y="5143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26"/>
              <p:cNvGrpSpPr>
                <a:grpSpLocks/>
              </p:cNvGrpSpPr>
              <p:nvPr/>
            </p:nvGrpSpPr>
            <p:grpSpPr bwMode="auto">
              <a:xfrm>
                <a:off x="6705600" y="2868613"/>
                <a:ext cx="838200" cy="1676400"/>
                <a:chOff x="5715000" y="2781300"/>
                <a:chExt cx="838200" cy="1676400"/>
              </a:xfrm>
            </p:grpSpPr>
            <p:sp>
              <p:nvSpPr>
                <p:cNvPr id="175" name="Rectangle 6"/>
                <p:cNvSpPr>
                  <a:spLocks noChangeArrowheads="1"/>
                </p:cNvSpPr>
                <p:nvPr/>
              </p:nvSpPr>
              <p:spPr bwMode="auto">
                <a:xfrm>
                  <a:off x="5715000" y="2781300"/>
                  <a:ext cx="838200" cy="16764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76" name="Line 28"/>
                <p:cNvSpPr>
                  <a:spLocks noChangeShapeType="1"/>
                </p:cNvSpPr>
                <p:nvPr/>
              </p:nvSpPr>
              <p:spPr bwMode="auto">
                <a:xfrm>
                  <a:off x="5867400" y="3314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9"/>
                <p:cNvSpPr>
                  <a:spLocks noChangeShapeType="1"/>
                </p:cNvSpPr>
                <p:nvPr/>
              </p:nvSpPr>
              <p:spPr bwMode="auto">
                <a:xfrm>
                  <a:off x="5867400" y="3238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30"/>
                <p:cNvSpPr>
                  <a:spLocks noChangeShapeType="1"/>
                </p:cNvSpPr>
                <p:nvPr/>
              </p:nvSpPr>
              <p:spPr bwMode="auto">
                <a:xfrm>
                  <a:off x="5867400" y="3162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31"/>
                <p:cNvSpPr>
                  <a:spLocks noChangeShapeType="1"/>
                </p:cNvSpPr>
                <p:nvPr/>
              </p:nvSpPr>
              <p:spPr bwMode="auto">
                <a:xfrm>
                  <a:off x="5867400" y="3086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32"/>
                <p:cNvSpPr>
                  <a:spLocks noChangeShapeType="1"/>
                </p:cNvSpPr>
                <p:nvPr/>
              </p:nvSpPr>
              <p:spPr bwMode="auto">
                <a:xfrm>
                  <a:off x="5867400" y="3009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33"/>
                <p:cNvSpPr>
                  <a:spLocks noChangeShapeType="1"/>
                </p:cNvSpPr>
                <p:nvPr/>
              </p:nvSpPr>
              <p:spPr bwMode="auto">
                <a:xfrm>
                  <a:off x="5867400" y="29337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34"/>
                <p:cNvSpPr>
                  <a:spLocks noChangeShapeType="1"/>
                </p:cNvSpPr>
                <p:nvPr/>
              </p:nvSpPr>
              <p:spPr bwMode="auto">
                <a:xfrm>
                  <a:off x="58674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35"/>
                <p:cNvSpPr>
                  <a:spLocks noChangeShapeType="1"/>
                </p:cNvSpPr>
                <p:nvPr/>
              </p:nvSpPr>
              <p:spPr bwMode="auto">
                <a:xfrm>
                  <a:off x="5867400" y="4229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36"/>
                <p:cNvSpPr>
                  <a:spLocks noChangeShapeType="1"/>
                </p:cNvSpPr>
                <p:nvPr/>
              </p:nvSpPr>
              <p:spPr bwMode="auto">
                <a:xfrm>
                  <a:off x="5867400" y="4152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37"/>
                <p:cNvSpPr>
                  <a:spLocks noChangeShapeType="1"/>
                </p:cNvSpPr>
                <p:nvPr/>
              </p:nvSpPr>
              <p:spPr bwMode="auto">
                <a:xfrm>
                  <a:off x="5867400" y="40767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38"/>
                <p:cNvSpPr>
                  <a:spLocks noChangeShapeType="1"/>
                </p:cNvSpPr>
                <p:nvPr/>
              </p:nvSpPr>
              <p:spPr bwMode="auto">
                <a:xfrm>
                  <a:off x="5867400" y="40005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39"/>
                <p:cNvSpPr>
                  <a:spLocks noChangeShapeType="1"/>
                </p:cNvSpPr>
                <p:nvPr/>
              </p:nvSpPr>
              <p:spPr bwMode="auto">
                <a:xfrm>
                  <a:off x="5867400" y="3924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83"/>
                <p:cNvSpPr>
                  <a:spLocks noChangeShapeType="1"/>
                </p:cNvSpPr>
                <p:nvPr/>
              </p:nvSpPr>
              <p:spPr bwMode="auto">
                <a:xfrm>
                  <a:off x="5867400" y="3467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84"/>
                <p:cNvSpPr>
                  <a:spLocks noChangeShapeType="1"/>
                </p:cNvSpPr>
                <p:nvPr/>
              </p:nvSpPr>
              <p:spPr bwMode="auto">
                <a:xfrm>
                  <a:off x="5867400" y="3543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85"/>
                <p:cNvSpPr>
                  <a:spLocks noChangeShapeType="1"/>
                </p:cNvSpPr>
                <p:nvPr/>
              </p:nvSpPr>
              <p:spPr bwMode="auto">
                <a:xfrm>
                  <a:off x="5867400" y="36195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86"/>
                <p:cNvSpPr>
                  <a:spLocks noChangeShapeType="1"/>
                </p:cNvSpPr>
                <p:nvPr/>
              </p:nvSpPr>
              <p:spPr bwMode="auto">
                <a:xfrm>
                  <a:off x="5867400" y="3695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87"/>
                <p:cNvSpPr>
                  <a:spLocks noChangeShapeType="1"/>
                </p:cNvSpPr>
                <p:nvPr/>
              </p:nvSpPr>
              <p:spPr bwMode="auto">
                <a:xfrm>
                  <a:off x="58674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25"/>
              <p:cNvGrpSpPr>
                <a:grpSpLocks/>
              </p:cNvGrpSpPr>
              <p:nvPr/>
            </p:nvGrpSpPr>
            <p:grpSpPr bwMode="auto">
              <a:xfrm>
                <a:off x="7696200" y="2868613"/>
                <a:ext cx="838200" cy="2133600"/>
                <a:chOff x="6705600" y="2781300"/>
                <a:chExt cx="838200" cy="2133600"/>
              </a:xfrm>
            </p:grpSpPr>
            <p:sp>
              <p:nvSpPr>
                <p:cNvPr id="150" name="Rectangle 5"/>
                <p:cNvSpPr>
                  <a:spLocks noChangeArrowheads="1"/>
                </p:cNvSpPr>
                <p:nvPr/>
              </p:nvSpPr>
              <p:spPr bwMode="auto">
                <a:xfrm>
                  <a:off x="6705600" y="2781300"/>
                  <a:ext cx="838200" cy="21336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51" name="Line 9"/>
                <p:cNvSpPr>
                  <a:spLocks noChangeShapeType="1"/>
                </p:cNvSpPr>
                <p:nvPr/>
              </p:nvSpPr>
              <p:spPr bwMode="auto">
                <a:xfrm>
                  <a:off x="6858000" y="4305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0"/>
                <p:cNvSpPr>
                  <a:spLocks noChangeShapeType="1"/>
                </p:cNvSpPr>
                <p:nvPr/>
              </p:nvSpPr>
              <p:spPr bwMode="auto">
                <a:xfrm>
                  <a:off x="6858000" y="4229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1"/>
                <p:cNvSpPr>
                  <a:spLocks noChangeShapeType="1"/>
                </p:cNvSpPr>
                <p:nvPr/>
              </p:nvSpPr>
              <p:spPr bwMode="auto">
                <a:xfrm>
                  <a:off x="6858000" y="41529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2"/>
                <p:cNvSpPr>
                  <a:spLocks noChangeShapeType="1"/>
                </p:cNvSpPr>
                <p:nvPr/>
              </p:nvSpPr>
              <p:spPr bwMode="auto">
                <a:xfrm>
                  <a:off x="6858000" y="4076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3"/>
                <p:cNvSpPr>
                  <a:spLocks noChangeShapeType="1"/>
                </p:cNvSpPr>
                <p:nvPr/>
              </p:nvSpPr>
              <p:spPr bwMode="auto">
                <a:xfrm>
                  <a:off x="6858000" y="40005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4"/>
                <p:cNvSpPr>
                  <a:spLocks noChangeShapeType="1"/>
                </p:cNvSpPr>
                <p:nvPr/>
              </p:nvSpPr>
              <p:spPr bwMode="auto">
                <a:xfrm>
                  <a:off x="6858000" y="39243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5"/>
                <p:cNvSpPr>
                  <a:spLocks noChangeShapeType="1"/>
                </p:cNvSpPr>
                <p:nvPr/>
              </p:nvSpPr>
              <p:spPr bwMode="auto">
                <a:xfrm>
                  <a:off x="6858000" y="3848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6"/>
                <p:cNvSpPr>
                  <a:spLocks noChangeShapeType="1"/>
                </p:cNvSpPr>
                <p:nvPr/>
              </p:nvSpPr>
              <p:spPr bwMode="auto">
                <a:xfrm>
                  <a:off x="68580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7"/>
                <p:cNvSpPr>
                  <a:spLocks noChangeShapeType="1"/>
                </p:cNvSpPr>
                <p:nvPr/>
              </p:nvSpPr>
              <p:spPr bwMode="auto">
                <a:xfrm>
                  <a:off x="6858000" y="36957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"/>
                <p:cNvSpPr>
                  <a:spLocks noChangeShapeType="1"/>
                </p:cNvSpPr>
                <p:nvPr/>
              </p:nvSpPr>
              <p:spPr bwMode="auto">
                <a:xfrm>
                  <a:off x="6858000" y="36195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"/>
                <p:cNvSpPr>
                  <a:spLocks noChangeShapeType="1"/>
                </p:cNvSpPr>
                <p:nvPr/>
              </p:nvSpPr>
              <p:spPr bwMode="auto">
                <a:xfrm>
                  <a:off x="6858000" y="35433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20"/>
                <p:cNvSpPr>
                  <a:spLocks noChangeShapeType="1"/>
                </p:cNvSpPr>
                <p:nvPr/>
              </p:nvSpPr>
              <p:spPr bwMode="auto">
                <a:xfrm>
                  <a:off x="6858000" y="34671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21"/>
                <p:cNvSpPr>
                  <a:spLocks noChangeShapeType="1"/>
                </p:cNvSpPr>
                <p:nvPr/>
              </p:nvSpPr>
              <p:spPr bwMode="auto">
                <a:xfrm>
                  <a:off x="6858000" y="3390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22"/>
                <p:cNvSpPr>
                  <a:spLocks noChangeShapeType="1"/>
                </p:cNvSpPr>
                <p:nvPr/>
              </p:nvSpPr>
              <p:spPr bwMode="auto">
                <a:xfrm>
                  <a:off x="6858000" y="3314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23"/>
                <p:cNvSpPr>
                  <a:spLocks noChangeShapeType="1"/>
                </p:cNvSpPr>
                <p:nvPr/>
              </p:nvSpPr>
              <p:spPr bwMode="auto">
                <a:xfrm>
                  <a:off x="6858000" y="3238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24"/>
                <p:cNvSpPr>
                  <a:spLocks noChangeShapeType="1"/>
                </p:cNvSpPr>
                <p:nvPr/>
              </p:nvSpPr>
              <p:spPr bwMode="auto">
                <a:xfrm>
                  <a:off x="6858000" y="3162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25"/>
                <p:cNvSpPr>
                  <a:spLocks noChangeShapeType="1"/>
                </p:cNvSpPr>
                <p:nvPr/>
              </p:nvSpPr>
              <p:spPr bwMode="auto">
                <a:xfrm>
                  <a:off x="6858000" y="3086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26"/>
                <p:cNvSpPr>
                  <a:spLocks noChangeShapeType="1"/>
                </p:cNvSpPr>
                <p:nvPr/>
              </p:nvSpPr>
              <p:spPr bwMode="auto">
                <a:xfrm>
                  <a:off x="6858000" y="3009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Line 27"/>
                <p:cNvSpPr>
                  <a:spLocks noChangeShapeType="1"/>
                </p:cNvSpPr>
                <p:nvPr/>
              </p:nvSpPr>
              <p:spPr bwMode="auto">
                <a:xfrm>
                  <a:off x="6858000" y="2933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Line 88"/>
                <p:cNvSpPr>
                  <a:spLocks noChangeShapeType="1"/>
                </p:cNvSpPr>
                <p:nvPr/>
              </p:nvSpPr>
              <p:spPr bwMode="auto">
                <a:xfrm>
                  <a:off x="6858000" y="4457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89"/>
                <p:cNvSpPr>
                  <a:spLocks noChangeShapeType="1"/>
                </p:cNvSpPr>
                <p:nvPr/>
              </p:nvSpPr>
              <p:spPr bwMode="auto">
                <a:xfrm>
                  <a:off x="6858000" y="4533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90"/>
                <p:cNvSpPr>
                  <a:spLocks noChangeShapeType="1"/>
                </p:cNvSpPr>
                <p:nvPr/>
              </p:nvSpPr>
              <p:spPr bwMode="auto">
                <a:xfrm>
                  <a:off x="6858000" y="4610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91"/>
                <p:cNvSpPr>
                  <a:spLocks noChangeShapeType="1"/>
                </p:cNvSpPr>
                <p:nvPr/>
              </p:nvSpPr>
              <p:spPr bwMode="auto">
                <a:xfrm>
                  <a:off x="6858000" y="4686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92"/>
                <p:cNvSpPr>
                  <a:spLocks noChangeShapeType="1"/>
                </p:cNvSpPr>
                <p:nvPr/>
              </p:nvSpPr>
              <p:spPr bwMode="auto">
                <a:xfrm>
                  <a:off x="6858000" y="4762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94"/>
              <p:cNvGrpSpPr>
                <a:grpSpLocks/>
              </p:cNvGrpSpPr>
              <p:nvPr/>
            </p:nvGrpSpPr>
            <p:grpSpPr bwMode="auto">
              <a:xfrm>
                <a:off x="5791200" y="4864100"/>
                <a:ext cx="685800" cy="442913"/>
                <a:chOff x="3024" y="3264"/>
                <a:chExt cx="432" cy="279"/>
              </a:xfrm>
            </p:grpSpPr>
            <p:sp>
              <p:nvSpPr>
                <p:cNvPr id="144" name="Rectangle 95"/>
                <p:cNvSpPr>
                  <a:spLocks noChangeArrowheads="1"/>
                </p:cNvSpPr>
                <p:nvPr/>
              </p:nvSpPr>
              <p:spPr bwMode="auto">
                <a:xfrm>
                  <a:off x="3024" y="3264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Line 96"/>
                <p:cNvSpPr>
                  <a:spLocks noChangeShapeType="1"/>
                </p:cNvSpPr>
                <p:nvPr/>
              </p:nvSpPr>
              <p:spPr bwMode="auto">
                <a:xfrm>
                  <a:off x="3072" y="3303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97"/>
                <p:cNvSpPr>
                  <a:spLocks noChangeShapeType="1"/>
                </p:cNvSpPr>
                <p:nvPr/>
              </p:nvSpPr>
              <p:spPr bwMode="auto">
                <a:xfrm>
                  <a:off x="3072" y="3351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98"/>
                <p:cNvSpPr>
                  <a:spLocks noChangeShapeType="1"/>
                </p:cNvSpPr>
                <p:nvPr/>
              </p:nvSpPr>
              <p:spPr bwMode="auto">
                <a:xfrm>
                  <a:off x="3072" y="3399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99"/>
                <p:cNvSpPr>
                  <a:spLocks noChangeShapeType="1"/>
                </p:cNvSpPr>
                <p:nvPr/>
              </p:nvSpPr>
              <p:spPr bwMode="auto">
                <a:xfrm>
                  <a:off x="3072" y="3447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00"/>
                <p:cNvSpPr>
                  <a:spLocks noChangeShapeType="1"/>
                </p:cNvSpPr>
                <p:nvPr/>
              </p:nvSpPr>
              <p:spPr bwMode="auto">
                <a:xfrm>
                  <a:off x="3072" y="3495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03"/>
              <p:cNvGrpSpPr>
                <a:grpSpLocks/>
              </p:cNvGrpSpPr>
              <p:nvPr/>
            </p:nvGrpSpPr>
            <p:grpSpPr bwMode="auto">
              <a:xfrm>
                <a:off x="6781800" y="3492500"/>
                <a:ext cx="685800" cy="442913"/>
                <a:chOff x="3648" y="2409"/>
                <a:chExt cx="432" cy="279"/>
              </a:xfrm>
            </p:grpSpPr>
            <p:sp>
              <p:nvSpPr>
                <p:cNvPr id="138" name="Rectangle 104"/>
                <p:cNvSpPr>
                  <a:spLocks noChangeArrowheads="1"/>
                </p:cNvSpPr>
                <p:nvPr/>
              </p:nvSpPr>
              <p:spPr bwMode="auto">
                <a:xfrm>
                  <a:off x="3648" y="2409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Line 105"/>
                <p:cNvSpPr>
                  <a:spLocks noChangeShapeType="1"/>
                </p:cNvSpPr>
                <p:nvPr/>
              </p:nvSpPr>
              <p:spPr bwMode="auto">
                <a:xfrm>
                  <a:off x="3696" y="2448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06"/>
                <p:cNvSpPr>
                  <a:spLocks noChangeShapeType="1"/>
                </p:cNvSpPr>
                <p:nvPr/>
              </p:nvSpPr>
              <p:spPr bwMode="auto">
                <a:xfrm>
                  <a:off x="3696" y="249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107"/>
                <p:cNvSpPr>
                  <a:spLocks noChangeShapeType="1"/>
                </p:cNvSpPr>
                <p:nvPr/>
              </p:nvSpPr>
              <p:spPr bwMode="auto">
                <a:xfrm>
                  <a:off x="3696" y="2544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08"/>
                <p:cNvSpPr>
                  <a:spLocks noChangeShapeType="1"/>
                </p:cNvSpPr>
                <p:nvPr/>
              </p:nvSpPr>
              <p:spPr bwMode="auto">
                <a:xfrm>
                  <a:off x="3696" y="2592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09"/>
                <p:cNvSpPr>
                  <a:spLocks noChangeShapeType="1"/>
                </p:cNvSpPr>
                <p:nvPr/>
              </p:nvSpPr>
              <p:spPr bwMode="auto">
                <a:xfrm>
                  <a:off x="3696" y="264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12"/>
              <p:cNvGrpSpPr>
                <a:grpSpLocks/>
              </p:cNvGrpSpPr>
              <p:nvPr/>
            </p:nvGrpSpPr>
            <p:grpSpPr bwMode="auto">
              <a:xfrm>
                <a:off x="7772400" y="4483100"/>
                <a:ext cx="685800" cy="442913"/>
                <a:chOff x="4272" y="3033"/>
                <a:chExt cx="432" cy="279"/>
              </a:xfrm>
            </p:grpSpPr>
            <p:sp>
              <p:nvSpPr>
                <p:cNvPr id="13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272" y="3033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Line 114"/>
                <p:cNvSpPr>
                  <a:spLocks noChangeShapeType="1"/>
                </p:cNvSpPr>
                <p:nvPr/>
              </p:nvSpPr>
              <p:spPr bwMode="auto">
                <a:xfrm>
                  <a:off x="4320" y="3072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15"/>
                <p:cNvSpPr>
                  <a:spLocks noChangeShapeType="1"/>
                </p:cNvSpPr>
                <p:nvPr/>
              </p:nvSpPr>
              <p:spPr bwMode="auto">
                <a:xfrm>
                  <a:off x="4320" y="312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16"/>
                <p:cNvSpPr>
                  <a:spLocks noChangeShapeType="1"/>
                </p:cNvSpPr>
                <p:nvPr/>
              </p:nvSpPr>
              <p:spPr bwMode="auto">
                <a:xfrm>
                  <a:off x="4320" y="3168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117"/>
                <p:cNvSpPr>
                  <a:spLocks noChangeShapeType="1"/>
                </p:cNvSpPr>
                <p:nvPr/>
              </p:nvSpPr>
              <p:spPr bwMode="auto">
                <a:xfrm>
                  <a:off x="4320" y="321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18"/>
                <p:cNvSpPr>
                  <a:spLocks noChangeShapeType="1"/>
                </p:cNvSpPr>
                <p:nvPr/>
              </p:nvSpPr>
              <p:spPr bwMode="auto">
                <a:xfrm>
                  <a:off x="4320" y="32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29" name="Shape 128"/>
              <p:cNvCxnSpPr>
                <a:cxnSpLocks noChangeShapeType="1"/>
              </p:cNvCxnSpPr>
              <p:nvPr/>
            </p:nvCxnSpPr>
            <p:spPr bwMode="auto">
              <a:xfrm flipV="1">
                <a:off x="7922255" y="4923171"/>
                <a:ext cx="194236" cy="1112637"/>
              </a:xfrm>
              <a:prstGeom prst="curved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30" name="Shape 128"/>
              <p:cNvCxnSpPr>
                <a:cxnSpLocks noChangeShapeType="1"/>
              </p:cNvCxnSpPr>
              <p:nvPr/>
            </p:nvCxnSpPr>
            <p:spPr bwMode="auto">
              <a:xfrm rot="16200000" flipV="1">
                <a:off x="6412338" y="4649462"/>
                <a:ext cx="1883833" cy="453225"/>
              </a:xfrm>
              <a:prstGeom prst="curvedConnector3">
                <a:avLst>
                  <a:gd name="adj1" fmla="val 50000"/>
                </a:avLst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31" name="Shape 128"/>
              <p:cNvCxnSpPr>
                <a:cxnSpLocks noChangeShapeType="1"/>
              </p:cNvCxnSpPr>
              <p:nvPr/>
            </p:nvCxnSpPr>
            <p:spPr bwMode="auto">
              <a:xfrm rot="10800000">
                <a:off x="6132908" y="5305822"/>
                <a:ext cx="1106570" cy="735874"/>
              </a:xfrm>
              <a:prstGeom prst="curved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</p:grpSp>
      </p:grpSp>
      <p:pic>
        <p:nvPicPr>
          <p:cNvPr id="22557" name="Picture 0" descr="Description: Figure3.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7848" y="5132872"/>
            <a:ext cx="1371600" cy="8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13" descr="Description: livematching-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7800" y="5113437"/>
            <a:ext cx="1143000" cy="9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5105400"/>
            <a:ext cx="1219200" cy="89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38"/>
          <p:cNvGrpSpPr/>
          <p:nvPr/>
        </p:nvGrpSpPr>
        <p:grpSpPr>
          <a:xfrm>
            <a:off x="5334000" y="3962400"/>
            <a:ext cx="990600" cy="533400"/>
            <a:chOff x="2438400" y="2590800"/>
            <a:chExt cx="4419600" cy="2590800"/>
          </a:xfrm>
        </p:grpSpPr>
        <p:grpSp>
          <p:nvGrpSpPr>
            <p:cNvPr id="16" name="Group 32"/>
            <p:cNvGrpSpPr/>
            <p:nvPr/>
          </p:nvGrpSpPr>
          <p:grpSpPr>
            <a:xfrm>
              <a:off x="2438401" y="2590798"/>
              <a:ext cx="4419601" cy="2590799"/>
              <a:chOff x="2667000" y="2727821"/>
              <a:chExt cx="4039494" cy="2338957"/>
            </a:xfrm>
          </p:grpSpPr>
          <p:pic>
            <p:nvPicPr>
              <p:cNvPr id="242" name="Picture 3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40670">
                <a:off x="2918505" y="4208289"/>
                <a:ext cx="1269350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3" name="Picture 3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755909">
                <a:off x="4268359" y="2727821"/>
                <a:ext cx="1351158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4" name="Picture 4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67000" y="3200400"/>
                <a:ext cx="1467038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5" name="Picture 1" descr="C:\Users\Yu Sun\Desktop\ICMT2011\livedemo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20632541">
                <a:off x="4267877" y="3281952"/>
                <a:ext cx="2438617" cy="14478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241" name="Picture 5" descr="http://hybrid-share.sourceforge.net/Files/AppIcon-128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581400" y="3048000"/>
              <a:ext cx="1600200" cy="1600201"/>
            </a:xfrm>
            <a:prstGeom prst="rect">
              <a:avLst/>
            </a:prstGeom>
            <a:noFill/>
          </p:spPr>
        </p:pic>
      </p:grpSp>
      <p:pic>
        <p:nvPicPr>
          <p:cNvPr id="246" name="Picture 337" descr="C:\Documents and Settings\Tairas\Local Settings\Temporary Internet Files\Content.IE5\XV9ASBWC\MC900024378[1].wm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315200" y="3886200"/>
            <a:ext cx="852643" cy="70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0" name="Straight Arrow Connector 10"/>
          <p:cNvCxnSpPr>
            <a:endCxn id="22554" idx="1"/>
          </p:cNvCxnSpPr>
          <p:nvPr/>
        </p:nvCxnSpPr>
        <p:spPr>
          <a:xfrm rot="5400000">
            <a:off x="5083340" y="344920"/>
            <a:ext cx="691821" cy="4610100"/>
          </a:xfrm>
          <a:prstGeom prst="curvedConnector4">
            <a:avLst>
              <a:gd name="adj1" fmla="val 22073"/>
              <a:gd name="adj2" fmla="val 104959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10"/>
          <p:cNvCxnSpPr/>
          <p:nvPr/>
        </p:nvCxnSpPr>
        <p:spPr>
          <a:xfrm rot="5400000">
            <a:off x="7019789" y="2362911"/>
            <a:ext cx="773362" cy="655660"/>
          </a:xfrm>
          <a:prstGeom prst="curvedConnector4">
            <a:avLst>
              <a:gd name="adj1" fmla="val 32832"/>
              <a:gd name="adj2" fmla="val 134866"/>
            </a:avLst>
          </a:prstGeom>
          <a:ln w="2222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10"/>
          <p:cNvCxnSpPr/>
          <p:nvPr/>
        </p:nvCxnSpPr>
        <p:spPr>
          <a:xfrm rot="5400000">
            <a:off x="6275537" y="1473979"/>
            <a:ext cx="628682" cy="2288844"/>
          </a:xfrm>
          <a:prstGeom prst="curvedConnector4">
            <a:avLst>
              <a:gd name="adj1" fmla="val 18915"/>
              <a:gd name="adj2" fmla="val 109988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10"/>
          <p:cNvCxnSpPr>
            <a:stCxn id="22554" idx="3"/>
            <a:endCxn id="22564" idx="3"/>
          </p:cNvCxnSpPr>
          <p:nvPr/>
        </p:nvCxnSpPr>
        <p:spPr>
          <a:xfrm flipH="1">
            <a:off x="4286276" y="2995881"/>
            <a:ext cx="300012" cy="1216551"/>
          </a:xfrm>
          <a:prstGeom prst="curvedConnector3">
            <a:avLst>
              <a:gd name="adj1" fmla="val -76197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10"/>
          <p:cNvCxnSpPr>
            <a:stCxn id="22564" idx="1"/>
            <a:endCxn id="22557" idx="1"/>
          </p:cNvCxnSpPr>
          <p:nvPr/>
        </p:nvCxnSpPr>
        <p:spPr>
          <a:xfrm rot="10800000" flipV="1">
            <a:off x="3137848" y="4212432"/>
            <a:ext cx="117334" cy="1350256"/>
          </a:xfrm>
          <a:prstGeom prst="curvedConnector3">
            <a:avLst>
              <a:gd name="adj1" fmla="val 294828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10"/>
          <p:cNvCxnSpPr/>
          <p:nvPr/>
        </p:nvCxnSpPr>
        <p:spPr>
          <a:xfrm>
            <a:off x="6205869" y="2805600"/>
            <a:ext cx="106969" cy="1365214"/>
          </a:xfrm>
          <a:prstGeom prst="curvedConnector3">
            <a:avLst>
              <a:gd name="adj1" fmla="val 324702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10"/>
          <p:cNvCxnSpPr>
            <a:endCxn id="246" idx="3"/>
          </p:cNvCxnSpPr>
          <p:nvPr/>
        </p:nvCxnSpPr>
        <p:spPr>
          <a:xfrm flipH="1">
            <a:off x="8167843" y="2996836"/>
            <a:ext cx="206197" cy="1241743"/>
          </a:xfrm>
          <a:prstGeom prst="curvedConnector3">
            <a:avLst>
              <a:gd name="adj1" fmla="val -110865"/>
            </a:avLst>
          </a:prstGeom>
          <a:ln w="2222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10"/>
          <p:cNvCxnSpPr>
            <a:stCxn id="22552" idx="3"/>
            <a:endCxn id="22553" idx="1"/>
          </p:cNvCxnSpPr>
          <p:nvPr/>
        </p:nvCxnSpPr>
        <p:spPr>
          <a:xfrm flipV="1">
            <a:off x="4495800" y="1707286"/>
            <a:ext cx="490595" cy="390"/>
          </a:xfrm>
          <a:prstGeom prst="curvedConnector3">
            <a:avLst>
              <a:gd name="adj1" fmla="val 50000"/>
            </a:avLst>
          </a:prstGeom>
          <a:ln w="22225">
            <a:solidFill>
              <a:schemeClr val="tx2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10"/>
          <p:cNvCxnSpPr>
            <a:stCxn id="22553" idx="3"/>
            <a:endCxn id="65" idx="1"/>
          </p:cNvCxnSpPr>
          <p:nvPr/>
        </p:nvCxnSpPr>
        <p:spPr>
          <a:xfrm flipV="1">
            <a:off x="6691952" y="1543687"/>
            <a:ext cx="470848" cy="163599"/>
          </a:xfrm>
          <a:prstGeom prst="curvedConnector3">
            <a:avLst>
              <a:gd name="adj1" fmla="val 50000"/>
            </a:avLst>
          </a:prstGeom>
          <a:ln w="22225">
            <a:solidFill>
              <a:schemeClr val="tx2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4" name="Picture 36" descr="C:\Users\Yu Sun\Desktop\defensetmp\usercentric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55182" y="3810000"/>
            <a:ext cx="1031094" cy="804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14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Model Transformation By Demonstration (MTBD)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 complete model transformation framework</a:t>
            </a:r>
          </a:p>
          <a:p>
            <a:pPr lvl="1"/>
            <a:r>
              <a:rPr lang="en-US" sz="2000" dirty="0" smtClean="0"/>
              <a:t>Specify and execute model transformations</a:t>
            </a:r>
          </a:p>
          <a:p>
            <a:pPr lvl="1"/>
            <a:r>
              <a:rPr lang="en-US" sz="2000" dirty="0" smtClean="0"/>
              <a:t>Users are fully isolated from MTLs and metamodel definitions</a:t>
            </a:r>
            <a:endParaRPr lang="en-US" sz="2200" dirty="0" smtClean="0"/>
          </a:p>
          <a:p>
            <a:r>
              <a:rPr lang="en-US" sz="2200" dirty="0" smtClean="0"/>
              <a:t>Infer and generate model transformation patterns by demonstrating model transformations on concrete examples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27</a:t>
            </a:fld>
            <a:endParaRPr lang="en-US" altLang="en-US"/>
          </a:p>
        </p:txBody>
      </p:sp>
      <p:grpSp>
        <p:nvGrpSpPr>
          <p:cNvPr id="6" name="Group 38"/>
          <p:cNvGrpSpPr/>
          <p:nvPr/>
        </p:nvGrpSpPr>
        <p:grpSpPr>
          <a:xfrm>
            <a:off x="569409" y="3352800"/>
            <a:ext cx="8041191" cy="3027741"/>
            <a:chOff x="798009" y="3429000"/>
            <a:chExt cx="8041191" cy="302774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484" y="4442204"/>
              <a:ext cx="2009516" cy="201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8" descr="E:\Research\TOOLS10\figure1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8009" y="4033650"/>
              <a:ext cx="2743200" cy="1828647"/>
            </a:xfrm>
            <a:prstGeom prst="rect">
              <a:avLst/>
            </a:prstGeom>
            <a:scene3d>
              <a:camera prst="perspectiveHeroicExtremeRightFacing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962284" y="5990947"/>
              <a:ext cx="441960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809884" y="4090897"/>
              <a:ext cx="4419600" cy="15952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3148334" y="3962400"/>
              <a:ext cx="2081150" cy="164754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3172084" y="5609947"/>
              <a:ext cx="2209800" cy="381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Cloud Callout 37"/>
            <p:cNvSpPr/>
            <p:nvPr/>
          </p:nvSpPr>
          <p:spPr bwMode="auto">
            <a:xfrm>
              <a:off x="5853242" y="3429000"/>
              <a:ext cx="2985958" cy="1981200"/>
            </a:xfrm>
            <a:prstGeom prst="cloudCallout">
              <a:avLst>
                <a:gd name="adj1" fmla="val -46984"/>
                <a:gd name="adj2" fmla="val 3921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7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57802" y="3797856"/>
              <a:ext cx="1924198" cy="1383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3074" name="Picture 2" descr="http://www.canduh.com/images/update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186" y="4038600"/>
              <a:ext cx="364614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ross, delete, exit, first, last, next, previous, remove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661" y="4102924"/>
              <a:ext cx="392875" cy="39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001, 01, add, addition, new, plus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129" y="4184929"/>
              <a:ext cx="387071" cy="38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Striped Right Arrow 41"/>
            <p:cNvSpPr/>
            <p:nvPr/>
          </p:nvSpPr>
          <p:spPr bwMode="auto">
            <a:xfrm rot="21303523">
              <a:off x="3179181" y="4384688"/>
              <a:ext cx="2752532" cy="568683"/>
            </a:xfrm>
            <a:prstGeom prst="stripedRightArrow">
              <a:avLst>
                <a:gd name="adj1" fmla="val 44777"/>
                <a:gd name="adj2" fmla="val 27366"/>
              </a:avLst>
            </a:prstGeom>
            <a:solidFill>
              <a:schemeClr val="accent2">
                <a:lumMod val="40000"/>
                <a:lumOff val="60000"/>
                <a:alpha val="3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Add, Remove, Update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9040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MTBD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28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1171575"/>
            <a:ext cx="8077200" cy="5038724"/>
            <a:chOff x="533400" y="1171575"/>
            <a:chExt cx="8077200" cy="5038724"/>
          </a:xfrm>
        </p:grpSpPr>
        <p:sp>
          <p:nvSpPr>
            <p:cNvPr id="76" name="Rectangle 75"/>
            <p:cNvSpPr/>
            <p:nvPr/>
          </p:nvSpPr>
          <p:spPr bwMode="auto">
            <a:xfrm>
              <a:off x="542925" y="3952874"/>
              <a:ext cx="6210300" cy="2257425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33400" y="1171575"/>
              <a:ext cx="8077200" cy="2362200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rapezoid 53"/>
            <p:cNvSpPr/>
            <p:nvPr/>
          </p:nvSpPr>
          <p:spPr bwMode="auto">
            <a:xfrm>
              <a:off x="1743075" y="4638675"/>
              <a:ext cx="3581400" cy="685800"/>
            </a:xfrm>
            <a:prstGeom prst="trapezoid">
              <a:avLst>
                <a:gd name="adj" fmla="val 207143"/>
              </a:avLst>
            </a:prstGeom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rapezoid 18"/>
            <p:cNvSpPr/>
            <p:nvPr/>
          </p:nvSpPr>
          <p:spPr bwMode="auto">
            <a:xfrm rot="10800000">
              <a:off x="643096" y="1600200"/>
              <a:ext cx="1828799" cy="1314450"/>
            </a:xfrm>
            <a:prstGeom prst="trapezoid">
              <a:avLst/>
            </a:prstGeom>
            <a:gradFill flip="none" rotWithShape="1">
              <a:gsLst>
                <a:gs pos="100000">
                  <a:schemeClr val="accent2">
                    <a:tint val="50000"/>
                    <a:satMod val="300000"/>
                  </a:schemeClr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24045" y="1304925"/>
              <a:ext cx="1885950" cy="628650"/>
              <a:chOff x="3744006" y="2381251"/>
              <a:chExt cx="2020661" cy="628650"/>
            </a:xfrm>
          </p:grpSpPr>
          <p:sp>
            <p:nvSpPr>
              <p:cNvPr id="7" name="Flowchart: Alternate Process 6"/>
              <p:cNvSpPr/>
              <p:nvPr/>
            </p:nvSpPr>
            <p:spPr bwMode="auto">
              <a:xfrm>
                <a:off x="3744006" y="2381251"/>
                <a:ext cx="2020661" cy="62865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15505" y="2448580"/>
                <a:ext cx="1444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User</a:t>
                </a:r>
                <a:endParaRPr lang="en-US" sz="1600" dirty="0" smtClean="0"/>
              </a:p>
              <a:p>
                <a:pPr>
                  <a:buNone/>
                </a:pPr>
                <a:r>
                  <a:rPr lang="en-US" sz="1400" dirty="0" smtClean="0"/>
                  <a:t>Demonstration</a:t>
                </a:r>
                <a:endParaRPr lang="en-US" sz="1600" dirty="0" smtClean="0"/>
              </a:p>
            </p:txBody>
          </p:sp>
          <p:pic>
            <p:nvPicPr>
              <p:cNvPr id="6" name="Picture 5" descr="C:\Documents and Settings\Tairas\Local Settings\Temporary Internet Files\Content.IE5\G16N01E7\MCj0433942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31772" y="2394853"/>
                <a:ext cx="571500" cy="57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776445" y="2667000"/>
              <a:ext cx="1619250" cy="685800"/>
              <a:chOff x="1219200" y="2819400"/>
              <a:chExt cx="1619250" cy="685800"/>
            </a:xfrm>
          </p:grpSpPr>
          <p:sp>
            <p:nvSpPr>
              <p:cNvPr id="10" name="Flowchart: Alternate Process 9"/>
              <p:cNvSpPr/>
              <p:nvPr/>
            </p:nvSpPr>
            <p:spPr bwMode="auto">
              <a:xfrm>
                <a:off x="1219200" y="2819400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47825" y="2924175"/>
                <a:ext cx="1190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Operation</a:t>
                </a:r>
              </a:p>
              <a:p>
                <a:pPr>
                  <a:buNone/>
                </a:pPr>
                <a:r>
                  <a:rPr lang="en-US" sz="1400" dirty="0" smtClean="0"/>
                  <a:t>Recording</a:t>
                </a:r>
              </a:p>
            </p:txBody>
          </p:sp>
          <p:pic>
            <p:nvPicPr>
              <p:cNvPr id="74754" name="Picture 2" descr="http://www.deviantart.com/download/86810717/Camstudio_Record_Button_Icon_by_HereticPie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85875" y="2905125"/>
                <a:ext cx="533400" cy="533400"/>
              </a:xfrm>
              <a:prstGeom prst="rect">
                <a:avLst/>
              </a:prstGeom>
              <a:noFill/>
            </p:spPr>
          </p:pic>
        </p:grpSp>
        <p:cxnSp>
          <p:nvCxnSpPr>
            <p:cNvPr id="22" name="Straight Connector 21"/>
            <p:cNvCxnSpPr/>
            <p:nvPr/>
          </p:nvCxnSpPr>
          <p:spPr bwMode="auto">
            <a:xfrm>
              <a:off x="2319495" y="3009900"/>
              <a:ext cx="4572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4834095" y="2667000"/>
              <a:ext cx="1676400" cy="685800"/>
              <a:chOff x="3200400" y="4419600"/>
              <a:chExt cx="1676400" cy="685800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3200400" y="44196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14724" y="4505325"/>
                <a:ext cx="1362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Pattern</a:t>
                </a:r>
              </a:p>
              <a:p>
                <a:pPr>
                  <a:buNone/>
                </a:pPr>
                <a:r>
                  <a:rPr lang="en-US" sz="1400" dirty="0" smtClean="0"/>
                  <a:t>Inference</a:t>
                </a:r>
              </a:p>
            </p:txBody>
          </p:sp>
          <p:pic>
            <p:nvPicPr>
              <p:cNvPr id="7475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05175" y="4543425"/>
                <a:ext cx="428625" cy="444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3" name="Straight Connector 32"/>
            <p:cNvCxnSpPr/>
            <p:nvPr/>
          </p:nvCxnSpPr>
          <p:spPr bwMode="auto">
            <a:xfrm>
              <a:off x="4319745" y="3009900"/>
              <a:ext cx="51435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6872445" y="2667000"/>
              <a:ext cx="1557180" cy="685800"/>
              <a:chOff x="5181600" y="4191000"/>
              <a:chExt cx="1557180" cy="685800"/>
            </a:xfrm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5181600" y="41910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638800" y="4267855"/>
                <a:ext cx="10999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User</a:t>
                </a:r>
                <a:endParaRPr lang="en-US" sz="1600" dirty="0" smtClean="0"/>
              </a:p>
              <a:p>
                <a:pPr>
                  <a:buNone/>
                </a:pPr>
                <a:r>
                  <a:rPr lang="en-US" sz="1400" dirty="0" smtClean="0"/>
                  <a:t>Refinement</a:t>
                </a:r>
                <a:endParaRPr lang="en-US" sz="1600" dirty="0" smtClean="0"/>
              </a:p>
            </p:txBody>
          </p:sp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3702" y="4339319"/>
                <a:ext cx="461281" cy="461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59" name="Straight Connector 58"/>
            <p:cNvCxnSpPr/>
            <p:nvPr/>
          </p:nvCxnSpPr>
          <p:spPr bwMode="auto">
            <a:xfrm>
              <a:off x="6379431" y="3009900"/>
              <a:ext cx="493014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2776695" y="2667000"/>
              <a:ext cx="1695450" cy="685800"/>
              <a:chOff x="2600325" y="2809875"/>
              <a:chExt cx="1695450" cy="685800"/>
            </a:xfrm>
          </p:grpSpPr>
          <p:sp>
            <p:nvSpPr>
              <p:cNvPr id="65" name="Flowchart: Alternate Process 64"/>
              <p:cNvSpPr/>
              <p:nvPr/>
            </p:nvSpPr>
            <p:spPr bwMode="auto">
              <a:xfrm>
                <a:off x="2600325" y="2809875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933699" y="2905125"/>
                <a:ext cx="1362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Operation</a:t>
                </a:r>
              </a:p>
              <a:p>
                <a:pPr>
                  <a:buNone/>
                </a:pPr>
                <a:r>
                  <a:rPr lang="en-US" sz="1400" dirty="0" smtClean="0"/>
                  <a:t>Optimization</a:t>
                </a:r>
              </a:p>
            </p:txBody>
          </p:sp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38425" y="2924175"/>
                <a:ext cx="472348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698623" y="4143375"/>
              <a:ext cx="1673352" cy="685800"/>
              <a:chOff x="3810000" y="3962400"/>
              <a:chExt cx="1673352" cy="685800"/>
            </a:xfrm>
          </p:grpSpPr>
          <p:sp>
            <p:nvSpPr>
              <p:cNvPr id="49" name="Flowchart: Alternate Process 48"/>
              <p:cNvSpPr/>
              <p:nvPr/>
            </p:nvSpPr>
            <p:spPr bwMode="auto">
              <a:xfrm>
                <a:off x="3810000" y="39624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76518" y="4072950"/>
                <a:ext cx="1199727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Pattern Execution</a:t>
                </a:r>
                <a:endParaRPr lang="en-US" sz="1600" dirty="0" smtClean="0"/>
              </a:p>
            </p:txBody>
          </p:sp>
          <p:pic>
            <p:nvPicPr>
              <p:cNvPr id="34818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85993" y="4049137"/>
                <a:ext cx="528638" cy="52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1669923" y="5324475"/>
              <a:ext cx="1673352" cy="685800"/>
              <a:chOff x="1295400" y="4924425"/>
              <a:chExt cx="1673352" cy="685800"/>
            </a:xfrm>
          </p:grpSpPr>
          <p:sp>
            <p:nvSpPr>
              <p:cNvPr id="15" name="Flowchart: Alternate Process 14"/>
              <p:cNvSpPr/>
              <p:nvPr/>
            </p:nvSpPr>
            <p:spPr bwMode="auto">
              <a:xfrm>
                <a:off x="1295400" y="4924425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4819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94367" y="5038725"/>
                <a:ext cx="510633" cy="486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724025" y="5048250"/>
                <a:ext cx="1200150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Correctness Checking</a:t>
                </a:r>
                <a:endParaRPr lang="en-US" sz="1600" dirty="0" smtClean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724275" y="5334000"/>
              <a:ext cx="1676400" cy="685800"/>
              <a:chOff x="4267200" y="4953000"/>
              <a:chExt cx="1676400" cy="685800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267200" y="49530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848649" y="5082469"/>
                <a:ext cx="1094951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Execution Control</a:t>
                </a:r>
                <a:endParaRPr lang="en-US" sz="1600" dirty="0" smtClean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115175" y="3762375"/>
              <a:ext cx="1085850" cy="1447800"/>
              <a:chOff x="6858000" y="4191000"/>
              <a:chExt cx="1085850" cy="1447800"/>
            </a:xfrm>
          </p:grpSpPr>
          <p:sp>
            <p:nvSpPr>
              <p:cNvPr id="55" name="Flowchart: Magnetic Disk 54"/>
              <p:cNvSpPr/>
              <p:nvPr/>
            </p:nvSpPr>
            <p:spPr bwMode="auto">
              <a:xfrm>
                <a:off x="6858000" y="4191000"/>
                <a:ext cx="1066800" cy="1447800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1" name="Picture 60" descr="database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210425" y="5219700"/>
                <a:ext cx="381000" cy="38100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6903179" y="4686300"/>
                <a:ext cx="10406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Pattern</a:t>
                </a:r>
                <a:endParaRPr lang="en-US" sz="1600" dirty="0" smtClean="0"/>
              </a:p>
              <a:p>
                <a:pPr>
                  <a:buNone/>
                </a:pPr>
                <a:r>
                  <a:rPr lang="en-US" sz="1400" dirty="0" smtClean="0"/>
                  <a:t>Repository</a:t>
                </a:r>
                <a:endParaRPr lang="en-US" sz="1600" dirty="0" smtClean="0"/>
              </a:p>
            </p:txBody>
          </p:sp>
        </p:grp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7442057" y="3555856"/>
              <a:ext cx="409575" cy="3462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4371975" y="4486275"/>
              <a:ext cx="27432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833013" y="1209675"/>
              <a:ext cx="1729962" cy="3416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MT Specification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229225" y="4001768"/>
              <a:ext cx="1489062" cy="3416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MT Execution</a:t>
              </a:r>
              <a:endParaRPr lang="en-US" dirty="0"/>
            </a:p>
          </p:txBody>
        </p:sp>
        <p:pic>
          <p:nvPicPr>
            <p:cNvPr id="2052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5334000"/>
              <a:ext cx="727072" cy="727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463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Gill Sans MT" pitchFamily="34" charset="0"/>
              </a:rPr>
              <a:t>A Model Transformation Example</a:t>
            </a:r>
            <a:endParaRPr lang="en-US" sz="36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5525"/>
          </a:xfrm>
        </p:spPr>
        <p:txBody>
          <a:bodyPr/>
          <a:lstStyle/>
          <a:p>
            <a:r>
              <a:rPr lang="en-US" sz="2000" dirty="0" smtClean="0"/>
              <a:t>If a room contains both a weapon (&gt;100) and gold, replace them with a monster having half the power of the weapon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4876800"/>
            <a:ext cx="336823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Source model </a:t>
            </a:r>
            <a:r>
              <a:rPr lang="en-US" sz="1400" dirty="0" smtClean="0"/>
              <a:t>with the weapon and gold</a:t>
            </a:r>
            <a:endParaRPr lang="en-US" sz="1400" dirty="0"/>
          </a:p>
        </p:txBody>
      </p:sp>
      <p:pic>
        <p:nvPicPr>
          <p:cNvPr id="67585" name="Picture 1" descr="C:\Documents and Settings\yusun\Desktop\sourc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057400"/>
            <a:ext cx="3200414" cy="2743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1" name="Oval 20"/>
          <p:cNvSpPr/>
          <p:nvPr/>
        </p:nvSpPr>
        <p:spPr bwMode="auto">
          <a:xfrm>
            <a:off x="2275726" y="2057400"/>
            <a:ext cx="685800" cy="1447800"/>
          </a:xfrm>
          <a:prstGeom prst="ellipse">
            <a:avLst/>
          </a:prstGeom>
          <a:solidFill>
            <a:srgbClr val="C0C0C0">
              <a:alpha val="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124200" y="2971800"/>
            <a:ext cx="685800" cy="1447800"/>
          </a:xfrm>
          <a:prstGeom prst="ellipse">
            <a:avLst/>
          </a:prstGeom>
          <a:solidFill>
            <a:srgbClr val="C0C0C0">
              <a:alpha val="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4826" y="2531155"/>
            <a:ext cx="42030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110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1350" y="3483655"/>
            <a:ext cx="42030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120</a:t>
            </a:r>
            <a:endParaRPr lang="en-US" sz="1100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943197" y="2057400"/>
            <a:ext cx="3981617" cy="3105632"/>
            <a:chOff x="3943197" y="2057400"/>
            <a:chExt cx="3981617" cy="3105632"/>
          </a:xfrm>
        </p:grpSpPr>
        <p:grpSp>
          <p:nvGrpSpPr>
            <p:cNvPr id="29" name="Group 28"/>
            <p:cNvGrpSpPr/>
            <p:nvPr/>
          </p:nvGrpSpPr>
          <p:grpSpPr>
            <a:xfrm>
              <a:off x="3943197" y="2057400"/>
              <a:ext cx="3981617" cy="3105632"/>
              <a:chOff x="3943197" y="2057400"/>
              <a:chExt cx="3981617" cy="310563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724400" y="2057400"/>
                <a:ext cx="3200414" cy="3105632"/>
                <a:chOff x="4724400" y="2057400"/>
                <a:chExt cx="3200414" cy="3105632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5105400" y="4876800"/>
                  <a:ext cx="2580515" cy="28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400" dirty="0" smtClean="0">
                      <a:solidFill>
                        <a:schemeClr val="tx2"/>
                      </a:solidFill>
                    </a:rPr>
                    <a:t>Target model </a:t>
                  </a:r>
                  <a:r>
                    <a:rPr lang="en-US" sz="1400" dirty="0" smtClean="0"/>
                    <a:t>with the monster</a:t>
                  </a:r>
                  <a:endParaRPr lang="en-US" sz="1400" dirty="0"/>
                </a:p>
              </p:txBody>
            </p:sp>
            <p:pic>
              <p:nvPicPr>
                <p:cNvPr id="5" name="Picture 2" descr="C:\Documents and Settings\yusun\Desktop\source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24400" y="2057400"/>
                  <a:ext cx="3200414" cy="2743200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pic>
          </p:grpSp>
          <p:sp>
            <p:nvSpPr>
              <p:cNvPr id="22" name="Curved Up Arrow 21"/>
              <p:cNvSpPr/>
              <p:nvPr/>
            </p:nvSpPr>
            <p:spPr bwMode="auto">
              <a:xfrm rot="21415674">
                <a:off x="3943197" y="4341911"/>
                <a:ext cx="1216152" cy="600101"/>
              </a:xfrm>
              <a:prstGeom prst="curvedUpArrow">
                <a:avLst>
                  <a:gd name="adj1" fmla="val 25000"/>
                  <a:gd name="adj2" fmla="val 66776"/>
                  <a:gd name="adj3" fmla="val 25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5" name="Oval 24"/>
            <p:cNvSpPr/>
            <p:nvPr/>
          </p:nvSpPr>
          <p:spPr bwMode="auto">
            <a:xfrm>
              <a:off x="6172200" y="2133600"/>
              <a:ext cx="457200" cy="990600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7086600" y="2971800"/>
              <a:ext cx="457200" cy="1066800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8500" y="3610448"/>
              <a:ext cx="341760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solidFill>
                    <a:srgbClr val="FF0000"/>
                  </a:solidFill>
                </a:rPr>
                <a:t>60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24575" y="2616880"/>
              <a:ext cx="341760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solidFill>
                    <a:srgbClr val="FF0000"/>
                  </a:solidFill>
                </a:rPr>
                <a:t>55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8127" y="6392091"/>
            <a:ext cx="381000" cy="304800"/>
          </a:xfrm>
        </p:spPr>
        <p:txBody>
          <a:bodyPr/>
          <a:lstStyle/>
          <a:p>
            <a:fld id="{63BF9F8C-9375-4C1B-87F2-A24B96BCA8C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Raising the Level of Abstraction</a:t>
            </a:r>
            <a:endParaRPr lang="en-US" sz="3600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5525"/>
          </a:xfrm>
        </p:spPr>
        <p:txBody>
          <a:bodyPr/>
          <a:lstStyle/>
          <a:p>
            <a:r>
              <a:rPr lang="en-US" sz="2000" dirty="0" smtClean="0"/>
              <a:t>Raising the level of abstraction helps developers to program in terms of design intent rather than the underlying computing environment </a:t>
            </a:r>
            <a:endParaRPr lang="en-US" sz="2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52400" y="2286000"/>
            <a:ext cx="5029200" cy="3886200"/>
            <a:chOff x="2438400" y="2438400"/>
            <a:chExt cx="4876800" cy="3698226"/>
          </a:xfrm>
        </p:grpSpPr>
        <p:graphicFrame>
          <p:nvGraphicFramePr>
            <p:cNvPr id="5" name="Diagram 4"/>
            <p:cNvGraphicFramePr/>
            <p:nvPr/>
          </p:nvGraphicFramePr>
          <p:xfrm>
            <a:off x="2438400" y="2438400"/>
            <a:ext cx="4876800" cy="3251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32" name="Group 31"/>
            <p:cNvGrpSpPr/>
            <p:nvPr/>
          </p:nvGrpSpPr>
          <p:grpSpPr>
            <a:xfrm>
              <a:off x="4453205" y="5700774"/>
              <a:ext cx="2374315" cy="435852"/>
              <a:chOff x="4453205" y="5700774"/>
              <a:chExt cx="2374315" cy="435852"/>
            </a:xfrm>
          </p:grpSpPr>
          <p:sp>
            <p:nvSpPr>
              <p:cNvPr id="17" name="Up Arrow 16"/>
              <p:cNvSpPr/>
              <p:nvPr/>
            </p:nvSpPr>
            <p:spPr bwMode="auto">
              <a:xfrm rot="5400000">
                <a:off x="5577840" y="4633974"/>
                <a:ext cx="182880" cy="2316480"/>
              </a:xfrm>
              <a:prstGeom prst="upArrow">
                <a:avLst>
                  <a:gd name="adj1" fmla="val 50000"/>
                  <a:gd name="adj2" fmla="val 98485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53205" y="5822694"/>
                <a:ext cx="966931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dirty="0" smtClean="0">
                    <a:latin typeface="+mn-lt"/>
                  </a:rPr>
                  <a:t>Flexibility</a:t>
                </a:r>
                <a:endParaRPr lang="en-US" sz="1600" dirty="0">
                  <a:latin typeface="+mn-lt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385168" y="2875651"/>
              <a:ext cx="506964" cy="1981200"/>
              <a:chOff x="3385168" y="2875651"/>
              <a:chExt cx="506964" cy="1981200"/>
            </a:xfrm>
          </p:grpSpPr>
          <p:sp>
            <p:nvSpPr>
              <p:cNvPr id="15" name="Up Arrow 14"/>
              <p:cNvSpPr/>
              <p:nvPr/>
            </p:nvSpPr>
            <p:spPr bwMode="auto">
              <a:xfrm rot="1189568">
                <a:off x="3663532" y="2875651"/>
                <a:ext cx="228600" cy="1981200"/>
              </a:xfrm>
              <a:prstGeom prst="upArrow">
                <a:avLst>
                  <a:gd name="adj1" fmla="val 50000"/>
                  <a:gd name="adj2" fmla="val 98485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7416050">
                <a:off x="2619670" y="3760621"/>
                <a:ext cx="1844928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dirty="0" smtClean="0">
                    <a:latin typeface="+mn-lt"/>
                  </a:rPr>
                  <a:t>Level of Abstraction</a:t>
                </a:r>
                <a:endParaRPr lang="en-US" sz="1600" dirty="0">
                  <a:latin typeface="+mn-lt"/>
                </a:endParaRPr>
              </a:p>
            </p:txBody>
          </p:sp>
        </p:grp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76200" y="2209800"/>
            <a:ext cx="1295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2983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???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rapezoid 53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rapezoid 18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Demonstration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30</a:t>
            </a:fld>
            <a:endParaRPr lang="en-US" altLang="en-US"/>
          </a:p>
        </p:txBody>
      </p:sp>
      <p:grpSp>
        <p:nvGrpSpPr>
          <p:cNvPr id="5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10" name="Flowchart: Alternate Process 9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475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cxnSp>
        <p:nvCxnSpPr>
          <p:cNvPr id="22" name="Straight Connector 21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32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5" name="Flowchart: Alternate Process 14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sp>
        <p:nvSpPr>
          <p:cNvPr id="36" name="Flowchart: Alternate Process 35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70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databas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 bwMode="auto">
          <a:xfrm>
            <a:off x="561975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6" name="Picture 5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" name="Group 62"/>
          <p:cNvGrpSpPr/>
          <p:nvPr/>
        </p:nvGrpSpPr>
        <p:grpSpPr>
          <a:xfrm>
            <a:off x="2590800" y="1295400"/>
            <a:ext cx="5791200" cy="2895600"/>
            <a:chOff x="2590800" y="1295400"/>
            <a:chExt cx="5791200" cy="2895600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2590800" y="1295400"/>
              <a:ext cx="5791200" cy="28956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645515" y="1371600"/>
              <a:ext cx="5660285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 </a:t>
              </a:r>
              <a:r>
                <a:rPr lang="en-US" sz="1600" dirty="0" smtClean="0">
                  <a:latin typeface="+mn-lt"/>
                </a:rPr>
                <a:t>Edit a sample source model to change it into the desired target model, reflecting the purpose of the transformation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339073" y="3838093"/>
              <a:ext cx="1656223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1" dirty="0" smtClean="0">
                  <a:latin typeface="+mn-lt"/>
                </a:rPr>
                <a:t>Before Demonstration</a:t>
              </a:r>
              <a:endParaRPr lang="en-US" sz="1400" i="1" dirty="0">
                <a:latin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47106" y="3848100"/>
              <a:ext cx="1553246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1" dirty="0" smtClean="0">
                  <a:latin typeface="+mn-lt"/>
                </a:rPr>
                <a:t>After Demonstration</a:t>
              </a:r>
              <a:endParaRPr lang="en-US" sz="1400" i="1" dirty="0">
                <a:latin typeface="+mn-lt"/>
              </a:endParaRPr>
            </a:p>
          </p:txBody>
        </p:sp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02220" y="1981200"/>
              <a:ext cx="2255580" cy="18412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38800" y="1981200"/>
              <a:ext cx="2286000" cy="18272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75" name="Group 74"/>
          <p:cNvGrpSpPr/>
          <p:nvPr/>
        </p:nvGrpSpPr>
        <p:grpSpPr>
          <a:xfrm>
            <a:off x="2590800" y="4267200"/>
            <a:ext cx="4524375" cy="1447800"/>
            <a:chOff x="2590800" y="4267200"/>
            <a:chExt cx="4524375" cy="1447800"/>
          </a:xfrm>
        </p:grpSpPr>
        <p:sp>
          <p:nvSpPr>
            <p:cNvPr id="72" name="Rounded Rectangle 71"/>
            <p:cNvSpPr/>
            <p:nvPr/>
          </p:nvSpPr>
          <p:spPr bwMode="auto">
            <a:xfrm>
              <a:off x="2590800" y="4267200"/>
              <a:ext cx="3962400" cy="14478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90801" y="4343400"/>
              <a:ext cx="228599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en-US" sz="1600" dirty="0" smtClean="0">
                  <a:latin typeface="+mn-lt"/>
                </a:rPr>
                <a:t> Attribute refactoring to demonstrate attribute transformation on a concrete model</a:t>
              </a:r>
              <a:endParaRPr lang="en-US" sz="1600" dirty="0">
                <a:latin typeface="+mn-lt"/>
              </a:endParaRPr>
            </a:p>
          </p:txBody>
        </p:sp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62525" y="4352926"/>
              <a:ext cx="1143000" cy="119484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60" name="Rectangular Callout 59"/>
            <p:cNvSpPr/>
            <p:nvPr/>
          </p:nvSpPr>
          <p:spPr bwMode="auto">
            <a:xfrm>
              <a:off x="5629274" y="5238750"/>
              <a:ext cx="1485901" cy="342900"/>
            </a:xfrm>
            <a:prstGeom prst="wedgeRectCallout">
              <a:avLst>
                <a:gd name="adj1" fmla="val -70834"/>
                <a:gd name="adj2" fmla="val 10714"/>
              </a:avLst>
            </a:prstGeom>
            <a:solidFill>
              <a:srgbClr val="FFFF00">
                <a:alpha val="97000"/>
              </a:srgbClr>
            </a:solidFill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HeroicExtremeLeftFacing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100 / 2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Alternate Process 35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63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rapezoid 18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6" name="Picture 5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Trapezoid 53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Recording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31</a:t>
            </a:fld>
            <a:endParaRPr lang="en-US" altLang="en-US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32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5" name="Flowchart: Alternate Process 14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7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databas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10" name="Flowchart: Alternate Process 9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475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88" name="Group 87"/>
          <p:cNvGrpSpPr/>
          <p:nvPr/>
        </p:nvGrpSpPr>
        <p:grpSpPr>
          <a:xfrm>
            <a:off x="2590800" y="1600200"/>
            <a:ext cx="5791200" cy="1752600"/>
            <a:chOff x="2590800" y="1295400"/>
            <a:chExt cx="5791200" cy="1752600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2590800" y="1295400"/>
              <a:ext cx="5791200" cy="17526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645515" y="1371600"/>
              <a:ext cx="5660285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 All </a:t>
              </a:r>
              <a:r>
                <a:rPr lang="en-US" sz="1600" dirty="0" smtClean="0">
                  <a:latin typeface="+mn-lt"/>
                </a:rPr>
                <a:t>the user operations performed during the demonstration will be recorded, as well as the related context information</a:t>
              </a:r>
            </a:p>
          </p:txBody>
        </p:sp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81300" y="2057400"/>
              <a:ext cx="5410200" cy="7769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aphicFrame>
        <p:nvGraphicFramePr>
          <p:cNvPr id="87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066800" y="3652520"/>
          <a:ext cx="7315200" cy="20624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12800"/>
                <a:gridCol w="1828800"/>
                <a:gridCol w="467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Operation</a:t>
                      </a:r>
                      <a:r>
                        <a:rPr lang="en-US" sz="1600" baseline="0" dirty="0" smtClean="0"/>
                        <a:t>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Detail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Delete</a:t>
                      </a:r>
                      <a:r>
                        <a:rPr lang="en-US" sz="1600" baseline="0" dirty="0" smtClean="0"/>
                        <a:t> Element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Root.MazeFolder.Room2.Weapon1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Delete Element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Root.MazeFolder.Room2.Gold1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Element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Root.MazeFolder.Room2  (Monster1)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Update Element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Root.MazeFolder.Room2.Monster1.power (Root.MazeFolder.Room2.Weapon1.power</a:t>
                      </a:r>
                      <a:r>
                        <a:rPr lang="en-US" sz="1600" baseline="0" dirty="0" smtClean="0"/>
                        <a:t> / 2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Alternate Process 35"/>
          <p:cNvSpPr/>
          <p:nvPr/>
        </p:nvSpPr>
        <p:spPr bwMode="auto">
          <a:xfrm>
            <a:off x="3724275" y="5340016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15249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74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rapezoid 18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10" name="Flowchart: Alternate Process 9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475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3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6" name="Picture 5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Trapezoid 53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32</a:t>
            </a:fld>
            <a:endParaRPr lang="en-US" altLang="en-US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32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5" name="Flowchart: Alternate Process 14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7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databas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85800" y="3204711"/>
            <a:ext cx="7620000" cy="3043689"/>
            <a:chOff x="685800" y="3276600"/>
            <a:chExt cx="7620000" cy="2973039"/>
          </a:xfrm>
        </p:grpSpPr>
        <p:sp>
          <p:nvSpPr>
            <p:cNvPr id="89" name="Rounded Rectangle 88"/>
            <p:cNvSpPr/>
            <p:nvPr/>
          </p:nvSpPr>
          <p:spPr bwMode="auto">
            <a:xfrm>
              <a:off x="685800" y="3276600"/>
              <a:ext cx="7620000" cy="27432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62000" y="3423694"/>
              <a:ext cx="6400800" cy="282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for each op in the input operation list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switch (op.type)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</a:t>
              </a:r>
              <a:r>
                <a:rPr lang="en-US" sz="1400" dirty="0" smtClean="0">
                  <a:solidFill>
                    <a:srgbClr val="00B0F0"/>
                  </a:solidFill>
                  <a:latin typeface="Gill Sans MT" pitchFamily="34" charset="0"/>
                  <a:cs typeface="Arial" pitchFamily="34" charset="0"/>
                </a:rPr>
                <a:t>case ADD_ELEM: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    for each op_temp after the current op in the list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        if op_temp.type == REMOVE_ELEM and op_temp removes what op added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        and the element was not referred in between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        then remove both op and op_temp from the list </a:t>
              </a:r>
            </a:p>
            <a:p>
              <a:pPr algn="l">
                <a:buNone/>
              </a:pPr>
              <a:r>
                <a:rPr lang="en-US" sz="1400" dirty="0" smtClean="0">
                  <a:solidFill>
                    <a:srgbClr val="00B0F0"/>
                  </a:solidFill>
                  <a:latin typeface="Gill Sans MT" pitchFamily="34" charset="0"/>
                  <a:cs typeface="Arial" pitchFamily="34" charset="0"/>
                </a:rPr>
                <a:t>       case MODIFY_ELEM: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    traverse the final model instance and search the element being modified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           if not found then remove op from the list </a:t>
              </a:r>
            </a:p>
            <a:p>
              <a:pPr algn="l">
                <a:buNone/>
              </a:pPr>
              <a:r>
                <a:rPr lang="en-US" sz="1400" dirty="0" smtClean="0">
                  <a:latin typeface="Gill Sans MT" pitchFamily="34" charset="0"/>
                  <a:cs typeface="Arial" pitchFamily="34" charset="0"/>
                </a:rPr>
                <a:t>… …	</a:t>
              </a:r>
            </a:p>
            <a:p>
              <a:pPr algn="l"/>
              <a:endParaRPr lang="en-US" sz="1400" dirty="0">
                <a:latin typeface="Gill Sans MT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85800" y="1295400"/>
            <a:ext cx="7086600" cy="1752600"/>
            <a:chOff x="685800" y="1295400"/>
            <a:chExt cx="7086600" cy="1752600"/>
          </a:xfrm>
        </p:grpSpPr>
        <p:grpSp>
          <p:nvGrpSpPr>
            <p:cNvPr id="20" name="Group 87"/>
            <p:cNvGrpSpPr/>
            <p:nvPr/>
          </p:nvGrpSpPr>
          <p:grpSpPr>
            <a:xfrm>
              <a:off x="685800" y="1295400"/>
              <a:ext cx="7086600" cy="1752600"/>
              <a:chOff x="2590800" y="1295400"/>
              <a:chExt cx="5791200" cy="1752600"/>
            </a:xfrm>
          </p:grpSpPr>
          <p:sp>
            <p:nvSpPr>
              <p:cNvPr id="58" name="Rounded Rectangle 57"/>
              <p:cNvSpPr/>
              <p:nvPr/>
            </p:nvSpPr>
            <p:spPr bwMode="auto">
              <a:xfrm>
                <a:off x="2590800" y="1295400"/>
                <a:ext cx="5791200" cy="1752600"/>
              </a:xfrm>
              <a:prstGeom prst="roundRect">
                <a:avLst>
                  <a:gd name="adj" fmla="val 6819"/>
                </a:avLst>
              </a:prstGeom>
              <a:solidFill>
                <a:schemeClr val="lt1">
                  <a:alpha val="9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645515" y="1352551"/>
                <a:ext cx="5660285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buFont typeface="Arial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 Users may perform meaningless operations that need to be optimized</a:t>
                </a:r>
                <a:endParaRPr lang="en-US" sz="1600" dirty="0" smtClean="0">
                  <a:latin typeface="+mn-lt"/>
                </a:endParaRPr>
              </a:p>
            </p:txBody>
          </p:sp>
        </p:grpSp>
        <p:cxnSp>
          <p:nvCxnSpPr>
            <p:cNvPr id="70" name="Straight Connector 69"/>
            <p:cNvCxnSpPr/>
            <p:nvPr/>
          </p:nvCxnSpPr>
          <p:spPr bwMode="auto">
            <a:xfrm>
              <a:off x="2514600" y="2362200"/>
              <a:ext cx="3048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>
              <a:off x="3200400" y="2362200"/>
              <a:ext cx="3048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>
              <a:off x="4876800" y="2362200"/>
              <a:ext cx="3048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>
              <a:off x="5476875" y="2362200"/>
              <a:ext cx="3048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781300" y="2152650"/>
              <a:ext cx="415499" cy="3416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chemeClr val="accent6"/>
                  </a:solidFill>
                </a:rPr>
                <a:t>…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105400" y="2152650"/>
              <a:ext cx="415499" cy="3416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chemeClr val="accent6"/>
                  </a:solidFill>
                </a:rPr>
                <a:t>…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14425" y="1724025"/>
              <a:ext cx="1379538" cy="122757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14726" y="1724025"/>
              <a:ext cx="1362074" cy="12252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791200" y="1695450"/>
              <a:ext cx="1447800" cy="12763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6019800" y="2743200"/>
          <a:ext cx="2895600" cy="1524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79120"/>
                <a:gridCol w="2316480"/>
              </a:tblGrid>
              <a:tr h="1855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Operation</a:t>
                      </a:r>
                      <a:endParaRPr lang="en-US" sz="1400" dirty="0"/>
                    </a:p>
                  </a:txBody>
                  <a:tcPr/>
                </a:tc>
              </a:tr>
              <a:tr h="1855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Add a Monster1 in Room2</a:t>
                      </a:r>
                      <a:endParaRPr lang="en-US" sz="14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855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Add the Gold1 in Room2</a:t>
                      </a:r>
                      <a:endParaRPr lang="en-US" sz="1400" i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855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dk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</a:t>
                      </a:r>
                      <a:endParaRPr lang="en-US" sz="1400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550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dk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Delete Monster1 in Room2</a:t>
                      </a:r>
                      <a:endParaRPr lang="en-US" sz="14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Alternate Process 35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63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rapezoid 18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10" name="Flowchart: Alternate Process 9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475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5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6" name="Picture 5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Trapezoid 53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Inference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33</a:t>
            </a:fld>
            <a:endParaRPr lang="en-US" altLang="en-US"/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5" name="Flowchart: Alternate Process 14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7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databas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85800" y="1371600"/>
            <a:ext cx="4495800" cy="990600"/>
            <a:chOff x="685800" y="1295400"/>
            <a:chExt cx="4495800" cy="990600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685800" y="1295400"/>
              <a:ext cx="4495800" cy="9906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8276" y="1330188"/>
              <a:ext cx="4394169" cy="88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A transformation pattern consists of: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600" dirty="0" smtClean="0">
                  <a:latin typeface="Gill Sans MT" pitchFamily="34" charset="0"/>
                </a:rPr>
                <a:t> Transformation precondition (</a:t>
              </a:r>
              <a:r>
                <a:rPr lang="en-US" sz="1600" i="1" dirty="0" smtClean="0">
                  <a:latin typeface="Gill Sans MT" pitchFamily="34" charset="0"/>
                </a:rPr>
                <a:t>When</a:t>
              </a:r>
              <a:r>
                <a:rPr lang="en-US" sz="1600" dirty="0" smtClean="0">
                  <a:latin typeface="Gill Sans MT" pitchFamily="34" charset="0"/>
                </a:rPr>
                <a:t> and </a:t>
              </a:r>
              <a:r>
                <a:rPr lang="en-US" sz="1600" i="1" dirty="0" smtClean="0">
                  <a:latin typeface="Gill Sans MT" pitchFamily="34" charset="0"/>
                </a:rPr>
                <a:t>Where</a:t>
              </a:r>
              <a:r>
                <a:rPr lang="en-US" sz="1600" dirty="0" smtClean="0">
                  <a:latin typeface="Gill Sans MT" pitchFamily="34" charset="0"/>
                </a:rPr>
                <a:t>)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600" dirty="0" smtClean="0">
                  <a:latin typeface="Gill Sans MT" pitchFamily="34" charset="0"/>
                </a:rPr>
                <a:t> Transformation actions (</a:t>
              </a:r>
              <a:r>
                <a:rPr lang="en-US" sz="1600" i="1" dirty="0" smtClean="0">
                  <a:latin typeface="Gill Sans MT" pitchFamily="34" charset="0"/>
                </a:rPr>
                <a:t>How</a:t>
              </a:r>
              <a:r>
                <a:rPr lang="en-US" sz="1600" dirty="0" smtClean="0">
                  <a:latin typeface="Gill Sans MT" pitchFamily="34" charset="0"/>
                </a:rPr>
                <a:t>)</a:t>
              </a: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685800" y="3276600"/>
          <a:ext cx="4419600" cy="1524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41960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Precondition (Elements</a:t>
                      </a:r>
                      <a:r>
                        <a:rPr lang="en-US" sz="1400" baseline="0" dirty="0" smtClean="0"/>
                        <a:t> needed)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elem1.elem2.elem3.elem4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elem1.elem2.elem3.elem6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elem1.elem2.elem3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dirty="0" smtClean="0"/>
                        <a:t>elem5)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elem1.elem2.elem3.elem5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5181600" y="3276600"/>
          <a:ext cx="3200400" cy="2133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00400"/>
              </a:tblGrid>
              <a:tr h="2503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Precondition (Elements</a:t>
                      </a:r>
                      <a:r>
                        <a:rPr lang="en-US" sz="1400" baseline="0" dirty="0" smtClean="0"/>
                        <a:t> Type)</a:t>
                      </a:r>
                      <a:endParaRPr lang="en-US" sz="1400" dirty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elem1 – Root</a:t>
                      </a:r>
                      <a:endParaRPr lang="en-US" sz="1400" dirty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elem2 – </a:t>
                      </a:r>
                      <a:r>
                        <a:rPr lang="en-US" sz="1400" dirty="0" err="1" smtClean="0"/>
                        <a:t>MazeFolder</a:t>
                      </a:r>
                      <a:endParaRPr lang="en-US" sz="1400" dirty="0" smtClean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elem3 –</a:t>
                      </a:r>
                      <a:r>
                        <a:rPr lang="en-US" sz="1400" baseline="0" dirty="0" smtClean="0"/>
                        <a:t> Room</a:t>
                      </a:r>
                      <a:endParaRPr lang="en-US" sz="1400" dirty="0" smtClean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elem4 – Monster</a:t>
                      </a: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elem5 – Weapon</a:t>
                      </a: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elem6 – Gold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8" name="Picture 1" descr="C:\Documents and Settings\yusun\Desktop\s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9000" y="3721099"/>
            <a:ext cx="1066800" cy="21463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aphicFrame>
        <p:nvGraphicFramePr>
          <p:cNvPr id="74" name="Content Placeholder 3"/>
          <p:cNvGraphicFramePr>
            <a:graphicFrameLocks/>
          </p:cNvGraphicFramePr>
          <p:nvPr/>
        </p:nvGraphicFramePr>
        <p:xfrm>
          <a:off x="685800" y="4495800"/>
          <a:ext cx="5105400" cy="1524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57812"/>
                <a:gridCol w="4547588"/>
              </a:tblGrid>
              <a:tr h="189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Transformation Actions</a:t>
                      </a:r>
                      <a:endParaRPr lang="en-US" sz="1400" dirty="0"/>
                    </a:p>
                  </a:txBody>
                  <a:tcPr/>
                </a:tc>
              </a:tr>
              <a:tr h="189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Remove elem4</a:t>
                      </a:r>
                      <a:endParaRPr lang="en-US" sz="1400" dirty="0"/>
                    </a:p>
                  </a:txBody>
                  <a:tcPr/>
                </a:tc>
              </a:tr>
              <a:tr h="189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Remove</a:t>
                      </a:r>
                      <a:r>
                        <a:rPr lang="en-US" sz="1400" baseline="0" dirty="0" smtClean="0"/>
                        <a:t> elem6</a:t>
                      </a:r>
                      <a:endParaRPr lang="en-US" sz="1400" dirty="0"/>
                    </a:p>
                  </a:txBody>
                  <a:tcPr/>
                </a:tc>
              </a:tr>
              <a:tr h="189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 elem5 in elem3</a:t>
                      </a:r>
                      <a:endParaRPr lang="en-US" sz="1400" dirty="0"/>
                    </a:p>
                  </a:txBody>
                  <a:tcPr/>
                </a:tc>
              </a:tr>
              <a:tr h="1899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Set elem5.power = elem4.power / 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lowchart: Alternate Process 105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62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73" name="Flowchart: Alternate Process 72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Trapezoid 79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1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82" name="Flowchart: Alternate Process 81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8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85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86" name="Flowchart: Alternate Process 85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88" name="Picture 87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" name="Trapezoid 88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7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98" name="Flowchart: Alternate Process 97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02" name="Flowchart: Alternate Process 101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TextBox 103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09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110" name="Flowchart: Magnetic Disk 109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1" name="Picture 110" descr="databas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113" name="Straight Connector 112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5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116" name="Flowchart: Alternate Process 115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118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119" name="Rectangle 118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2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93" name="Flowchart: Alternate Process 9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71"/>
          <p:cNvGrpSpPr/>
          <p:nvPr/>
        </p:nvGrpSpPr>
        <p:grpSpPr>
          <a:xfrm>
            <a:off x="609600" y="1295400"/>
            <a:ext cx="6172200" cy="990600"/>
            <a:chOff x="685800" y="1295400"/>
            <a:chExt cx="4495800" cy="990600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685800" y="1295400"/>
              <a:ext cx="4495800" cy="9906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8276" y="1330188"/>
              <a:ext cx="4394169" cy="88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The initially inferred pattern is usually not accurate: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600" dirty="0" smtClean="0">
                  <a:latin typeface="Gill Sans MT" pitchFamily="34" charset="0"/>
                </a:rPr>
                <a:t> Preconditions are not specific enough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600" dirty="0" smtClean="0">
                  <a:latin typeface="Gill Sans MT" pitchFamily="34" charset="0"/>
                </a:rPr>
                <a:t> Transformation actions are not generic enough</a:t>
              </a:r>
            </a:p>
          </p:txBody>
        </p:sp>
      </p:grpSp>
      <p:grpSp>
        <p:nvGrpSpPr>
          <p:cNvPr id="63" name="Group 71"/>
          <p:cNvGrpSpPr/>
          <p:nvPr/>
        </p:nvGrpSpPr>
        <p:grpSpPr>
          <a:xfrm>
            <a:off x="2286000" y="5091752"/>
            <a:ext cx="6172200" cy="990600"/>
            <a:chOff x="685800" y="1295400"/>
            <a:chExt cx="4495800" cy="99060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685800" y="1295400"/>
              <a:ext cx="4495800" cy="99060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8276" y="1345531"/>
              <a:ext cx="4394169" cy="88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User-centric interfaces are provided to enable user refinement: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600" dirty="0" smtClean="0">
                  <a:latin typeface="Gill Sans MT" pitchFamily="34" charset="0"/>
                </a:rPr>
                <a:t> Users continue to work at the model instance level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600" dirty="0" smtClean="0">
                  <a:latin typeface="Gill Sans MT" pitchFamily="34" charset="0"/>
                </a:rPr>
                <a:t> Isolate users from knowing MTLs and metamodels</a:t>
              </a:r>
            </a:p>
          </p:txBody>
        </p:sp>
      </p:grpSp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638986" y="2381250"/>
          <a:ext cx="4419600" cy="1524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41960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Precondition (Elements</a:t>
                      </a:r>
                      <a:r>
                        <a:rPr lang="en-US" sz="1400" baseline="0" dirty="0" smtClean="0"/>
                        <a:t> needed)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elem1.elem2.elem3.elem4 (elem4</a:t>
                      </a:r>
                      <a:r>
                        <a:rPr lang="en-US" sz="1400" baseline="0" dirty="0" smtClean="0"/>
                        <a:t> &gt; 100)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elem1.elem2.elem3.elem6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elem1.elem2.elem3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dirty="0" smtClean="0"/>
                        <a:t>elem5)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elem1.elem2.elem3.elem5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3810000" y="2381250"/>
          <a:ext cx="2819400" cy="2133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19400"/>
              </a:tblGrid>
              <a:tr h="2503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Precondition (Elements</a:t>
                      </a:r>
                      <a:r>
                        <a:rPr lang="en-US" sz="1400" baseline="0" dirty="0" smtClean="0"/>
                        <a:t> Type)</a:t>
                      </a:r>
                      <a:endParaRPr lang="en-US" sz="1400" dirty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elem1 – Root</a:t>
                      </a:r>
                      <a:endParaRPr lang="en-US" sz="1400" dirty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elem2 – </a:t>
                      </a:r>
                      <a:r>
                        <a:rPr lang="en-US" sz="1400" dirty="0" err="1" smtClean="0"/>
                        <a:t>MazeFolder</a:t>
                      </a:r>
                      <a:endParaRPr lang="en-US" sz="1400" dirty="0" smtClean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elem3 –</a:t>
                      </a:r>
                      <a:r>
                        <a:rPr lang="en-US" sz="1400" baseline="0" dirty="0" smtClean="0"/>
                        <a:t> Room</a:t>
                      </a:r>
                      <a:endParaRPr lang="en-US" sz="1400" dirty="0" smtClean="0"/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elem4 – Monster</a:t>
                      </a: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elem5 – Weapon</a:t>
                      </a: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elem6 – Gold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2" name="Picture 71" descr="figure10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2000" y="3276600"/>
            <a:ext cx="2209800" cy="175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21" name="Rectangular Callout 120"/>
          <p:cNvSpPr/>
          <p:nvPr/>
        </p:nvSpPr>
        <p:spPr bwMode="auto">
          <a:xfrm>
            <a:off x="1447800" y="4438650"/>
            <a:ext cx="3657600" cy="342900"/>
          </a:xfrm>
          <a:prstGeom prst="wedgeRectCallout">
            <a:avLst>
              <a:gd name="adj1" fmla="val -70834"/>
              <a:gd name="adj2" fmla="val 116268"/>
            </a:avLst>
          </a:prstGeom>
          <a:solidFill>
            <a:srgbClr val="FFFF00">
              <a:alpha val="97000"/>
            </a:srgbClr>
          </a:solidFill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HeroicExtremeLeftFacing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Weapon1.strength &gt; 100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5544361" y="2806699"/>
            <a:ext cx="1923239" cy="2146301"/>
            <a:chOff x="5544361" y="2806699"/>
            <a:chExt cx="1923239" cy="2146301"/>
          </a:xfrm>
        </p:grpSpPr>
        <p:pic>
          <p:nvPicPr>
            <p:cNvPr id="78" name="Picture 1" descr="C:\Documents and Settings\yusun\Desktop\s1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44361" y="2806699"/>
              <a:ext cx="1066800" cy="21463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122" name="Rectangular Callout 121"/>
            <p:cNvSpPr/>
            <p:nvPr/>
          </p:nvSpPr>
          <p:spPr bwMode="auto">
            <a:xfrm>
              <a:off x="6477000" y="3657600"/>
              <a:ext cx="990600" cy="342900"/>
            </a:xfrm>
            <a:prstGeom prst="wedgeRectCallout">
              <a:avLst>
                <a:gd name="adj1" fmla="val -66988"/>
                <a:gd name="adj2" fmla="val -89288"/>
              </a:avLst>
            </a:prstGeom>
            <a:solidFill>
              <a:srgbClr val="FFFF00">
                <a:alpha val="97000"/>
              </a:srgbClr>
            </a:solidFill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HeroicExtremeLeftFacing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&gt; 100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lowchart: Alternate Process 96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54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Repository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35</a:t>
            </a:fld>
            <a:endParaRPr lang="en-US" altLang="en-US"/>
          </a:p>
        </p:txBody>
      </p:sp>
      <p:grpSp>
        <p:nvGrpSpPr>
          <p:cNvPr id="52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0" name="Flowchart: Alternate Process 59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Trapezoid 69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2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73" name="Flowchart: Alternate Process 72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5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76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7" name="Flowchart: Alternate Process 7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79" name="Picture 78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Trapezoid 79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3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84" name="Flowchart: Alternate Process 83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7" name="Straight Connector 86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8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89" name="Flowchart: Alternate Process 8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93" name="Flowchart: Alternate Process 92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Box 94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cxnSp>
        <p:nvCxnSpPr>
          <p:cNvPr id="104" name="Straight Connector 10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6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107" name="Flowchart: Alternate Process 10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10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0" name="Rectangle 109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1" name="Group 71"/>
          <p:cNvGrpSpPr/>
          <p:nvPr/>
        </p:nvGrpSpPr>
        <p:grpSpPr>
          <a:xfrm>
            <a:off x="685800" y="1323975"/>
            <a:ext cx="7086600" cy="428625"/>
            <a:chOff x="685800" y="1295400"/>
            <a:chExt cx="4495800" cy="646043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685800" y="1295400"/>
              <a:ext cx="4495800" cy="646043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8276" y="1330189"/>
              <a:ext cx="4394169" cy="51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All the finalized patterns are stored in the repository for future reuse</a:t>
              </a:r>
            </a:p>
          </p:txBody>
        </p:sp>
      </p:grp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91000" y="2133600"/>
            <a:ext cx="2072589" cy="3162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pSp>
        <p:nvGrpSpPr>
          <p:cNvPr id="100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101" name="Flowchart: Magnetic Disk 100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2" name="Picture 101" descr="database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lowchart: Alternate Process 111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66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36</a:t>
            </a:fld>
            <a:endParaRPr lang="en-US" altLang="en-US"/>
          </a:p>
        </p:txBody>
      </p:sp>
      <p:grpSp>
        <p:nvGrpSpPr>
          <p:cNvPr id="74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75" name="Flowchart: Alternate Process 7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" name="Trapezoid 85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7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88" name="Flowchart: Alternate Process 87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90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91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92" name="Flowchart: Alternate Process 91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94" name="Picture 93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5" name="Trapezoid 94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6" name="Straight Connector 95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8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99" name="Flowchart: Alternate Process 98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101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2" name="Straight Connector 101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7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08" name="Flowchart: Alternate Process 107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TextBox 109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15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116" name="Flowchart: Magnetic Disk 115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7" name="Picture 116" descr="databas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119" name="Straight Connector 118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1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122" name="Flowchart: Alternate Process 121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124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5" name="Rectangle 124"/>
          <p:cNvSpPr/>
          <p:nvPr/>
        </p:nvSpPr>
        <p:spPr bwMode="auto">
          <a:xfrm>
            <a:off x="566928" y="1186415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3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104" name="Flowchart: Alternate Process 103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6" name="Group 71"/>
          <p:cNvGrpSpPr/>
          <p:nvPr/>
        </p:nvGrpSpPr>
        <p:grpSpPr>
          <a:xfrm>
            <a:off x="647700" y="1314450"/>
            <a:ext cx="5638800" cy="1038225"/>
            <a:chOff x="685800" y="1295400"/>
            <a:chExt cx="4495800" cy="1564862"/>
          </a:xfrm>
        </p:grpSpPr>
        <p:sp>
          <p:nvSpPr>
            <p:cNvPr id="127" name="Rounded Rectangle 126"/>
            <p:cNvSpPr/>
            <p:nvPr/>
          </p:nvSpPr>
          <p:spPr bwMode="auto">
            <a:xfrm>
              <a:off x="685800" y="1295400"/>
              <a:ext cx="4495800" cy="1564862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28276" y="1373258"/>
              <a:ext cx="4394169" cy="143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The </a:t>
              </a:r>
              <a:r>
                <a:rPr lang="en-US" dirty="0" smtClean="0">
                  <a:latin typeface="+mn-lt"/>
                </a:rPr>
                <a:t>execution</a:t>
              </a:r>
              <a:r>
                <a:rPr lang="en-US" dirty="0" smtClean="0">
                  <a:latin typeface="Gill Sans MT" pitchFamily="34" charset="0"/>
                </a:rPr>
                <a:t> engine is responsible for: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Precondition matching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Execution of transformation actions </a:t>
              </a:r>
            </a:p>
          </p:txBody>
        </p:sp>
      </p:grpSp>
      <p:grpSp>
        <p:nvGrpSpPr>
          <p:cNvPr id="129" name="Group 72"/>
          <p:cNvGrpSpPr/>
          <p:nvPr/>
        </p:nvGrpSpPr>
        <p:grpSpPr>
          <a:xfrm>
            <a:off x="4267200" y="2590800"/>
            <a:ext cx="685800" cy="1536701"/>
            <a:chOff x="762000" y="2514600"/>
            <a:chExt cx="1066800" cy="2146301"/>
          </a:xfrm>
        </p:grpSpPr>
        <p:pic>
          <p:nvPicPr>
            <p:cNvPr id="130" name="Picture 1" descr="C:\Documents and Settings\yusun\Desktop\s1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2000" y="2514600"/>
              <a:ext cx="1066800" cy="214630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131" name="TextBox 130"/>
            <p:cNvSpPr txBox="1"/>
            <p:nvPr/>
          </p:nvSpPr>
          <p:spPr>
            <a:xfrm>
              <a:off x="1047749" y="3295651"/>
              <a:ext cx="685798" cy="28371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800" i="1" dirty="0" smtClean="0"/>
                <a:t>&gt;100</a:t>
              </a:r>
              <a:endParaRPr lang="en-US" sz="800" i="1" dirty="0"/>
            </a:p>
          </p:txBody>
        </p:sp>
      </p:grpSp>
      <p:pic>
        <p:nvPicPr>
          <p:cNvPr id="132" name="Picture 1" descr="C:\Documents and Settings\yusun\Desktop\p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9525" y="1290637"/>
            <a:ext cx="3181050" cy="221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" name="Oval 132"/>
          <p:cNvSpPr/>
          <p:nvPr/>
        </p:nvSpPr>
        <p:spPr bwMode="auto">
          <a:xfrm>
            <a:off x="5210175" y="1219200"/>
            <a:ext cx="685800" cy="1447800"/>
          </a:xfrm>
          <a:prstGeom prst="ellipse">
            <a:avLst/>
          </a:prstGeom>
          <a:solidFill>
            <a:srgbClr val="C0C0C0">
              <a:alpha val="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7115175" y="1981200"/>
            <a:ext cx="685800" cy="1447800"/>
          </a:xfrm>
          <a:prstGeom prst="ellipse">
            <a:avLst/>
          </a:prstGeom>
          <a:solidFill>
            <a:srgbClr val="C0C0C0">
              <a:alpha val="0"/>
            </a:srgb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5" name="Group 71"/>
          <p:cNvGrpSpPr/>
          <p:nvPr/>
        </p:nvGrpSpPr>
        <p:grpSpPr>
          <a:xfrm>
            <a:off x="609600" y="4920215"/>
            <a:ext cx="6172200" cy="1038225"/>
            <a:chOff x="685800" y="1295400"/>
            <a:chExt cx="4495800" cy="1564862"/>
          </a:xfrm>
        </p:grpSpPr>
        <p:sp>
          <p:nvSpPr>
            <p:cNvPr id="136" name="Rounded Rectangle 135"/>
            <p:cNvSpPr/>
            <p:nvPr/>
          </p:nvSpPr>
          <p:spPr bwMode="auto">
            <a:xfrm>
              <a:off x="685800" y="1295400"/>
              <a:ext cx="4495800" cy="1564862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28276" y="1373258"/>
              <a:ext cx="4394169" cy="143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Traverse the whole model instance and list all elements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Start to match the elements in the precondition one-by-one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Backtracking algorithm is used</a:t>
              </a:r>
            </a:p>
          </p:txBody>
        </p:sp>
      </p:grpSp>
      <p:grpSp>
        <p:nvGrpSpPr>
          <p:cNvPr id="138" name="Group 78"/>
          <p:cNvGrpSpPr/>
          <p:nvPr/>
        </p:nvGrpSpPr>
        <p:grpSpPr>
          <a:xfrm>
            <a:off x="5210175" y="3581400"/>
            <a:ext cx="3200400" cy="2438400"/>
            <a:chOff x="5181599" y="2438400"/>
            <a:chExt cx="3546358" cy="2697480"/>
          </a:xfrm>
        </p:grpSpPr>
        <p:pic>
          <p:nvPicPr>
            <p:cNvPr id="139" name="Picture 1" descr="C:\Documents and Settings\yusun\Desktop\p2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181599" y="2667000"/>
              <a:ext cx="3546358" cy="24688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0" name="Oval 139"/>
            <p:cNvSpPr/>
            <p:nvPr/>
          </p:nvSpPr>
          <p:spPr bwMode="auto">
            <a:xfrm>
              <a:off x="5181600" y="2438400"/>
              <a:ext cx="685800" cy="1447800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7315200" y="3276600"/>
              <a:ext cx="685800" cy="1447800"/>
            </a:xfrm>
            <a:prstGeom prst="ellipse">
              <a:avLst/>
            </a:prstGeom>
            <a:solidFill>
              <a:srgbClr val="C0C0C0">
                <a:alpha val="0"/>
              </a:srgbClr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42" name="Content Placeholder 3"/>
          <p:cNvGraphicFramePr>
            <a:graphicFrameLocks/>
          </p:cNvGraphicFramePr>
          <p:nvPr/>
        </p:nvGraphicFramePr>
        <p:xfrm>
          <a:off x="2438400" y="2286000"/>
          <a:ext cx="2667000" cy="12573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4867"/>
                <a:gridCol w="2252133"/>
              </a:tblGrid>
              <a:tr h="12001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No.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Transformation Actions</a:t>
                      </a:r>
                      <a:endParaRPr lang="en-US" sz="1050" dirty="0"/>
                    </a:p>
                  </a:txBody>
                  <a:tcPr/>
                </a:tc>
              </a:tr>
              <a:tr h="12001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Remove elem4</a:t>
                      </a:r>
                      <a:endParaRPr lang="en-US" sz="1050" dirty="0"/>
                    </a:p>
                  </a:txBody>
                  <a:tcPr/>
                </a:tc>
              </a:tr>
              <a:tr h="12001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Remove</a:t>
                      </a:r>
                      <a:r>
                        <a:rPr lang="en-US" sz="1050" baseline="0" dirty="0" smtClean="0"/>
                        <a:t> elem6</a:t>
                      </a:r>
                      <a:endParaRPr lang="en-US" sz="1050" dirty="0"/>
                    </a:p>
                  </a:txBody>
                  <a:tcPr/>
                </a:tc>
              </a:tr>
              <a:tr h="12001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Add elem5 in elem3</a:t>
                      </a:r>
                      <a:endParaRPr lang="en-US" sz="1050" dirty="0"/>
                    </a:p>
                  </a:txBody>
                  <a:tcPr/>
                </a:tc>
              </a:tr>
              <a:tr h="120015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Set elem5.power = elem4.power / 2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lowchart: Alternate Process 96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54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Checking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37</a:t>
            </a:fld>
            <a:endParaRPr lang="en-US" altLang="en-US"/>
          </a:p>
        </p:txBody>
      </p:sp>
      <p:grpSp>
        <p:nvGrpSpPr>
          <p:cNvPr id="52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0" name="Flowchart: Alternate Process 59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Trapezoid 69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2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73" name="Flowchart: Alternate Process 72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5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76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7" name="Flowchart: Alternate Process 7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79" name="Picture 78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Trapezoid 79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3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84" name="Flowchart: Alternate Process 83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7" name="Straight Connector 86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8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89" name="Flowchart: Alternate Process 8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0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101" name="Flowchart: Magnetic Disk 100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2" name="Picture 101" descr="databa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104" name="Straight Connector 10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6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107" name="Flowchart: Alternate Process 10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109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0" name="Rectangle 109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1" name="Group 71"/>
          <p:cNvGrpSpPr/>
          <p:nvPr/>
        </p:nvGrpSpPr>
        <p:grpSpPr>
          <a:xfrm>
            <a:off x="685800" y="1323975"/>
            <a:ext cx="6934200" cy="1343025"/>
            <a:chOff x="685800" y="1295400"/>
            <a:chExt cx="4495800" cy="2024270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685800" y="1295400"/>
              <a:ext cx="4495800" cy="2024270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8276" y="1373258"/>
              <a:ext cx="4394169" cy="189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To prevent the </a:t>
              </a:r>
              <a:r>
                <a:rPr lang="en-US" dirty="0" smtClean="0">
                  <a:latin typeface="+mn-lt"/>
                </a:rPr>
                <a:t>execution</a:t>
              </a:r>
              <a:r>
                <a:rPr lang="en-US" dirty="0" smtClean="0">
                  <a:latin typeface="Gill Sans MT" pitchFamily="34" charset="0"/>
                </a:rPr>
                <a:t> from violating the metamodel definitions: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Each execution is logged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Correctness checking is performed after each execution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After a violation occurs, all the executed operations will be undone</a:t>
              </a:r>
            </a:p>
          </p:txBody>
        </p:sp>
      </p:grpSp>
      <p:grpSp>
        <p:nvGrpSpPr>
          <p:cNvPr id="92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93" name="Flowchart: Alternate Process 92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Box 94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38</a:t>
            </a:fld>
            <a:endParaRPr lang="en-US" altLang="en-US"/>
          </a:p>
        </p:txBody>
      </p:sp>
      <p:grpSp>
        <p:nvGrpSpPr>
          <p:cNvPr id="52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0" name="Flowchart: Alternate Process 59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Trapezoid 69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2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73" name="Flowchart: Alternate Process 72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5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grpSp>
        <p:nvGrpSpPr>
          <p:cNvPr id="76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7" name="Flowchart: Alternate Process 7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79" name="Picture 78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Trapezoid 79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traight Connector 80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3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84" name="Flowchart: Alternate Process 83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7" name="Straight Connector 86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8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89" name="Flowchart: Alternate Process 8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93" name="Flowchart: Alternate Process 92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Box 94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00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101" name="Flowchart: Magnetic Disk 100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2" name="Picture 101" descr="databa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104" name="Straight Connector 10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6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107" name="Flowchart: Alternate Process 10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109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0" name="Rectangle 109"/>
          <p:cNvSpPr/>
          <p:nvPr/>
        </p:nvSpPr>
        <p:spPr bwMode="auto">
          <a:xfrm>
            <a:off x="566928" y="1219200"/>
            <a:ext cx="7924800" cy="4876800"/>
          </a:xfrm>
          <a:prstGeom prst="rect">
            <a:avLst/>
          </a:prstGeom>
          <a:solidFill>
            <a:srgbClr val="C0C0C0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1" name="Group 71"/>
          <p:cNvGrpSpPr/>
          <p:nvPr/>
        </p:nvGrpSpPr>
        <p:grpSpPr>
          <a:xfrm>
            <a:off x="685800" y="1323975"/>
            <a:ext cx="6857999" cy="1419225"/>
            <a:chOff x="685800" y="1295400"/>
            <a:chExt cx="4650828" cy="2483678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685800" y="1295400"/>
              <a:ext cx="4650828" cy="2483678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9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28275" y="1373258"/>
              <a:ext cx="4556677" cy="189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An execution controller is built to enable: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Execute multiple transformation patterns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Control the execution sequence of multiple transformation patterns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Control the number of execution times</a:t>
              </a:r>
            </a:p>
          </p:txBody>
        </p:sp>
      </p:grpSp>
      <p:sp>
        <p:nvSpPr>
          <p:cNvPr id="97" name="Flowchart: Alternate Process 96"/>
          <p:cNvSpPr/>
          <p:nvPr/>
        </p:nvSpPr>
        <p:spPr bwMode="auto">
          <a:xfrm>
            <a:off x="3724275" y="5334000"/>
            <a:ext cx="1673352" cy="685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05724" y="5463469"/>
            <a:ext cx="10949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/>
              <a:t>Execution Control</a:t>
            </a:r>
            <a:endParaRPr lang="en-US" sz="1600" dirty="0" smtClean="0"/>
          </a:p>
        </p:txBody>
      </p:sp>
      <p:pic>
        <p:nvPicPr>
          <p:cNvPr id="53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01352" y="2895600"/>
            <a:ext cx="1828800" cy="25749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MTBD?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39</a:t>
            </a:fld>
            <a:endParaRPr lang="en-US" altLang="en-US"/>
          </a:p>
        </p:txBody>
      </p:sp>
      <p:grpSp>
        <p:nvGrpSpPr>
          <p:cNvPr id="3" name="Group 4"/>
          <p:cNvGrpSpPr/>
          <p:nvPr/>
        </p:nvGrpSpPr>
        <p:grpSpPr>
          <a:xfrm>
            <a:off x="533400" y="1171575"/>
            <a:ext cx="8077200" cy="5038724"/>
            <a:chOff x="533400" y="1171575"/>
            <a:chExt cx="8077200" cy="5038724"/>
          </a:xfrm>
        </p:grpSpPr>
        <p:sp>
          <p:nvSpPr>
            <p:cNvPr id="76" name="Rectangle 75"/>
            <p:cNvSpPr/>
            <p:nvPr/>
          </p:nvSpPr>
          <p:spPr bwMode="auto">
            <a:xfrm>
              <a:off x="542925" y="3952874"/>
              <a:ext cx="6210300" cy="2257425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33400" y="1171575"/>
              <a:ext cx="8077200" cy="2362200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rapezoid 53"/>
            <p:cNvSpPr/>
            <p:nvPr/>
          </p:nvSpPr>
          <p:spPr bwMode="auto">
            <a:xfrm>
              <a:off x="1743075" y="4638675"/>
              <a:ext cx="3581400" cy="685800"/>
            </a:xfrm>
            <a:prstGeom prst="trapezoid">
              <a:avLst>
                <a:gd name="adj" fmla="val 207143"/>
              </a:avLst>
            </a:prstGeom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rapezoid 18"/>
            <p:cNvSpPr/>
            <p:nvPr/>
          </p:nvSpPr>
          <p:spPr bwMode="auto">
            <a:xfrm rot="10800000">
              <a:off x="643096" y="1600200"/>
              <a:ext cx="1828799" cy="1314450"/>
            </a:xfrm>
            <a:prstGeom prst="trapezoid">
              <a:avLst/>
            </a:prstGeom>
            <a:gradFill flip="none" rotWithShape="1">
              <a:gsLst>
                <a:gs pos="100000">
                  <a:schemeClr val="accent2">
                    <a:tint val="50000"/>
                    <a:satMod val="300000"/>
                  </a:schemeClr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624045" y="1304925"/>
              <a:ext cx="1885950" cy="628650"/>
              <a:chOff x="3744006" y="2381251"/>
              <a:chExt cx="2020661" cy="628650"/>
            </a:xfrm>
          </p:grpSpPr>
          <p:sp>
            <p:nvSpPr>
              <p:cNvPr id="7" name="Flowchart: Alternate Process 6"/>
              <p:cNvSpPr/>
              <p:nvPr/>
            </p:nvSpPr>
            <p:spPr bwMode="auto">
              <a:xfrm>
                <a:off x="3744006" y="2381251"/>
                <a:ext cx="2020661" cy="62865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15505" y="2448580"/>
                <a:ext cx="1444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User</a:t>
                </a:r>
                <a:endParaRPr lang="en-US" sz="1600" dirty="0" smtClean="0"/>
              </a:p>
              <a:p>
                <a:pPr>
                  <a:buNone/>
                </a:pPr>
                <a:r>
                  <a:rPr lang="en-US" sz="1400" dirty="0" smtClean="0"/>
                  <a:t>Demonstration</a:t>
                </a:r>
                <a:endParaRPr lang="en-US" sz="1600" dirty="0" smtClean="0"/>
              </a:p>
            </p:txBody>
          </p:sp>
          <p:pic>
            <p:nvPicPr>
              <p:cNvPr id="6" name="Picture 5" descr="C:\Documents and Settings\Tairas\Local Settings\Temporary Internet Files\Content.IE5\G16N01E7\MCj0433942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31772" y="2394853"/>
                <a:ext cx="571500" cy="57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7"/>
            <p:cNvGrpSpPr/>
            <p:nvPr/>
          </p:nvGrpSpPr>
          <p:grpSpPr>
            <a:xfrm>
              <a:off x="776445" y="2667000"/>
              <a:ext cx="1619250" cy="685800"/>
              <a:chOff x="1219200" y="2819400"/>
              <a:chExt cx="1619250" cy="685800"/>
            </a:xfrm>
          </p:grpSpPr>
          <p:sp>
            <p:nvSpPr>
              <p:cNvPr id="10" name="Flowchart: Alternate Process 9"/>
              <p:cNvSpPr/>
              <p:nvPr/>
            </p:nvSpPr>
            <p:spPr bwMode="auto">
              <a:xfrm>
                <a:off x="1219200" y="2819400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47825" y="2924175"/>
                <a:ext cx="1190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Operation</a:t>
                </a:r>
              </a:p>
              <a:p>
                <a:pPr>
                  <a:buNone/>
                </a:pPr>
                <a:r>
                  <a:rPr lang="en-US" sz="1400" dirty="0" smtClean="0"/>
                  <a:t>Recording</a:t>
                </a:r>
              </a:p>
            </p:txBody>
          </p:sp>
          <p:pic>
            <p:nvPicPr>
              <p:cNvPr id="74754" name="Picture 2" descr="http://www.deviantart.com/download/86810717/Camstudio_Record_Button_Icon_by_HereticPie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85875" y="2905125"/>
                <a:ext cx="533400" cy="533400"/>
              </a:xfrm>
              <a:prstGeom prst="rect">
                <a:avLst/>
              </a:prstGeom>
              <a:noFill/>
            </p:spPr>
          </p:pic>
        </p:grpSp>
        <p:cxnSp>
          <p:nvCxnSpPr>
            <p:cNvPr id="22" name="Straight Connector 21"/>
            <p:cNvCxnSpPr/>
            <p:nvPr/>
          </p:nvCxnSpPr>
          <p:spPr bwMode="auto">
            <a:xfrm>
              <a:off x="2319495" y="3009900"/>
              <a:ext cx="4572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" name="Group 31"/>
            <p:cNvGrpSpPr/>
            <p:nvPr/>
          </p:nvGrpSpPr>
          <p:grpSpPr>
            <a:xfrm>
              <a:off x="4834095" y="2667000"/>
              <a:ext cx="1676400" cy="685800"/>
              <a:chOff x="3200400" y="4419600"/>
              <a:chExt cx="1676400" cy="685800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3200400" y="44196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14724" y="4505325"/>
                <a:ext cx="1362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Pattern</a:t>
                </a:r>
              </a:p>
              <a:p>
                <a:pPr>
                  <a:buNone/>
                </a:pPr>
                <a:r>
                  <a:rPr lang="en-US" sz="1400" dirty="0" smtClean="0"/>
                  <a:t>Inference</a:t>
                </a:r>
              </a:p>
            </p:txBody>
          </p:sp>
          <p:pic>
            <p:nvPicPr>
              <p:cNvPr id="7475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05175" y="4543425"/>
                <a:ext cx="428625" cy="444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3" name="Straight Connector 32"/>
            <p:cNvCxnSpPr/>
            <p:nvPr/>
          </p:nvCxnSpPr>
          <p:spPr bwMode="auto">
            <a:xfrm>
              <a:off x="4319745" y="3009900"/>
              <a:ext cx="51435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57"/>
            <p:cNvGrpSpPr/>
            <p:nvPr/>
          </p:nvGrpSpPr>
          <p:grpSpPr>
            <a:xfrm>
              <a:off x="6872445" y="2667000"/>
              <a:ext cx="1557180" cy="685800"/>
              <a:chOff x="5181600" y="4191000"/>
              <a:chExt cx="1557180" cy="685800"/>
            </a:xfrm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5181600" y="41910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638800" y="4267855"/>
                <a:ext cx="10999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User</a:t>
                </a:r>
                <a:endParaRPr lang="en-US" sz="1600" dirty="0" smtClean="0"/>
              </a:p>
              <a:p>
                <a:pPr>
                  <a:buNone/>
                </a:pPr>
                <a:r>
                  <a:rPr lang="en-US" sz="1400" dirty="0" smtClean="0"/>
                  <a:t>Refinement</a:t>
                </a:r>
                <a:endParaRPr lang="en-US" sz="1600" dirty="0" smtClean="0"/>
              </a:p>
            </p:txBody>
          </p:sp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3702" y="4339319"/>
                <a:ext cx="461281" cy="461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59" name="Straight Connector 58"/>
            <p:cNvCxnSpPr/>
            <p:nvPr/>
          </p:nvCxnSpPr>
          <p:spPr bwMode="auto">
            <a:xfrm>
              <a:off x="6379431" y="3009900"/>
              <a:ext cx="493014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" name="Group 67"/>
            <p:cNvGrpSpPr/>
            <p:nvPr/>
          </p:nvGrpSpPr>
          <p:grpSpPr>
            <a:xfrm>
              <a:off x="2776695" y="2667000"/>
              <a:ext cx="1695450" cy="685800"/>
              <a:chOff x="2600325" y="2809875"/>
              <a:chExt cx="1695450" cy="685800"/>
            </a:xfrm>
          </p:grpSpPr>
          <p:sp>
            <p:nvSpPr>
              <p:cNvPr id="65" name="Flowchart: Alternate Process 64"/>
              <p:cNvSpPr/>
              <p:nvPr/>
            </p:nvSpPr>
            <p:spPr bwMode="auto">
              <a:xfrm>
                <a:off x="2600325" y="2809875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933699" y="2905125"/>
                <a:ext cx="1362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Operation</a:t>
                </a:r>
              </a:p>
              <a:p>
                <a:pPr>
                  <a:buNone/>
                </a:pPr>
                <a:r>
                  <a:rPr lang="en-US" sz="1400" dirty="0" smtClean="0"/>
                  <a:t>Optimization</a:t>
                </a:r>
              </a:p>
            </p:txBody>
          </p:sp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38425" y="2924175"/>
                <a:ext cx="472348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41"/>
            <p:cNvGrpSpPr/>
            <p:nvPr/>
          </p:nvGrpSpPr>
          <p:grpSpPr>
            <a:xfrm>
              <a:off x="2698623" y="4143375"/>
              <a:ext cx="1673352" cy="685800"/>
              <a:chOff x="3810000" y="3962400"/>
              <a:chExt cx="1673352" cy="685800"/>
            </a:xfrm>
          </p:grpSpPr>
          <p:sp>
            <p:nvSpPr>
              <p:cNvPr id="49" name="Flowchart: Alternate Process 48"/>
              <p:cNvSpPr/>
              <p:nvPr/>
            </p:nvSpPr>
            <p:spPr bwMode="auto">
              <a:xfrm>
                <a:off x="3810000" y="39624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76518" y="4072950"/>
                <a:ext cx="1199727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Pattern Execution</a:t>
                </a:r>
                <a:endParaRPr lang="en-US" sz="1600" dirty="0" smtClean="0"/>
              </a:p>
            </p:txBody>
          </p:sp>
          <p:pic>
            <p:nvPicPr>
              <p:cNvPr id="34818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85993" y="4049137"/>
                <a:ext cx="528638" cy="52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40"/>
            <p:cNvGrpSpPr/>
            <p:nvPr/>
          </p:nvGrpSpPr>
          <p:grpSpPr>
            <a:xfrm>
              <a:off x="1669923" y="5324475"/>
              <a:ext cx="1673352" cy="685800"/>
              <a:chOff x="1295400" y="4924425"/>
              <a:chExt cx="1673352" cy="685800"/>
            </a:xfrm>
          </p:grpSpPr>
          <p:sp>
            <p:nvSpPr>
              <p:cNvPr id="15" name="Flowchart: Alternate Process 14"/>
              <p:cNvSpPr/>
              <p:nvPr/>
            </p:nvSpPr>
            <p:spPr bwMode="auto">
              <a:xfrm>
                <a:off x="1295400" y="4924425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4819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94367" y="5038725"/>
                <a:ext cx="510633" cy="486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724025" y="5048250"/>
                <a:ext cx="1200150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Correctness Checking</a:t>
                </a:r>
                <a:endParaRPr lang="en-US" sz="1600" dirty="0" smtClean="0"/>
              </a:p>
            </p:txBody>
          </p:sp>
        </p:grpSp>
        <p:grpSp>
          <p:nvGrpSpPr>
            <p:cNvPr id="18" name="Group 42"/>
            <p:cNvGrpSpPr/>
            <p:nvPr/>
          </p:nvGrpSpPr>
          <p:grpSpPr>
            <a:xfrm>
              <a:off x="3724275" y="5334000"/>
              <a:ext cx="1676400" cy="685800"/>
              <a:chOff x="4267200" y="4953000"/>
              <a:chExt cx="1676400" cy="685800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267200" y="49530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848649" y="5082469"/>
                <a:ext cx="1094951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Execution Control</a:t>
                </a:r>
                <a:endParaRPr lang="en-US" sz="1600" dirty="0" smtClean="0"/>
              </a:p>
            </p:txBody>
          </p:sp>
        </p:grpSp>
        <p:grpSp>
          <p:nvGrpSpPr>
            <p:cNvPr id="20" name="Group 62"/>
            <p:cNvGrpSpPr/>
            <p:nvPr/>
          </p:nvGrpSpPr>
          <p:grpSpPr>
            <a:xfrm>
              <a:off x="7115175" y="3762375"/>
              <a:ext cx="1085850" cy="1447800"/>
              <a:chOff x="6858000" y="4191000"/>
              <a:chExt cx="1085850" cy="1447800"/>
            </a:xfrm>
          </p:grpSpPr>
          <p:sp>
            <p:nvSpPr>
              <p:cNvPr id="55" name="Flowchart: Magnetic Disk 54"/>
              <p:cNvSpPr/>
              <p:nvPr/>
            </p:nvSpPr>
            <p:spPr bwMode="auto">
              <a:xfrm>
                <a:off x="6858000" y="4191000"/>
                <a:ext cx="1066800" cy="1447800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1" name="Picture 60" descr="database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210425" y="5219700"/>
                <a:ext cx="381000" cy="38100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6903179" y="4686300"/>
                <a:ext cx="10406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Pattern</a:t>
                </a:r>
                <a:endParaRPr lang="en-US" sz="1600" dirty="0" smtClean="0"/>
              </a:p>
              <a:p>
                <a:pPr>
                  <a:buNone/>
                </a:pPr>
                <a:r>
                  <a:rPr lang="en-US" sz="1400" dirty="0" smtClean="0"/>
                  <a:t>Repository</a:t>
                </a:r>
                <a:endParaRPr lang="en-US" sz="1600" dirty="0" smtClean="0"/>
              </a:p>
            </p:txBody>
          </p:sp>
        </p:grp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7442057" y="3555856"/>
              <a:ext cx="409575" cy="3462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4371975" y="4486275"/>
              <a:ext cx="27432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833013" y="1209675"/>
              <a:ext cx="1729962" cy="3416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MT Specification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229225" y="4001768"/>
              <a:ext cx="1489062" cy="3416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MT Execution</a:t>
              </a:r>
              <a:endParaRPr lang="en-US" dirty="0"/>
            </a:p>
          </p:txBody>
        </p:sp>
        <p:pic>
          <p:nvPicPr>
            <p:cNvPr id="2052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5334000"/>
              <a:ext cx="727072" cy="727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2463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Raising the Level of Abstraction</a:t>
            </a:r>
            <a:endParaRPr lang="en-US" sz="3600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5525"/>
          </a:xfrm>
        </p:spPr>
        <p:txBody>
          <a:bodyPr/>
          <a:lstStyle/>
          <a:p>
            <a:r>
              <a:rPr lang="en-US" sz="2000" dirty="0" smtClean="0"/>
              <a:t>Raising the level of abstraction helps developers to program in terms of design intent rather than the underlying computing environment </a:t>
            </a:r>
            <a:endParaRPr lang="en-US" sz="20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" y="2286000"/>
            <a:ext cx="5029200" cy="3886200"/>
            <a:chOff x="2438400" y="2438400"/>
            <a:chExt cx="4876800" cy="3698226"/>
          </a:xfrm>
        </p:grpSpPr>
        <p:graphicFrame>
          <p:nvGraphicFramePr>
            <p:cNvPr id="16" name="Diagram 15"/>
            <p:cNvGraphicFramePr/>
            <p:nvPr/>
          </p:nvGraphicFramePr>
          <p:xfrm>
            <a:off x="2438400" y="2438400"/>
            <a:ext cx="4876800" cy="3251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8" name="Group 31"/>
            <p:cNvGrpSpPr/>
            <p:nvPr/>
          </p:nvGrpSpPr>
          <p:grpSpPr>
            <a:xfrm>
              <a:off x="4453205" y="5700774"/>
              <a:ext cx="2374315" cy="435852"/>
              <a:chOff x="4453205" y="5700774"/>
              <a:chExt cx="2374315" cy="435852"/>
            </a:xfrm>
          </p:grpSpPr>
          <p:sp>
            <p:nvSpPr>
              <p:cNvPr id="26" name="Up Arrow 25"/>
              <p:cNvSpPr/>
              <p:nvPr/>
            </p:nvSpPr>
            <p:spPr bwMode="auto">
              <a:xfrm rot="5400000">
                <a:off x="5577840" y="4633974"/>
                <a:ext cx="182880" cy="2316480"/>
              </a:xfrm>
              <a:prstGeom prst="upArrow">
                <a:avLst>
                  <a:gd name="adj1" fmla="val 50000"/>
                  <a:gd name="adj2" fmla="val 98485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53205" y="5822694"/>
                <a:ext cx="966931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dirty="0" smtClean="0">
                    <a:latin typeface="+mn-lt"/>
                  </a:rPr>
                  <a:t>Flexibility</a:t>
                </a:r>
                <a:endParaRPr lang="en-US" sz="1600" dirty="0">
                  <a:latin typeface="+mn-lt"/>
                </a:endParaRPr>
              </a:p>
            </p:txBody>
          </p:sp>
        </p:grpSp>
        <p:grpSp>
          <p:nvGrpSpPr>
            <p:cNvPr id="21" name="Group 30"/>
            <p:cNvGrpSpPr/>
            <p:nvPr/>
          </p:nvGrpSpPr>
          <p:grpSpPr>
            <a:xfrm>
              <a:off x="3385168" y="2875651"/>
              <a:ext cx="506964" cy="1981200"/>
              <a:chOff x="3385168" y="2875651"/>
              <a:chExt cx="506964" cy="1981200"/>
            </a:xfrm>
          </p:grpSpPr>
          <p:sp>
            <p:nvSpPr>
              <p:cNvPr id="22" name="Up Arrow 21"/>
              <p:cNvSpPr/>
              <p:nvPr/>
            </p:nvSpPr>
            <p:spPr bwMode="auto">
              <a:xfrm rot="1189568">
                <a:off x="3663532" y="2875651"/>
                <a:ext cx="228600" cy="1981200"/>
              </a:xfrm>
              <a:prstGeom prst="upArrow">
                <a:avLst>
                  <a:gd name="adj1" fmla="val 50000"/>
                  <a:gd name="adj2" fmla="val 98485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7416050">
                <a:off x="2619670" y="3760621"/>
                <a:ext cx="1844928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dirty="0" smtClean="0">
                    <a:latin typeface="+mn-lt"/>
                  </a:rPr>
                  <a:t>Level of Abstraction</a:t>
                </a:r>
                <a:endParaRPr lang="en-US" sz="1600" dirty="0">
                  <a:latin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triped Right Arrow 71"/>
          <p:cNvSpPr/>
          <p:nvPr/>
        </p:nvSpPr>
        <p:spPr bwMode="auto">
          <a:xfrm rot="12962771">
            <a:off x="2691290" y="2476618"/>
            <a:ext cx="2710471" cy="3036379"/>
          </a:xfrm>
          <a:prstGeom prst="stripedRightArrow">
            <a:avLst>
              <a:gd name="adj1" fmla="val 50000"/>
              <a:gd name="adj2" fmla="val 29861"/>
            </a:avLst>
          </a:prstGeom>
          <a:solidFill>
            <a:schemeClr val="accent1">
              <a:lumMod val="75000"/>
              <a:alpha val="3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Striped Right Arrow 69"/>
          <p:cNvSpPr/>
          <p:nvPr/>
        </p:nvSpPr>
        <p:spPr bwMode="auto">
          <a:xfrm rot="2136152">
            <a:off x="3088403" y="2754471"/>
            <a:ext cx="2710471" cy="3036379"/>
          </a:xfrm>
          <a:prstGeom prst="stripedRightArrow">
            <a:avLst>
              <a:gd name="adj1" fmla="val 50000"/>
              <a:gd name="adj2" fmla="val 29861"/>
            </a:avLst>
          </a:prstGeom>
          <a:solidFill>
            <a:schemeClr val="accent2">
              <a:lumMod val="40000"/>
              <a:lumOff val="60000"/>
              <a:alpha val="3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458200" cy="788987"/>
          </a:xfrm>
        </p:spPr>
        <p:txBody>
          <a:bodyPr/>
          <a:lstStyle/>
          <a:p>
            <a:r>
              <a:rPr lang="en-US" sz="3200" dirty="0" smtClean="0"/>
              <a:t>Practical and Incremental Development of MTBD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40</a:t>
            </a:fld>
            <a:endParaRPr lang="en-US" altLang="en-US"/>
          </a:p>
        </p:txBody>
      </p:sp>
      <p:grpSp>
        <p:nvGrpSpPr>
          <p:cNvPr id="52" name="Group 51"/>
          <p:cNvGrpSpPr/>
          <p:nvPr/>
        </p:nvGrpSpPr>
        <p:grpSpPr>
          <a:xfrm>
            <a:off x="4267200" y="3429000"/>
            <a:ext cx="4274663" cy="2657476"/>
            <a:chOff x="624046" y="1304925"/>
            <a:chExt cx="7845789" cy="4714875"/>
          </a:xfrm>
        </p:grpSpPr>
        <p:sp>
          <p:nvSpPr>
            <p:cNvPr id="19" name="Trapezoid 18"/>
            <p:cNvSpPr/>
            <p:nvPr/>
          </p:nvSpPr>
          <p:spPr bwMode="auto">
            <a:xfrm rot="10800000">
              <a:off x="643096" y="1600200"/>
              <a:ext cx="1828799" cy="1314450"/>
            </a:xfrm>
            <a:prstGeom prst="trapezoid">
              <a:avLst/>
            </a:prstGeom>
            <a:gradFill flip="none" rotWithShape="1">
              <a:gsLst>
                <a:gs pos="100000">
                  <a:schemeClr val="accent2">
                    <a:tint val="50000"/>
                    <a:satMod val="300000"/>
                  </a:schemeClr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624046" y="1304925"/>
              <a:ext cx="1912569" cy="628650"/>
              <a:chOff x="3744006" y="2381251"/>
              <a:chExt cx="2049181" cy="628650"/>
            </a:xfrm>
          </p:grpSpPr>
          <p:sp>
            <p:nvSpPr>
              <p:cNvPr id="7" name="Flowchart: Alternate Process 6"/>
              <p:cNvSpPr/>
              <p:nvPr/>
            </p:nvSpPr>
            <p:spPr bwMode="auto">
              <a:xfrm>
                <a:off x="3744006" y="2381251"/>
                <a:ext cx="2020661" cy="62865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82586" y="2448580"/>
                <a:ext cx="1510601" cy="546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User</a:t>
                </a:r>
                <a:endParaRPr lang="en-US" sz="800" dirty="0" smtClean="0"/>
              </a:p>
              <a:p>
                <a:pPr>
                  <a:buNone/>
                </a:pPr>
                <a:r>
                  <a:rPr lang="en-US" sz="700" dirty="0" smtClean="0"/>
                  <a:t>Demonstration</a:t>
                </a:r>
                <a:endParaRPr lang="en-US" sz="800" dirty="0" smtClean="0"/>
              </a:p>
            </p:txBody>
          </p:sp>
          <p:pic>
            <p:nvPicPr>
              <p:cNvPr id="6" name="Picture 5" descr="C:\Documents and Settings\Tairas\Local Settings\Temporary Internet Files\Content.IE5\G16N01E7\MCj0433942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31772" y="2394853"/>
                <a:ext cx="571500" cy="57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" name="Trapezoid 53"/>
            <p:cNvSpPr/>
            <p:nvPr/>
          </p:nvSpPr>
          <p:spPr bwMode="auto">
            <a:xfrm>
              <a:off x="1743075" y="4638675"/>
              <a:ext cx="3581400" cy="685800"/>
            </a:xfrm>
            <a:prstGeom prst="trapezoid">
              <a:avLst>
                <a:gd name="adj" fmla="val 207143"/>
              </a:avLst>
            </a:prstGeom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oup 17"/>
            <p:cNvGrpSpPr/>
            <p:nvPr/>
          </p:nvGrpSpPr>
          <p:grpSpPr>
            <a:xfrm>
              <a:off x="776445" y="2667000"/>
              <a:ext cx="1619250" cy="685800"/>
              <a:chOff x="1219200" y="2819400"/>
              <a:chExt cx="1619250" cy="685800"/>
            </a:xfrm>
          </p:grpSpPr>
          <p:sp>
            <p:nvSpPr>
              <p:cNvPr id="10" name="Flowchart: Alternate Process 9"/>
              <p:cNvSpPr/>
              <p:nvPr/>
            </p:nvSpPr>
            <p:spPr bwMode="auto">
              <a:xfrm>
                <a:off x="1219200" y="2819400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47825" y="2924175"/>
                <a:ext cx="1190625" cy="5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Operation</a:t>
                </a:r>
              </a:p>
              <a:p>
                <a:pPr>
                  <a:buNone/>
                </a:pPr>
                <a:r>
                  <a:rPr lang="en-US" sz="700" dirty="0" smtClean="0"/>
                  <a:t>Recording</a:t>
                </a:r>
              </a:p>
            </p:txBody>
          </p:sp>
          <p:pic>
            <p:nvPicPr>
              <p:cNvPr id="74754" name="Picture 2" descr="http://www.deviantart.com/download/86810717/Camstudio_Record_Button_Icon_by_HereticPie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85875" y="2905125"/>
                <a:ext cx="533400" cy="533400"/>
              </a:xfrm>
              <a:prstGeom prst="rect">
                <a:avLst/>
              </a:prstGeom>
              <a:noFill/>
            </p:spPr>
          </p:pic>
        </p:grpSp>
        <p:cxnSp>
          <p:nvCxnSpPr>
            <p:cNvPr id="22" name="Straight Connector 21"/>
            <p:cNvCxnSpPr/>
            <p:nvPr/>
          </p:nvCxnSpPr>
          <p:spPr bwMode="auto">
            <a:xfrm>
              <a:off x="2319495" y="3009900"/>
              <a:ext cx="4572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" name="Group 31"/>
            <p:cNvGrpSpPr/>
            <p:nvPr/>
          </p:nvGrpSpPr>
          <p:grpSpPr>
            <a:xfrm>
              <a:off x="4834095" y="2667000"/>
              <a:ext cx="1676400" cy="685800"/>
              <a:chOff x="3200400" y="4419600"/>
              <a:chExt cx="1676400" cy="685800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3200400" y="44196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14724" y="4505325"/>
                <a:ext cx="1362076" cy="5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Pattern</a:t>
                </a:r>
              </a:p>
              <a:p>
                <a:pPr>
                  <a:buNone/>
                </a:pPr>
                <a:r>
                  <a:rPr lang="en-US" sz="700" dirty="0" smtClean="0"/>
                  <a:t>Inference</a:t>
                </a:r>
              </a:p>
            </p:txBody>
          </p:sp>
          <p:pic>
            <p:nvPicPr>
              <p:cNvPr id="74757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05175" y="4543425"/>
                <a:ext cx="428625" cy="444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3" name="Straight Connector 32"/>
            <p:cNvCxnSpPr/>
            <p:nvPr/>
          </p:nvCxnSpPr>
          <p:spPr bwMode="auto">
            <a:xfrm>
              <a:off x="4319745" y="3009900"/>
              <a:ext cx="51435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" name="Group 57"/>
            <p:cNvGrpSpPr/>
            <p:nvPr/>
          </p:nvGrpSpPr>
          <p:grpSpPr>
            <a:xfrm>
              <a:off x="6872445" y="2667000"/>
              <a:ext cx="1597390" cy="685800"/>
              <a:chOff x="5181600" y="4191000"/>
              <a:chExt cx="1597390" cy="685800"/>
            </a:xfrm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5181600" y="41910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598588" y="4267854"/>
                <a:ext cx="1180402" cy="546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User</a:t>
                </a:r>
                <a:endParaRPr lang="en-US" sz="800" dirty="0" smtClean="0"/>
              </a:p>
              <a:p>
                <a:pPr>
                  <a:buNone/>
                </a:pPr>
                <a:r>
                  <a:rPr lang="en-US" sz="700" dirty="0" smtClean="0"/>
                  <a:t>Refinement</a:t>
                </a:r>
                <a:endParaRPr lang="en-US" sz="800" dirty="0" smtClean="0"/>
              </a:p>
            </p:txBody>
          </p:sp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3702" y="4339319"/>
                <a:ext cx="461281" cy="461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59" name="Straight Connector 58"/>
            <p:cNvCxnSpPr/>
            <p:nvPr/>
          </p:nvCxnSpPr>
          <p:spPr bwMode="auto">
            <a:xfrm>
              <a:off x="6379431" y="3009900"/>
              <a:ext cx="493014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67"/>
            <p:cNvGrpSpPr/>
            <p:nvPr/>
          </p:nvGrpSpPr>
          <p:grpSpPr>
            <a:xfrm>
              <a:off x="2776695" y="2667000"/>
              <a:ext cx="1695450" cy="685800"/>
              <a:chOff x="2600325" y="2809875"/>
              <a:chExt cx="1695450" cy="685800"/>
            </a:xfrm>
          </p:grpSpPr>
          <p:sp>
            <p:nvSpPr>
              <p:cNvPr id="65" name="Flowchart: Alternate Process 64"/>
              <p:cNvSpPr/>
              <p:nvPr/>
            </p:nvSpPr>
            <p:spPr bwMode="auto">
              <a:xfrm>
                <a:off x="2600325" y="2809875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933699" y="2905124"/>
                <a:ext cx="1362076" cy="5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Operation</a:t>
                </a:r>
              </a:p>
              <a:p>
                <a:pPr>
                  <a:buNone/>
                </a:pPr>
                <a:r>
                  <a:rPr lang="en-US" sz="700" dirty="0" smtClean="0"/>
                  <a:t>Optimization</a:t>
                </a:r>
              </a:p>
            </p:txBody>
          </p:sp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638425" y="2924175"/>
                <a:ext cx="472348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41"/>
            <p:cNvGrpSpPr/>
            <p:nvPr/>
          </p:nvGrpSpPr>
          <p:grpSpPr>
            <a:xfrm>
              <a:off x="2698623" y="4143375"/>
              <a:ext cx="1673352" cy="685800"/>
              <a:chOff x="3810000" y="3962400"/>
              <a:chExt cx="1673352" cy="685800"/>
            </a:xfrm>
          </p:grpSpPr>
          <p:sp>
            <p:nvSpPr>
              <p:cNvPr id="49" name="Flowchart: Alternate Process 48"/>
              <p:cNvSpPr/>
              <p:nvPr/>
            </p:nvSpPr>
            <p:spPr bwMode="auto">
              <a:xfrm>
                <a:off x="3810000" y="39624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76515" y="4072950"/>
                <a:ext cx="119972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Pattern Execution</a:t>
                </a:r>
                <a:endParaRPr lang="en-US" sz="800" dirty="0" smtClean="0"/>
              </a:p>
            </p:txBody>
          </p:sp>
          <p:pic>
            <p:nvPicPr>
              <p:cNvPr id="34818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85993" y="4049137"/>
                <a:ext cx="528638" cy="52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40"/>
            <p:cNvGrpSpPr/>
            <p:nvPr/>
          </p:nvGrpSpPr>
          <p:grpSpPr>
            <a:xfrm>
              <a:off x="1669923" y="5324475"/>
              <a:ext cx="1724784" cy="685800"/>
              <a:chOff x="1295400" y="4924425"/>
              <a:chExt cx="1724784" cy="685800"/>
            </a:xfrm>
          </p:grpSpPr>
          <p:sp>
            <p:nvSpPr>
              <p:cNvPr id="15" name="Flowchart: Alternate Process 14"/>
              <p:cNvSpPr/>
              <p:nvPr/>
            </p:nvSpPr>
            <p:spPr bwMode="auto">
              <a:xfrm>
                <a:off x="1295400" y="4924425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4819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394367" y="5038725"/>
                <a:ext cx="510633" cy="486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724023" y="5048249"/>
                <a:ext cx="129616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Correctness Checking</a:t>
                </a:r>
                <a:endParaRPr lang="en-US" sz="800" dirty="0" smtClean="0"/>
              </a:p>
            </p:txBody>
          </p:sp>
        </p:grpSp>
        <p:sp>
          <p:nvSpPr>
            <p:cNvPr id="36" name="Flowchart: Alternate Process 35"/>
            <p:cNvSpPr/>
            <p:nvPr/>
          </p:nvSpPr>
          <p:spPr bwMode="auto">
            <a:xfrm>
              <a:off x="3724274" y="5334000"/>
              <a:ext cx="1673351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8" name="Group 62"/>
            <p:cNvGrpSpPr/>
            <p:nvPr/>
          </p:nvGrpSpPr>
          <p:grpSpPr>
            <a:xfrm>
              <a:off x="7115175" y="3762375"/>
              <a:ext cx="1127760" cy="1447800"/>
              <a:chOff x="6858000" y="4191000"/>
              <a:chExt cx="1127760" cy="1447800"/>
            </a:xfrm>
          </p:grpSpPr>
          <p:sp>
            <p:nvSpPr>
              <p:cNvPr id="55" name="Flowchart: Magnetic Disk 54"/>
              <p:cNvSpPr/>
              <p:nvPr/>
            </p:nvSpPr>
            <p:spPr bwMode="auto">
              <a:xfrm>
                <a:off x="6858000" y="4191000"/>
                <a:ext cx="1066800" cy="1447800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1" name="Picture 60" descr="database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10425" y="5219700"/>
                <a:ext cx="381000" cy="38100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6861258" y="4686298"/>
                <a:ext cx="1124502" cy="546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700" dirty="0" smtClean="0"/>
                  <a:t>Pattern</a:t>
                </a:r>
                <a:endParaRPr lang="en-US" sz="800" dirty="0" smtClean="0"/>
              </a:p>
              <a:p>
                <a:pPr>
                  <a:buNone/>
                </a:pPr>
                <a:r>
                  <a:rPr lang="en-US" sz="700" dirty="0" smtClean="0"/>
                  <a:t>Repository</a:t>
                </a:r>
                <a:endParaRPr lang="en-US" sz="800" dirty="0" smtClean="0"/>
              </a:p>
            </p:txBody>
          </p:sp>
        </p:grp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7442057" y="3555856"/>
              <a:ext cx="409575" cy="3462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4371975" y="4486275"/>
              <a:ext cx="27432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58" name="Diagram 57"/>
          <p:cNvGraphicFramePr/>
          <p:nvPr/>
        </p:nvGraphicFramePr>
        <p:xfrm>
          <a:off x="457200" y="1219200"/>
          <a:ext cx="373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63" name="Group 71"/>
          <p:cNvGrpSpPr/>
          <p:nvPr/>
        </p:nvGrpSpPr>
        <p:grpSpPr>
          <a:xfrm>
            <a:off x="4953000" y="1295401"/>
            <a:ext cx="3581400" cy="990599"/>
            <a:chOff x="685800" y="1295400"/>
            <a:chExt cx="4495800" cy="3402495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685800" y="1295400"/>
              <a:ext cx="4495800" cy="3402495"/>
            </a:xfrm>
            <a:prstGeom prst="roundRect">
              <a:avLst>
                <a:gd name="adj" fmla="val 6819"/>
              </a:avLst>
            </a:prstGeom>
            <a:solidFill>
              <a:schemeClr val="lt1">
                <a:alpha val="66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8275" y="1373258"/>
              <a:ext cx="4453324" cy="1433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>
                  <a:latin typeface="Gill Sans MT" pitchFamily="34" charset="0"/>
                </a:rPr>
                <a:t>For each type of model evolution: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Identify the critical requirements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dirty="0" smtClean="0">
                  <a:latin typeface="Gill Sans MT" pitchFamily="34" charset="0"/>
                </a:rPr>
                <a:t> Update MTBD to make it work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213144" y="5763904"/>
            <a:ext cx="75068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700" dirty="0" smtClean="0"/>
              <a:t>Execution Control</a:t>
            </a:r>
          </a:p>
        </p:txBody>
      </p:sp>
      <p:pic>
        <p:nvPicPr>
          <p:cNvPr id="73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248" y="5687704"/>
            <a:ext cx="418149" cy="4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/>
              <a:t> - Model Refactoring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5525"/>
          </a:xfrm>
        </p:spPr>
        <p:txBody>
          <a:bodyPr/>
          <a:lstStyle/>
          <a:p>
            <a:r>
              <a:rPr lang="en-US" sz="2000" b="1" i="1" dirty="0" smtClean="0"/>
              <a:t>Refactoring</a:t>
            </a:r>
            <a:r>
              <a:rPr lang="en-US" sz="2000" dirty="0" smtClean="0"/>
              <a:t> is the process of changing the internal structure of a software system without modifying its external functional behavior</a:t>
            </a:r>
          </a:p>
          <a:p>
            <a:r>
              <a:rPr lang="en-US" sz="2000" dirty="0" smtClean="0"/>
              <a:t>Model refactoring is as essential as code refactoring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200" dirty="0" smtClean="0"/>
              <a:t>Support Model Refactoring using MTBD</a:t>
            </a:r>
          </a:p>
          <a:p>
            <a:pPr lvl="1"/>
            <a:r>
              <a:rPr lang="en-US" sz="1800" dirty="0" smtClean="0"/>
              <a:t>Precise precondition specification</a:t>
            </a:r>
          </a:p>
          <a:p>
            <a:pPr lvl="1"/>
            <a:r>
              <a:rPr lang="en-US" sz="1800" dirty="0" smtClean="0"/>
              <a:t>Generic refactoring</a:t>
            </a:r>
          </a:p>
          <a:p>
            <a:pPr lvl="1"/>
            <a:r>
              <a:rPr lang="en-US" sz="1800" dirty="0" smtClean="0"/>
              <a:t>Manual selection of subpart of models</a:t>
            </a:r>
          </a:p>
          <a:p>
            <a:pPr lvl="1"/>
            <a:r>
              <a:rPr lang="en-US" sz="1800" dirty="0" smtClean="0"/>
              <a:t>User input attributes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41</a:t>
            </a:fld>
            <a:endParaRPr lang="en-US" altLang="en-US"/>
          </a:p>
        </p:txBody>
      </p:sp>
      <p:grpSp>
        <p:nvGrpSpPr>
          <p:cNvPr id="44" name="Group 43"/>
          <p:cNvGrpSpPr/>
          <p:nvPr/>
        </p:nvGrpSpPr>
        <p:grpSpPr>
          <a:xfrm>
            <a:off x="7353300" y="5238750"/>
            <a:ext cx="1371600" cy="1043817"/>
            <a:chOff x="-19197" y="882427"/>
            <a:chExt cx="1371600" cy="1043817"/>
          </a:xfrm>
        </p:grpSpPr>
        <p:sp>
          <p:nvSpPr>
            <p:cNvPr id="45" name="Oval 44"/>
            <p:cNvSpPr/>
            <p:nvPr/>
          </p:nvSpPr>
          <p:spPr>
            <a:xfrm>
              <a:off x="133203" y="882427"/>
              <a:ext cx="1043817" cy="10438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-19197" y="982536"/>
              <a:ext cx="1371600" cy="738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smtClean="0"/>
                <a:t>Model Refactoring</a:t>
              </a:r>
              <a:endParaRPr lang="en-US" sz="1600" kern="1200" dirty="0"/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040" y="2438400"/>
            <a:ext cx="312476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3950" y="2457450"/>
            <a:ext cx="32480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own Arrow 20"/>
          <p:cNvSpPr/>
          <p:nvPr/>
        </p:nvSpPr>
        <p:spPr bwMode="auto">
          <a:xfrm rot="16200000">
            <a:off x="5406253" y="2282054"/>
            <a:ext cx="457200" cy="922293"/>
          </a:xfrm>
          <a:prstGeom prst="down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19175" y="2676525"/>
            <a:ext cx="3476625" cy="190500"/>
          </a:xfrm>
          <a:prstGeom prst="rect">
            <a:avLst/>
          </a:prstGeom>
          <a:solidFill>
            <a:schemeClr val="lt1">
              <a:alpha val="0"/>
            </a:schemeClr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657974" y="2647950"/>
            <a:ext cx="990601" cy="180975"/>
          </a:xfrm>
          <a:prstGeom prst="rect">
            <a:avLst/>
          </a:prstGeom>
          <a:solidFill>
            <a:schemeClr val="lt1">
              <a:alpha val="0"/>
            </a:schemeClr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2542" y="3581400"/>
            <a:ext cx="3844258" cy="286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1" dirty="0" smtClean="0"/>
              <a:t>UML Model Refactoring – Extract Super Class</a:t>
            </a:r>
            <a:endParaRPr lang="en-US" sz="1400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E2 - Model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075"/>
            <a:ext cx="8229600" cy="4835525"/>
          </a:xfrm>
        </p:spPr>
        <p:txBody>
          <a:bodyPr/>
          <a:lstStyle/>
          <a:p>
            <a:r>
              <a:rPr lang="en-US" sz="2000" b="1" i="1" dirty="0" smtClean="0"/>
              <a:t>Model scalability </a:t>
            </a:r>
            <a:r>
              <a:rPr lang="en-US" sz="2000" dirty="0" smtClean="0"/>
              <a:t>is to build a complex model from a base model by adding or replicating its model elements, connections or substructures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Support Model Scalability using MTBD</a:t>
            </a:r>
          </a:p>
          <a:p>
            <a:pPr lvl="1"/>
            <a:r>
              <a:rPr lang="en-US" sz="1800" dirty="0" smtClean="0"/>
              <a:t>Generic replication</a:t>
            </a:r>
          </a:p>
          <a:p>
            <a:pPr lvl="1"/>
            <a:r>
              <a:rPr lang="en-US" sz="1800" dirty="0" smtClean="0"/>
              <a:t>Rich attribute computation</a:t>
            </a:r>
          </a:p>
          <a:p>
            <a:pPr lvl="1"/>
            <a:r>
              <a:rPr lang="en-US" sz="1800" dirty="0" smtClean="0"/>
              <a:t>Execution of multiple patterns</a:t>
            </a:r>
          </a:p>
          <a:p>
            <a:pPr lvl="1"/>
            <a:r>
              <a:rPr lang="en-US" sz="1800" dirty="0" smtClean="0"/>
              <a:t>Control of execution times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42</a:t>
            </a:fld>
            <a:endParaRPr lang="en-US" altLang="en-US"/>
          </a:p>
        </p:txBody>
      </p:sp>
      <p:grpSp>
        <p:nvGrpSpPr>
          <p:cNvPr id="5" name="Group 5"/>
          <p:cNvGrpSpPr/>
          <p:nvPr/>
        </p:nvGrpSpPr>
        <p:grpSpPr>
          <a:xfrm>
            <a:off x="7353300" y="5238750"/>
            <a:ext cx="1371600" cy="1043817"/>
            <a:chOff x="-19197" y="882427"/>
            <a:chExt cx="1371600" cy="1043817"/>
          </a:xfrm>
        </p:grpSpPr>
        <p:sp>
          <p:nvSpPr>
            <p:cNvPr id="7" name="Oval 6"/>
            <p:cNvSpPr/>
            <p:nvPr/>
          </p:nvSpPr>
          <p:spPr>
            <a:xfrm>
              <a:off x="133203" y="882427"/>
              <a:ext cx="1043817" cy="10438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-19197" y="982536"/>
              <a:ext cx="1371600" cy="738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smtClean="0"/>
                <a:t>Model Scalability</a:t>
              </a:r>
              <a:endParaRPr lang="en-US" sz="1600" kern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64818" y="4034978"/>
            <a:ext cx="1955866" cy="271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1" dirty="0" smtClean="0">
                <a:latin typeface="+mn-lt"/>
              </a:rPr>
              <a:t>EQAL Model with 3 Sites</a:t>
            </a:r>
            <a:endParaRPr lang="en-US" sz="1600" i="1" dirty="0">
              <a:latin typeface="+mn-lt"/>
            </a:endParaRPr>
          </a:p>
        </p:txBody>
      </p:sp>
      <p:pic>
        <p:nvPicPr>
          <p:cNvPr id="14" name="Picture 7" descr="E:\Research\TOOLS10\figure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521" y="1897040"/>
            <a:ext cx="2863428" cy="21355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pSp>
        <p:nvGrpSpPr>
          <p:cNvPr id="23" name="Group 22"/>
          <p:cNvGrpSpPr/>
          <p:nvPr/>
        </p:nvGrpSpPr>
        <p:grpSpPr>
          <a:xfrm>
            <a:off x="3886200" y="1883392"/>
            <a:ext cx="3226865" cy="2431849"/>
            <a:chOff x="3657600" y="1639888"/>
            <a:chExt cx="3226865" cy="2431849"/>
          </a:xfrm>
        </p:grpSpPr>
        <p:grpSp>
          <p:nvGrpSpPr>
            <p:cNvPr id="24" name="Group 17"/>
            <p:cNvGrpSpPr/>
            <p:nvPr/>
          </p:nvGrpSpPr>
          <p:grpSpPr>
            <a:xfrm>
              <a:off x="3657600" y="1639888"/>
              <a:ext cx="3226865" cy="2431849"/>
              <a:chOff x="5029200" y="1639888"/>
              <a:chExt cx="3226865" cy="2431849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791200" y="3800475"/>
                <a:ext cx="1955867" cy="271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600" i="1" dirty="0" smtClean="0">
                    <a:latin typeface="+mn-lt"/>
                  </a:rPr>
                  <a:t>EQAL Model with 4 Sites</a:t>
                </a:r>
                <a:endParaRPr lang="en-US" sz="1600" i="1" dirty="0">
                  <a:latin typeface="+mn-lt"/>
                </a:endParaRPr>
              </a:p>
            </p:txBody>
          </p:sp>
          <p:pic>
            <p:nvPicPr>
              <p:cNvPr id="39" name="Picture 8" descr="E:\Research\TOOLS10\figure15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29200" y="1639888"/>
                <a:ext cx="3226865" cy="215106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</p:grpSp>
        <p:grpSp>
          <p:nvGrpSpPr>
            <p:cNvPr id="25" name="Group 32"/>
            <p:cNvGrpSpPr/>
            <p:nvPr/>
          </p:nvGrpSpPr>
          <p:grpSpPr>
            <a:xfrm>
              <a:off x="4621735" y="2209800"/>
              <a:ext cx="2209800" cy="1589567"/>
              <a:chOff x="6019800" y="2209800"/>
              <a:chExt cx="2209800" cy="1589567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7924800" y="2404732"/>
                <a:ext cx="304800" cy="381000"/>
              </a:xfrm>
              <a:prstGeom prst="rect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6096000" y="2383466"/>
                <a:ext cx="304800" cy="381000"/>
              </a:xfrm>
              <a:prstGeom prst="rect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6096000" y="3384699"/>
                <a:ext cx="304800" cy="381000"/>
              </a:xfrm>
              <a:prstGeom prst="rect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086600" y="2808767"/>
                <a:ext cx="1143000" cy="990600"/>
              </a:xfrm>
              <a:prstGeom prst="rect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6858000" y="3048000"/>
                <a:ext cx="76200" cy="152400"/>
              </a:xfrm>
              <a:prstGeom prst="ellipse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7086600" y="3352800"/>
                <a:ext cx="76200" cy="152400"/>
              </a:xfrm>
              <a:prstGeom prst="ellipse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6629400" y="3352800"/>
                <a:ext cx="76200" cy="152400"/>
              </a:xfrm>
              <a:prstGeom prst="ellipse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6934200" y="2743200"/>
                <a:ext cx="76200" cy="152400"/>
              </a:xfrm>
              <a:prstGeom prst="ellipse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7848600" y="2819400"/>
                <a:ext cx="76200" cy="152400"/>
              </a:xfrm>
              <a:prstGeom prst="ellipse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7848600" y="2286000"/>
                <a:ext cx="76200" cy="152400"/>
              </a:xfrm>
              <a:prstGeom prst="ellipse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6019800" y="3276600"/>
                <a:ext cx="76200" cy="152400"/>
              </a:xfrm>
              <a:prstGeom prst="ellipse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6019800" y="2209800"/>
                <a:ext cx="76200" cy="152400"/>
              </a:xfrm>
              <a:prstGeom prst="ellipse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5334000" y="2590800"/>
            <a:ext cx="3200400" cy="2447531"/>
            <a:chOff x="5029200" y="4191001"/>
            <a:chExt cx="3200400" cy="244753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9200" y="4191001"/>
              <a:ext cx="3200400" cy="21336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22" name="TextBox 21"/>
            <p:cNvSpPr txBox="1"/>
            <p:nvPr/>
          </p:nvSpPr>
          <p:spPr>
            <a:xfrm>
              <a:off x="5791200" y="6324600"/>
              <a:ext cx="2108270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i="1" dirty="0" smtClean="0">
                  <a:latin typeface="+mn-lt"/>
                </a:rPr>
                <a:t>EQAL Model with 6 Sites</a:t>
              </a:r>
              <a:endParaRPr lang="en-US" sz="1600" i="1" dirty="0">
                <a:latin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AOM enhances the modularity at the model level by allowing the separation of concerns. </a:t>
            </a:r>
          </a:p>
          <a:p>
            <a:r>
              <a:rPr lang="en-US" sz="2000" dirty="0" smtClean="0"/>
              <a:t>Support AOM using MTBD</a:t>
            </a:r>
          </a:p>
          <a:p>
            <a:pPr lvl="1"/>
            <a:r>
              <a:rPr lang="en-US" sz="1800" dirty="0" smtClean="0"/>
              <a:t>Precise specification of preconditions (structural &amp; attributes)</a:t>
            </a:r>
          </a:p>
          <a:p>
            <a:pPr lvl="1"/>
            <a:r>
              <a:rPr lang="en-US" sz="1800" dirty="0" smtClean="0"/>
              <a:t>Textual constraints weaving process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E3 - Aspect-Oriented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43</a:t>
            </a:fld>
            <a:endParaRPr lang="en-US" altLang="en-US"/>
          </a:p>
        </p:txBody>
      </p:sp>
      <p:grpSp>
        <p:nvGrpSpPr>
          <p:cNvPr id="88" name="Group 87"/>
          <p:cNvGrpSpPr/>
          <p:nvPr/>
        </p:nvGrpSpPr>
        <p:grpSpPr>
          <a:xfrm>
            <a:off x="7334250" y="5238750"/>
            <a:ext cx="1371600" cy="1043817"/>
            <a:chOff x="-38247" y="882427"/>
            <a:chExt cx="1371600" cy="1043817"/>
          </a:xfrm>
        </p:grpSpPr>
        <p:sp>
          <p:nvSpPr>
            <p:cNvPr id="89" name="Oval 88"/>
            <p:cNvSpPr/>
            <p:nvPr/>
          </p:nvSpPr>
          <p:spPr>
            <a:xfrm>
              <a:off x="133203" y="882427"/>
              <a:ext cx="1043817" cy="10438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Oval 4"/>
            <p:cNvSpPr/>
            <p:nvPr/>
          </p:nvSpPr>
          <p:spPr>
            <a:xfrm>
              <a:off x="-38247" y="1015777"/>
              <a:ext cx="1371600" cy="738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smtClean="0"/>
                <a:t>Aspect- </a:t>
              </a:r>
              <a:r>
                <a:rPr lang="en-US" sz="1600" dirty="0" smtClean="0"/>
                <a:t>Oriented </a:t>
              </a:r>
              <a:r>
                <a:rPr lang="en-US" sz="1600" kern="1200" dirty="0" smtClean="0"/>
                <a:t>Modeling</a:t>
              </a:r>
              <a:endParaRPr lang="en-US" sz="1600" kern="1200" dirty="0"/>
            </a:p>
          </p:txBody>
        </p:sp>
      </p:grpSp>
      <p:pic>
        <p:nvPicPr>
          <p:cNvPr id="80" name="Picture 79" descr="a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65" y="3223400"/>
            <a:ext cx="6014235" cy="3177401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2133600" y="6172200"/>
            <a:ext cx="437741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1" dirty="0" smtClean="0">
                <a:latin typeface="+mn-lt"/>
              </a:rPr>
              <a:t>Weave Logging control to ESML models using MTBD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E4 - Model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4275"/>
            <a:ext cx="8229600" cy="4835525"/>
          </a:xfrm>
        </p:spPr>
        <p:txBody>
          <a:bodyPr/>
          <a:lstStyle/>
          <a:p>
            <a:r>
              <a:rPr lang="en-US" sz="2000" b="1" i="1" dirty="0" smtClean="0"/>
              <a:t>Model management</a:t>
            </a:r>
            <a:r>
              <a:rPr lang="en-US" sz="2000" dirty="0" smtClean="0"/>
              <a:t> refers to general model maintenance activities beyond refactoring, aspect, and scalability tasks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44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38200" y="3552825"/>
            <a:ext cx="7696200" cy="0"/>
          </a:xfrm>
          <a:prstGeom prst="line">
            <a:avLst/>
          </a:prstGeom>
          <a:ln w="19050">
            <a:prstDash val="sysDot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Group 87"/>
          <p:cNvGrpSpPr/>
          <p:nvPr/>
        </p:nvGrpSpPr>
        <p:grpSpPr>
          <a:xfrm>
            <a:off x="7343775" y="5238750"/>
            <a:ext cx="1371600" cy="1043817"/>
            <a:chOff x="-28722" y="882427"/>
            <a:chExt cx="1371600" cy="1043817"/>
          </a:xfrm>
        </p:grpSpPr>
        <p:sp>
          <p:nvSpPr>
            <p:cNvPr id="11" name="Oval 10"/>
            <p:cNvSpPr/>
            <p:nvPr/>
          </p:nvSpPr>
          <p:spPr>
            <a:xfrm>
              <a:off x="133203" y="882427"/>
              <a:ext cx="1043817" cy="10438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-28722" y="949102"/>
              <a:ext cx="1371600" cy="738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smtClean="0"/>
                <a:t>Model Management</a:t>
              </a:r>
              <a:endParaRPr lang="en-US" sz="1600" kern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38225" y="1977573"/>
            <a:ext cx="7048500" cy="1536759"/>
            <a:chOff x="1038225" y="1977573"/>
            <a:chExt cx="7048500" cy="1536759"/>
          </a:xfrm>
        </p:grpSpPr>
        <p:sp>
          <p:nvSpPr>
            <p:cNvPr id="8" name="TextBox 7"/>
            <p:cNvSpPr txBox="1"/>
            <p:nvPr/>
          </p:nvSpPr>
          <p:spPr>
            <a:xfrm>
              <a:off x="1560989" y="3200400"/>
              <a:ext cx="2544286" cy="3139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i="1" dirty="0" smtClean="0"/>
                <a:t>Static Model Maintenance</a:t>
              </a:r>
              <a:endParaRPr lang="en-US" sz="1600" i="1" dirty="0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8128" t="12502" r="14064" b="12502"/>
            <a:stretch>
              <a:fillRect/>
            </a:stretch>
          </p:blipFill>
          <p:spPr bwMode="auto">
            <a:xfrm>
              <a:off x="6614867" y="1997003"/>
              <a:ext cx="1471858" cy="14319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8128" t="12502" r="14064" b="12502"/>
            <a:stretch>
              <a:fillRect/>
            </a:stretch>
          </p:blipFill>
          <p:spPr bwMode="auto">
            <a:xfrm>
              <a:off x="4572000" y="1981200"/>
              <a:ext cx="1488600" cy="1447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38225" y="1981200"/>
              <a:ext cx="1415440" cy="11554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43225" y="1977573"/>
              <a:ext cx="1434529" cy="114662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41" name="Right Arrow 40"/>
            <p:cNvSpPr/>
            <p:nvPr/>
          </p:nvSpPr>
          <p:spPr bwMode="auto">
            <a:xfrm>
              <a:off x="2514600" y="2438400"/>
              <a:ext cx="38100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ight Arrow 41"/>
            <p:cNvSpPr/>
            <p:nvPr/>
          </p:nvSpPr>
          <p:spPr bwMode="auto">
            <a:xfrm>
              <a:off x="6115050" y="2590800"/>
              <a:ext cx="438150" cy="2286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14400" y="3733800"/>
            <a:ext cx="6629400" cy="2514600"/>
            <a:chOff x="914400" y="3733800"/>
            <a:chExt cx="6629400" cy="2514600"/>
          </a:xfrm>
        </p:grpSpPr>
        <p:grpSp>
          <p:nvGrpSpPr>
            <p:cNvPr id="16" name="Group 15"/>
            <p:cNvGrpSpPr/>
            <p:nvPr/>
          </p:nvGrpSpPr>
          <p:grpSpPr>
            <a:xfrm>
              <a:off x="914400" y="3733800"/>
              <a:ext cx="6324600" cy="2514600"/>
              <a:chOff x="1447800" y="1905000"/>
              <a:chExt cx="6324600" cy="2514600"/>
            </a:xfrm>
          </p:grpSpPr>
          <p:grpSp>
            <p:nvGrpSpPr>
              <p:cNvPr id="17" name="Group 37"/>
              <p:cNvGrpSpPr/>
              <p:nvPr/>
            </p:nvGrpSpPr>
            <p:grpSpPr>
              <a:xfrm>
                <a:off x="1447800" y="1905000"/>
                <a:ext cx="6324600" cy="2514600"/>
                <a:chOff x="1447800" y="1905000"/>
                <a:chExt cx="6324600" cy="2514600"/>
              </a:xfrm>
            </p:grpSpPr>
            <p:grpSp>
              <p:nvGrpSpPr>
                <p:cNvPr id="20" name="Group 12"/>
                <p:cNvGrpSpPr/>
                <p:nvPr/>
              </p:nvGrpSpPr>
              <p:grpSpPr>
                <a:xfrm>
                  <a:off x="1447800" y="1905000"/>
                  <a:ext cx="6019800" cy="2181449"/>
                  <a:chOff x="2819400" y="2009551"/>
                  <a:chExt cx="6019800" cy="2181449"/>
                </a:xfrm>
              </p:grpSpPr>
              <p:grpSp>
                <p:nvGrpSpPr>
                  <p:cNvPr id="23" name="Group 29"/>
                  <p:cNvGrpSpPr/>
                  <p:nvPr/>
                </p:nvGrpSpPr>
                <p:grpSpPr>
                  <a:xfrm>
                    <a:off x="2819400" y="2009551"/>
                    <a:ext cx="3510116" cy="2181449"/>
                    <a:chOff x="533400" y="228600"/>
                    <a:chExt cx="3886200" cy="2667000"/>
                  </a:xfrm>
                </p:grpSpPr>
                <p:sp>
                  <p:nvSpPr>
                    <p:cNvPr id="26" name="Cloud 25"/>
                    <p:cNvSpPr/>
                    <p:nvPr/>
                  </p:nvSpPr>
                  <p:spPr>
                    <a:xfrm>
                      <a:off x="533400" y="228600"/>
                      <a:ext cx="3886200" cy="2667000"/>
                    </a:xfrm>
                    <a:prstGeom prst="cloud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27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295400" y="990600"/>
                      <a:ext cx="607092" cy="5334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28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971800" y="685800"/>
                      <a:ext cx="607092" cy="5334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29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24000" y="1905000"/>
                      <a:ext cx="607092" cy="5334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30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895600" y="1752600"/>
                      <a:ext cx="607092" cy="5334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31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133600" y="1219200"/>
                      <a:ext cx="607092" cy="5334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cxnSp>
                  <p:nvCxnSpPr>
                    <p:cNvPr id="32" name="Straight Arrow Connector 31"/>
                    <p:cNvCxnSpPr>
                      <a:stCxn id="30" idx="0"/>
                      <a:endCxn id="28" idx="2"/>
                    </p:cNvCxnSpPr>
                    <p:nvPr/>
                  </p:nvCxnSpPr>
                  <p:spPr>
                    <a:xfrm rot="5400000" flipH="1" flipV="1">
                      <a:off x="2970546" y="1447800"/>
                      <a:ext cx="533400" cy="76200"/>
                    </a:xfrm>
                    <a:prstGeom prst="straightConnector1">
                      <a:avLst/>
                    </a:prstGeom>
                    <a:ln w="15875"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Arrow Connector 32"/>
                    <p:cNvCxnSpPr>
                      <a:stCxn id="28" idx="1"/>
                      <a:endCxn id="31" idx="0"/>
                    </p:cNvCxnSpPr>
                    <p:nvPr/>
                  </p:nvCxnSpPr>
                  <p:spPr>
                    <a:xfrm rot="10800000" flipV="1">
                      <a:off x="2437146" y="952500"/>
                      <a:ext cx="534654" cy="266700"/>
                    </a:xfrm>
                    <a:prstGeom prst="straightConnector1">
                      <a:avLst/>
                    </a:prstGeom>
                    <a:ln w="15875">
                      <a:headEnd type="arrow"/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Arrow Connector 33"/>
                    <p:cNvCxnSpPr>
                      <a:stCxn id="31" idx="2"/>
                      <a:endCxn id="29" idx="3"/>
                    </p:cNvCxnSpPr>
                    <p:nvPr/>
                  </p:nvCxnSpPr>
                  <p:spPr>
                    <a:xfrm rot="5400000">
                      <a:off x="2074569" y="1809123"/>
                      <a:ext cx="419100" cy="306054"/>
                    </a:xfrm>
                    <a:prstGeom prst="straightConnector1">
                      <a:avLst/>
                    </a:prstGeom>
                    <a:ln w="15875"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2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6705600" y="2438398"/>
                    <a:ext cx="2133600" cy="1388725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pic>
              <p:sp>
                <p:nvSpPr>
                  <p:cNvPr id="25" name="Up-Down Arrow 24"/>
                  <p:cNvSpPr/>
                  <p:nvPr/>
                </p:nvSpPr>
                <p:spPr>
                  <a:xfrm rot="16200000">
                    <a:off x="6149265" y="2689935"/>
                    <a:ext cx="307782" cy="871512"/>
                  </a:xfrm>
                  <a:prstGeom prst="upDownArrow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1791763" y="4105668"/>
                  <a:ext cx="3008837" cy="313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600" i="1" dirty="0" smtClean="0">
                      <a:latin typeface="+mn-lt"/>
                    </a:rPr>
                    <a:t>Applications Running in Cloud Server</a:t>
                  </a:r>
                  <a:endParaRPr lang="en-US" sz="1600" i="1" dirty="0">
                    <a:latin typeface="+mn-lt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029200" y="3750719"/>
                  <a:ext cx="2743200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600" i="1" dirty="0" smtClean="0">
                      <a:latin typeface="+mn-lt"/>
                    </a:rPr>
                    <a:t>Runtime Models Reflecting the Status of the Applications</a:t>
                  </a:r>
                  <a:endParaRPr lang="en-US" sz="1600" i="1" dirty="0">
                    <a:latin typeface="+mn-lt"/>
                  </a:endParaRPr>
                </a:p>
              </p:txBody>
            </p:sp>
          </p:grpSp>
          <p:pic>
            <p:nvPicPr>
              <p:cNvPr id="18" name="Picture 2" descr="http://www.iconlib.info/small/Crystal_application_icon_error_1337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95600" y="2362200"/>
                <a:ext cx="304800" cy="30480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http://www.iconlib.info/small/Crystal_application_icon_error_1337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562600" y="2590800"/>
                <a:ext cx="304800" cy="304800"/>
              </a:xfrm>
              <a:prstGeom prst="rect">
                <a:avLst/>
              </a:prstGeom>
              <a:noFill/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4653705" y="3762375"/>
              <a:ext cx="2890095" cy="3139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i="1" dirty="0" err="1" smtClean="0"/>
                <a:t>Models@Runtime</a:t>
              </a:r>
              <a:r>
                <a:rPr lang="en-US" sz="1600" i="1" dirty="0" smtClean="0"/>
                <a:t> Maintenance</a:t>
              </a:r>
              <a:endParaRPr lang="en-US" sz="1600" i="1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E5 - Model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35525"/>
          </a:xfrm>
        </p:spPr>
        <p:txBody>
          <a:bodyPr/>
          <a:lstStyle/>
          <a:p>
            <a:r>
              <a:rPr lang="en-US" sz="2000" b="1" i="1" dirty="0" smtClean="0"/>
              <a:t>The layout of models</a:t>
            </a:r>
            <a:r>
              <a:rPr lang="en-US" sz="2000" dirty="0" smtClean="0"/>
              <a:t> specifies where and how each model element or connection should be placed in the model editor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45</a:t>
            </a:fld>
            <a:endParaRPr lang="en-US" altLang="en-US"/>
          </a:p>
        </p:txBody>
      </p:sp>
      <p:grpSp>
        <p:nvGrpSpPr>
          <p:cNvPr id="5" name="Group 87"/>
          <p:cNvGrpSpPr/>
          <p:nvPr/>
        </p:nvGrpSpPr>
        <p:grpSpPr>
          <a:xfrm>
            <a:off x="7343775" y="5433183"/>
            <a:ext cx="1371600" cy="1043817"/>
            <a:chOff x="-28722" y="882427"/>
            <a:chExt cx="1371600" cy="1043817"/>
          </a:xfrm>
        </p:grpSpPr>
        <p:sp>
          <p:nvSpPr>
            <p:cNvPr id="6" name="Oval 5"/>
            <p:cNvSpPr/>
            <p:nvPr/>
          </p:nvSpPr>
          <p:spPr>
            <a:xfrm>
              <a:off x="133203" y="882427"/>
              <a:ext cx="1043817" cy="10438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-28722" y="1006252"/>
              <a:ext cx="1371600" cy="738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smtClean="0"/>
                <a:t>Model     Layout</a:t>
              </a:r>
              <a:endParaRPr lang="en-US" sz="1600" kern="1200" dirty="0"/>
            </a:p>
          </p:txBody>
        </p:sp>
      </p:grpSp>
      <p:sp>
        <p:nvSpPr>
          <p:cNvPr id="11" name="Right Arrow 10"/>
          <p:cNvSpPr/>
          <p:nvPr/>
        </p:nvSpPr>
        <p:spPr bwMode="auto">
          <a:xfrm>
            <a:off x="3048000" y="2819400"/>
            <a:ext cx="457200" cy="228600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7678720">
            <a:off x="4609424" y="4389780"/>
            <a:ext cx="457200" cy="228600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2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6" y="1905000"/>
            <a:ext cx="2029326" cy="210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1" y="1905000"/>
            <a:ext cx="1981200" cy="21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37754" y="3962400"/>
            <a:ext cx="191430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1" dirty="0" smtClean="0">
                <a:latin typeface="+mn-lt"/>
              </a:rPr>
              <a:t>SRN Model with 2 Events</a:t>
            </a:r>
            <a:endParaRPr lang="en-US" sz="1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1157" y="3962400"/>
            <a:ext cx="191430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i="1" dirty="0" smtClean="0">
                <a:latin typeface="+mn-lt"/>
              </a:rPr>
              <a:t>SRN Model with 4 Events</a:t>
            </a:r>
            <a:endParaRPr lang="en-US" sz="1400" i="1" dirty="0"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19130" y="4290635"/>
            <a:ext cx="3739222" cy="2369101"/>
            <a:chOff x="819130" y="4290635"/>
            <a:chExt cx="3739222" cy="2369101"/>
          </a:xfrm>
        </p:grpSpPr>
        <p:pic>
          <p:nvPicPr>
            <p:cNvPr id="132100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9808" y="4290635"/>
              <a:ext cx="3698544" cy="2110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819130" y="6373504"/>
              <a:ext cx="3188758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1" dirty="0" smtClean="0">
                  <a:latin typeface="+mn-lt"/>
                </a:rPr>
                <a:t>SRN Model with 4 Events using Auto-Layout </a:t>
              </a:r>
              <a:endParaRPr lang="en-US" sz="1400" i="1" dirty="0">
                <a:latin typeface="+mn-lt"/>
              </a:endParaRPr>
            </a:p>
          </p:txBody>
        </p:sp>
      </p:grp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6019800" y="2133600"/>
            <a:ext cx="2286000" cy="838200"/>
          </a:xfrm>
          <a:prstGeom prst="wedgeRoundRectCallout">
            <a:avLst>
              <a:gd name="adj1" fmla="val -126970"/>
              <a:gd name="adj2" fmla="val -4997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Model layout can be destroyed after model transformation</a:t>
            </a:r>
            <a:endParaRPr lang="en-US" sz="2400" dirty="0">
              <a:latin typeface="+mn-lt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638800" y="4191000"/>
            <a:ext cx="2286000" cy="1066800"/>
          </a:xfrm>
          <a:prstGeom prst="wedgeRoundRectCallout">
            <a:avLst>
              <a:gd name="adj1" fmla="val -91149"/>
              <a:gd name="adj2" fmla="val 63999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Default Auto-Layout function does not offer flexibility to customize the layout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  <p:bldP spid="19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E5 - Model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46</a:t>
            </a:fld>
            <a:endParaRPr lang="en-US" altLang="en-US"/>
          </a:p>
        </p:txBody>
      </p:sp>
      <p:grpSp>
        <p:nvGrpSpPr>
          <p:cNvPr id="3" name="Group 4"/>
          <p:cNvGrpSpPr/>
          <p:nvPr/>
        </p:nvGrpSpPr>
        <p:grpSpPr>
          <a:xfrm>
            <a:off x="533400" y="1171575"/>
            <a:ext cx="8077200" cy="5038724"/>
            <a:chOff x="533400" y="1171575"/>
            <a:chExt cx="8077200" cy="5038724"/>
          </a:xfrm>
        </p:grpSpPr>
        <p:sp>
          <p:nvSpPr>
            <p:cNvPr id="76" name="Rectangle 75"/>
            <p:cNvSpPr/>
            <p:nvPr/>
          </p:nvSpPr>
          <p:spPr bwMode="auto">
            <a:xfrm>
              <a:off x="542925" y="3952874"/>
              <a:ext cx="6210300" cy="2257425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33400" y="1171575"/>
              <a:ext cx="8077200" cy="2362200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 w="1905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rapezoid 53"/>
            <p:cNvSpPr/>
            <p:nvPr/>
          </p:nvSpPr>
          <p:spPr bwMode="auto">
            <a:xfrm>
              <a:off x="1743075" y="4638675"/>
              <a:ext cx="3581400" cy="685800"/>
            </a:xfrm>
            <a:prstGeom prst="trapezoid">
              <a:avLst>
                <a:gd name="adj" fmla="val 207143"/>
              </a:avLst>
            </a:prstGeom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rapezoid 18"/>
            <p:cNvSpPr/>
            <p:nvPr/>
          </p:nvSpPr>
          <p:spPr bwMode="auto">
            <a:xfrm rot="10800000">
              <a:off x="643096" y="1600200"/>
              <a:ext cx="1828799" cy="1314450"/>
            </a:xfrm>
            <a:prstGeom prst="trapezoid">
              <a:avLst/>
            </a:prstGeom>
            <a:gradFill flip="none" rotWithShape="1">
              <a:gsLst>
                <a:gs pos="100000">
                  <a:schemeClr val="accent2">
                    <a:tint val="50000"/>
                    <a:satMod val="300000"/>
                  </a:schemeClr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624045" y="1304925"/>
              <a:ext cx="1885950" cy="628650"/>
              <a:chOff x="3744006" y="2381251"/>
              <a:chExt cx="2020661" cy="628650"/>
            </a:xfrm>
          </p:grpSpPr>
          <p:sp>
            <p:nvSpPr>
              <p:cNvPr id="7" name="Flowchart: Alternate Process 6"/>
              <p:cNvSpPr/>
              <p:nvPr/>
            </p:nvSpPr>
            <p:spPr bwMode="auto">
              <a:xfrm>
                <a:off x="3744006" y="2381251"/>
                <a:ext cx="2020661" cy="62865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15505" y="2448580"/>
                <a:ext cx="1444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User</a:t>
                </a:r>
                <a:endParaRPr lang="en-US" sz="1600" dirty="0" smtClean="0"/>
              </a:p>
              <a:p>
                <a:pPr>
                  <a:buNone/>
                </a:pPr>
                <a:r>
                  <a:rPr lang="en-US" sz="1400" dirty="0" smtClean="0"/>
                  <a:t>Demonstration</a:t>
                </a:r>
                <a:endParaRPr lang="en-US" sz="1600" dirty="0" smtClean="0"/>
              </a:p>
            </p:txBody>
          </p:sp>
          <p:pic>
            <p:nvPicPr>
              <p:cNvPr id="6" name="Picture 5" descr="C:\Documents and Settings\Tairas\Local Settings\Temporary Internet Files\Content.IE5\G16N01E7\MCj0433942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31772" y="2394853"/>
                <a:ext cx="571500" cy="57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7"/>
            <p:cNvGrpSpPr/>
            <p:nvPr/>
          </p:nvGrpSpPr>
          <p:grpSpPr>
            <a:xfrm>
              <a:off x="776445" y="2667000"/>
              <a:ext cx="1619250" cy="685800"/>
              <a:chOff x="1219200" y="2819400"/>
              <a:chExt cx="1619250" cy="685800"/>
            </a:xfrm>
          </p:grpSpPr>
          <p:sp>
            <p:nvSpPr>
              <p:cNvPr id="10" name="Flowchart: Alternate Process 9"/>
              <p:cNvSpPr/>
              <p:nvPr/>
            </p:nvSpPr>
            <p:spPr bwMode="auto">
              <a:xfrm>
                <a:off x="1219200" y="2819400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47825" y="2924175"/>
                <a:ext cx="11906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Operation</a:t>
                </a:r>
              </a:p>
              <a:p>
                <a:pPr>
                  <a:buNone/>
                </a:pPr>
                <a:r>
                  <a:rPr lang="en-US" sz="1400" dirty="0" smtClean="0"/>
                  <a:t>Recording</a:t>
                </a:r>
              </a:p>
            </p:txBody>
          </p:sp>
          <p:pic>
            <p:nvPicPr>
              <p:cNvPr id="74754" name="Picture 2" descr="http://www.deviantart.com/download/86810717/Camstudio_Record_Button_Icon_by_HereticPie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85875" y="2905125"/>
                <a:ext cx="533400" cy="533400"/>
              </a:xfrm>
              <a:prstGeom prst="rect">
                <a:avLst/>
              </a:prstGeom>
              <a:noFill/>
            </p:spPr>
          </p:pic>
        </p:grpSp>
        <p:cxnSp>
          <p:nvCxnSpPr>
            <p:cNvPr id="22" name="Straight Connector 21"/>
            <p:cNvCxnSpPr/>
            <p:nvPr/>
          </p:nvCxnSpPr>
          <p:spPr bwMode="auto">
            <a:xfrm>
              <a:off x="2319495" y="3009900"/>
              <a:ext cx="4572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" name="Group 31"/>
            <p:cNvGrpSpPr/>
            <p:nvPr/>
          </p:nvGrpSpPr>
          <p:grpSpPr>
            <a:xfrm>
              <a:off x="4834095" y="2667000"/>
              <a:ext cx="1676400" cy="685800"/>
              <a:chOff x="3200400" y="4419600"/>
              <a:chExt cx="1676400" cy="685800"/>
            </a:xfrm>
          </p:grpSpPr>
          <p:sp>
            <p:nvSpPr>
              <p:cNvPr id="27" name="Flowchart: Alternate Process 26"/>
              <p:cNvSpPr/>
              <p:nvPr/>
            </p:nvSpPr>
            <p:spPr bwMode="auto">
              <a:xfrm>
                <a:off x="3200400" y="44196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14724" y="4505325"/>
                <a:ext cx="1362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Pattern</a:t>
                </a:r>
              </a:p>
              <a:p>
                <a:pPr>
                  <a:buNone/>
                </a:pPr>
                <a:r>
                  <a:rPr lang="en-US" sz="1400" dirty="0" smtClean="0"/>
                  <a:t>Inference</a:t>
                </a:r>
              </a:p>
            </p:txBody>
          </p:sp>
          <p:pic>
            <p:nvPicPr>
              <p:cNvPr id="74757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05175" y="4543425"/>
                <a:ext cx="428625" cy="444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3" name="Straight Connector 32"/>
            <p:cNvCxnSpPr/>
            <p:nvPr/>
          </p:nvCxnSpPr>
          <p:spPr bwMode="auto">
            <a:xfrm>
              <a:off x="4319745" y="3009900"/>
              <a:ext cx="51435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57"/>
            <p:cNvGrpSpPr/>
            <p:nvPr/>
          </p:nvGrpSpPr>
          <p:grpSpPr>
            <a:xfrm>
              <a:off x="6872445" y="2667000"/>
              <a:ext cx="1557180" cy="685800"/>
              <a:chOff x="5181600" y="4191000"/>
              <a:chExt cx="1557180" cy="685800"/>
            </a:xfrm>
          </p:grpSpPr>
          <p:sp>
            <p:nvSpPr>
              <p:cNvPr id="53" name="Flowchart: Alternate Process 52"/>
              <p:cNvSpPr/>
              <p:nvPr/>
            </p:nvSpPr>
            <p:spPr bwMode="auto">
              <a:xfrm>
                <a:off x="5181600" y="4191000"/>
                <a:ext cx="1545336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638800" y="4267855"/>
                <a:ext cx="10999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User</a:t>
                </a:r>
                <a:endParaRPr lang="en-US" sz="1600" dirty="0" smtClean="0"/>
              </a:p>
              <a:p>
                <a:pPr>
                  <a:buNone/>
                </a:pPr>
                <a:r>
                  <a:rPr lang="en-US" sz="1400" dirty="0" smtClean="0"/>
                  <a:t>Refinement</a:t>
                </a:r>
                <a:endParaRPr lang="en-US" sz="1600" dirty="0" smtClean="0"/>
              </a:p>
            </p:txBody>
          </p:sp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3702" y="4339319"/>
                <a:ext cx="461281" cy="461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59" name="Straight Connector 58"/>
            <p:cNvCxnSpPr/>
            <p:nvPr/>
          </p:nvCxnSpPr>
          <p:spPr bwMode="auto">
            <a:xfrm>
              <a:off x="6379431" y="3009900"/>
              <a:ext cx="493014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" name="Group 67"/>
            <p:cNvGrpSpPr/>
            <p:nvPr/>
          </p:nvGrpSpPr>
          <p:grpSpPr>
            <a:xfrm>
              <a:off x="2776695" y="2667000"/>
              <a:ext cx="1695450" cy="685800"/>
              <a:chOff x="2600325" y="2809875"/>
              <a:chExt cx="1695450" cy="685800"/>
            </a:xfrm>
          </p:grpSpPr>
          <p:sp>
            <p:nvSpPr>
              <p:cNvPr id="65" name="Flowchart: Alternate Process 64"/>
              <p:cNvSpPr/>
              <p:nvPr/>
            </p:nvSpPr>
            <p:spPr bwMode="auto">
              <a:xfrm>
                <a:off x="2600325" y="2809875"/>
                <a:ext cx="1543050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933699" y="2905125"/>
                <a:ext cx="1362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Operation</a:t>
                </a:r>
              </a:p>
              <a:p>
                <a:pPr>
                  <a:buNone/>
                </a:pPr>
                <a:r>
                  <a:rPr lang="en-US" sz="1400" dirty="0" smtClean="0"/>
                  <a:t>Optimization</a:t>
                </a:r>
              </a:p>
            </p:txBody>
          </p:sp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638425" y="2924175"/>
                <a:ext cx="472348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41"/>
            <p:cNvGrpSpPr/>
            <p:nvPr/>
          </p:nvGrpSpPr>
          <p:grpSpPr>
            <a:xfrm>
              <a:off x="2698623" y="4143375"/>
              <a:ext cx="1673352" cy="685800"/>
              <a:chOff x="3810000" y="3962400"/>
              <a:chExt cx="1673352" cy="685800"/>
            </a:xfrm>
          </p:grpSpPr>
          <p:sp>
            <p:nvSpPr>
              <p:cNvPr id="49" name="Flowchart: Alternate Process 48"/>
              <p:cNvSpPr/>
              <p:nvPr/>
            </p:nvSpPr>
            <p:spPr bwMode="auto">
              <a:xfrm>
                <a:off x="3810000" y="39624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76518" y="4072950"/>
                <a:ext cx="1199727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Pattern Execution</a:t>
                </a:r>
                <a:endParaRPr lang="en-US" sz="1600" dirty="0" smtClean="0"/>
              </a:p>
            </p:txBody>
          </p:sp>
          <p:pic>
            <p:nvPicPr>
              <p:cNvPr id="34818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85993" y="4049137"/>
                <a:ext cx="528638" cy="52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40"/>
            <p:cNvGrpSpPr/>
            <p:nvPr/>
          </p:nvGrpSpPr>
          <p:grpSpPr>
            <a:xfrm>
              <a:off x="1669923" y="5324475"/>
              <a:ext cx="1673352" cy="685800"/>
              <a:chOff x="1295400" y="4924425"/>
              <a:chExt cx="1673352" cy="685800"/>
            </a:xfrm>
          </p:grpSpPr>
          <p:sp>
            <p:nvSpPr>
              <p:cNvPr id="15" name="Flowchart: Alternate Process 14"/>
              <p:cNvSpPr/>
              <p:nvPr/>
            </p:nvSpPr>
            <p:spPr bwMode="auto">
              <a:xfrm>
                <a:off x="1295400" y="4924425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4819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394367" y="5038725"/>
                <a:ext cx="510633" cy="486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1724025" y="5048250"/>
                <a:ext cx="1200150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Correctness Checking</a:t>
                </a:r>
                <a:endParaRPr lang="en-US" sz="1600" dirty="0" smtClean="0"/>
              </a:p>
            </p:txBody>
          </p:sp>
        </p:grpSp>
        <p:grpSp>
          <p:nvGrpSpPr>
            <p:cNvPr id="18" name="Group 42"/>
            <p:cNvGrpSpPr/>
            <p:nvPr/>
          </p:nvGrpSpPr>
          <p:grpSpPr>
            <a:xfrm>
              <a:off x="3724275" y="5334000"/>
              <a:ext cx="1676400" cy="685800"/>
              <a:chOff x="4267200" y="4953000"/>
              <a:chExt cx="1676400" cy="685800"/>
            </a:xfrm>
          </p:grpSpPr>
          <p:sp>
            <p:nvSpPr>
              <p:cNvPr id="36" name="Flowchart: Alternate Process 35"/>
              <p:cNvSpPr/>
              <p:nvPr/>
            </p:nvSpPr>
            <p:spPr bwMode="auto">
              <a:xfrm>
                <a:off x="4267200" y="49530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848649" y="5082469"/>
                <a:ext cx="1094951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Execution Control</a:t>
                </a:r>
                <a:endParaRPr lang="en-US" sz="1600" dirty="0" smtClean="0"/>
              </a:p>
            </p:txBody>
          </p:sp>
        </p:grpSp>
        <p:grpSp>
          <p:nvGrpSpPr>
            <p:cNvPr id="20" name="Group 62"/>
            <p:cNvGrpSpPr/>
            <p:nvPr/>
          </p:nvGrpSpPr>
          <p:grpSpPr>
            <a:xfrm>
              <a:off x="7115175" y="3762375"/>
              <a:ext cx="1085850" cy="1447800"/>
              <a:chOff x="6858000" y="4191000"/>
              <a:chExt cx="1085850" cy="1447800"/>
            </a:xfrm>
          </p:grpSpPr>
          <p:sp>
            <p:nvSpPr>
              <p:cNvPr id="55" name="Flowchart: Magnetic Disk 54"/>
              <p:cNvSpPr/>
              <p:nvPr/>
            </p:nvSpPr>
            <p:spPr bwMode="auto">
              <a:xfrm>
                <a:off x="6858000" y="4191000"/>
                <a:ext cx="1066800" cy="1447800"/>
              </a:xfrm>
              <a:prstGeom prst="flowChartMagneticDisk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1" name="Picture 60" descr="database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10425" y="5219700"/>
                <a:ext cx="381000" cy="38100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6903179" y="4686300"/>
                <a:ext cx="10406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Pattern</a:t>
                </a:r>
                <a:endParaRPr lang="en-US" sz="1600" dirty="0" smtClean="0"/>
              </a:p>
              <a:p>
                <a:pPr>
                  <a:buNone/>
                </a:pPr>
                <a:r>
                  <a:rPr lang="en-US" sz="1400" dirty="0" smtClean="0"/>
                  <a:t>Repository</a:t>
                </a:r>
                <a:endParaRPr lang="en-US" sz="1600" dirty="0" smtClean="0"/>
              </a:p>
            </p:txBody>
          </p:sp>
        </p:grp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7442057" y="3555856"/>
              <a:ext cx="409575" cy="3462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4371975" y="4486275"/>
              <a:ext cx="2743200" cy="0"/>
            </a:xfrm>
            <a:prstGeom prst="line">
              <a:avLst/>
            </a:prstGeom>
            <a:ln>
              <a:headEnd type="none" w="med" len="med"/>
              <a:tailEnd type="stealth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833013" y="1209675"/>
              <a:ext cx="1729962" cy="3416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MT Specification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229225" y="4001768"/>
              <a:ext cx="1489062" cy="3416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MT Execution</a:t>
              </a:r>
              <a:endParaRPr lang="en-US" dirty="0"/>
            </a:p>
          </p:txBody>
        </p:sp>
        <p:pic>
          <p:nvPicPr>
            <p:cNvPr id="2052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5334000"/>
              <a:ext cx="727072" cy="727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87"/>
          <p:cNvGrpSpPr/>
          <p:nvPr/>
        </p:nvGrpSpPr>
        <p:grpSpPr>
          <a:xfrm>
            <a:off x="7343775" y="5433183"/>
            <a:ext cx="1371600" cy="1043817"/>
            <a:chOff x="-28722" y="882427"/>
            <a:chExt cx="1371600" cy="1043817"/>
          </a:xfrm>
        </p:grpSpPr>
        <p:sp>
          <p:nvSpPr>
            <p:cNvPr id="58" name="Oval 57"/>
            <p:cNvSpPr/>
            <p:nvPr/>
          </p:nvSpPr>
          <p:spPr>
            <a:xfrm>
              <a:off x="133203" y="882427"/>
              <a:ext cx="1043817" cy="10438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Oval 4"/>
            <p:cNvSpPr/>
            <p:nvPr/>
          </p:nvSpPr>
          <p:spPr>
            <a:xfrm>
              <a:off x="-28722" y="1006252"/>
              <a:ext cx="1371600" cy="738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smtClean="0"/>
                <a:t>Model     Layout</a:t>
              </a:r>
              <a:endParaRPr lang="en-US" sz="1600" kern="1200" dirty="0"/>
            </a:p>
          </p:txBody>
        </p:sp>
      </p:grpSp>
      <p:sp>
        <p:nvSpPr>
          <p:cNvPr id="63" name="Line Callout 2 62"/>
          <p:cNvSpPr/>
          <p:nvPr/>
        </p:nvSpPr>
        <p:spPr bwMode="auto">
          <a:xfrm>
            <a:off x="3200400" y="1447800"/>
            <a:ext cx="2438400" cy="765048"/>
          </a:xfrm>
          <a:prstGeom prst="borderCallout2">
            <a:avLst>
              <a:gd name="adj1" fmla="val 48242"/>
              <a:gd name="adj2" fmla="val -4924"/>
              <a:gd name="adj3" fmla="val 14093"/>
              <a:gd name="adj4" fmla="val -19102"/>
              <a:gd name="adj5" fmla="val 14709"/>
              <a:gd name="adj6" fmla="val -4082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8" name="Picture 2" descr="http://www.snapsurveys.com/work_sheets/images/ws31/18608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0689"/>
            <a:ext cx="533400" cy="5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657600" y="1571500"/>
            <a:ext cx="2057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dirty="0">
                <a:latin typeface="Arial" charset="0"/>
              </a:rPr>
              <a:t>Demonstrate Layout Configuration </a:t>
            </a:r>
          </a:p>
          <a:p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533400" y="2286000"/>
            <a:ext cx="5105400" cy="2133601"/>
            <a:chOff x="533400" y="2286000"/>
            <a:chExt cx="5105400" cy="2133601"/>
          </a:xfrm>
        </p:grpSpPr>
        <p:sp>
          <p:nvSpPr>
            <p:cNvPr id="72" name="Rounded Rectangle 71"/>
            <p:cNvSpPr/>
            <p:nvPr/>
          </p:nvSpPr>
          <p:spPr>
            <a:xfrm>
              <a:off x="533400" y="2286000"/>
              <a:ext cx="5105400" cy="2133601"/>
            </a:xfrm>
            <a:prstGeom prst="roundRect">
              <a:avLst>
                <a:gd name="adj" fmla="val 9163"/>
              </a:avLst>
            </a:prstGeom>
            <a:ln w="158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l">
                <a:buNone/>
              </a:pPr>
              <a:r>
                <a:rPr lang="en-US" b="1" dirty="0" smtClean="0">
                  <a:solidFill>
                    <a:schemeClr val="tx1"/>
                  </a:solidFill>
                </a:rPr>
                <a:t>Absolute Coordinates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134146" name="Picture 1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44856" y="2667001"/>
              <a:ext cx="2403143" cy="1648961"/>
            </a:xfrm>
            <a:prstGeom prst="rect">
              <a:avLst/>
            </a:prstGeom>
            <a:noFill/>
          </p:spPr>
        </p:pic>
        <p:pic>
          <p:nvPicPr>
            <p:cNvPr id="134145" name="Picture 1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124200" y="2667001"/>
              <a:ext cx="2362200" cy="1636028"/>
            </a:xfrm>
            <a:prstGeom prst="rect">
              <a:avLst/>
            </a:prstGeom>
            <a:noFill/>
          </p:spPr>
        </p:pic>
      </p:grp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33400" y="4495800"/>
            <a:ext cx="5105400" cy="2133601"/>
            <a:chOff x="533400" y="4495800"/>
            <a:chExt cx="5105400" cy="2133601"/>
          </a:xfrm>
        </p:grpSpPr>
        <p:sp>
          <p:nvSpPr>
            <p:cNvPr id="73" name="Rounded Rectangle 72"/>
            <p:cNvSpPr/>
            <p:nvPr/>
          </p:nvSpPr>
          <p:spPr>
            <a:xfrm>
              <a:off x="533400" y="4495800"/>
              <a:ext cx="5105400" cy="2133601"/>
            </a:xfrm>
            <a:prstGeom prst="roundRect">
              <a:avLst>
                <a:gd name="adj" fmla="val 9163"/>
              </a:avLst>
            </a:prstGeom>
            <a:ln w="158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l">
                <a:buNone/>
              </a:pPr>
              <a:r>
                <a:rPr lang="en-US" b="1" dirty="0" smtClean="0">
                  <a:solidFill>
                    <a:schemeClr val="tx1"/>
                  </a:solidFill>
                </a:rPr>
                <a:t>Relative Coordinates (to boundary/element)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134150" name="Picture 1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85800" y="4953000"/>
              <a:ext cx="2366973" cy="1557097"/>
            </a:xfrm>
            <a:prstGeom prst="rect">
              <a:avLst/>
            </a:prstGeom>
            <a:noFill/>
          </p:spPr>
        </p:pic>
        <p:pic>
          <p:nvPicPr>
            <p:cNvPr id="134149" name="Picture 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124200" y="4953000"/>
              <a:ext cx="2362200" cy="1557097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2463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E5 - Model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47</a:t>
            </a:fld>
            <a:endParaRPr lang="en-US" altLang="en-US"/>
          </a:p>
        </p:txBody>
      </p:sp>
      <p:grpSp>
        <p:nvGrpSpPr>
          <p:cNvPr id="5" name="Group 87"/>
          <p:cNvGrpSpPr/>
          <p:nvPr/>
        </p:nvGrpSpPr>
        <p:grpSpPr>
          <a:xfrm>
            <a:off x="7343775" y="5433183"/>
            <a:ext cx="1371600" cy="1043817"/>
            <a:chOff x="-28722" y="882427"/>
            <a:chExt cx="1371600" cy="1043817"/>
          </a:xfrm>
        </p:grpSpPr>
        <p:sp>
          <p:nvSpPr>
            <p:cNvPr id="6" name="Oval 5"/>
            <p:cNvSpPr/>
            <p:nvPr/>
          </p:nvSpPr>
          <p:spPr>
            <a:xfrm>
              <a:off x="133203" y="882427"/>
              <a:ext cx="1043817" cy="10438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-28722" y="1006252"/>
              <a:ext cx="1371600" cy="738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smtClean="0"/>
                <a:t>Model     Layout</a:t>
              </a:r>
              <a:endParaRPr lang="en-US" sz="1600" kern="1200" dirty="0"/>
            </a:p>
          </p:txBody>
        </p:sp>
      </p:grpSp>
      <p:sp>
        <p:nvSpPr>
          <p:cNvPr id="11" name="Right Arrow 10"/>
          <p:cNvSpPr/>
          <p:nvPr/>
        </p:nvSpPr>
        <p:spPr bwMode="auto">
          <a:xfrm>
            <a:off x="2667000" y="4895368"/>
            <a:ext cx="457200" cy="228600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8421" y="3988928"/>
            <a:ext cx="2042379" cy="2384576"/>
            <a:chOff x="548421" y="3980968"/>
            <a:chExt cx="2042379" cy="2384576"/>
          </a:xfrm>
        </p:grpSpPr>
        <p:pic>
          <p:nvPicPr>
            <p:cNvPr id="132098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8421" y="3980968"/>
              <a:ext cx="2042379" cy="2115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00294" y="6079312"/>
              <a:ext cx="1914306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1" dirty="0" smtClean="0">
                  <a:latin typeface="+mn-lt"/>
                </a:rPr>
                <a:t>SRN Model with 2 Events</a:t>
              </a:r>
              <a:endParaRPr lang="en-US" sz="1400" i="1" dirty="0">
                <a:latin typeface="+mn-lt"/>
              </a:endParaRPr>
            </a:p>
          </p:txBody>
        </p:sp>
      </p:grpSp>
      <p:pic>
        <p:nvPicPr>
          <p:cNvPr id="1331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09" y="1143001"/>
            <a:ext cx="4267199" cy="27307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14" name="Group 13"/>
          <p:cNvGrpSpPr/>
          <p:nvPr/>
        </p:nvGrpSpPr>
        <p:grpSpPr>
          <a:xfrm>
            <a:off x="3244389" y="3984008"/>
            <a:ext cx="4223211" cy="2381536"/>
            <a:chOff x="3244389" y="3984008"/>
            <a:chExt cx="4223211" cy="2381536"/>
          </a:xfrm>
        </p:grpSpPr>
        <p:sp>
          <p:nvSpPr>
            <p:cNvPr id="17" name="TextBox 16"/>
            <p:cNvSpPr txBox="1"/>
            <p:nvPr/>
          </p:nvSpPr>
          <p:spPr>
            <a:xfrm>
              <a:off x="3343494" y="6079312"/>
              <a:ext cx="1914306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1" dirty="0" smtClean="0">
                  <a:latin typeface="+mn-lt"/>
                </a:rPr>
                <a:t>SRN Model with 4 Events</a:t>
              </a:r>
              <a:endParaRPr lang="en-US" sz="1400" i="1" dirty="0">
                <a:latin typeface="+mn-lt"/>
              </a:endParaRPr>
            </a:p>
          </p:txBody>
        </p:sp>
        <p:pic>
          <p:nvPicPr>
            <p:cNvPr id="13312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44389" y="3984008"/>
              <a:ext cx="4223211" cy="2119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4953000" y="2819400"/>
            <a:ext cx="2590800" cy="1066800"/>
          </a:xfrm>
          <a:prstGeom prst="wedgeRoundRectCallout">
            <a:avLst>
              <a:gd name="adj1" fmla="val -80915"/>
              <a:gd name="adj2" fmla="val -44045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Demonstrate layout configuration by confirming the desired absolute and relative locations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48</a:t>
            </a:fld>
            <a:endParaRPr lang="en-US" altLang="en-US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457200" y="1295401"/>
          <a:ext cx="2895600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64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Metrics - Generality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49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657600" y="1295400"/>
            <a:ext cx="4267200" cy="4495800"/>
            <a:chOff x="4343400" y="1295400"/>
            <a:chExt cx="4267200" cy="44958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343400" y="1295400"/>
              <a:ext cx="4267200" cy="4495800"/>
            </a:xfrm>
            <a:prstGeom prst="roundRect">
              <a:avLst>
                <a:gd name="adj" fmla="val 5131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Arial" pitchFamily="34" charset="0"/>
                <a:buChar char="•"/>
                <a:tabLst/>
              </a:pPr>
              <a:r>
                <a:rPr 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The approach is applicable to different modeling languages for various domains</a:t>
              </a:r>
            </a:p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Arial" pitchFamily="34" charset="0"/>
                <a:buChar char="•"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The plug-in is applicable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to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all modeling languages in the GEMS editor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682550" y="2749939"/>
              <a:ext cx="3623249" cy="2794913"/>
              <a:chOff x="4695289" y="2749939"/>
              <a:chExt cx="3720211" cy="2794913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08919" y="2749939"/>
                <a:ext cx="1889102" cy="122958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58592" y="2770496"/>
                <a:ext cx="2050557" cy="159309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36866" name="Picture 2" descr="E:\Research\TOOLS10\figure1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56934" y="4397992"/>
                <a:ext cx="2958566" cy="114686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8128" t="12502" r="14064" b="12502"/>
              <a:stretch>
                <a:fillRect/>
              </a:stretch>
            </p:blipFill>
            <p:spPr bwMode="auto">
              <a:xfrm>
                <a:off x="4695289" y="3925598"/>
                <a:ext cx="1710193" cy="161923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</p:grpSp>
      </p:grpSp>
      <p:graphicFrame>
        <p:nvGraphicFramePr>
          <p:cNvPr id="16" name="Content Placeholder 6"/>
          <p:cNvGraphicFramePr>
            <a:graphicFrameLocks/>
          </p:cNvGraphicFramePr>
          <p:nvPr/>
        </p:nvGraphicFramePr>
        <p:xfrm>
          <a:off x="457200" y="1295401"/>
          <a:ext cx="2895600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Gill Sans MT" pitchFamily="34" charset="0"/>
              </a:rPr>
              <a:t>Domain-Specific Modeling (DSM)</a:t>
            </a:r>
            <a:endParaRPr lang="en-US" sz="36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990600"/>
          </a:xfrm>
        </p:spPr>
        <p:txBody>
          <a:bodyPr/>
          <a:lstStyle/>
          <a:p>
            <a:r>
              <a:rPr lang="en-US" sz="2000" dirty="0" smtClean="0">
                <a:latin typeface="Gill Sans MT" pitchFamily="34" charset="0"/>
              </a:rPr>
              <a:t>DSM specifies a system using domain concept models, and enables code generation from models</a:t>
            </a:r>
            <a:endParaRPr lang="en-US" sz="2000" dirty="0">
              <a:latin typeface="Gill Sans MT" pitchFamily="34" charset="0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2774576" y="3677305"/>
            <a:ext cx="4418853" cy="858489"/>
            <a:chOff x="1244908" y="3505200"/>
            <a:chExt cx="5890122" cy="128016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3505200"/>
              <a:ext cx="1691984" cy="1280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3505200"/>
              <a:ext cx="1801030" cy="1280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4908" y="3505200"/>
              <a:ext cx="1955492" cy="1280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5" name="Group 25"/>
          <p:cNvGrpSpPr/>
          <p:nvPr/>
        </p:nvGrpSpPr>
        <p:grpSpPr>
          <a:xfrm>
            <a:off x="2774576" y="1923472"/>
            <a:ext cx="4078941" cy="858489"/>
            <a:chOff x="2971800" y="2438400"/>
            <a:chExt cx="4953000" cy="914400"/>
          </a:xfrm>
        </p:grpSpPr>
        <p:pic>
          <p:nvPicPr>
            <p:cNvPr id="76819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800" y="2438400"/>
              <a:ext cx="889000" cy="88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0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8600" y="2514600"/>
              <a:ext cx="876300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1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30800" y="2463800"/>
              <a:ext cx="889000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2" name="Picture 2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19800" y="2489200"/>
              <a:ext cx="876300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23" name="Picture 2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10400" y="2489200"/>
              <a:ext cx="914400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9" name="Straight Connector 28"/>
          <p:cNvCxnSpPr/>
          <p:nvPr/>
        </p:nvCxnSpPr>
        <p:spPr bwMode="auto">
          <a:xfrm>
            <a:off x="1210982" y="3033438"/>
            <a:ext cx="6866218" cy="0"/>
          </a:xfrm>
          <a:prstGeom prst="lin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95400" y="2224962"/>
            <a:ext cx="100330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Problem Domains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3640026"/>
            <a:ext cx="1359646" cy="81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Domain- Specific Modeling Languages</a:t>
            </a:r>
            <a:endParaRPr lang="en-US" sz="1400" b="1" dirty="0"/>
          </a:p>
        </p:txBody>
      </p:sp>
      <p:sp>
        <p:nvSpPr>
          <p:cNvPr id="37" name="Up-Down Arrow 36"/>
          <p:cNvSpPr/>
          <p:nvPr/>
        </p:nvSpPr>
        <p:spPr bwMode="auto">
          <a:xfrm>
            <a:off x="4542118" y="2747276"/>
            <a:ext cx="475876" cy="786948"/>
          </a:xfrm>
          <a:prstGeom prst="upDownArrow">
            <a:avLst>
              <a:gd name="adj1" fmla="val 50000"/>
              <a:gd name="adj2" fmla="val 2714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02200" y="3033438"/>
            <a:ext cx="1584528" cy="2687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Represent the System</a:t>
            </a:r>
            <a:endParaRPr lang="en-US" sz="1400" dirty="0"/>
          </a:p>
        </p:txBody>
      </p:sp>
      <p:grpSp>
        <p:nvGrpSpPr>
          <p:cNvPr id="6" name="Group 33"/>
          <p:cNvGrpSpPr/>
          <p:nvPr/>
        </p:nvGrpSpPr>
        <p:grpSpPr>
          <a:xfrm>
            <a:off x="1143000" y="4642019"/>
            <a:ext cx="6934200" cy="1394232"/>
            <a:chOff x="1143000" y="4642019"/>
            <a:chExt cx="6934200" cy="1394232"/>
          </a:xfrm>
        </p:grpSpPr>
        <p:grpSp>
          <p:nvGrpSpPr>
            <p:cNvPr id="10" name="Group 24"/>
            <p:cNvGrpSpPr/>
            <p:nvPr/>
          </p:nvGrpSpPr>
          <p:grpSpPr>
            <a:xfrm>
              <a:off x="3454400" y="5480272"/>
              <a:ext cx="2923241" cy="555979"/>
              <a:chOff x="2209799" y="5486400"/>
              <a:chExt cx="4572001" cy="999772"/>
            </a:xfrm>
          </p:grpSpPr>
          <p:pic>
            <p:nvPicPr>
              <p:cNvPr id="76804" name="Picture 4" descr="http://www.afghanfun.com/downloads/images/java-icon.gif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209799" y="5486400"/>
                <a:ext cx="943225" cy="914400"/>
              </a:xfrm>
              <a:prstGeom prst="rect">
                <a:avLst/>
              </a:prstGeom>
              <a:noFill/>
            </p:spPr>
          </p:pic>
          <p:pic>
            <p:nvPicPr>
              <p:cNvPr id="76806" name="Picture 6" descr="http://news.xp-framework.net/image/fetch/uploads/csharp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302950" y="5486400"/>
                <a:ext cx="811850" cy="914400"/>
              </a:xfrm>
              <a:prstGeom prst="rect">
                <a:avLst/>
              </a:prstGeom>
              <a:noFill/>
            </p:spPr>
          </p:pic>
          <p:pic>
            <p:nvPicPr>
              <p:cNvPr id="76808" name="Picture 8" descr="http://www.iconspedia.com/uploads/985501528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267200" y="548640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76810" name="Picture 10" descr="http://library.case.edu/digitalcase/images/doc_xml_icon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181600" y="5486400"/>
                <a:ext cx="914400" cy="914400"/>
              </a:xfrm>
              <a:prstGeom prst="rect">
                <a:avLst/>
              </a:prstGeom>
              <a:noFill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6096000" y="5769112"/>
                <a:ext cx="685800" cy="717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…</a:t>
                </a:r>
                <a:endParaRPr lang="en-US" sz="4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 bwMode="auto">
            <a:xfrm>
              <a:off x="1210982" y="4821956"/>
              <a:ext cx="6866218" cy="0"/>
            </a:xfrm>
            <a:prstGeom prst="line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143000" y="5179660"/>
              <a:ext cx="1359647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b="1" dirty="0" smtClean="0"/>
                <a:t>Low-Level Software Artifacts</a:t>
              </a:r>
              <a:endParaRPr lang="en-US" sz="1400" b="1" dirty="0"/>
            </a:p>
          </p:txBody>
        </p:sp>
        <p:sp>
          <p:nvSpPr>
            <p:cNvPr id="36" name="Down Arrow 35"/>
            <p:cNvSpPr/>
            <p:nvPr/>
          </p:nvSpPr>
          <p:spPr bwMode="auto">
            <a:xfrm>
              <a:off x="4495800" y="4642019"/>
              <a:ext cx="555065" cy="752263"/>
            </a:xfrm>
            <a:prstGeom prst="downArrow">
              <a:avLst>
                <a:gd name="adj1" fmla="val 40476"/>
                <a:gd name="adj2" fmla="val 43939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89924" y="4821956"/>
              <a:ext cx="1438997" cy="2687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Generate the Code</a:t>
              </a:r>
              <a:endParaRPr lang="en-US" sz="1400" dirty="0"/>
            </a:p>
          </p:txBody>
        </p:sp>
      </p:grpSp>
      <p:sp>
        <p:nvSpPr>
          <p:cNvPr id="4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400472" y="6242050"/>
            <a:ext cx="306387" cy="457200"/>
          </a:xfrm>
        </p:spPr>
        <p:txBody>
          <a:bodyPr/>
          <a:lstStyle/>
          <a:p>
            <a:fld id="{63BF9F8C-9375-4C1B-87F2-A24B96BCA8CB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Metrics - Practicality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3657600" y="1295400"/>
            <a:ext cx="4495800" cy="4572000"/>
          </a:xfrm>
          <a:prstGeom prst="roundRect">
            <a:avLst>
              <a:gd name="adj" fmla="val 51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</a:rPr>
              <a:t> MTBD is applicable to the main types of model evolution activities</a:t>
            </a:r>
          </a:p>
        </p:txBody>
      </p:sp>
      <p:graphicFrame>
        <p:nvGraphicFramePr>
          <p:cNvPr id="22" name="Diagram 21"/>
          <p:cNvGraphicFramePr/>
          <p:nvPr/>
        </p:nvGraphicFramePr>
        <p:xfrm>
          <a:off x="3962400" y="2133600"/>
          <a:ext cx="3962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/>
        </p:nvGraphicFramePr>
        <p:xfrm>
          <a:off x="457200" y="1295401"/>
          <a:ext cx="2895600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 bwMode="auto">
          <a:xfrm>
            <a:off x="4038600" y="4038600"/>
            <a:ext cx="4267200" cy="2590800"/>
          </a:xfrm>
          <a:prstGeom prst="roundRect">
            <a:avLst>
              <a:gd name="adj" fmla="val 51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 Users are separated from any Metamodel definitions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when using MTBD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4" y="4800600"/>
            <a:ext cx="1828806" cy="12268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Evaluation Metrics - User-Friendliness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51</a:t>
            </a:fld>
            <a:endParaRPr lang="en-US" altLang="en-US" dirty="0"/>
          </a:p>
        </p:txBody>
      </p:sp>
      <p:graphicFrame>
        <p:nvGraphicFramePr>
          <p:cNvPr id="26" name="Content Placeholder 6"/>
          <p:cNvGraphicFramePr>
            <a:graphicFrameLocks/>
          </p:cNvGraphicFramePr>
          <p:nvPr/>
        </p:nvGraphicFramePr>
        <p:xfrm>
          <a:off x="457200" y="1295401"/>
          <a:ext cx="2895600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Rounded Rectangle 28"/>
          <p:cNvSpPr/>
          <p:nvPr/>
        </p:nvSpPr>
        <p:spPr bwMode="auto">
          <a:xfrm>
            <a:off x="4038600" y="1295400"/>
            <a:ext cx="4267200" cy="2590800"/>
          </a:xfrm>
          <a:prstGeom prst="roundRect">
            <a:avLst>
              <a:gd name="adj" fmla="val 51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MTBD does not use any MTL or MTL engine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</a:rPr>
              <a:t> MTBD does not apply any GPL concepts</a:t>
            </a:r>
          </a:p>
        </p:txBody>
      </p:sp>
      <p:grpSp>
        <p:nvGrpSpPr>
          <p:cNvPr id="31" name="Group 21"/>
          <p:cNvGrpSpPr/>
          <p:nvPr/>
        </p:nvGrpSpPr>
        <p:grpSpPr>
          <a:xfrm>
            <a:off x="4571994" y="2418254"/>
            <a:ext cx="1183939" cy="1456933"/>
            <a:chOff x="6934200" y="3225069"/>
            <a:chExt cx="2240175" cy="2650769"/>
          </a:xfrm>
        </p:grpSpPr>
        <p:pic>
          <p:nvPicPr>
            <p:cNvPr id="35" name="Content Placeholder 3" descr="PPT5A8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934200" y="3225069"/>
              <a:ext cx="1662059" cy="207959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36" name="TextBox 35"/>
            <p:cNvSpPr txBox="1"/>
            <p:nvPr/>
          </p:nvSpPr>
          <p:spPr>
            <a:xfrm>
              <a:off x="8015123" y="5304665"/>
              <a:ext cx="1159252" cy="57117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i="1" dirty="0" smtClean="0">
                  <a:latin typeface="+mn-lt"/>
                </a:rPr>
                <a:t>MTLs</a:t>
              </a:r>
              <a:endParaRPr lang="en-US" sz="1600" i="1" dirty="0">
                <a:latin typeface="+mn-lt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105400" y="6040886"/>
            <a:ext cx="793263" cy="207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1" dirty="0" smtClean="0">
                <a:latin typeface="+mn-lt"/>
              </a:rPr>
              <a:t>Metamodels</a:t>
            </a:r>
            <a:endParaRPr lang="en-US" sz="1600" i="1" dirty="0">
              <a:latin typeface="+mn-lt"/>
            </a:endParaRPr>
          </a:p>
        </p:txBody>
      </p:sp>
      <p:sp>
        <p:nvSpPr>
          <p:cNvPr id="46" name="Multiply 45"/>
          <p:cNvSpPr/>
          <p:nvPr/>
        </p:nvSpPr>
        <p:spPr bwMode="auto">
          <a:xfrm>
            <a:off x="4590459" y="4968426"/>
            <a:ext cx="1810341" cy="906651"/>
          </a:xfrm>
          <a:prstGeom prst="mathMultiply">
            <a:avLst>
              <a:gd name="adj1" fmla="val 10101"/>
            </a:avLst>
          </a:prstGeom>
          <a:solidFill>
            <a:srgbClr val="FF0000">
              <a:alpha val="8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" name="Picture 3" descr="C:\Documents and Settings\yusun\Desktop\Pictur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2297" y="2418254"/>
            <a:ext cx="898503" cy="1143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pSp>
        <p:nvGrpSpPr>
          <p:cNvPr id="53" name="Group 52"/>
          <p:cNvGrpSpPr/>
          <p:nvPr/>
        </p:nvGrpSpPr>
        <p:grpSpPr>
          <a:xfrm>
            <a:off x="6817056" y="2516147"/>
            <a:ext cx="879144" cy="1065253"/>
            <a:chOff x="6817056" y="2514600"/>
            <a:chExt cx="879144" cy="1065253"/>
          </a:xfrm>
        </p:grpSpPr>
        <p:sp>
          <p:nvSpPr>
            <p:cNvPr id="37" name="TextBox 36"/>
            <p:cNvSpPr txBox="1"/>
            <p:nvPr/>
          </p:nvSpPr>
          <p:spPr>
            <a:xfrm>
              <a:off x="6858000" y="3352800"/>
              <a:ext cx="755786" cy="227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End-Users</a:t>
              </a:r>
              <a:endParaRPr lang="en-US" sz="1600" dirty="0" smtClean="0"/>
            </a:p>
          </p:txBody>
        </p:sp>
        <p:pic>
          <p:nvPicPr>
            <p:cNvPr id="52" name="Picture 2" descr="http://sittingduckmedia.com/wp-content/uploads/2011/02/user-group-icon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17056" y="2514600"/>
              <a:ext cx="879144" cy="879144"/>
            </a:xfrm>
            <a:prstGeom prst="rect">
              <a:avLst/>
            </a:prstGeom>
            <a:noFill/>
          </p:spPr>
        </p:pic>
      </p:grpSp>
      <p:sp>
        <p:nvSpPr>
          <p:cNvPr id="34" name="Multiply 33"/>
          <p:cNvSpPr/>
          <p:nvPr/>
        </p:nvSpPr>
        <p:spPr bwMode="auto">
          <a:xfrm>
            <a:off x="4572000" y="2514600"/>
            <a:ext cx="1810341" cy="906651"/>
          </a:xfrm>
          <a:prstGeom prst="mathMultiply">
            <a:avLst>
              <a:gd name="adj1" fmla="val 10101"/>
            </a:avLst>
          </a:prstGeom>
          <a:solidFill>
            <a:srgbClr val="FF0000">
              <a:alpha val="8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817056" y="4953000"/>
            <a:ext cx="879144" cy="1065253"/>
            <a:chOff x="6817056" y="2514600"/>
            <a:chExt cx="879144" cy="1065253"/>
          </a:xfrm>
        </p:grpSpPr>
        <p:sp>
          <p:nvSpPr>
            <p:cNvPr id="55" name="TextBox 54"/>
            <p:cNvSpPr txBox="1"/>
            <p:nvPr/>
          </p:nvSpPr>
          <p:spPr>
            <a:xfrm>
              <a:off x="6858000" y="3352800"/>
              <a:ext cx="755786" cy="227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End-Users</a:t>
              </a:r>
              <a:endParaRPr lang="en-US" sz="1600" dirty="0" smtClean="0"/>
            </a:p>
          </p:txBody>
        </p:sp>
        <p:pic>
          <p:nvPicPr>
            <p:cNvPr id="56" name="Picture 2" descr="http://sittingduckmedia.com/wp-content/uploads/2011/02/user-group-icon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17056" y="2514600"/>
              <a:ext cx="879144" cy="8791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Metrics - Productivity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52</a:t>
            </a:fld>
            <a:endParaRPr lang="en-US" alt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4038600" y="1295400"/>
            <a:ext cx="4267200" cy="4800600"/>
          </a:xfrm>
          <a:prstGeom prst="roundRect">
            <a:avLst>
              <a:gd name="adj" fmla="val 51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</a:rPr>
              <a:t> MTBD aims at requiring less effort to implement a model evaluation task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</a:rPr>
              <a:t> Compare MTBD with manual editing and MTLs in terms of the mouse / keyboard operations and SLOC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4191000" y="3209331"/>
            <a:ext cx="2133600" cy="1800335"/>
            <a:chOff x="4495800" y="2971304"/>
            <a:chExt cx="2133600" cy="168602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971304"/>
              <a:ext cx="2057400" cy="13671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9" name="TextBox 18"/>
            <p:cNvSpPr txBox="1"/>
            <p:nvPr/>
          </p:nvSpPr>
          <p:spPr>
            <a:xfrm>
              <a:off x="4495800" y="4343400"/>
              <a:ext cx="1114408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i="1" dirty="0" smtClean="0">
                  <a:latin typeface="+mn-lt"/>
                </a:rPr>
                <a:t>Manual edit</a:t>
              </a:r>
              <a:endParaRPr lang="en-US" sz="1600" i="1" dirty="0">
                <a:latin typeface="+mn-lt"/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6513498" y="3209861"/>
            <a:ext cx="1639902" cy="2414220"/>
            <a:chOff x="6858000" y="3225071"/>
            <a:chExt cx="1639902" cy="2260936"/>
          </a:xfrm>
        </p:grpSpPr>
        <p:pic>
          <p:nvPicPr>
            <p:cNvPr id="14" name="Content Placeholder 3" descr="PPT5A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6934200" y="3225071"/>
              <a:ext cx="1563702" cy="19565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20" name="TextBox 19"/>
            <p:cNvSpPr txBox="1"/>
            <p:nvPr/>
          </p:nvSpPr>
          <p:spPr>
            <a:xfrm>
              <a:off x="6858000" y="5172075"/>
              <a:ext cx="1003801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i="1" dirty="0" smtClean="0">
                  <a:latin typeface="+mn-lt"/>
                </a:rPr>
                <a:t>MTL Rules</a:t>
              </a:r>
              <a:endParaRPr lang="en-US" sz="1600" i="1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4286250" y="5081281"/>
            <a:ext cx="1885950" cy="986144"/>
            <a:chOff x="4495800" y="4648200"/>
            <a:chExt cx="1885950" cy="923532"/>
          </a:xfrm>
        </p:grpSpPr>
        <p:grpSp>
          <p:nvGrpSpPr>
            <p:cNvPr id="7" name="Group 12"/>
            <p:cNvGrpSpPr/>
            <p:nvPr/>
          </p:nvGrpSpPr>
          <p:grpSpPr>
            <a:xfrm>
              <a:off x="4495800" y="4648200"/>
              <a:ext cx="1885950" cy="628650"/>
              <a:chOff x="3744006" y="2381251"/>
              <a:chExt cx="2020661" cy="628650"/>
            </a:xfrm>
          </p:grpSpPr>
          <p:sp>
            <p:nvSpPr>
              <p:cNvPr id="16" name="Flowchart: Alternate Process 15"/>
              <p:cNvSpPr/>
              <p:nvPr/>
            </p:nvSpPr>
            <p:spPr bwMode="auto">
              <a:xfrm>
                <a:off x="3744006" y="2381251"/>
                <a:ext cx="2020661" cy="62865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15505" y="2448580"/>
                <a:ext cx="1444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User</a:t>
                </a:r>
                <a:endParaRPr lang="en-US" sz="1600" dirty="0" smtClean="0"/>
              </a:p>
              <a:p>
                <a:pPr>
                  <a:buNone/>
                </a:pPr>
                <a:r>
                  <a:rPr lang="en-US" sz="1400" dirty="0" smtClean="0"/>
                  <a:t>Demonstration</a:t>
                </a:r>
                <a:endParaRPr lang="en-US" sz="1600" dirty="0" smtClean="0"/>
              </a:p>
            </p:txBody>
          </p:sp>
          <p:pic>
            <p:nvPicPr>
              <p:cNvPr id="18" name="Picture 17" descr="C:\Documents and Settings\Tairas\Local Settings\Temporary Internet Files\Content.IE5\G16N01E7\MCj04339420000[1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31772" y="2394853"/>
                <a:ext cx="571500" cy="571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4495800" y="5257800"/>
              <a:ext cx="694421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i="1" dirty="0" smtClean="0">
                  <a:latin typeface="+mn-lt"/>
                </a:rPr>
                <a:t>MTBD</a:t>
              </a:r>
              <a:endParaRPr lang="en-US" sz="1600" i="1" dirty="0">
                <a:latin typeface="+mn-lt"/>
              </a:endParaRPr>
            </a:p>
          </p:txBody>
        </p:sp>
      </p:grpSp>
      <p:graphicFrame>
        <p:nvGraphicFramePr>
          <p:cNvPr id="26" name="Content Placeholder 6"/>
          <p:cNvGraphicFramePr>
            <a:graphicFrameLocks/>
          </p:cNvGraphicFramePr>
          <p:nvPr/>
        </p:nvGraphicFramePr>
        <p:xfrm>
          <a:off x="457200" y="1295401"/>
          <a:ext cx="2895600" cy="205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Metrics - Productivity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53</a:t>
            </a:fld>
            <a:endParaRPr lang="en-US" altLang="en-US" dirty="0"/>
          </a:p>
        </p:txBody>
      </p:sp>
      <p:graphicFrame>
        <p:nvGraphicFramePr>
          <p:cNvPr id="22" name="Content Placeholder 4"/>
          <p:cNvGraphicFramePr>
            <a:graphicFrameLocks noGrp="1"/>
          </p:cNvGraphicFramePr>
          <p:nvPr/>
        </p:nvGraphicFramePr>
        <p:xfrm>
          <a:off x="533400" y="2295525"/>
          <a:ext cx="8153400" cy="3571875"/>
        </p:xfrm>
        <a:graphic>
          <a:graphicData uri="http://schemas.openxmlformats.org/drawingml/2006/table">
            <a:tbl>
              <a:tblPr/>
              <a:tblGrid>
                <a:gridCol w="2286000"/>
                <a:gridCol w="2457264"/>
                <a:gridCol w="1428936"/>
                <a:gridCol w="1981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Example</a:t>
                      </a:r>
                    </a:p>
                  </a:txBody>
                  <a:tcPr marL="88487" marR="8848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Manual Edit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MTL(ECL)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MTBD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Model Refactoring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Extract Super Class</a:t>
                      </a:r>
                    </a:p>
                  </a:txBody>
                  <a:tcPr marL="88487" marR="8848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9 Ops – 3 classes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27 Ops – 30 classes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28 SLOC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9 Editing Ops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3 Refinement Ops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Model Scalability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Scale SRN Models</a:t>
                      </a:r>
                    </a:p>
                  </a:txBody>
                  <a:tcPr marL="88487" marR="8848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57 Ops – 2 to 4 events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159 Ops – 4 to 6 events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170 SLOC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35 Editing Ops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 Refinement Ops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Model Scalability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Scale EQAL Models</a:t>
                      </a:r>
                    </a:p>
                  </a:txBody>
                  <a:tcPr marL="88487" marR="8848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26 Ops – 3 to 4 sites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175 Ops – 4 to 8 sites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88487" marR="884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124 SLOC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88487" marR="884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16 Editing Ops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3 Refinement Ops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AOM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Weave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QoSAML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 aspects</a:t>
                      </a:r>
                    </a:p>
                  </a:txBody>
                  <a:tcPr marL="88487" marR="8848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6 Ops – 3 strategies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12 Ops – 6 strategies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88487" marR="884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23 SLOC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88487" marR="884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3 Editing Ops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2 Refinement Ops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AOM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Weave ESML aspects</a:t>
                      </a:r>
                    </a:p>
                  </a:txBody>
                  <a:tcPr marL="88487" marR="88487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9 Ops –3 loggings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27 Ops – 9 loggings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40 SLOC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4 Editing Ops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8 Refinement Ops</a:t>
                      </a:r>
                    </a:p>
                  </a:txBody>
                  <a:tcPr marL="88487" marR="88487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3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371600"/>
          </a:xfrm>
        </p:spPr>
        <p:txBody>
          <a:bodyPr/>
          <a:lstStyle/>
          <a:p>
            <a:r>
              <a:rPr lang="en-US" sz="2400" dirty="0" smtClean="0"/>
              <a:t>Compare the effort on completing the same examples using different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MTBD is an end-user centric model transformation approach</a:t>
            </a:r>
          </a:p>
          <a:p>
            <a:pPr lvl="1"/>
            <a:r>
              <a:rPr lang="en-US" sz="2000" dirty="0" smtClean="0"/>
              <a:t>Users do not need to know MTLs or GPL concepts</a:t>
            </a:r>
          </a:p>
          <a:p>
            <a:pPr lvl="1"/>
            <a:r>
              <a:rPr lang="en-US" sz="2000" dirty="0" smtClean="0"/>
              <a:t>Users are isolated from </a:t>
            </a:r>
            <a:r>
              <a:rPr lang="en-US" sz="2000" dirty="0" err="1" smtClean="0"/>
              <a:t>metamodels</a:t>
            </a:r>
            <a:endParaRPr lang="en-US" sz="2000" dirty="0" smtClean="0"/>
          </a:p>
          <a:p>
            <a:r>
              <a:rPr lang="en-US" sz="2200" dirty="0" smtClean="0"/>
              <a:t>MTBD can be applied to the main model evolution tasks</a:t>
            </a:r>
          </a:p>
          <a:p>
            <a:pPr lvl="1"/>
            <a:r>
              <a:rPr lang="en-US" sz="2000" dirty="0" smtClean="0"/>
              <a:t>Model Refactoring</a:t>
            </a:r>
          </a:p>
          <a:p>
            <a:pPr lvl="1"/>
            <a:r>
              <a:rPr lang="en-US" sz="2000" dirty="0" smtClean="0"/>
              <a:t>Model Scalability</a:t>
            </a:r>
          </a:p>
          <a:p>
            <a:pPr lvl="1"/>
            <a:r>
              <a:rPr lang="en-US" sz="2000" dirty="0" smtClean="0"/>
              <a:t>Aspect-Oriented Modeling</a:t>
            </a:r>
          </a:p>
          <a:p>
            <a:pPr lvl="1"/>
            <a:r>
              <a:rPr lang="en-US" sz="2000" dirty="0" smtClean="0"/>
              <a:t>Model Management</a:t>
            </a:r>
          </a:p>
          <a:p>
            <a:pPr lvl="1"/>
            <a:r>
              <a:rPr lang="en-US" sz="2000" dirty="0" smtClean="0"/>
              <a:t>Model Layout</a:t>
            </a:r>
          </a:p>
          <a:p>
            <a:r>
              <a:rPr lang="en-US" sz="2200" dirty="0" smtClean="0"/>
              <a:t>MTBD is a general practice model transformation solution, which also improves the productivity of performing model transformation tasks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533400" y="5029200"/>
            <a:ext cx="8077200" cy="118872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33400" y="3733800"/>
            <a:ext cx="8077200" cy="1188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 cap="flat" cmpd="sng" algn="ctr">
            <a:solidFill>
              <a:srgbClr val="FF9E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3400" y="2438400"/>
            <a:ext cx="8077200" cy="11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Roadmap</a:t>
            </a:r>
            <a:endParaRPr lang="en-US" sz="3600" dirty="0"/>
          </a:p>
        </p:txBody>
      </p:sp>
      <p:sp>
        <p:nvSpPr>
          <p:cNvPr id="31" name="Subtitle 5"/>
          <p:cNvSpPr txBox="1">
            <a:spLocks/>
          </p:cNvSpPr>
          <p:nvPr/>
        </p:nvSpPr>
        <p:spPr bwMode="auto">
          <a:xfrm>
            <a:off x="4876800" y="5997700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Live-MTBD</a:t>
            </a:r>
            <a:endParaRPr lang="en-US" sz="1400" kern="0" dirty="0">
              <a:latin typeface="+mn-lt"/>
            </a:endParaRPr>
          </a:p>
        </p:txBody>
      </p:sp>
      <p:sp>
        <p:nvSpPr>
          <p:cNvPr id="35" name="Subtitle 5"/>
          <p:cNvSpPr txBox="1">
            <a:spLocks/>
          </p:cNvSpPr>
          <p:nvPr/>
        </p:nvSpPr>
        <p:spPr bwMode="auto">
          <a:xfrm>
            <a:off x="7136466" y="5998192"/>
            <a:ext cx="12455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MTBD Debugger</a:t>
            </a:r>
            <a:endParaRPr lang="en-US" sz="1400" kern="0" dirty="0">
              <a:latin typeface="+mn-lt"/>
            </a:endParaRPr>
          </a:p>
        </p:txBody>
      </p:sp>
      <p:sp>
        <p:nvSpPr>
          <p:cNvPr id="43" name="Subtitle 5"/>
          <p:cNvSpPr txBox="1">
            <a:spLocks/>
          </p:cNvSpPr>
          <p:nvPr/>
        </p:nvSpPr>
        <p:spPr bwMode="auto">
          <a:xfrm>
            <a:off x="3565869" y="5992328"/>
            <a:ext cx="4841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MTBD</a:t>
            </a:r>
            <a:endParaRPr lang="en-US" sz="1400" kern="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1009" y="5006016"/>
            <a:ext cx="12977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Approaches</a:t>
            </a:r>
            <a:endParaRPr lang="en-US" u="sng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75530" y="3712192"/>
            <a:ext cx="2091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Research Objectives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19752" y="243044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Motivation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33400" y="1143000"/>
            <a:ext cx="8077200" cy="118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33400" y="1183944"/>
            <a:ext cx="135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Introduction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5" name="Subtitle 5"/>
          <p:cNvSpPr txBox="1">
            <a:spLocks/>
          </p:cNvSpPr>
          <p:nvPr/>
        </p:nvSpPr>
        <p:spPr bwMode="auto">
          <a:xfrm>
            <a:off x="2764808" y="2057400"/>
            <a:ext cx="2286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Domain-Specific Modeling</a:t>
            </a:r>
            <a:endParaRPr lang="en-US" sz="1400" kern="0" dirty="0">
              <a:latin typeface="+mn-lt"/>
            </a:endParaRPr>
          </a:p>
        </p:txBody>
      </p:sp>
      <p:sp>
        <p:nvSpPr>
          <p:cNvPr id="116" name="Subtitle 5"/>
          <p:cNvSpPr txBox="1">
            <a:spLocks/>
          </p:cNvSpPr>
          <p:nvPr/>
        </p:nvSpPr>
        <p:spPr bwMode="auto">
          <a:xfrm>
            <a:off x="5070144" y="2070556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Model Evolution</a:t>
            </a:r>
            <a:endParaRPr lang="en-US" sz="1400" kern="0" dirty="0">
              <a:latin typeface="+mn-lt"/>
            </a:endParaRPr>
          </a:p>
        </p:txBody>
      </p:sp>
      <p:sp>
        <p:nvSpPr>
          <p:cNvPr id="117" name="Subtitle 5"/>
          <p:cNvSpPr txBox="1">
            <a:spLocks/>
          </p:cNvSpPr>
          <p:nvPr/>
        </p:nvSpPr>
        <p:spPr bwMode="auto">
          <a:xfrm>
            <a:off x="2895600" y="3385292"/>
            <a:ext cx="1905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Using and learning MTLs</a:t>
            </a:r>
            <a:endParaRPr lang="en-US" sz="1400" kern="0" dirty="0">
              <a:latin typeface="+mn-lt"/>
            </a:endParaRPr>
          </a:p>
        </p:txBody>
      </p:sp>
      <p:sp>
        <p:nvSpPr>
          <p:cNvPr id="120" name="Subtitle 5"/>
          <p:cNvSpPr txBox="1">
            <a:spLocks/>
          </p:cNvSpPr>
          <p:nvPr/>
        </p:nvSpPr>
        <p:spPr bwMode="auto">
          <a:xfrm>
            <a:off x="2909248" y="4661356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User-Centric</a:t>
            </a:r>
            <a:endParaRPr lang="en-US" sz="1400" kern="0" dirty="0">
              <a:latin typeface="+mn-lt"/>
            </a:endParaRPr>
          </a:p>
        </p:txBody>
      </p:sp>
      <p:sp>
        <p:nvSpPr>
          <p:cNvPr id="122" name="Subtitle 5"/>
          <p:cNvSpPr txBox="1">
            <a:spLocks/>
          </p:cNvSpPr>
          <p:nvPr/>
        </p:nvSpPr>
        <p:spPr bwMode="auto">
          <a:xfrm>
            <a:off x="4876800" y="4648200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Reuse Support</a:t>
            </a:r>
            <a:endParaRPr lang="en-US" sz="1400" kern="0" dirty="0">
              <a:latin typeface="+mn-lt"/>
            </a:endParaRPr>
          </a:p>
        </p:txBody>
      </p:sp>
      <p:sp>
        <p:nvSpPr>
          <p:cNvPr id="123" name="Subtitle 5"/>
          <p:cNvSpPr txBox="1">
            <a:spLocks/>
          </p:cNvSpPr>
          <p:nvPr/>
        </p:nvSpPr>
        <p:spPr bwMode="auto">
          <a:xfrm>
            <a:off x="6781800" y="4647708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Debugging Mechanism</a:t>
            </a:r>
            <a:endParaRPr lang="en-US" sz="1400" kern="0" dirty="0">
              <a:latin typeface="+mn-lt"/>
            </a:endParaRPr>
          </a:p>
        </p:txBody>
      </p:sp>
      <p:pic>
        <p:nvPicPr>
          <p:cNvPr id="22530" name="Picture 2" descr="http://www.firstaidcourses.co.uk/images/site/introduction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080" y="1540479"/>
            <a:ext cx="701720" cy="701720"/>
          </a:xfrm>
          <a:prstGeom prst="rect">
            <a:avLst/>
          </a:prstGeom>
          <a:noFill/>
        </p:spPr>
      </p:pic>
      <p:sp>
        <p:nvSpPr>
          <p:cNvPr id="22532" name="AutoShape 4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http://www.foxheadworks.com/Global/Images/Big_warn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280" y="2849527"/>
            <a:ext cx="584767" cy="584769"/>
          </a:xfrm>
          <a:prstGeom prst="rect">
            <a:avLst/>
          </a:prstGeom>
          <a:noFill/>
        </p:spPr>
      </p:pic>
      <p:pic>
        <p:nvPicPr>
          <p:cNvPr id="22542" name="Picture 14" descr="http://clubdeq.com/targ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280" y="4152887"/>
            <a:ext cx="584767" cy="584767"/>
          </a:xfrm>
          <a:prstGeom prst="rect">
            <a:avLst/>
          </a:prstGeom>
          <a:noFill/>
        </p:spPr>
      </p:pic>
      <p:pic>
        <p:nvPicPr>
          <p:cNvPr id="22551" name="Picture 23" descr="C:\Users\Yu Sun\Desktop\solution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280" y="5426680"/>
            <a:ext cx="584767" cy="593120"/>
          </a:xfrm>
          <a:prstGeom prst="rect">
            <a:avLst/>
          </a:prstGeom>
          <a:noFill/>
        </p:spPr>
      </p:pic>
      <p:pic>
        <p:nvPicPr>
          <p:cNvPr id="22552" name="Picture 24" descr="C:\Users\Yu Sun\Desktop\defensetmp\d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371600"/>
            <a:ext cx="1143000" cy="672152"/>
          </a:xfrm>
          <a:prstGeom prst="rect">
            <a:avLst/>
          </a:prstGeom>
          <a:noFill/>
        </p:spPr>
      </p:pic>
      <p:pic>
        <p:nvPicPr>
          <p:cNvPr id="22553" name="Picture 25" descr="C:\Users\Yu Sun\Desktop\defensetmp\modelevoluti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86395" y="1390936"/>
            <a:ext cx="1705557" cy="632699"/>
          </a:xfrm>
          <a:prstGeom prst="rect">
            <a:avLst/>
          </a:prstGeom>
          <a:noFill/>
        </p:spPr>
      </p:pic>
      <p:grpSp>
        <p:nvGrpSpPr>
          <p:cNvPr id="3" name="Group 246"/>
          <p:cNvGrpSpPr/>
          <p:nvPr/>
        </p:nvGrpSpPr>
        <p:grpSpPr>
          <a:xfrm>
            <a:off x="6705600" y="1219200"/>
            <a:ext cx="2057400" cy="1084860"/>
            <a:chOff x="6553200" y="1143000"/>
            <a:chExt cx="2057400" cy="1084860"/>
          </a:xfrm>
        </p:grpSpPr>
        <p:sp>
          <p:nvSpPr>
            <p:cNvPr id="121" name="Subtitle 5"/>
            <p:cNvSpPr txBox="1">
              <a:spLocks/>
            </p:cNvSpPr>
            <p:nvPr/>
          </p:nvSpPr>
          <p:spPr bwMode="auto">
            <a:xfrm>
              <a:off x="6553200" y="1796973"/>
              <a:ext cx="2057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Model Transformation Languages (MTLs)</a:t>
              </a:r>
              <a:endParaRPr lang="en-US" sz="1400" kern="0" dirty="0">
                <a:latin typeface="+mn-lt"/>
              </a:endParaRPr>
            </a:p>
          </p:txBody>
        </p:sp>
        <p:pic>
          <p:nvPicPr>
            <p:cNvPr id="65" name="Content Placeholder 3" descr="PPT5A8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010400" y="1159367"/>
              <a:ext cx="516393" cy="61623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66" name="Picture 3" descr="C:\Documents and Settings\yusun\Desktop\Picture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03872" y="1143000"/>
              <a:ext cx="473328" cy="63130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22554" name="Picture 26" descr="C:\Users\Yu Sun\Desktop\defensetmp\uselear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2609469"/>
            <a:ext cx="1462088" cy="772824"/>
          </a:xfrm>
          <a:prstGeom prst="rect">
            <a:avLst/>
          </a:prstGeom>
          <a:noFill/>
        </p:spPr>
      </p:pic>
      <p:grpSp>
        <p:nvGrpSpPr>
          <p:cNvPr id="4" name="Group 247"/>
          <p:cNvGrpSpPr/>
          <p:nvPr/>
        </p:nvGrpSpPr>
        <p:grpSpPr>
          <a:xfrm>
            <a:off x="6926240" y="2653352"/>
            <a:ext cx="1600200" cy="945504"/>
            <a:chOff x="6858000" y="2586992"/>
            <a:chExt cx="1600200" cy="945504"/>
          </a:xfrm>
        </p:grpSpPr>
        <p:sp>
          <p:nvSpPr>
            <p:cNvPr id="119" name="Subtitle 5"/>
            <p:cNvSpPr txBox="1">
              <a:spLocks/>
            </p:cNvSpPr>
            <p:nvPr/>
          </p:nvSpPr>
          <p:spPr bwMode="auto">
            <a:xfrm>
              <a:off x="6858000" y="3317052"/>
              <a:ext cx="1600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Debugging MTL Rules</a:t>
              </a:r>
              <a:endParaRPr lang="en-US" sz="1400" kern="0" dirty="0">
                <a:latin typeface="+mn-lt"/>
              </a:endParaRPr>
            </a:p>
          </p:txBody>
        </p:sp>
        <p:grpSp>
          <p:nvGrpSpPr>
            <p:cNvPr id="5" name="Group 100"/>
            <p:cNvGrpSpPr/>
            <p:nvPr/>
          </p:nvGrpSpPr>
          <p:grpSpPr>
            <a:xfrm>
              <a:off x="7010400" y="2586992"/>
              <a:ext cx="1295400" cy="689608"/>
              <a:chOff x="1295400" y="4724400"/>
              <a:chExt cx="1632769" cy="994408"/>
            </a:xfrm>
          </p:grpSpPr>
          <p:pic>
            <p:nvPicPr>
              <p:cNvPr id="102" name="Picture 101" descr="Script_Debugger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295400" y="4953000"/>
                <a:ext cx="712108" cy="765808"/>
              </a:xfrm>
              <a:prstGeom prst="rect">
                <a:avLst/>
              </a:prstGeom>
            </p:spPr>
          </p:pic>
          <p:pic>
            <p:nvPicPr>
              <p:cNvPr id="103" name="Picture 102" descr="comingsoon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057400" y="4724400"/>
                <a:ext cx="870769" cy="990600"/>
              </a:xfrm>
              <a:prstGeom prst="rect">
                <a:avLst/>
              </a:prstGeom>
            </p:spPr>
          </p:pic>
        </p:grpSp>
      </p:grpSp>
      <p:grpSp>
        <p:nvGrpSpPr>
          <p:cNvPr id="6" name="Group 248"/>
          <p:cNvGrpSpPr/>
          <p:nvPr/>
        </p:nvGrpSpPr>
        <p:grpSpPr>
          <a:xfrm>
            <a:off x="4912056" y="2541896"/>
            <a:ext cx="1752600" cy="1066800"/>
            <a:chOff x="4648200" y="2465696"/>
            <a:chExt cx="1752600" cy="1066800"/>
          </a:xfrm>
        </p:grpSpPr>
        <p:sp>
          <p:nvSpPr>
            <p:cNvPr id="118" name="Subtitle 5"/>
            <p:cNvSpPr txBox="1">
              <a:spLocks/>
            </p:cNvSpPr>
            <p:nvPr/>
          </p:nvSpPr>
          <p:spPr bwMode="auto">
            <a:xfrm>
              <a:off x="4648200" y="3317052"/>
              <a:ext cx="175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Reusing MTL Rules</a:t>
              </a:r>
              <a:endParaRPr lang="en-US" sz="1400" kern="0" dirty="0">
                <a:latin typeface="+mn-lt"/>
              </a:endParaRPr>
            </a:p>
          </p:txBody>
        </p:sp>
        <p:grpSp>
          <p:nvGrpSpPr>
            <p:cNvPr id="7" name="Group 250"/>
            <p:cNvGrpSpPr>
              <a:grpSpLocks/>
            </p:cNvGrpSpPr>
            <p:nvPr/>
          </p:nvGrpSpPr>
          <p:grpSpPr bwMode="auto">
            <a:xfrm>
              <a:off x="5181600" y="2465696"/>
              <a:ext cx="760413" cy="838200"/>
              <a:chOff x="5715000" y="2868613"/>
              <a:chExt cx="2819400" cy="3390900"/>
            </a:xfrm>
          </p:grpSpPr>
          <p:grpSp>
            <p:nvGrpSpPr>
              <p:cNvPr id="8" name="Group 128"/>
              <p:cNvGrpSpPr>
                <a:grpSpLocks/>
              </p:cNvGrpSpPr>
              <p:nvPr/>
            </p:nvGrpSpPr>
            <p:grpSpPr bwMode="auto">
              <a:xfrm>
                <a:off x="7239000" y="5816600"/>
                <a:ext cx="685800" cy="442913"/>
                <a:chOff x="1892300" y="3938588"/>
                <a:chExt cx="685800" cy="442912"/>
              </a:xfrm>
            </p:grpSpPr>
            <p:sp>
              <p:nvSpPr>
                <p:cNvPr id="231" name="Rectangle 72"/>
                <p:cNvSpPr>
                  <a:spLocks noChangeArrowheads="1"/>
                </p:cNvSpPr>
                <p:nvPr/>
              </p:nvSpPr>
              <p:spPr bwMode="auto">
                <a:xfrm>
                  <a:off x="1892300" y="3938588"/>
                  <a:ext cx="685800" cy="442912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Line 73"/>
                <p:cNvSpPr>
                  <a:spLocks noChangeShapeType="1"/>
                </p:cNvSpPr>
                <p:nvPr/>
              </p:nvSpPr>
              <p:spPr bwMode="auto">
                <a:xfrm>
                  <a:off x="1968500" y="4000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74"/>
                <p:cNvSpPr>
                  <a:spLocks noChangeShapeType="1"/>
                </p:cNvSpPr>
                <p:nvPr/>
              </p:nvSpPr>
              <p:spPr bwMode="auto">
                <a:xfrm>
                  <a:off x="1968500" y="4076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75"/>
                <p:cNvSpPr>
                  <a:spLocks noChangeShapeType="1"/>
                </p:cNvSpPr>
                <p:nvPr/>
              </p:nvSpPr>
              <p:spPr bwMode="auto">
                <a:xfrm>
                  <a:off x="1968500" y="41529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76"/>
                <p:cNvSpPr>
                  <a:spLocks noChangeShapeType="1"/>
                </p:cNvSpPr>
                <p:nvPr/>
              </p:nvSpPr>
              <p:spPr bwMode="auto">
                <a:xfrm>
                  <a:off x="1968500" y="4229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77"/>
                <p:cNvSpPr>
                  <a:spLocks noChangeShapeType="1"/>
                </p:cNvSpPr>
                <p:nvPr/>
              </p:nvSpPr>
              <p:spPr bwMode="auto">
                <a:xfrm>
                  <a:off x="19685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27"/>
              <p:cNvGrpSpPr>
                <a:grpSpLocks/>
              </p:cNvGrpSpPr>
              <p:nvPr/>
            </p:nvGrpSpPr>
            <p:grpSpPr bwMode="auto">
              <a:xfrm>
                <a:off x="5715000" y="2868613"/>
                <a:ext cx="838200" cy="3162300"/>
                <a:chOff x="4724400" y="2781300"/>
                <a:chExt cx="838200" cy="3162300"/>
              </a:xfrm>
            </p:grpSpPr>
            <p:sp>
              <p:nvSpPr>
                <p:cNvPr id="193" name="Rectangle 4"/>
                <p:cNvSpPr>
                  <a:spLocks noChangeArrowheads="1"/>
                </p:cNvSpPr>
                <p:nvPr/>
              </p:nvSpPr>
              <p:spPr bwMode="auto">
                <a:xfrm>
                  <a:off x="4724400" y="2781300"/>
                  <a:ext cx="838200" cy="31623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94" name="Line 40"/>
                <p:cNvSpPr>
                  <a:spLocks noChangeShapeType="1"/>
                </p:cNvSpPr>
                <p:nvPr/>
              </p:nvSpPr>
              <p:spPr bwMode="auto">
                <a:xfrm>
                  <a:off x="4876800" y="5448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41"/>
                <p:cNvSpPr>
                  <a:spLocks noChangeShapeType="1"/>
                </p:cNvSpPr>
                <p:nvPr/>
              </p:nvSpPr>
              <p:spPr bwMode="auto">
                <a:xfrm>
                  <a:off x="4876800" y="5372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42"/>
                <p:cNvSpPr>
                  <a:spLocks noChangeShapeType="1"/>
                </p:cNvSpPr>
                <p:nvPr/>
              </p:nvSpPr>
              <p:spPr bwMode="auto">
                <a:xfrm>
                  <a:off x="4876800" y="5295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43"/>
                <p:cNvSpPr>
                  <a:spLocks noChangeShapeType="1"/>
                </p:cNvSpPr>
                <p:nvPr/>
              </p:nvSpPr>
              <p:spPr bwMode="auto">
                <a:xfrm>
                  <a:off x="4876800" y="58293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44"/>
                <p:cNvSpPr>
                  <a:spLocks noChangeShapeType="1"/>
                </p:cNvSpPr>
                <p:nvPr/>
              </p:nvSpPr>
              <p:spPr bwMode="auto">
                <a:xfrm>
                  <a:off x="4876800" y="5753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45"/>
                <p:cNvSpPr>
                  <a:spLocks noChangeShapeType="1"/>
                </p:cNvSpPr>
                <p:nvPr/>
              </p:nvSpPr>
              <p:spPr bwMode="auto">
                <a:xfrm>
                  <a:off x="4876800" y="5676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46"/>
                <p:cNvSpPr>
                  <a:spLocks noChangeShapeType="1"/>
                </p:cNvSpPr>
                <p:nvPr/>
              </p:nvSpPr>
              <p:spPr bwMode="auto">
                <a:xfrm>
                  <a:off x="4876800" y="5600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47"/>
                <p:cNvSpPr>
                  <a:spLocks noChangeShapeType="1"/>
                </p:cNvSpPr>
                <p:nvPr/>
              </p:nvSpPr>
              <p:spPr bwMode="auto">
                <a:xfrm>
                  <a:off x="4876800" y="5524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48"/>
                <p:cNvSpPr>
                  <a:spLocks noChangeShapeType="1"/>
                </p:cNvSpPr>
                <p:nvPr/>
              </p:nvSpPr>
              <p:spPr bwMode="auto">
                <a:xfrm>
                  <a:off x="48768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49"/>
                <p:cNvSpPr>
                  <a:spLocks noChangeShapeType="1"/>
                </p:cNvSpPr>
                <p:nvPr/>
              </p:nvSpPr>
              <p:spPr bwMode="auto">
                <a:xfrm>
                  <a:off x="4876800" y="4229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50"/>
                <p:cNvSpPr>
                  <a:spLocks noChangeShapeType="1"/>
                </p:cNvSpPr>
                <p:nvPr/>
              </p:nvSpPr>
              <p:spPr bwMode="auto">
                <a:xfrm>
                  <a:off x="4876800" y="41529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51"/>
                <p:cNvSpPr>
                  <a:spLocks noChangeShapeType="1"/>
                </p:cNvSpPr>
                <p:nvPr/>
              </p:nvSpPr>
              <p:spPr bwMode="auto">
                <a:xfrm>
                  <a:off x="4876800" y="40767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52"/>
                <p:cNvSpPr>
                  <a:spLocks noChangeShapeType="1"/>
                </p:cNvSpPr>
                <p:nvPr/>
              </p:nvSpPr>
              <p:spPr bwMode="auto">
                <a:xfrm>
                  <a:off x="4876800" y="4000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53"/>
                <p:cNvSpPr>
                  <a:spLocks noChangeShapeType="1"/>
                </p:cNvSpPr>
                <p:nvPr/>
              </p:nvSpPr>
              <p:spPr bwMode="auto">
                <a:xfrm>
                  <a:off x="4876800" y="3924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54"/>
                <p:cNvSpPr>
                  <a:spLocks noChangeShapeType="1"/>
                </p:cNvSpPr>
                <p:nvPr/>
              </p:nvSpPr>
              <p:spPr bwMode="auto">
                <a:xfrm>
                  <a:off x="4876800" y="38481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55"/>
                <p:cNvSpPr>
                  <a:spLocks noChangeShapeType="1"/>
                </p:cNvSpPr>
                <p:nvPr/>
              </p:nvSpPr>
              <p:spPr bwMode="auto">
                <a:xfrm>
                  <a:off x="48768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56"/>
                <p:cNvSpPr>
                  <a:spLocks noChangeShapeType="1"/>
                </p:cNvSpPr>
                <p:nvPr/>
              </p:nvSpPr>
              <p:spPr bwMode="auto">
                <a:xfrm>
                  <a:off x="4876800" y="3695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57"/>
                <p:cNvSpPr>
                  <a:spLocks noChangeShapeType="1"/>
                </p:cNvSpPr>
                <p:nvPr/>
              </p:nvSpPr>
              <p:spPr bwMode="auto">
                <a:xfrm>
                  <a:off x="4876800" y="36195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58"/>
                <p:cNvSpPr>
                  <a:spLocks noChangeShapeType="1"/>
                </p:cNvSpPr>
                <p:nvPr/>
              </p:nvSpPr>
              <p:spPr bwMode="auto">
                <a:xfrm>
                  <a:off x="4876800" y="3543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59"/>
                <p:cNvSpPr>
                  <a:spLocks noChangeShapeType="1"/>
                </p:cNvSpPr>
                <p:nvPr/>
              </p:nvSpPr>
              <p:spPr bwMode="auto">
                <a:xfrm>
                  <a:off x="4876800" y="3467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60"/>
                <p:cNvSpPr>
                  <a:spLocks noChangeShapeType="1"/>
                </p:cNvSpPr>
                <p:nvPr/>
              </p:nvSpPr>
              <p:spPr bwMode="auto">
                <a:xfrm>
                  <a:off x="4876800" y="33909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61"/>
                <p:cNvSpPr>
                  <a:spLocks noChangeShapeType="1"/>
                </p:cNvSpPr>
                <p:nvPr/>
              </p:nvSpPr>
              <p:spPr bwMode="auto">
                <a:xfrm>
                  <a:off x="4876800" y="3314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62"/>
                <p:cNvSpPr>
                  <a:spLocks noChangeShapeType="1"/>
                </p:cNvSpPr>
                <p:nvPr/>
              </p:nvSpPr>
              <p:spPr bwMode="auto">
                <a:xfrm>
                  <a:off x="4876800" y="32385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63"/>
                <p:cNvSpPr>
                  <a:spLocks noChangeShapeType="1"/>
                </p:cNvSpPr>
                <p:nvPr/>
              </p:nvSpPr>
              <p:spPr bwMode="auto">
                <a:xfrm>
                  <a:off x="4876800" y="3162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64"/>
                <p:cNvSpPr>
                  <a:spLocks noChangeShapeType="1"/>
                </p:cNvSpPr>
                <p:nvPr/>
              </p:nvSpPr>
              <p:spPr bwMode="auto">
                <a:xfrm>
                  <a:off x="4876800" y="3086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65"/>
                <p:cNvSpPr>
                  <a:spLocks noChangeShapeType="1"/>
                </p:cNvSpPr>
                <p:nvPr/>
              </p:nvSpPr>
              <p:spPr bwMode="auto">
                <a:xfrm>
                  <a:off x="4876800" y="30099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66"/>
                <p:cNvSpPr>
                  <a:spLocks noChangeShapeType="1"/>
                </p:cNvSpPr>
                <p:nvPr/>
              </p:nvSpPr>
              <p:spPr bwMode="auto">
                <a:xfrm>
                  <a:off x="4876800" y="2933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67"/>
                <p:cNvSpPr>
                  <a:spLocks noChangeShapeType="1"/>
                </p:cNvSpPr>
                <p:nvPr/>
              </p:nvSpPr>
              <p:spPr bwMode="auto">
                <a:xfrm>
                  <a:off x="4876800" y="4686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68"/>
                <p:cNvSpPr>
                  <a:spLocks noChangeShapeType="1"/>
                </p:cNvSpPr>
                <p:nvPr/>
              </p:nvSpPr>
              <p:spPr bwMode="auto">
                <a:xfrm>
                  <a:off x="4876800" y="4610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69"/>
                <p:cNvSpPr>
                  <a:spLocks noChangeShapeType="1"/>
                </p:cNvSpPr>
                <p:nvPr/>
              </p:nvSpPr>
              <p:spPr bwMode="auto">
                <a:xfrm>
                  <a:off x="4876800" y="45339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70"/>
                <p:cNvSpPr>
                  <a:spLocks noChangeShapeType="1"/>
                </p:cNvSpPr>
                <p:nvPr/>
              </p:nvSpPr>
              <p:spPr bwMode="auto">
                <a:xfrm>
                  <a:off x="4876800" y="44577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71"/>
                <p:cNvSpPr>
                  <a:spLocks noChangeShapeType="1"/>
                </p:cNvSpPr>
                <p:nvPr/>
              </p:nvSpPr>
              <p:spPr bwMode="auto">
                <a:xfrm>
                  <a:off x="4876800" y="4381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78"/>
                <p:cNvSpPr>
                  <a:spLocks noChangeShapeType="1"/>
                </p:cNvSpPr>
                <p:nvPr/>
              </p:nvSpPr>
              <p:spPr bwMode="auto">
                <a:xfrm>
                  <a:off x="4876800" y="4838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79"/>
                <p:cNvSpPr>
                  <a:spLocks noChangeShapeType="1"/>
                </p:cNvSpPr>
                <p:nvPr/>
              </p:nvSpPr>
              <p:spPr bwMode="auto">
                <a:xfrm>
                  <a:off x="4876800" y="4914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80"/>
                <p:cNvSpPr>
                  <a:spLocks noChangeShapeType="1"/>
                </p:cNvSpPr>
                <p:nvPr/>
              </p:nvSpPr>
              <p:spPr bwMode="auto">
                <a:xfrm>
                  <a:off x="4876800" y="4991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81"/>
                <p:cNvSpPr>
                  <a:spLocks noChangeShapeType="1"/>
                </p:cNvSpPr>
                <p:nvPr/>
              </p:nvSpPr>
              <p:spPr bwMode="auto">
                <a:xfrm>
                  <a:off x="4876800" y="5067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82"/>
                <p:cNvSpPr>
                  <a:spLocks noChangeShapeType="1"/>
                </p:cNvSpPr>
                <p:nvPr/>
              </p:nvSpPr>
              <p:spPr bwMode="auto">
                <a:xfrm>
                  <a:off x="4876800" y="5143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26"/>
              <p:cNvGrpSpPr>
                <a:grpSpLocks/>
              </p:cNvGrpSpPr>
              <p:nvPr/>
            </p:nvGrpSpPr>
            <p:grpSpPr bwMode="auto">
              <a:xfrm>
                <a:off x="6705600" y="2868613"/>
                <a:ext cx="838200" cy="1676400"/>
                <a:chOff x="5715000" y="2781300"/>
                <a:chExt cx="838200" cy="1676400"/>
              </a:xfrm>
            </p:grpSpPr>
            <p:sp>
              <p:nvSpPr>
                <p:cNvPr id="175" name="Rectangle 6"/>
                <p:cNvSpPr>
                  <a:spLocks noChangeArrowheads="1"/>
                </p:cNvSpPr>
                <p:nvPr/>
              </p:nvSpPr>
              <p:spPr bwMode="auto">
                <a:xfrm>
                  <a:off x="5715000" y="2781300"/>
                  <a:ext cx="838200" cy="16764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76" name="Line 28"/>
                <p:cNvSpPr>
                  <a:spLocks noChangeShapeType="1"/>
                </p:cNvSpPr>
                <p:nvPr/>
              </p:nvSpPr>
              <p:spPr bwMode="auto">
                <a:xfrm>
                  <a:off x="5867400" y="3314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9"/>
                <p:cNvSpPr>
                  <a:spLocks noChangeShapeType="1"/>
                </p:cNvSpPr>
                <p:nvPr/>
              </p:nvSpPr>
              <p:spPr bwMode="auto">
                <a:xfrm>
                  <a:off x="5867400" y="3238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30"/>
                <p:cNvSpPr>
                  <a:spLocks noChangeShapeType="1"/>
                </p:cNvSpPr>
                <p:nvPr/>
              </p:nvSpPr>
              <p:spPr bwMode="auto">
                <a:xfrm>
                  <a:off x="5867400" y="3162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31"/>
                <p:cNvSpPr>
                  <a:spLocks noChangeShapeType="1"/>
                </p:cNvSpPr>
                <p:nvPr/>
              </p:nvSpPr>
              <p:spPr bwMode="auto">
                <a:xfrm>
                  <a:off x="5867400" y="3086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32"/>
                <p:cNvSpPr>
                  <a:spLocks noChangeShapeType="1"/>
                </p:cNvSpPr>
                <p:nvPr/>
              </p:nvSpPr>
              <p:spPr bwMode="auto">
                <a:xfrm>
                  <a:off x="5867400" y="3009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33"/>
                <p:cNvSpPr>
                  <a:spLocks noChangeShapeType="1"/>
                </p:cNvSpPr>
                <p:nvPr/>
              </p:nvSpPr>
              <p:spPr bwMode="auto">
                <a:xfrm>
                  <a:off x="5867400" y="29337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34"/>
                <p:cNvSpPr>
                  <a:spLocks noChangeShapeType="1"/>
                </p:cNvSpPr>
                <p:nvPr/>
              </p:nvSpPr>
              <p:spPr bwMode="auto">
                <a:xfrm>
                  <a:off x="58674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35"/>
                <p:cNvSpPr>
                  <a:spLocks noChangeShapeType="1"/>
                </p:cNvSpPr>
                <p:nvPr/>
              </p:nvSpPr>
              <p:spPr bwMode="auto">
                <a:xfrm>
                  <a:off x="5867400" y="4229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36"/>
                <p:cNvSpPr>
                  <a:spLocks noChangeShapeType="1"/>
                </p:cNvSpPr>
                <p:nvPr/>
              </p:nvSpPr>
              <p:spPr bwMode="auto">
                <a:xfrm>
                  <a:off x="5867400" y="4152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37"/>
                <p:cNvSpPr>
                  <a:spLocks noChangeShapeType="1"/>
                </p:cNvSpPr>
                <p:nvPr/>
              </p:nvSpPr>
              <p:spPr bwMode="auto">
                <a:xfrm>
                  <a:off x="5867400" y="40767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38"/>
                <p:cNvSpPr>
                  <a:spLocks noChangeShapeType="1"/>
                </p:cNvSpPr>
                <p:nvPr/>
              </p:nvSpPr>
              <p:spPr bwMode="auto">
                <a:xfrm>
                  <a:off x="5867400" y="40005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39"/>
                <p:cNvSpPr>
                  <a:spLocks noChangeShapeType="1"/>
                </p:cNvSpPr>
                <p:nvPr/>
              </p:nvSpPr>
              <p:spPr bwMode="auto">
                <a:xfrm>
                  <a:off x="5867400" y="3924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83"/>
                <p:cNvSpPr>
                  <a:spLocks noChangeShapeType="1"/>
                </p:cNvSpPr>
                <p:nvPr/>
              </p:nvSpPr>
              <p:spPr bwMode="auto">
                <a:xfrm>
                  <a:off x="5867400" y="3467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84"/>
                <p:cNvSpPr>
                  <a:spLocks noChangeShapeType="1"/>
                </p:cNvSpPr>
                <p:nvPr/>
              </p:nvSpPr>
              <p:spPr bwMode="auto">
                <a:xfrm>
                  <a:off x="5867400" y="3543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85"/>
                <p:cNvSpPr>
                  <a:spLocks noChangeShapeType="1"/>
                </p:cNvSpPr>
                <p:nvPr/>
              </p:nvSpPr>
              <p:spPr bwMode="auto">
                <a:xfrm>
                  <a:off x="5867400" y="36195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86"/>
                <p:cNvSpPr>
                  <a:spLocks noChangeShapeType="1"/>
                </p:cNvSpPr>
                <p:nvPr/>
              </p:nvSpPr>
              <p:spPr bwMode="auto">
                <a:xfrm>
                  <a:off x="5867400" y="3695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87"/>
                <p:cNvSpPr>
                  <a:spLocks noChangeShapeType="1"/>
                </p:cNvSpPr>
                <p:nvPr/>
              </p:nvSpPr>
              <p:spPr bwMode="auto">
                <a:xfrm>
                  <a:off x="58674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25"/>
              <p:cNvGrpSpPr>
                <a:grpSpLocks/>
              </p:cNvGrpSpPr>
              <p:nvPr/>
            </p:nvGrpSpPr>
            <p:grpSpPr bwMode="auto">
              <a:xfrm>
                <a:off x="7696200" y="2868613"/>
                <a:ext cx="838200" cy="2133600"/>
                <a:chOff x="6705600" y="2781300"/>
                <a:chExt cx="838200" cy="2133600"/>
              </a:xfrm>
            </p:grpSpPr>
            <p:sp>
              <p:nvSpPr>
                <p:cNvPr id="150" name="Rectangle 5"/>
                <p:cNvSpPr>
                  <a:spLocks noChangeArrowheads="1"/>
                </p:cNvSpPr>
                <p:nvPr/>
              </p:nvSpPr>
              <p:spPr bwMode="auto">
                <a:xfrm>
                  <a:off x="6705600" y="2781300"/>
                  <a:ext cx="838200" cy="21336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51" name="Line 9"/>
                <p:cNvSpPr>
                  <a:spLocks noChangeShapeType="1"/>
                </p:cNvSpPr>
                <p:nvPr/>
              </p:nvSpPr>
              <p:spPr bwMode="auto">
                <a:xfrm>
                  <a:off x="6858000" y="4305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0"/>
                <p:cNvSpPr>
                  <a:spLocks noChangeShapeType="1"/>
                </p:cNvSpPr>
                <p:nvPr/>
              </p:nvSpPr>
              <p:spPr bwMode="auto">
                <a:xfrm>
                  <a:off x="6858000" y="4229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1"/>
                <p:cNvSpPr>
                  <a:spLocks noChangeShapeType="1"/>
                </p:cNvSpPr>
                <p:nvPr/>
              </p:nvSpPr>
              <p:spPr bwMode="auto">
                <a:xfrm>
                  <a:off x="6858000" y="41529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2"/>
                <p:cNvSpPr>
                  <a:spLocks noChangeShapeType="1"/>
                </p:cNvSpPr>
                <p:nvPr/>
              </p:nvSpPr>
              <p:spPr bwMode="auto">
                <a:xfrm>
                  <a:off x="6858000" y="4076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3"/>
                <p:cNvSpPr>
                  <a:spLocks noChangeShapeType="1"/>
                </p:cNvSpPr>
                <p:nvPr/>
              </p:nvSpPr>
              <p:spPr bwMode="auto">
                <a:xfrm>
                  <a:off x="6858000" y="40005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4"/>
                <p:cNvSpPr>
                  <a:spLocks noChangeShapeType="1"/>
                </p:cNvSpPr>
                <p:nvPr/>
              </p:nvSpPr>
              <p:spPr bwMode="auto">
                <a:xfrm>
                  <a:off x="6858000" y="39243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5"/>
                <p:cNvSpPr>
                  <a:spLocks noChangeShapeType="1"/>
                </p:cNvSpPr>
                <p:nvPr/>
              </p:nvSpPr>
              <p:spPr bwMode="auto">
                <a:xfrm>
                  <a:off x="6858000" y="3848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6"/>
                <p:cNvSpPr>
                  <a:spLocks noChangeShapeType="1"/>
                </p:cNvSpPr>
                <p:nvPr/>
              </p:nvSpPr>
              <p:spPr bwMode="auto">
                <a:xfrm>
                  <a:off x="68580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7"/>
                <p:cNvSpPr>
                  <a:spLocks noChangeShapeType="1"/>
                </p:cNvSpPr>
                <p:nvPr/>
              </p:nvSpPr>
              <p:spPr bwMode="auto">
                <a:xfrm>
                  <a:off x="6858000" y="36957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"/>
                <p:cNvSpPr>
                  <a:spLocks noChangeShapeType="1"/>
                </p:cNvSpPr>
                <p:nvPr/>
              </p:nvSpPr>
              <p:spPr bwMode="auto">
                <a:xfrm>
                  <a:off x="6858000" y="36195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"/>
                <p:cNvSpPr>
                  <a:spLocks noChangeShapeType="1"/>
                </p:cNvSpPr>
                <p:nvPr/>
              </p:nvSpPr>
              <p:spPr bwMode="auto">
                <a:xfrm>
                  <a:off x="6858000" y="35433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20"/>
                <p:cNvSpPr>
                  <a:spLocks noChangeShapeType="1"/>
                </p:cNvSpPr>
                <p:nvPr/>
              </p:nvSpPr>
              <p:spPr bwMode="auto">
                <a:xfrm>
                  <a:off x="6858000" y="34671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21"/>
                <p:cNvSpPr>
                  <a:spLocks noChangeShapeType="1"/>
                </p:cNvSpPr>
                <p:nvPr/>
              </p:nvSpPr>
              <p:spPr bwMode="auto">
                <a:xfrm>
                  <a:off x="6858000" y="3390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22"/>
                <p:cNvSpPr>
                  <a:spLocks noChangeShapeType="1"/>
                </p:cNvSpPr>
                <p:nvPr/>
              </p:nvSpPr>
              <p:spPr bwMode="auto">
                <a:xfrm>
                  <a:off x="6858000" y="3314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23"/>
                <p:cNvSpPr>
                  <a:spLocks noChangeShapeType="1"/>
                </p:cNvSpPr>
                <p:nvPr/>
              </p:nvSpPr>
              <p:spPr bwMode="auto">
                <a:xfrm>
                  <a:off x="6858000" y="3238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24"/>
                <p:cNvSpPr>
                  <a:spLocks noChangeShapeType="1"/>
                </p:cNvSpPr>
                <p:nvPr/>
              </p:nvSpPr>
              <p:spPr bwMode="auto">
                <a:xfrm>
                  <a:off x="6858000" y="3162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25"/>
                <p:cNvSpPr>
                  <a:spLocks noChangeShapeType="1"/>
                </p:cNvSpPr>
                <p:nvPr/>
              </p:nvSpPr>
              <p:spPr bwMode="auto">
                <a:xfrm>
                  <a:off x="6858000" y="3086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26"/>
                <p:cNvSpPr>
                  <a:spLocks noChangeShapeType="1"/>
                </p:cNvSpPr>
                <p:nvPr/>
              </p:nvSpPr>
              <p:spPr bwMode="auto">
                <a:xfrm>
                  <a:off x="6858000" y="3009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Line 27"/>
                <p:cNvSpPr>
                  <a:spLocks noChangeShapeType="1"/>
                </p:cNvSpPr>
                <p:nvPr/>
              </p:nvSpPr>
              <p:spPr bwMode="auto">
                <a:xfrm>
                  <a:off x="6858000" y="2933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Line 88"/>
                <p:cNvSpPr>
                  <a:spLocks noChangeShapeType="1"/>
                </p:cNvSpPr>
                <p:nvPr/>
              </p:nvSpPr>
              <p:spPr bwMode="auto">
                <a:xfrm>
                  <a:off x="6858000" y="4457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89"/>
                <p:cNvSpPr>
                  <a:spLocks noChangeShapeType="1"/>
                </p:cNvSpPr>
                <p:nvPr/>
              </p:nvSpPr>
              <p:spPr bwMode="auto">
                <a:xfrm>
                  <a:off x="6858000" y="4533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90"/>
                <p:cNvSpPr>
                  <a:spLocks noChangeShapeType="1"/>
                </p:cNvSpPr>
                <p:nvPr/>
              </p:nvSpPr>
              <p:spPr bwMode="auto">
                <a:xfrm>
                  <a:off x="6858000" y="4610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91"/>
                <p:cNvSpPr>
                  <a:spLocks noChangeShapeType="1"/>
                </p:cNvSpPr>
                <p:nvPr/>
              </p:nvSpPr>
              <p:spPr bwMode="auto">
                <a:xfrm>
                  <a:off x="6858000" y="4686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92"/>
                <p:cNvSpPr>
                  <a:spLocks noChangeShapeType="1"/>
                </p:cNvSpPr>
                <p:nvPr/>
              </p:nvSpPr>
              <p:spPr bwMode="auto">
                <a:xfrm>
                  <a:off x="6858000" y="4762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94"/>
              <p:cNvGrpSpPr>
                <a:grpSpLocks/>
              </p:cNvGrpSpPr>
              <p:nvPr/>
            </p:nvGrpSpPr>
            <p:grpSpPr bwMode="auto">
              <a:xfrm>
                <a:off x="5791200" y="4864100"/>
                <a:ext cx="685800" cy="442913"/>
                <a:chOff x="3024" y="3264"/>
                <a:chExt cx="432" cy="279"/>
              </a:xfrm>
            </p:grpSpPr>
            <p:sp>
              <p:nvSpPr>
                <p:cNvPr id="144" name="Rectangle 95"/>
                <p:cNvSpPr>
                  <a:spLocks noChangeArrowheads="1"/>
                </p:cNvSpPr>
                <p:nvPr/>
              </p:nvSpPr>
              <p:spPr bwMode="auto">
                <a:xfrm>
                  <a:off x="3024" y="3264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Line 96"/>
                <p:cNvSpPr>
                  <a:spLocks noChangeShapeType="1"/>
                </p:cNvSpPr>
                <p:nvPr/>
              </p:nvSpPr>
              <p:spPr bwMode="auto">
                <a:xfrm>
                  <a:off x="3072" y="3303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97"/>
                <p:cNvSpPr>
                  <a:spLocks noChangeShapeType="1"/>
                </p:cNvSpPr>
                <p:nvPr/>
              </p:nvSpPr>
              <p:spPr bwMode="auto">
                <a:xfrm>
                  <a:off x="3072" y="3351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98"/>
                <p:cNvSpPr>
                  <a:spLocks noChangeShapeType="1"/>
                </p:cNvSpPr>
                <p:nvPr/>
              </p:nvSpPr>
              <p:spPr bwMode="auto">
                <a:xfrm>
                  <a:off x="3072" y="3399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99"/>
                <p:cNvSpPr>
                  <a:spLocks noChangeShapeType="1"/>
                </p:cNvSpPr>
                <p:nvPr/>
              </p:nvSpPr>
              <p:spPr bwMode="auto">
                <a:xfrm>
                  <a:off x="3072" y="3447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00"/>
                <p:cNvSpPr>
                  <a:spLocks noChangeShapeType="1"/>
                </p:cNvSpPr>
                <p:nvPr/>
              </p:nvSpPr>
              <p:spPr bwMode="auto">
                <a:xfrm>
                  <a:off x="3072" y="3495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03"/>
              <p:cNvGrpSpPr>
                <a:grpSpLocks/>
              </p:cNvGrpSpPr>
              <p:nvPr/>
            </p:nvGrpSpPr>
            <p:grpSpPr bwMode="auto">
              <a:xfrm>
                <a:off x="6781800" y="3492500"/>
                <a:ext cx="685800" cy="442913"/>
                <a:chOff x="3648" y="2409"/>
                <a:chExt cx="432" cy="279"/>
              </a:xfrm>
            </p:grpSpPr>
            <p:sp>
              <p:nvSpPr>
                <p:cNvPr id="138" name="Rectangle 104"/>
                <p:cNvSpPr>
                  <a:spLocks noChangeArrowheads="1"/>
                </p:cNvSpPr>
                <p:nvPr/>
              </p:nvSpPr>
              <p:spPr bwMode="auto">
                <a:xfrm>
                  <a:off x="3648" y="2409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Line 105"/>
                <p:cNvSpPr>
                  <a:spLocks noChangeShapeType="1"/>
                </p:cNvSpPr>
                <p:nvPr/>
              </p:nvSpPr>
              <p:spPr bwMode="auto">
                <a:xfrm>
                  <a:off x="3696" y="2448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06"/>
                <p:cNvSpPr>
                  <a:spLocks noChangeShapeType="1"/>
                </p:cNvSpPr>
                <p:nvPr/>
              </p:nvSpPr>
              <p:spPr bwMode="auto">
                <a:xfrm>
                  <a:off x="3696" y="249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107"/>
                <p:cNvSpPr>
                  <a:spLocks noChangeShapeType="1"/>
                </p:cNvSpPr>
                <p:nvPr/>
              </p:nvSpPr>
              <p:spPr bwMode="auto">
                <a:xfrm>
                  <a:off x="3696" y="2544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08"/>
                <p:cNvSpPr>
                  <a:spLocks noChangeShapeType="1"/>
                </p:cNvSpPr>
                <p:nvPr/>
              </p:nvSpPr>
              <p:spPr bwMode="auto">
                <a:xfrm>
                  <a:off x="3696" y="2592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09"/>
                <p:cNvSpPr>
                  <a:spLocks noChangeShapeType="1"/>
                </p:cNvSpPr>
                <p:nvPr/>
              </p:nvSpPr>
              <p:spPr bwMode="auto">
                <a:xfrm>
                  <a:off x="3696" y="264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12"/>
              <p:cNvGrpSpPr>
                <a:grpSpLocks/>
              </p:cNvGrpSpPr>
              <p:nvPr/>
            </p:nvGrpSpPr>
            <p:grpSpPr bwMode="auto">
              <a:xfrm>
                <a:off x="7772400" y="4483100"/>
                <a:ext cx="685800" cy="442913"/>
                <a:chOff x="4272" y="3033"/>
                <a:chExt cx="432" cy="279"/>
              </a:xfrm>
            </p:grpSpPr>
            <p:sp>
              <p:nvSpPr>
                <p:cNvPr id="13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272" y="3033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Line 114"/>
                <p:cNvSpPr>
                  <a:spLocks noChangeShapeType="1"/>
                </p:cNvSpPr>
                <p:nvPr/>
              </p:nvSpPr>
              <p:spPr bwMode="auto">
                <a:xfrm>
                  <a:off x="4320" y="3072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15"/>
                <p:cNvSpPr>
                  <a:spLocks noChangeShapeType="1"/>
                </p:cNvSpPr>
                <p:nvPr/>
              </p:nvSpPr>
              <p:spPr bwMode="auto">
                <a:xfrm>
                  <a:off x="4320" y="312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16"/>
                <p:cNvSpPr>
                  <a:spLocks noChangeShapeType="1"/>
                </p:cNvSpPr>
                <p:nvPr/>
              </p:nvSpPr>
              <p:spPr bwMode="auto">
                <a:xfrm>
                  <a:off x="4320" y="3168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117"/>
                <p:cNvSpPr>
                  <a:spLocks noChangeShapeType="1"/>
                </p:cNvSpPr>
                <p:nvPr/>
              </p:nvSpPr>
              <p:spPr bwMode="auto">
                <a:xfrm>
                  <a:off x="4320" y="321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18"/>
                <p:cNvSpPr>
                  <a:spLocks noChangeShapeType="1"/>
                </p:cNvSpPr>
                <p:nvPr/>
              </p:nvSpPr>
              <p:spPr bwMode="auto">
                <a:xfrm>
                  <a:off x="4320" y="32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29" name="Shape 128"/>
              <p:cNvCxnSpPr>
                <a:cxnSpLocks noChangeShapeType="1"/>
              </p:cNvCxnSpPr>
              <p:nvPr/>
            </p:nvCxnSpPr>
            <p:spPr bwMode="auto">
              <a:xfrm flipV="1">
                <a:off x="7922255" y="4923171"/>
                <a:ext cx="194236" cy="1112637"/>
              </a:xfrm>
              <a:prstGeom prst="curved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30" name="Shape 128"/>
              <p:cNvCxnSpPr>
                <a:cxnSpLocks noChangeShapeType="1"/>
              </p:cNvCxnSpPr>
              <p:nvPr/>
            </p:nvCxnSpPr>
            <p:spPr bwMode="auto">
              <a:xfrm rot="16200000" flipV="1">
                <a:off x="6412338" y="4649462"/>
                <a:ext cx="1883833" cy="453225"/>
              </a:xfrm>
              <a:prstGeom prst="curvedConnector3">
                <a:avLst>
                  <a:gd name="adj1" fmla="val 50000"/>
                </a:avLst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31" name="Shape 128"/>
              <p:cNvCxnSpPr>
                <a:cxnSpLocks noChangeShapeType="1"/>
              </p:cNvCxnSpPr>
              <p:nvPr/>
            </p:nvCxnSpPr>
            <p:spPr bwMode="auto">
              <a:xfrm rot="10800000">
                <a:off x="6132908" y="5305822"/>
                <a:ext cx="1106570" cy="735874"/>
              </a:xfrm>
              <a:prstGeom prst="curved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</p:grpSp>
      </p:grpSp>
      <p:pic>
        <p:nvPicPr>
          <p:cNvPr id="22557" name="Picture 0" descr="Description: Figure3.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7848" y="5132872"/>
            <a:ext cx="1371600" cy="8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13" descr="Description: livematching-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7800" y="5113437"/>
            <a:ext cx="1143000" cy="9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5105400"/>
            <a:ext cx="1219200" cy="89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38"/>
          <p:cNvGrpSpPr/>
          <p:nvPr/>
        </p:nvGrpSpPr>
        <p:grpSpPr>
          <a:xfrm>
            <a:off x="5334000" y="3962400"/>
            <a:ext cx="990600" cy="533400"/>
            <a:chOff x="2438400" y="2590800"/>
            <a:chExt cx="4419600" cy="2590800"/>
          </a:xfrm>
        </p:grpSpPr>
        <p:grpSp>
          <p:nvGrpSpPr>
            <p:cNvPr id="16" name="Group 32"/>
            <p:cNvGrpSpPr/>
            <p:nvPr/>
          </p:nvGrpSpPr>
          <p:grpSpPr>
            <a:xfrm>
              <a:off x="2438401" y="2590798"/>
              <a:ext cx="4419601" cy="2590799"/>
              <a:chOff x="2667000" y="2727821"/>
              <a:chExt cx="4039494" cy="2338957"/>
            </a:xfrm>
          </p:grpSpPr>
          <p:pic>
            <p:nvPicPr>
              <p:cNvPr id="242" name="Picture 3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40670">
                <a:off x="2918505" y="4208289"/>
                <a:ext cx="1269350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3" name="Picture 3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755909">
                <a:off x="4268359" y="2727821"/>
                <a:ext cx="1351158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4" name="Picture 4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67000" y="3200400"/>
                <a:ext cx="1467038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5" name="Picture 1" descr="C:\Users\Yu Sun\Desktop\ICMT2011\livedemo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20632541">
                <a:off x="4267877" y="3281952"/>
                <a:ext cx="2438617" cy="14478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241" name="Picture 5" descr="http://hybrid-share.sourceforge.net/Files/AppIcon-128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581400" y="3048000"/>
              <a:ext cx="1600200" cy="1600201"/>
            </a:xfrm>
            <a:prstGeom prst="rect">
              <a:avLst/>
            </a:prstGeom>
            <a:noFill/>
          </p:spPr>
        </p:pic>
      </p:grpSp>
      <p:pic>
        <p:nvPicPr>
          <p:cNvPr id="246" name="Picture 337" descr="C:\Documents and Settings\Tairas\Local Settings\Temporary Internet Files\Content.IE5\XV9ASBWC\MC900024378[1].wm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315200" y="3886200"/>
            <a:ext cx="852643" cy="70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0" name="Straight Arrow Connector 10"/>
          <p:cNvCxnSpPr>
            <a:endCxn id="22554" idx="1"/>
          </p:cNvCxnSpPr>
          <p:nvPr/>
        </p:nvCxnSpPr>
        <p:spPr>
          <a:xfrm rot="5400000">
            <a:off x="5083340" y="344920"/>
            <a:ext cx="691821" cy="4610100"/>
          </a:xfrm>
          <a:prstGeom prst="curvedConnector4">
            <a:avLst>
              <a:gd name="adj1" fmla="val 22073"/>
              <a:gd name="adj2" fmla="val 104959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10"/>
          <p:cNvCxnSpPr/>
          <p:nvPr/>
        </p:nvCxnSpPr>
        <p:spPr>
          <a:xfrm rot="5400000">
            <a:off x="7019789" y="2362911"/>
            <a:ext cx="773362" cy="655660"/>
          </a:xfrm>
          <a:prstGeom prst="curvedConnector4">
            <a:avLst>
              <a:gd name="adj1" fmla="val 32832"/>
              <a:gd name="adj2" fmla="val 134866"/>
            </a:avLst>
          </a:prstGeom>
          <a:ln w="2222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10"/>
          <p:cNvCxnSpPr/>
          <p:nvPr/>
        </p:nvCxnSpPr>
        <p:spPr>
          <a:xfrm rot="5400000">
            <a:off x="6275537" y="1473979"/>
            <a:ext cx="628682" cy="2288844"/>
          </a:xfrm>
          <a:prstGeom prst="curvedConnector4">
            <a:avLst>
              <a:gd name="adj1" fmla="val 18915"/>
              <a:gd name="adj2" fmla="val 109988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10"/>
          <p:cNvCxnSpPr>
            <a:stCxn id="22554" idx="3"/>
            <a:endCxn id="22564" idx="3"/>
          </p:cNvCxnSpPr>
          <p:nvPr/>
        </p:nvCxnSpPr>
        <p:spPr>
          <a:xfrm flipH="1">
            <a:off x="4286276" y="2995881"/>
            <a:ext cx="300012" cy="1216551"/>
          </a:xfrm>
          <a:prstGeom prst="curvedConnector3">
            <a:avLst>
              <a:gd name="adj1" fmla="val -76197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10"/>
          <p:cNvCxnSpPr>
            <a:stCxn id="22564" idx="1"/>
            <a:endCxn id="22557" idx="1"/>
          </p:cNvCxnSpPr>
          <p:nvPr/>
        </p:nvCxnSpPr>
        <p:spPr>
          <a:xfrm rot="10800000" flipV="1">
            <a:off x="3137848" y="4212432"/>
            <a:ext cx="117334" cy="1350256"/>
          </a:xfrm>
          <a:prstGeom prst="curvedConnector3">
            <a:avLst>
              <a:gd name="adj1" fmla="val 294828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10"/>
          <p:cNvCxnSpPr/>
          <p:nvPr/>
        </p:nvCxnSpPr>
        <p:spPr>
          <a:xfrm>
            <a:off x="6205869" y="2805600"/>
            <a:ext cx="106969" cy="1365214"/>
          </a:xfrm>
          <a:prstGeom prst="curvedConnector3">
            <a:avLst>
              <a:gd name="adj1" fmla="val 324702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10"/>
          <p:cNvCxnSpPr>
            <a:endCxn id="22558" idx="1"/>
          </p:cNvCxnSpPr>
          <p:nvPr/>
        </p:nvCxnSpPr>
        <p:spPr>
          <a:xfrm rot="10800000" flipV="1">
            <a:off x="5257800" y="4168061"/>
            <a:ext cx="76200" cy="1398557"/>
          </a:xfrm>
          <a:prstGeom prst="curvedConnector3">
            <a:avLst>
              <a:gd name="adj1" fmla="val 400000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10"/>
          <p:cNvCxnSpPr>
            <a:endCxn id="246" idx="3"/>
          </p:cNvCxnSpPr>
          <p:nvPr/>
        </p:nvCxnSpPr>
        <p:spPr>
          <a:xfrm flipH="1">
            <a:off x="8167843" y="2996836"/>
            <a:ext cx="206197" cy="1241743"/>
          </a:xfrm>
          <a:prstGeom prst="curvedConnector3">
            <a:avLst>
              <a:gd name="adj1" fmla="val -110865"/>
            </a:avLst>
          </a:prstGeom>
          <a:ln w="2222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10"/>
          <p:cNvCxnSpPr>
            <a:stCxn id="22552" idx="3"/>
            <a:endCxn id="22553" idx="1"/>
          </p:cNvCxnSpPr>
          <p:nvPr/>
        </p:nvCxnSpPr>
        <p:spPr>
          <a:xfrm flipV="1">
            <a:off x="4495800" y="1707286"/>
            <a:ext cx="490595" cy="390"/>
          </a:xfrm>
          <a:prstGeom prst="curvedConnector3">
            <a:avLst>
              <a:gd name="adj1" fmla="val 50000"/>
            </a:avLst>
          </a:prstGeom>
          <a:ln w="22225">
            <a:solidFill>
              <a:schemeClr val="tx2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10"/>
          <p:cNvCxnSpPr>
            <a:stCxn id="22553" idx="3"/>
            <a:endCxn id="65" idx="1"/>
          </p:cNvCxnSpPr>
          <p:nvPr/>
        </p:nvCxnSpPr>
        <p:spPr>
          <a:xfrm flipV="1">
            <a:off x="6691952" y="1543687"/>
            <a:ext cx="470848" cy="163599"/>
          </a:xfrm>
          <a:prstGeom prst="curvedConnector3">
            <a:avLst>
              <a:gd name="adj1" fmla="val 50000"/>
            </a:avLst>
          </a:prstGeom>
          <a:ln w="22225">
            <a:solidFill>
              <a:schemeClr val="tx2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4" name="Picture 36" descr="C:\Users\Yu Sun\Desktop\defensetmp\usercentric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55182" y="3810000"/>
            <a:ext cx="1031094" cy="804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14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xample1-sr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6183573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Motivating Example of MT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56</a:t>
            </a:fld>
            <a:endParaRPr lang="en-US" altLang="en-US"/>
          </a:p>
        </p:txBody>
      </p:sp>
      <p:sp>
        <p:nvSpPr>
          <p:cNvPr id="5" name="Content Placeholder 11"/>
          <p:cNvSpPr>
            <a:spLocks noGrp="1"/>
          </p:cNvSpPr>
          <p:nvPr>
            <p:ph idx="1"/>
          </p:nvPr>
        </p:nvSpPr>
        <p:spPr>
          <a:xfrm>
            <a:off x="457200" y="1170296"/>
            <a:ext cx="8229600" cy="4835525"/>
          </a:xfrm>
        </p:spPr>
        <p:txBody>
          <a:bodyPr/>
          <a:lstStyle/>
          <a:p>
            <a:r>
              <a:rPr lang="en-US" sz="2400" dirty="0" smtClean="0"/>
              <a:t>Model Real-time Embedded System Functions</a:t>
            </a:r>
          </a:p>
        </p:txBody>
      </p:sp>
      <p:pic>
        <p:nvPicPr>
          <p:cNvPr id="7" name="Picture 12" descr="http://2.bp.blogspot.com/_vfImvyorvjQ/Sy9_TypJj7I/AAAAAAAAAtU/mhoePZVbwn8/s400/siemens+electric+c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9" y="4724400"/>
            <a:ext cx="2644959" cy="1600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9" name="Picture 8" descr="qu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876800"/>
            <a:ext cx="2464406" cy="184830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" name="Picture 9" descr="diy-helicopter_Mn3Zd_255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416" y="4121031"/>
            <a:ext cx="2979972" cy="136536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609600" y="2514600"/>
            <a:ext cx="1524000" cy="1676401"/>
            <a:chOff x="762000" y="2709507"/>
            <a:chExt cx="1524000" cy="1676401"/>
          </a:xfrm>
        </p:grpSpPr>
        <p:pic>
          <p:nvPicPr>
            <p:cNvPr id="12" name="Picture 2" descr="http://www.clevercubed.com/wp-content/uploads/2010/05/developer_avatar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2000" y="2709507"/>
              <a:ext cx="1524000" cy="152400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979227" y="4044276"/>
              <a:ext cx="100546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Yu</a:t>
              </a:r>
              <a:r>
                <a:rPr lang="en-US" dirty="0" smtClean="0"/>
                <a:t> (CS)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27344" y="2416792"/>
            <a:ext cx="1372607" cy="1635052"/>
            <a:chOff x="2590800" y="2971800"/>
            <a:chExt cx="1372607" cy="1635052"/>
          </a:xfrm>
        </p:grpSpPr>
        <p:pic>
          <p:nvPicPr>
            <p:cNvPr id="15" name="Picture 4" descr="http://www.bridgeoc.com/employees/images/Man%20red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90800" y="2971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663050" y="4265220"/>
              <a:ext cx="130035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Chris</a:t>
              </a:r>
              <a:r>
                <a:rPr lang="en-US" dirty="0" smtClean="0"/>
                <a:t> (EE)</a:t>
              </a:r>
              <a:endParaRPr lang="en-US" dirty="0"/>
            </a:p>
          </p:txBody>
        </p:sp>
      </p:grpSp>
      <p:pic>
        <p:nvPicPr>
          <p:cNvPr id="18" name="Picture 4" descr="http://cn.renesas.com/media/applications/automotive/automotive_segment/networking/child_folder/lan-flexray-network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4495800"/>
            <a:ext cx="1997493" cy="17615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8900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Transformation 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Modeling ADC (Analog-to-Digital Converter)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8321319"/>
              </p:ext>
            </p:extLst>
          </p:nvPr>
        </p:nvGraphicFramePr>
        <p:xfrm>
          <a:off x="838200" y="4242707"/>
          <a:ext cx="2133600" cy="14995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</a:tblGrid>
              <a:tr h="402309">
                <a:tc>
                  <a:txBody>
                    <a:bodyPr/>
                    <a:lstStyle/>
                    <a:p>
                      <a:r>
                        <a:rPr lang="en-US" dirty="0" smtClean="0"/>
                        <a:t>19 operations</a:t>
                      </a:r>
                      <a:endParaRPr lang="en-US" dirty="0"/>
                    </a:p>
                  </a:txBody>
                  <a:tcPr/>
                </a:tc>
              </a:tr>
              <a:tr h="343923">
                <a:tc>
                  <a:txBody>
                    <a:bodyPr/>
                    <a:lstStyle/>
                    <a:p>
                      <a:r>
                        <a:rPr lang="en-US" dirty="0" smtClean="0"/>
                        <a:t>1.  Add elements</a:t>
                      </a:r>
                      <a:endParaRPr lang="en-US" dirty="0"/>
                    </a:p>
                  </a:txBody>
                  <a:tcPr/>
                </a:tc>
              </a:tr>
              <a:tr h="343923">
                <a:tc>
                  <a:txBody>
                    <a:bodyPr/>
                    <a:lstStyle/>
                    <a:p>
                      <a:r>
                        <a:rPr lang="en-US" dirty="0" smtClean="0"/>
                        <a:t>2.  Add connections</a:t>
                      </a:r>
                      <a:endParaRPr lang="en-US" dirty="0"/>
                    </a:p>
                  </a:txBody>
                  <a:tcPr/>
                </a:tc>
              </a:tr>
              <a:tr h="343923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Setup attributes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 descr="http://www.eecosales.com/images/9S12C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336548"/>
            <a:ext cx="2161371" cy="163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981200"/>
            <a:ext cx="3019425" cy="1704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tr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137" y="2362199"/>
            <a:ext cx="4114800" cy="4007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Curved Right Arrow 14"/>
          <p:cNvSpPr/>
          <p:nvPr/>
        </p:nvSpPr>
        <p:spPr bwMode="auto">
          <a:xfrm rot="20287923">
            <a:off x="2244871" y="3489473"/>
            <a:ext cx="457200" cy="68580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036494" y="4572000"/>
            <a:ext cx="2955106" cy="1905000"/>
          </a:xfrm>
          <a:prstGeom prst="wedgeRoundRectCallout">
            <a:avLst>
              <a:gd name="adj1" fmla="val -67119"/>
              <a:gd name="adj2" fmla="val -59121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Modeling an ADC function involves a sequence of 19 different operations.</a:t>
            </a:r>
            <a:endParaRPr lang="en-US" sz="1600" dirty="0"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63198" y="5127008"/>
            <a:ext cx="1252202" cy="1295400"/>
            <a:chOff x="2533015" y="2971800"/>
            <a:chExt cx="1560427" cy="1689507"/>
          </a:xfrm>
        </p:grpSpPr>
        <p:pic>
          <p:nvPicPr>
            <p:cNvPr id="13" name="Picture 4" descr="http://www.bridgeoc.com/employees/images/Man%20red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0800" y="2971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533015" y="4265220"/>
              <a:ext cx="1560427" cy="39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Chris</a:t>
              </a:r>
              <a:r>
                <a:rPr lang="en-US" dirty="0" smtClean="0"/>
                <a:t> (EE)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441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Transformation 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5525"/>
          </a:xfrm>
        </p:spPr>
        <p:txBody>
          <a:bodyPr/>
          <a:lstStyle/>
          <a:p>
            <a:r>
              <a:rPr lang="en-US" sz="2400" dirty="0" smtClean="0"/>
              <a:t>Applying Buffering Function</a:t>
            </a:r>
            <a:endParaRPr lang="en-US" sz="2400" dirty="0"/>
          </a:p>
        </p:txBody>
      </p:sp>
      <p:pic>
        <p:nvPicPr>
          <p:cNvPr id="7" name="Picture 6" descr="newfigur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1828800"/>
            <a:ext cx="6248400" cy="4648200"/>
          </a:xfrm>
          <a:prstGeom prst="rect">
            <a:avLst/>
          </a:prstGeom>
        </p:spPr>
      </p:pic>
      <p:sp>
        <p:nvSpPr>
          <p:cNvPr id="17" name="Curved Left Arrow 16"/>
          <p:cNvSpPr/>
          <p:nvPr/>
        </p:nvSpPr>
        <p:spPr bwMode="auto">
          <a:xfrm>
            <a:off x="7924800" y="3048000"/>
            <a:ext cx="990600" cy="2209800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905000" y="4112676"/>
            <a:ext cx="3048000" cy="2288124"/>
          </a:xfrm>
          <a:prstGeom prst="wedgeRoundRectCallout">
            <a:avLst>
              <a:gd name="adj1" fmla="val 103030"/>
              <a:gd name="adj2" fmla="val -45365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>
                <a:latin typeface="+mn-lt"/>
              </a:rPr>
              <a:t>If a function has a </a:t>
            </a:r>
            <a:r>
              <a:rPr lang="en-US" sz="1600" dirty="0" smtClean="0">
                <a:latin typeface="+mn-lt"/>
              </a:rPr>
              <a:t>large WCET</a:t>
            </a:r>
            <a:r>
              <a:rPr lang="en-US" sz="1600" dirty="0">
                <a:latin typeface="+mn-lt"/>
              </a:rPr>
              <a:t>, other functions that depend on it should apply a buffering function to ensure the correct data flow.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57600" y="5103276"/>
            <a:ext cx="1066798" cy="1297524"/>
            <a:chOff x="930782" y="2955394"/>
            <a:chExt cx="1280160" cy="1504344"/>
          </a:xfrm>
        </p:grpSpPr>
        <p:pic>
          <p:nvPicPr>
            <p:cNvPr id="14" name="Picture 2" descr="http://www.clevercubed.com/wp-content/uploads/2010/05/developer_avata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0782" y="2955394"/>
              <a:ext cx="1280160" cy="128016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32040" y="4063651"/>
              <a:ext cx="1206563" cy="39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Yu</a:t>
              </a:r>
              <a:r>
                <a:rPr lang="en-US" dirty="0" smtClean="0"/>
                <a:t> (CS)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687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Transformation Knowledge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59</a:t>
            </a:fld>
            <a:endParaRPr lang="en-US" altLang="en-US"/>
          </a:p>
        </p:txBody>
      </p:sp>
      <p:pic>
        <p:nvPicPr>
          <p:cNvPr id="5" name="Picture 4" descr="newfigur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5867400" cy="4038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6744" y="1445676"/>
            <a:ext cx="1066798" cy="1297524"/>
            <a:chOff x="930782" y="2955394"/>
            <a:chExt cx="1280160" cy="1504344"/>
          </a:xfrm>
        </p:grpSpPr>
        <p:pic>
          <p:nvPicPr>
            <p:cNvPr id="7" name="Picture 2" descr="http://www.clevercubed.com/wp-content/uploads/2010/05/developer_avata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0782" y="2955394"/>
              <a:ext cx="1280160" cy="128016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932040" y="4063651"/>
              <a:ext cx="1206563" cy="39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Yu</a:t>
              </a:r>
              <a:r>
                <a:rPr lang="en-US" dirty="0" smtClean="0"/>
                <a:t> (CS)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3098" y="2833048"/>
            <a:ext cx="1252202" cy="1295400"/>
            <a:chOff x="2533015" y="2971800"/>
            <a:chExt cx="1560427" cy="1689507"/>
          </a:xfrm>
        </p:grpSpPr>
        <p:pic>
          <p:nvPicPr>
            <p:cNvPr id="10" name="Picture 4" descr="http://www.bridgeoc.com/employees/images/Man%20r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2971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33015" y="4265220"/>
              <a:ext cx="1560427" cy="39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Chris</a:t>
              </a:r>
              <a:r>
                <a:rPr lang="en-US" dirty="0" smtClean="0"/>
                <a:t> (EE)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4344" y="4295025"/>
            <a:ext cx="1300421" cy="1267575"/>
            <a:chOff x="7054539" y="1664857"/>
            <a:chExt cx="1300421" cy="1267575"/>
          </a:xfrm>
        </p:grpSpPr>
        <p:pic>
          <p:nvPicPr>
            <p:cNvPr id="102406" name="Picture 6" descr="http://t3.gstatic.com/images?q=tbn:ANd9GcTXs_fFV_GBVHwjmLrxnW-skmDSQcCEpHzkc42lejEE9u-bmNy83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210" y="1664857"/>
              <a:ext cx="971550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054539" y="2590800"/>
              <a:ext cx="130042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Mr. Senior</a:t>
              </a:r>
              <a:endParaRPr lang="en-US" b="1" dirty="0"/>
            </a:p>
          </p:txBody>
        </p:sp>
      </p:grpSp>
      <p:pic>
        <p:nvPicPr>
          <p:cNvPr id="102408" name="Picture 8" descr="http://www.cadfy.org/wp-content/uploads/2011/01/connect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675" y="5543550"/>
            <a:ext cx="6953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6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9144000" cy="788987"/>
          </a:xfrm>
        </p:spPr>
        <p:txBody>
          <a:bodyPr/>
          <a:lstStyle/>
          <a:p>
            <a:r>
              <a:rPr lang="en-US" dirty="0" smtClean="0"/>
              <a:t>DSM Example – DSM in Automotive 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609600" y="1295400"/>
            <a:ext cx="3810000" cy="2438400"/>
            <a:chOff x="838201" y="2579792"/>
            <a:chExt cx="5648019" cy="3712872"/>
          </a:xfrm>
        </p:grpSpPr>
        <p:pic>
          <p:nvPicPr>
            <p:cNvPr id="6" name="Picture 8" descr="http://www.instablogsimages.com/images/2009/12/10/eruf-stormster_2_anHR1_6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1" y="2579792"/>
              <a:ext cx="2590799" cy="17556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12" descr="http://2.bp.blogspot.com/_vfImvyorvjQ/Sy9_TypJj7I/AAAAAAAAAtU/mhoePZVbwn8/s400/siemens+electric+ca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89360" y="2579792"/>
              <a:ext cx="2896860" cy="1752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14" descr="http://2.bp.blogspot.com/_fSvarQSvbd0/Sy_3W_39l5I/AAAAAAAAAyc/joBZ7r1Lhi8/s400/pof209_energie_ecar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1" y="4482152"/>
              <a:ext cx="2955937" cy="18105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16" descr="http://t3.gstatic.com/images?q=tbn:ANd9GcSlpFKSaNfkaLYVAhuU4mCLl0UrDo8lNFDZ7RZp68WF6UZNCj5S&amp;t=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2095" y="4482152"/>
              <a:ext cx="2524125" cy="18097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2" name="Group 31"/>
          <p:cNvGrpSpPr/>
          <p:nvPr/>
        </p:nvGrpSpPr>
        <p:grpSpPr>
          <a:xfrm>
            <a:off x="609600" y="1295400"/>
            <a:ext cx="3886200" cy="4204648"/>
            <a:chOff x="609600" y="1295400"/>
            <a:chExt cx="3886200" cy="4204648"/>
          </a:xfrm>
        </p:grpSpPr>
        <p:cxnSp>
          <p:nvCxnSpPr>
            <p:cNvPr id="22" name="Straight Connector 21"/>
            <p:cNvCxnSpPr/>
            <p:nvPr/>
          </p:nvCxnSpPr>
          <p:spPr bwMode="auto">
            <a:xfrm rot="16200000" flipH="1">
              <a:off x="1905000" y="2895600"/>
              <a:ext cx="2971800" cy="2057400"/>
            </a:xfrm>
            <a:prstGeom prst="line">
              <a:avLst/>
            </a:prstGeom>
            <a:ln w="22225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609600" y="1295400"/>
              <a:ext cx="3886200" cy="4204648"/>
              <a:chOff x="609600" y="1281752"/>
              <a:chExt cx="3886200" cy="420464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1281752"/>
                <a:ext cx="3810000" cy="4128448"/>
                <a:chOff x="609600" y="1281752"/>
                <a:chExt cx="3810000" cy="4128448"/>
              </a:xfrm>
            </p:grpSpPr>
            <p:cxnSp>
              <p:nvCxnSpPr>
                <p:cNvPr id="15" name="Straight Connector 14"/>
                <p:cNvCxnSpPr/>
                <p:nvPr/>
              </p:nvCxnSpPr>
              <p:spPr bwMode="auto">
                <a:xfrm rot="16200000" flipH="1">
                  <a:off x="-609600" y="3657600"/>
                  <a:ext cx="2971800" cy="533400"/>
                </a:xfrm>
                <a:prstGeom prst="line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 rot="16200000" flipH="1">
                  <a:off x="190500" y="1714500"/>
                  <a:ext cx="1371600" cy="533400"/>
                </a:xfrm>
                <a:prstGeom prst="line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2375848" y="1281752"/>
                  <a:ext cx="2043752" cy="1309048"/>
                </a:xfrm>
                <a:prstGeom prst="line">
                  <a:avLst/>
                </a:prstGeom>
                <a:ln w="22225">
                  <a:headEnd type="none" w="med" len="med"/>
                  <a:tailEnd type="none" w="med" len="med"/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4" descr="http://cn.renesas.com/media/applications/automotive/automotive_segment/networking/child_folder/lan-flexray-network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23251" y="2579334"/>
                <a:ext cx="3372549" cy="2907066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pic>
        </p:grpSp>
      </p:grpSp>
      <p:sp>
        <p:nvSpPr>
          <p:cNvPr id="95" name="Right Arrow 94"/>
          <p:cNvSpPr/>
          <p:nvPr/>
        </p:nvSpPr>
        <p:spPr bwMode="auto">
          <a:xfrm rot="11615020">
            <a:off x="2834947" y="3194943"/>
            <a:ext cx="4153348" cy="2573695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4000"/>
                </a:schemeClr>
              </a:gs>
              <a:gs pos="35000">
                <a:schemeClr val="accent2">
                  <a:tint val="37000"/>
                  <a:satMod val="300000"/>
                  <a:alpha val="42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936409" y="3561485"/>
            <a:ext cx="3632697" cy="2439343"/>
            <a:chOff x="4936409" y="3561485"/>
            <a:chExt cx="3632697" cy="2439343"/>
          </a:xfrm>
        </p:grpSpPr>
        <p:grpSp>
          <p:nvGrpSpPr>
            <p:cNvPr id="41" name="Group 18"/>
            <p:cNvGrpSpPr/>
            <p:nvPr/>
          </p:nvGrpSpPr>
          <p:grpSpPr>
            <a:xfrm>
              <a:off x="5334000" y="3561485"/>
              <a:ext cx="2537052" cy="1008763"/>
              <a:chOff x="609599" y="1296091"/>
              <a:chExt cx="3605809" cy="1751909"/>
            </a:xfrm>
          </p:grpSpPr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09599" y="1330677"/>
                <a:ext cx="3513493" cy="171732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sp>
            <p:nvSpPr>
              <p:cNvPr id="43" name="TextBox 42"/>
              <p:cNvSpPr txBox="1"/>
              <p:nvPr/>
            </p:nvSpPr>
            <p:spPr>
              <a:xfrm>
                <a:off x="2612681" y="1296091"/>
                <a:ext cx="1602727" cy="44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200" dirty="0" smtClean="0">
                    <a:solidFill>
                      <a:srgbClr val="C00000"/>
                    </a:solidFill>
                  </a:rPr>
                  <a:t>Physical View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7" name="Group 20"/>
            <p:cNvGrpSpPr/>
            <p:nvPr/>
          </p:nvGrpSpPr>
          <p:grpSpPr>
            <a:xfrm>
              <a:off x="4936409" y="4724400"/>
              <a:ext cx="2422770" cy="1276428"/>
              <a:chOff x="823817" y="3810000"/>
              <a:chExt cx="3443383" cy="2216760"/>
            </a:xfrm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47397" y="3810000"/>
                <a:ext cx="3419803" cy="217870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sp>
            <p:nvSpPr>
              <p:cNvPr id="49" name="TextBox 48"/>
              <p:cNvSpPr txBox="1"/>
              <p:nvPr/>
            </p:nvSpPr>
            <p:spPr>
              <a:xfrm>
                <a:off x="823817" y="5577770"/>
                <a:ext cx="1953581" cy="44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200" dirty="0" smtClean="0">
                    <a:solidFill>
                      <a:srgbClr val="C00000"/>
                    </a:solidFill>
                  </a:rPr>
                  <a:t>Deployment View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4" name="Group 19"/>
            <p:cNvGrpSpPr/>
            <p:nvPr/>
          </p:nvGrpSpPr>
          <p:grpSpPr>
            <a:xfrm>
              <a:off x="6096001" y="4419600"/>
              <a:ext cx="2473105" cy="1219200"/>
              <a:chOff x="5105400" y="1447800"/>
              <a:chExt cx="3514923" cy="2117373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105400" y="1447800"/>
                <a:ext cx="3465598" cy="211737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sp>
            <p:nvSpPr>
              <p:cNvPr id="46" name="TextBox 45"/>
              <p:cNvSpPr txBox="1"/>
              <p:nvPr/>
            </p:nvSpPr>
            <p:spPr>
              <a:xfrm>
                <a:off x="7140623" y="2924395"/>
                <a:ext cx="1479700" cy="448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200" dirty="0" smtClean="0">
                    <a:solidFill>
                      <a:srgbClr val="C00000"/>
                    </a:solidFill>
                  </a:rPr>
                  <a:t>Logical View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74" name="AutoShape 6"/>
          <p:cNvSpPr>
            <a:spLocks noChangeArrowheads="1"/>
          </p:cNvSpPr>
          <p:nvPr/>
        </p:nvSpPr>
        <p:spPr bwMode="auto">
          <a:xfrm>
            <a:off x="762000" y="5638800"/>
            <a:ext cx="3733800" cy="838200"/>
          </a:xfrm>
          <a:prstGeom prst="wedgeRoundRectCallout">
            <a:avLst>
              <a:gd name="adj1" fmla="val 57788"/>
              <a:gd name="adj2" fmla="val -118362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Users specify the automobile system using models from different perspectives and generate code automatically</a:t>
            </a:r>
            <a:endParaRPr lang="en-US" sz="2400" dirty="0">
              <a:latin typeface="+mn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495800" y="1268104"/>
            <a:ext cx="4101152" cy="2058988"/>
            <a:chOff x="4495800" y="1268104"/>
            <a:chExt cx="4101152" cy="2058988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07592" y="1268104"/>
              <a:ext cx="3564574" cy="1981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cxnSp>
          <p:nvCxnSpPr>
            <p:cNvPr id="52" name="Straight Connector 51"/>
            <p:cNvCxnSpPr/>
            <p:nvPr/>
          </p:nvCxnSpPr>
          <p:spPr bwMode="auto">
            <a:xfrm rot="5400000">
              <a:off x="3924697" y="2297201"/>
              <a:ext cx="2056606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>
              <a:off x="4495800" y="3048000"/>
              <a:ext cx="45720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rot="10800000">
              <a:off x="4939352" y="3325504"/>
              <a:ext cx="365760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7554723" y="1268104"/>
            <a:ext cx="106952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C00000"/>
                </a:solidFill>
              </a:rPr>
              <a:t>Metamodel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74" grpId="0" animBg="1"/>
      <p:bldP spid="5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Problem 1: How to Encourage More Patterns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When an editing pattern is identified, users often have to explicitly re-do the editing, and re-demonstrate the pattern</a:t>
            </a:r>
          </a:p>
          <a:p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7419446" y="4495801"/>
            <a:ext cx="1300356" cy="1457229"/>
            <a:chOff x="2533015" y="2971800"/>
            <a:chExt cx="1560427" cy="1689507"/>
          </a:xfrm>
        </p:grpSpPr>
        <p:pic>
          <p:nvPicPr>
            <p:cNvPr id="7" name="Picture 6" descr="http://www.bridgeoc.com/employees/images/Man%20r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0800" y="2971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533015" y="4265220"/>
              <a:ext cx="1560427" cy="39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Chris</a:t>
              </a:r>
              <a:r>
                <a:rPr lang="en-US" dirty="0" smtClean="0"/>
                <a:t> (EE)</a:t>
              </a:r>
              <a:endParaRPr lang="en-US" dirty="0"/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838200" y="4572000"/>
          <a:ext cx="2133600" cy="14995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/>
              </a:tblGrid>
              <a:tr h="402309">
                <a:tc>
                  <a:txBody>
                    <a:bodyPr/>
                    <a:lstStyle/>
                    <a:p>
                      <a:r>
                        <a:rPr lang="en-US" dirty="0" smtClean="0"/>
                        <a:t>19 operations</a:t>
                      </a:r>
                      <a:endParaRPr lang="en-US" dirty="0"/>
                    </a:p>
                  </a:txBody>
                  <a:tcPr/>
                </a:tc>
              </a:tr>
              <a:tr h="343923">
                <a:tc>
                  <a:txBody>
                    <a:bodyPr/>
                    <a:lstStyle/>
                    <a:p>
                      <a:r>
                        <a:rPr lang="en-US" dirty="0" smtClean="0"/>
                        <a:t>1. Add elements</a:t>
                      </a:r>
                      <a:endParaRPr lang="en-US" dirty="0"/>
                    </a:p>
                  </a:txBody>
                  <a:tcPr/>
                </a:tc>
              </a:tr>
              <a:tr h="343923">
                <a:tc>
                  <a:txBody>
                    <a:bodyPr/>
                    <a:lstStyle/>
                    <a:p>
                      <a:r>
                        <a:rPr lang="en-US" dirty="0" smtClean="0"/>
                        <a:t>2. Add connections</a:t>
                      </a:r>
                      <a:endParaRPr lang="en-US" dirty="0"/>
                    </a:p>
                  </a:txBody>
                  <a:tcPr/>
                </a:tc>
              </a:tr>
              <a:tr h="343923">
                <a:tc>
                  <a:txBody>
                    <a:bodyPr/>
                    <a:lstStyle/>
                    <a:p>
                      <a:r>
                        <a:rPr lang="en-US" dirty="0" smtClean="0"/>
                        <a:t>3. Setup attributes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17"/>
          <p:cNvGrpSpPr/>
          <p:nvPr/>
        </p:nvGrpSpPr>
        <p:grpSpPr>
          <a:xfrm>
            <a:off x="838200" y="2241113"/>
            <a:ext cx="6629400" cy="4083487"/>
            <a:chOff x="838200" y="1981200"/>
            <a:chExt cx="6629400" cy="4083487"/>
          </a:xfrm>
        </p:grpSpPr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1981200"/>
              <a:ext cx="3019425" cy="17049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Picture 19" descr="tr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2057400"/>
              <a:ext cx="4114800" cy="40072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Curved Right Arrow 20"/>
            <p:cNvSpPr/>
            <p:nvPr/>
          </p:nvSpPr>
          <p:spPr bwMode="auto">
            <a:xfrm rot="20287923">
              <a:off x="2778270" y="3489473"/>
              <a:ext cx="457200" cy="685800"/>
            </a:xfrm>
            <a:prstGeom prst="curv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000" y="4800601"/>
            <a:ext cx="1219198" cy="1371599"/>
            <a:chOff x="2971800" y="5257800"/>
            <a:chExt cx="1219198" cy="1371599"/>
          </a:xfrm>
        </p:grpSpPr>
        <p:pic>
          <p:nvPicPr>
            <p:cNvPr id="69634" name="Picture 2" descr="http://c.dryicons.com/images/icon_sets/ruby_extended/png/128x128/repeat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1800" y="5410200"/>
              <a:ext cx="1219198" cy="121919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129319" y="5257800"/>
              <a:ext cx="902812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rgbClr val="FF0000"/>
                  </a:solidFill>
                </a:rPr>
                <a:t>Again!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245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533400" y="1171575"/>
            <a:ext cx="8077200" cy="2362200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Flowchart: Alternate Process 50"/>
          <p:cNvSpPr/>
          <p:nvPr/>
        </p:nvSpPr>
        <p:spPr bwMode="auto">
          <a:xfrm>
            <a:off x="609600" y="1295400"/>
            <a:ext cx="3323476" cy="630936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81651" y="1387320"/>
            <a:ext cx="168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Live   Demonstration</a:t>
            </a:r>
            <a:endParaRPr lang="en-US" sz="1600" dirty="0" smtClean="0"/>
          </a:p>
        </p:txBody>
      </p:sp>
      <p:sp>
        <p:nvSpPr>
          <p:cNvPr id="54" name="Trapezoid 53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rapezoid 18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Live Demonstration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6" name="Picture 5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10" name="Flowchart: Alternate Process 9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Operation</a:t>
              </a:r>
            </a:p>
            <a:p>
              <a:pPr algn="ctr"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475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cxnSp>
        <p:nvCxnSpPr>
          <p:cNvPr id="22" name="Straight Connector 21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Pattern</a:t>
              </a:r>
            </a:p>
            <a:p>
              <a:pPr algn="ctr"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32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57"/>
          <p:cNvGrpSpPr/>
          <p:nvPr/>
        </p:nvGrpSpPr>
        <p:grpSpPr>
          <a:xfrm>
            <a:off x="6872445" y="2667000"/>
            <a:ext cx="1545336" cy="685800"/>
            <a:chOff x="5181600" y="4191000"/>
            <a:chExt cx="1545336" cy="685800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8800" y="4267855"/>
              <a:ext cx="10150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Operation</a:t>
              </a:r>
            </a:p>
            <a:p>
              <a:pPr algn="ctr"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518" y="4072950"/>
              <a:ext cx="1199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15" name="Flowchart: Alternate Process 14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24025" y="5048250"/>
              <a:ext cx="120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6" name="Group 42"/>
          <p:cNvGrpSpPr/>
          <p:nvPr/>
        </p:nvGrpSpPr>
        <p:grpSpPr>
          <a:xfrm>
            <a:off x="3724275" y="5334000"/>
            <a:ext cx="1676400" cy="685800"/>
            <a:chOff x="4267200" y="4953000"/>
            <a:chExt cx="1676400" cy="685800"/>
          </a:xfrm>
        </p:grpSpPr>
        <p:sp>
          <p:nvSpPr>
            <p:cNvPr id="36" name="Flowchart: Alternate Process 35"/>
            <p:cNvSpPr/>
            <p:nvPr/>
          </p:nvSpPr>
          <p:spPr bwMode="auto">
            <a:xfrm>
              <a:off x="4267200" y="49530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1975" y="5038725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4848649" y="5082469"/>
              <a:ext cx="1094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Execution Debugging</a:t>
              </a:r>
              <a:endParaRPr lang="en-US" sz="1600" dirty="0" smtClean="0"/>
            </a:p>
          </p:txBody>
        </p:sp>
      </p:grpSp>
      <p:grpSp>
        <p:nvGrpSpPr>
          <p:cNvPr id="17" name="Group 62"/>
          <p:cNvGrpSpPr/>
          <p:nvPr/>
        </p:nvGrpSpPr>
        <p:grpSpPr>
          <a:xfrm>
            <a:off x="7115175" y="3762375"/>
            <a:ext cx="1066800" cy="1447800"/>
            <a:chOff x="6858000" y="4191000"/>
            <a:chExt cx="1066800" cy="1447800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databas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903179" y="4686300"/>
              <a:ext cx="9914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64" name="Straight Connector 63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 bwMode="auto">
          <a:xfrm>
            <a:off x="542925" y="3952874"/>
            <a:ext cx="6210300" cy="2257425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33013" y="1209675"/>
            <a:ext cx="172996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/>
              <a:t>MT Specification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229225" y="4003344"/>
            <a:ext cx="148906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/>
              <a:t>MT Execution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273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User does not need to start a demonstration explicitly</a:t>
            </a:r>
          </a:p>
          <a:p>
            <a:r>
              <a:rPr lang="en-US" sz="2400" dirty="0" smtClean="0"/>
              <a:t>Demonstration can be made from the history editing operations</a:t>
            </a:r>
            <a:endParaRPr lang="en-US" sz="2400" dirty="0"/>
          </a:p>
        </p:txBody>
      </p:sp>
      <p:pic>
        <p:nvPicPr>
          <p:cNvPr id="39939" name="Picture 3" descr="C:\Users\Yu Sun\Desktop\ICMT2011\livedem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465932"/>
            <a:ext cx="5486400" cy="3987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942446" y="4191001"/>
            <a:ext cx="1300356" cy="1457229"/>
            <a:chOff x="2533015" y="2971800"/>
            <a:chExt cx="1560427" cy="1689507"/>
          </a:xfrm>
        </p:grpSpPr>
        <p:pic>
          <p:nvPicPr>
            <p:cNvPr id="7" name="Picture 6" descr="http://www.bridgeoc.com/employees/images/Man%20red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2971800"/>
              <a:ext cx="1371600" cy="13716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533015" y="4265220"/>
              <a:ext cx="1560427" cy="39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/>
                <a:t>Chris</a:t>
              </a:r>
              <a:r>
                <a:rPr lang="en-US" dirty="0" smtClean="0"/>
                <a:t> (EE)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3048000" y="5410200"/>
            <a:ext cx="5715000" cy="1066800"/>
          </a:xfrm>
          <a:prstGeom prst="rect">
            <a:avLst/>
          </a:prstGeom>
          <a:solidFill>
            <a:srgbClr val="0070C0">
              <a:alpha val="12000"/>
            </a:srgb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16200000" flipV="1">
            <a:off x="1638300" y="5067300"/>
            <a:ext cx="1600200" cy="1219200"/>
          </a:xfrm>
          <a:prstGeom prst="line">
            <a:avLst/>
          </a:prstGeom>
          <a:solidFill>
            <a:srgbClr val="C0C0C0">
              <a:alpha val="97000"/>
            </a:srgb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>
            <a:off x="1828800" y="4876800"/>
            <a:ext cx="1226776" cy="547048"/>
          </a:xfrm>
          <a:prstGeom prst="line">
            <a:avLst/>
          </a:prstGeom>
          <a:solidFill>
            <a:srgbClr val="C0C0C0">
              <a:alpha val="97000"/>
            </a:srgb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>
            <a:off x="1828800" y="4800600"/>
            <a:ext cx="6934200" cy="1676400"/>
          </a:xfrm>
          <a:prstGeom prst="line">
            <a:avLst/>
          </a:prstGeom>
          <a:solidFill>
            <a:srgbClr val="C0C0C0">
              <a:alpha val="97000"/>
            </a:srgb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0800000">
            <a:off x="1828800" y="4800600"/>
            <a:ext cx="6858000" cy="609600"/>
          </a:xfrm>
          <a:prstGeom prst="line">
            <a:avLst/>
          </a:prstGeom>
          <a:solidFill>
            <a:srgbClr val="C0C0C0">
              <a:alpha val="97000"/>
            </a:srgb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010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Problem </a:t>
            </a:r>
            <a:r>
              <a:rPr lang="en-US" sz="3200" dirty="0" smtClean="0"/>
              <a:t>2: </a:t>
            </a:r>
            <a:r>
              <a:rPr lang="en-US" sz="3200" dirty="0"/>
              <a:t>How </a:t>
            </a:r>
            <a:r>
              <a:rPr lang="en-US" sz="3200" dirty="0" smtClean="0"/>
              <a:t>to Share Patterns?</a:t>
            </a:r>
            <a:endParaRPr lang="en-US" sz="3200" dirty="0"/>
          </a:p>
        </p:txBody>
      </p:sp>
      <p:pic>
        <p:nvPicPr>
          <p:cNvPr id="6" name="Picture 5" descr="http://www.bridgeoc.com/employees/images/Man%20r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876800"/>
            <a:ext cx="1143000" cy="1183029"/>
          </a:xfrm>
          <a:prstGeom prst="rect">
            <a:avLst/>
          </a:prstGeom>
          <a:noFill/>
        </p:spPr>
      </p:pic>
      <p:pic>
        <p:nvPicPr>
          <p:cNvPr id="9" name="Picture 2" descr="http://www.clevercubed.com/wp-content/uploads/2010/05/developer_avat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1752600"/>
            <a:ext cx="1270000" cy="1314477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638800"/>
            <a:ext cx="943935" cy="8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5828" y="1219200"/>
            <a:ext cx="916172" cy="87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8872" y="2271222"/>
            <a:ext cx="874528" cy="77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3118658"/>
            <a:ext cx="832884" cy="8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6546" y="1371600"/>
            <a:ext cx="930054" cy="8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4495800"/>
            <a:ext cx="971698" cy="8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5638800"/>
            <a:ext cx="943935" cy="8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4191000"/>
            <a:ext cx="832884" cy="8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5410200"/>
            <a:ext cx="805121" cy="8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0600" y="3163916"/>
            <a:ext cx="930054" cy="95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92872" y="1276465"/>
            <a:ext cx="874528" cy="8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2600" y="5486400"/>
            <a:ext cx="957816" cy="91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2603402" y="2615250"/>
            <a:ext cx="4254598" cy="2413950"/>
            <a:chOff x="2667000" y="2727821"/>
            <a:chExt cx="4039494" cy="2338957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40670">
              <a:off x="2918505" y="4208289"/>
              <a:ext cx="1269350" cy="858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755909">
              <a:off x="4268359" y="2727821"/>
              <a:ext cx="1351158" cy="858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67000" y="3200400"/>
              <a:ext cx="1467038" cy="858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7889" name="Picture 1" descr="C:\Users\Yu Sun\Desktop\ICMT2011\livedemo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20632541">
              <a:off x="4267877" y="3281952"/>
              <a:ext cx="2438617" cy="1447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37893" name="Picture 5" descr="http://hybrid-share.sourceforge.net/Files/AppIcon-128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783304" y="2936471"/>
            <a:ext cx="1600200" cy="1600201"/>
          </a:xfrm>
          <a:prstGeom prst="rect">
            <a:avLst/>
          </a:prstGeom>
          <a:noFill/>
        </p:spPr>
      </p:pic>
      <p:pic>
        <p:nvPicPr>
          <p:cNvPr id="27" name="Picture 6" descr="http://t3.gstatic.com/images?q=tbn:ANd9GcTXs_fFV_GBVHwjmLrxnW-skmDSQcCEpHzkc42lejEE9u-bmNy83Q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94074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YUSUN~1\AppData\Local\Temp\SNAGHTML105a40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83492" y="4416649"/>
            <a:ext cx="3039819" cy="18048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3655828" y="4814821"/>
            <a:ext cx="2516372" cy="595379"/>
          </a:xfrm>
          <a:prstGeom prst="wedgeRoundRectCallout">
            <a:avLst>
              <a:gd name="adj1" fmla="val -24196"/>
              <a:gd name="adj2" fmla="val -110525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How to share the patterns directly at editing time?</a:t>
            </a: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8410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4888457" y="3813765"/>
            <a:ext cx="3791294" cy="2355984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Live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3BF9F8C-9375-4C1B-87F2-A24B96BCA8CB}" type="slidenum">
              <a:rPr lang="en-US" altLang="en-US" smtClean="0"/>
              <a:pPr algn="ctr"/>
              <a:t>64</a:t>
            </a:fld>
            <a:endParaRPr lang="en-US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3716649" y="3842458"/>
            <a:ext cx="1125846" cy="3854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050949" y="5715000"/>
            <a:ext cx="148345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 bwMode="auto">
          <a:xfrm>
            <a:off x="457200" y="1219200"/>
            <a:ext cx="8222551" cy="246533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rapezoid 18"/>
          <p:cNvSpPr/>
          <p:nvPr/>
        </p:nvSpPr>
        <p:spPr bwMode="auto">
          <a:xfrm rot="10800000">
            <a:off x="568870" y="1666539"/>
            <a:ext cx="1861709" cy="1371839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Flowchart: Alternate Process 81"/>
          <p:cNvSpPr/>
          <p:nvPr/>
        </p:nvSpPr>
        <p:spPr bwMode="auto">
          <a:xfrm>
            <a:off x="546859" y="1360825"/>
            <a:ext cx="3323476" cy="658483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66896" y="3816216"/>
            <a:ext cx="4334293" cy="2355984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rapezoid 53"/>
          <p:cNvSpPr/>
          <p:nvPr/>
        </p:nvSpPr>
        <p:spPr bwMode="auto">
          <a:xfrm>
            <a:off x="767485" y="4531959"/>
            <a:ext cx="3645848" cy="715742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549476" y="1358372"/>
            <a:ext cx="1919888" cy="656097"/>
            <a:chOff x="3744006" y="2381251"/>
            <a:chExt cx="2020661" cy="6286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6" name="Picture 5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7"/>
          <p:cNvGrpSpPr/>
          <p:nvPr/>
        </p:nvGrpSpPr>
        <p:grpSpPr>
          <a:xfrm>
            <a:off x="704619" y="2779915"/>
            <a:ext cx="1648389" cy="715742"/>
            <a:chOff x="1219200" y="2819400"/>
            <a:chExt cx="1619250" cy="685800"/>
          </a:xfrm>
        </p:grpSpPr>
        <p:sp>
          <p:nvSpPr>
            <p:cNvPr id="10" name="Flowchart: Alternate Process 9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Operation</a:t>
              </a:r>
            </a:p>
            <a:p>
              <a:pPr algn="ctr"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74754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cxnSp>
        <p:nvCxnSpPr>
          <p:cNvPr id="22" name="Straight Connector 21"/>
          <p:cNvCxnSpPr/>
          <p:nvPr/>
        </p:nvCxnSpPr>
        <p:spPr bwMode="auto">
          <a:xfrm>
            <a:off x="2275436" y="3137786"/>
            <a:ext cx="465427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31"/>
          <p:cNvGrpSpPr/>
          <p:nvPr/>
        </p:nvGrpSpPr>
        <p:grpSpPr>
          <a:xfrm>
            <a:off x="4835287" y="2779915"/>
            <a:ext cx="1706567" cy="715742"/>
            <a:chOff x="3200400" y="4419600"/>
            <a:chExt cx="1676400" cy="685800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Pattern</a:t>
              </a:r>
            </a:p>
            <a:p>
              <a:pPr algn="ctr"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32"/>
          <p:cNvCxnSpPr/>
          <p:nvPr/>
        </p:nvCxnSpPr>
        <p:spPr bwMode="auto">
          <a:xfrm>
            <a:off x="4311681" y="3137786"/>
            <a:ext cx="523606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57"/>
          <p:cNvGrpSpPr/>
          <p:nvPr/>
        </p:nvGrpSpPr>
        <p:grpSpPr>
          <a:xfrm>
            <a:off x="6910318" y="2779915"/>
            <a:ext cx="1573145" cy="715742"/>
            <a:chOff x="5181600" y="4191000"/>
            <a:chExt cx="1545336" cy="685800"/>
          </a:xfrm>
        </p:grpSpPr>
        <p:sp>
          <p:nvSpPr>
            <p:cNvPr id="53" name="Flowchart: Alternate Process 52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38800" y="4267855"/>
              <a:ext cx="10150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5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9" name="Straight Connector 58"/>
          <p:cNvCxnSpPr/>
          <p:nvPr/>
        </p:nvCxnSpPr>
        <p:spPr bwMode="auto">
          <a:xfrm>
            <a:off x="6408432" y="3137786"/>
            <a:ext cx="501886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4" name="Group 67"/>
          <p:cNvGrpSpPr/>
          <p:nvPr/>
        </p:nvGrpSpPr>
        <p:grpSpPr>
          <a:xfrm>
            <a:off x="2740864" y="2779915"/>
            <a:ext cx="1725960" cy="715742"/>
            <a:chOff x="2600325" y="2809875"/>
            <a:chExt cx="1695450" cy="685800"/>
          </a:xfrm>
        </p:grpSpPr>
        <p:sp>
          <p:nvSpPr>
            <p:cNvPr id="65" name="Flowchart: Alternate Process 64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Operation</a:t>
              </a:r>
            </a:p>
            <a:p>
              <a:pPr algn="ctr"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41"/>
          <p:cNvGrpSpPr/>
          <p:nvPr/>
        </p:nvGrpSpPr>
        <p:grpSpPr>
          <a:xfrm>
            <a:off x="1740228" y="4015034"/>
            <a:ext cx="1703464" cy="715742"/>
            <a:chOff x="3810000" y="3962400"/>
            <a:chExt cx="1673352" cy="685800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6518" y="4072950"/>
              <a:ext cx="11997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40"/>
          <p:cNvGrpSpPr/>
          <p:nvPr/>
        </p:nvGrpSpPr>
        <p:grpSpPr>
          <a:xfrm>
            <a:off x="693017" y="5247701"/>
            <a:ext cx="1703464" cy="715742"/>
            <a:chOff x="1295400" y="4924425"/>
            <a:chExt cx="1673352" cy="685800"/>
          </a:xfrm>
        </p:grpSpPr>
        <p:sp>
          <p:nvSpPr>
            <p:cNvPr id="15" name="Flowchart: Alternate Process 14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24025" y="5048250"/>
              <a:ext cx="120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18" name="Group 42"/>
          <p:cNvGrpSpPr/>
          <p:nvPr/>
        </p:nvGrpSpPr>
        <p:grpSpPr>
          <a:xfrm>
            <a:off x="2784337" y="5257642"/>
            <a:ext cx="1706567" cy="715742"/>
            <a:chOff x="4267200" y="4953000"/>
            <a:chExt cx="1676400" cy="685800"/>
          </a:xfrm>
        </p:grpSpPr>
        <p:sp>
          <p:nvSpPr>
            <p:cNvPr id="36" name="Flowchart: Alternate Process 35"/>
            <p:cNvSpPr/>
            <p:nvPr/>
          </p:nvSpPr>
          <p:spPr bwMode="auto">
            <a:xfrm>
              <a:off x="4267200" y="49530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71975" y="5038725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4848649" y="5082469"/>
              <a:ext cx="1094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Execution Debugging</a:t>
              </a:r>
              <a:endParaRPr lang="en-US" sz="1600" dirty="0" smtClean="0"/>
            </a:p>
          </p:txBody>
        </p:sp>
      </p:grpSp>
      <p:grpSp>
        <p:nvGrpSpPr>
          <p:cNvPr id="20" name="Group 62"/>
          <p:cNvGrpSpPr/>
          <p:nvPr/>
        </p:nvGrpSpPr>
        <p:grpSpPr>
          <a:xfrm>
            <a:off x="7111200" y="4052345"/>
            <a:ext cx="1170709" cy="1511011"/>
            <a:chOff x="6848853" y="4191000"/>
            <a:chExt cx="1075947" cy="1447800"/>
          </a:xfrm>
        </p:grpSpPr>
        <p:sp>
          <p:nvSpPr>
            <p:cNvPr id="55" name="Flowchart: Magnetic Disk 5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gradFill>
              <a:gsLst>
                <a:gs pos="0">
                  <a:schemeClr val="accent1"/>
                </a:gs>
                <a:gs pos="35000">
                  <a:schemeClr val="accent1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1" name="Picture 60" descr="database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848853" y="4698175"/>
              <a:ext cx="9897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dirty="0" smtClean="0"/>
                <a:t>Live Pattern</a:t>
              </a:r>
              <a:endParaRPr lang="en-US" sz="1600" dirty="0" smtClean="0"/>
            </a:p>
            <a:p>
              <a:pPr algn="ctr">
                <a:buNone/>
              </a:pPr>
              <a:r>
                <a:rPr lang="en-US" sz="1400" dirty="0" smtClean="0"/>
                <a:t>Sharing</a:t>
              </a:r>
              <a:endParaRPr lang="en-US" sz="1600" dirty="0" smtClean="0"/>
            </a:p>
          </p:txBody>
        </p:sp>
      </p:grpSp>
      <p:cxnSp>
        <p:nvCxnSpPr>
          <p:cNvPr id="64" name="Straight Connector 63"/>
          <p:cNvCxnSpPr>
            <a:stCxn id="53" idx="2"/>
            <a:endCxn id="55" idx="1"/>
          </p:cNvCxnSpPr>
          <p:nvPr/>
        </p:nvCxnSpPr>
        <p:spPr bwMode="auto">
          <a:xfrm rot="16200000" flipH="1">
            <a:off x="7420866" y="3771681"/>
            <a:ext cx="556688" cy="464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 flipV="1">
            <a:off x="3436461" y="4370453"/>
            <a:ext cx="3691867" cy="10505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83469" y="1258963"/>
            <a:ext cx="1371081" cy="3854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318910" y="1452745"/>
            <a:ext cx="1680257" cy="54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Live   Demonstration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349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Sharing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Generated patterns are saved in a centralized repository</a:t>
            </a:r>
            <a:endParaRPr lang="en-US" sz="2400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505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2751" y="1905000"/>
            <a:ext cx="3570249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static.codeigniter.com/design/repositor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0"/>
            <a:ext cx="1143000" cy="1143000"/>
          </a:xfrm>
          <a:prstGeom prst="rect">
            <a:avLst/>
          </a:prstGeom>
          <a:noFill/>
        </p:spPr>
      </p:pic>
      <p:sp>
        <p:nvSpPr>
          <p:cNvPr id="7" name="Up-Down Arrow 6"/>
          <p:cNvSpPr/>
          <p:nvPr/>
        </p:nvSpPr>
        <p:spPr bwMode="auto">
          <a:xfrm rot="17953251">
            <a:off x="3535168" y="3570352"/>
            <a:ext cx="381000" cy="990600"/>
          </a:xfrm>
          <a:prstGeom prst="upDownArrow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Up-Down Arrow 7"/>
          <p:cNvSpPr/>
          <p:nvPr/>
        </p:nvSpPr>
        <p:spPr bwMode="auto">
          <a:xfrm rot="3539048">
            <a:off x="5396503" y="3531876"/>
            <a:ext cx="381000" cy="990600"/>
          </a:xfrm>
          <a:prstGeom prst="upDownArrow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019800"/>
            <a:ext cx="6659066" cy="3416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Serialize pattern objects and communicate with server using Java RMI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557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Problem </a:t>
            </a:r>
            <a:r>
              <a:rPr lang="en-US" sz="3200" dirty="0" smtClean="0"/>
              <a:t>3: </a:t>
            </a:r>
            <a:r>
              <a:rPr lang="en-US" sz="3200" dirty="0"/>
              <a:t>How </a:t>
            </a:r>
            <a:r>
              <a:rPr lang="en-US" sz="3200" dirty="0" smtClean="0"/>
              <a:t>to Find Correct Patterns?</a:t>
            </a:r>
            <a:endParaRPr lang="en-US" sz="3200" dirty="0"/>
          </a:p>
        </p:txBody>
      </p:sp>
      <p:pic>
        <p:nvPicPr>
          <p:cNvPr id="6" name="Picture 5" descr="http://www.bridgeoc.com/employees/images/Man%20r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876800"/>
            <a:ext cx="1143000" cy="1183029"/>
          </a:xfrm>
          <a:prstGeom prst="rect">
            <a:avLst/>
          </a:prstGeom>
          <a:noFill/>
        </p:spPr>
      </p:pic>
      <p:pic>
        <p:nvPicPr>
          <p:cNvPr id="9" name="Picture 2" descr="http://www.clevercubed.com/wp-content/uploads/2010/05/developer_avat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1752600"/>
            <a:ext cx="1270000" cy="1314477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638800"/>
            <a:ext cx="943935" cy="8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5828" y="1219200"/>
            <a:ext cx="916172" cy="87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8872" y="2271222"/>
            <a:ext cx="874528" cy="77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3118658"/>
            <a:ext cx="832884" cy="8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6546" y="1371600"/>
            <a:ext cx="930054" cy="8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4495800"/>
            <a:ext cx="971698" cy="8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5638800"/>
            <a:ext cx="943935" cy="8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4191000"/>
            <a:ext cx="832884" cy="83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5410200"/>
            <a:ext cx="805121" cy="8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0600" y="3163916"/>
            <a:ext cx="930054" cy="95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92872" y="1276465"/>
            <a:ext cx="874528" cy="8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2600" y="5486400"/>
            <a:ext cx="957816" cy="91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2603402" y="2615250"/>
            <a:ext cx="4254598" cy="2413950"/>
            <a:chOff x="2667000" y="2727821"/>
            <a:chExt cx="4039494" cy="2338957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40670">
              <a:off x="2918505" y="4208289"/>
              <a:ext cx="1269350" cy="858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755909">
              <a:off x="4268359" y="2727821"/>
              <a:ext cx="1351158" cy="858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67000" y="3200400"/>
              <a:ext cx="1467038" cy="858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7889" name="Picture 1" descr="C:\Users\Yu Sun\Desktop\ICMT2011\livedemo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20632541">
              <a:off x="4267877" y="3281952"/>
              <a:ext cx="2438617" cy="1447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7" name="Picture 6" descr="http://t3.gstatic.com/images?q=tbn:ANd9GcTXs_fFV_GBVHwjmLrxnW-skmDSQcCEpHzkc42lejEE9u-bmNy83Q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94074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1.bp.blogspot.com/-3RGN7w-rJ4w/TWjaaHEaIyI/AAAAAAAAA1s/G51YMgZJ8_4/s400/web_database_icon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844725" y="3161275"/>
            <a:ext cx="1454550" cy="1454550"/>
          </a:xfrm>
          <a:prstGeom prst="rect">
            <a:avLst/>
          </a:prstGeom>
          <a:noFill/>
        </p:spPr>
      </p:pic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3352799" y="4876799"/>
            <a:ext cx="2590801" cy="609601"/>
          </a:xfrm>
          <a:prstGeom prst="wedgeRoundRectCallout">
            <a:avLst>
              <a:gd name="adj1" fmla="val 82881"/>
              <a:gd name="adj2" fmla="val 2208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How do I know if it is the correct pattern to reuse?</a:t>
            </a:r>
            <a:endParaRPr lang="en-US" sz="1600" dirty="0">
              <a:latin typeface="+mn-lt"/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2786321" y="2209800"/>
            <a:ext cx="2787442" cy="787035"/>
          </a:xfrm>
          <a:prstGeom prst="wedgeRoundRectCallout">
            <a:avLst>
              <a:gd name="adj1" fmla="val 77086"/>
              <a:gd name="adj2" fmla="val -38361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How do I know if there are reusable patterns in the repository?</a:t>
            </a: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94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Live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3BF9F8C-9375-4C1B-87F2-A24B96BCA8CB}" type="slidenum">
              <a:rPr lang="en-US" altLang="en-US" smtClean="0"/>
              <a:pPr algn="ctr"/>
              <a:t>67</a:t>
            </a:fld>
            <a:endParaRPr lang="en-US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57200" y="1219200"/>
            <a:ext cx="8229600" cy="4953000"/>
            <a:chOff x="457200" y="1219200"/>
            <a:chExt cx="8229600" cy="4953000"/>
          </a:xfrm>
        </p:grpSpPr>
        <p:grpSp>
          <p:nvGrpSpPr>
            <p:cNvPr id="3" name="Group 95"/>
            <p:cNvGrpSpPr/>
            <p:nvPr/>
          </p:nvGrpSpPr>
          <p:grpSpPr>
            <a:xfrm>
              <a:off x="457200" y="1219200"/>
              <a:ext cx="8229600" cy="4953000"/>
              <a:chOff x="533400" y="1171575"/>
              <a:chExt cx="8084124" cy="4745799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3735231" y="3685093"/>
                <a:ext cx="1105944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dirty="0" smtClean="0"/>
                  <a:t>Execution</a:t>
                </a:r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636325" y="5525768"/>
                <a:ext cx="1981199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dirty="0" smtClean="0"/>
                  <a:t>Matching &amp; Sharing</a:t>
                </a:r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533400" y="1171575"/>
                <a:ext cx="8077200" cy="236220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19050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Trapezoid 18"/>
              <p:cNvSpPr/>
              <p:nvPr/>
            </p:nvSpPr>
            <p:spPr bwMode="auto">
              <a:xfrm rot="10800000">
                <a:off x="643096" y="1600200"/>
                <a:ext cx="1828799" cy="1314450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accent2">
                      <a:tint val="50000"/>
                      <a:satMod val="300000"/>
                    </a:schemeClr>
                  </a:gs>
                  <a:gs pos="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  <a:tileRect/>
              </a:gra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Flowchart: Alternate Process 81"/>
              <p:cNvSpPr/>
              <p:nvPr/>
            </p:nvSpPr>
            <p:spPr bwMode="auto">
              <a:xfrm>
                <a:off x="621474" y="1307275"/>
                <a:ext cx="3264726" cy="630936"/>
              </a:xfrm>
              <a:prstGeom prst="flowChartAlternateProcess">
                <a:avLst/>
              </a:prstGeom>
              <a:solidFill>
                <a:schemeClr val="accent1">
                  <a:alpha val="5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4886325" y="3657600"/>
                <a:ext cx="3724275" cy="2257425"/>
              </a:xfrm>
              <a:prstGeom prst="rect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542925" y="3659949"/>
                <a:ext cx="4257675" cy="2257425"/>
              </a:xfrm>
              <a:prstGeom prst="rect">
                <a:avLst/>
              </a:prstGeom>
              <a:solidFill>
                <a:srgbClr val="C0C0C0">
                  <a:alpha val="0"/>
                </a:srgbClr>
              </a:solidFill>
              <a:ln w="19050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Trapezoid 53"/>
              <p:cNvSpPr/>
              <p:nvPr/>
            </p:nvSpPr>
            <p:spPr bwMode="auto">
              <a:xfrm>
                <a:off x="838200" y="4345750"/>
                <a:ext cx="3581400" cy="685800"/>
              </a:xfrm>
              <a:prstGeom prst="trapezoid">
                <a:avLst>
                  <a:gd name="adj" fmla="val 207143"/>
                </a:avLst>
              </a:prstGeom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Font typeface="Wingdings" pitchFamily="2" charset="2"/>
                  <a:buChar char="•"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oup 12"/>
              <p:cNvGrpSpPr/>
              <p:nvPr/>
            </p:nvGrpSpPr>
            <p:grpSpPr>
              <a:xfrm>
                <a:off x="624045" y="1304925"/>
                <a:ext cx="1885950" cy="628650"/>
                <a:chOff x="3744006" y="2381251"/>
                <a:chExt cx="2020661" cy="628650"/>
              </a:xfrm>
            </p:grpSpPr>
            <p:sp>
              <p:nvSpPr>
                <p:cNvPr id="7" name="Flowchart: Alternate Process 6"/>
                <p:cNvSpPr/>
                <p:nvPr/>
              </p:nvSpPr>
              <p:spPr bwMode="auto">
                <a:xfrm>
                  <a:off x="3744006" y="2381251"/>
                  <a:ext cx="2020661" cy="628650"/>
                </a:xfrm>
                <a:prstGeom prst="flowChartAlternateProcess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100000"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315505" y="2448580"/>
                  <a:ext cx="144476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dirty="0" smtClean="0"/>
                    <a:t>User</a:t>
                  </a:r>
                  <a:endParaRPr lang="en-US" sz="1600" dirty="0" smtClean="0"/>
                </a:p>
                <a:p>
                  <a:pPr algn="ctr">
                    <a:buNone/>
                  </a:pPr>
                  <a:r>
                    <a:rPr lang="en-US" sz="1400" dirty="0" smtClean="0"/>
                    <a:t>Demonstration</a:t>
                  </a:r>
                  <a:endParaRPr lang="en-US" sz="1600" dirty="0" smtClean="0"/>
                </a:p>
              </p:txBody>
            </p:sp>
            <p:pic>
              <p:nvPicPr>
                <p:cNvPr id="6" name="Picture 5" descr="C:\Documents and Settings\Tairas\Local Settings\Temporary Internet Files\Content.IE5\G16N01E7\MCj04339420000[1]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831772" y="2394853"/>
                  <a:ext cx="571500" cy="571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" name="Group 17"/>
              <p:cNvGrpSpPr/>
              <p:nvPr/>
            </p:nvGrpSpPr>
            <p:grpSpPr>
              <a:xfrm>
                <a:off x="776445" y="2667000"/>
                <a:ext cx="1619250" cy="685800"/>
                <a:chOff x="1219200" y="2819400"/>
                <a:chExt cx="1619250" cy="685800"/>
              </a:xfrm>
            </p:grpSpPr>
            <p:sp>
              <p:nvSpPr>
                <p:cNvPr id="10" name="Flowchart: Alternate Process 9"/>
                <p:cNvSpPr/>
                <p:nvPr/>
              </p:nvSpPr>
              <p:spPr bwMode="auto">
                <a:xfrm>
                  <a:off x="1219200" y="2819400"/>
                  <a:ext cx="1543050" cy="685800"/>
                </a:xfrm>
                <a:prstGeom prst="flowChartAlternateProcess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100000"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647825" y="2924175"/>
                  <a:ext cx="11906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dirty="0" smtClean="0"/>
                    <a:t>Operation</a:t>
                  </a:r>
                </a:p>
                <a:p>
                  <a:pPr algn="ctr">
                    <a:buNone/>
                  </a:pPr>
                  <a:r>
                    <a:rPr lang="en-US" sz="1400" dirty="0" smtClean="0"/>
                    <a:t>Recording</a:t>
                  </a:r>
                </a:p>
              </p:txBody>
            </p:sp>
            <p:pic>
              <p:nvPicPr>
                <p:cNvPr id="74754" name="Picture 2" descr="http://www.deviantart.com/download/86810717/Camstudio_Record_Button_Icon_by_HereticPie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85875" y="2905125"/>
                  <a:ext cx="533400" cy="533400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22" name="Straight Connector 21"/>
              <p:cNvCxnSpPr/>
              <p:nvPr/>
            </p:nvCxnSpPr>
            <p:spPr bwMode="auto">
              <a:xfrm>
                <a:off x="2319495" y="3009900"/>
                <a:ext cx="457200" cy="0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2" name="Group 31"/>
              <p:cNvGrpSpPr/>
              <p:nvPr/>
            </p:nvGrpSpPr>
            <p:grpSpPr>
              <a:xfrm>
                <a:off x="4834095" y="2667000"/>
                <a:ext cx="1676400" cy="685800"/>
                <a:chOff x="3200400" y="4419600"/>
                <a:chExt cx="1676400" cy="685800"/>
              </a:xfrm>
            </p:grpSpPr>
            <p:sp>
              <p:nvSpPr>
                <p:cNvPr id="27" name="Flowchart: Alternate Process 26"/>
                <p:cNvSpPr/>
                <p:nvPr/>
              </p:nvSpPr>
              <p:spPr bwMode="auto">
                <a:xfrm>
                  <a:off x="3200400" y="4419600"/>
                  <a:ext cx="1545336" cy="685800"/>
                </a:xfrm>
                <a:prstGeom prst="flowChartAlternateProcess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100000"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514724" y="4505325"/>
                  <a:ext cx="13620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dirty="0" smtClean="0"/>
                    <a:t>Pattern</a:t>
                  </a:r>
                </a:p>
                <a:p>
                  <a:pPr algn="ctr">
                    <a:buNone/>
                  </a:pPr>
                  <a:r>
                    <a:rPr lang="en-US" sz="1400" dirty="0" smtClean="0"/>
                    <a:t>Inference</a:t>
                  </a:r>
                </a:p>
              </p:txBody>
            </p:sp>
            <p:pic>
              <p:nvPicPr>
                <p:cNvPr id="74757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305175" y="4543425"/>
                  <a:ext cx="428625" cy="4449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33" name="Straight Connector 32"/>
              <p:cNvCxnSpPr/>
              <p:nvPr/>
            </p:nvCxnSpPr>
            <p:spPr bwMode="auto">
              <a:xfrm>
                <a:off x="4319745" y="3009900"/>
                <a:ext cx="514350" cy="0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3" name="Group 57"/>
              <p:cNvGrpSpPr/>
              <p:nvPr/>
            </p:nvGrpSpPr>
            <p:grpSpPr>
              <a:xfrm>
                <a:off x="6872445" y="2667000"/>
                <a:ext cx="1545336" cy="685800"/>
                <a:chOff x="5181600" y="4191000"/>
                <a:chExt cx="1545336" cy="685800"/>
              </a:xfrm>
            </p:grpSpPr>
            <p:sp>
              <p:nvSpPr>
                <p:cNvPr id="53" name="Flowchart: Alternate Process 52"/>
                <p:cNvSpPr/>
                <p:nvPr/>
              </p:nvSpPr>
              <p:spPr bwMode="auto">
                <a:xfrm>
                  <a:off x="5181600" y="4191000"/>
                  <a:ext cx="1545336" cy="685800"/>
                </a:xfrm>
                <a:prstGeom prst="flowChartAlternateProcess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100000"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5638800" y="4267855"/>
                  <a:ext cx="10150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dirty="0" smtClean="0"/>
                    <a:t>User</a:t>
                  </a:r>
                  <a:endParaRPr lang="en-US" sz="1600" dirty="0" smtClean="0"/>
                </a:p>
                <a:p>
                  <a:pPr algn="ctr">
                    <a:buNone/>
                  </a:pPr>
                  <a:r>
                    <a:rPr lang="en-US" sz="1400" dirty="0" smtClean="0"/>
                    <a:t>Refinement</a:t>
                  </a:r>
                  <a:endParaRPr lang="en-US" sz="1600" dirty="0" smtClean="0"/>
                </a:p>
              </p:txBody>
            </p:sp>
            <p:pic>
              <p:nvPicPr>
                <p:cNvPr id="57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253702" y="4339319"/>
                  <a:ext cx="461281" cy="461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59" name="Straight Connector 58"/>
              <p:cNvCxnSpPr/>
              <p:nvPr/>
            </p:nvCxnSpPr>
            <p:spPr bwMode="auto">
              <a:xfrm>
                <a:off x="6379431" y="3009900"/>
                <a:ext cx="493014" cy="0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4" name="Group 67"/>
              <p:cNvGrpSpPr/>
              <p:nvPr/>
            </p:nvGrpSpPr>
            <p:grpSpPr>
              <a:xfrm>
                <a:off x="2776695" y="2667000"/>
                <a:ext cx="1695450" cy="685800"/>
                <a:chOff x="2600325" y="2809875"/>
                <a:chExt cx="1695450" cy="685800"/>
              </a:xfrm>
            </p:grpSpPr>
            <p:sp>
              <p:nvSpPr>
                <p:cNvPr id="65" name="Flowchart: Alternate Process 64"/>
                <p:cNvSpPr/>
                <p:nvPr/>
              </p:nvSpPr>
              <p:spPr bwMode="auto">
                <a:xfrm>
                  <a:off x="2600325" y="2809875"/>
                  <a:ext cx="1543050" cy="685800"/>
                </a:xfrm>
                <a:prstGeom prst="flowChartAlternateProcess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100000"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933699" y="2905125"/>
                  <a:ext cx="13620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dirty="0" smtClean="0"/>
                    <a:t>Operation</a:t>
                  </a:r>
                </a:p>
                <a:p>
                  <a:pPr algn="ctr">
                    <a:buNone/>
                  </a:pPr>
                  <a:r>
                    <a:rPr lang="en-US" sz="1400" dirty="0" smtClean="0"/>
                    <a:t>Optimization</a:t>
                  </a:r>
                </a:p>
              </p:txBody>
            </p:sp>
            <p:pic>
              <p:nvPicPr>
                <p:cNvPr id="6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638425" y="2924175"/>
                  <a:ext cx="472348" cy="466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" name="Group 41"/>
              <p:cNvGrpSpPr/>
              <p:nvPr/>
            </p:nvGrpSpPr>
            <p:grpSpPr>
              <a:xfrm>
                <a:off x="1793748" y="3850450"/>
                <a:ext cx="1673352" cy="685800"/>
                <a:chOff x="3810000" y="3962400"/>
                <a:chExt cx="1673352" cy="685800"/>
              </a:xfrm>
            </p:grpSpPr>
            <p:sp>
              <p:nvSpPr>
                <p:cNvPr id="49" name="Flowchart: Alternate Process 48"/>
                <p:cNvSpPr/>
                <p:nvPr/>
              </p:nvSpPr>
              <p:spPr bwMode="auto">
                <a:xfrm>
                  <a:off x="3810000" y="3962400"/>
                  <a:ext cx="1673352" cy="685800"/>
                </a:xfrm>
                <a:prstGeom prst="flowChartAlternateProcess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100000"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4276518" y="4072950"/>
                  <a:ext cx="11997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dirty="0" smtClean="0"/>
                    <a:t>Pattern Execution</a:t>
                  </a:r>
                  <a:endParaRPr lang="en-US" sz="1600" dirty="0" smtClean="0"/>
                </a:p>
              </p:txBody>
            </p:sp>
            <p:pic>
              <p:nvPicPr>
                <p:cNvPr id="34818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885993" y="4049137"/>
                  <a:ext cx="528638" cy="5286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" name="Group 40"/>
              <p:cNvGrpSpPr/>
              <p:nvPr/>
            </p:nvGrpSpPr>
            <p:grpSpPr>
              <a:xfrm>
                <a:off x="765048" y="5031550"/>
                <a:ext cx="1673352" cy="685800"/>
                <a:chOff x="1295400" y="4924425"/>
                <a:chExt cx="1673352" cy="685800"/>
              </a:xfrm>
            </p:grpSpPr>
            <p:sp>
              <p:nvSpPr>
                <p:cNvPr id="15" name="Flowchart: Alternate Process 14"/>
                <p:cNvSpPr/>
                <p:nvPr/>
              </p:nvSpPr>
              <p:spPr bwMode="auto">
                <a:xfrm>
                  <a:off x="1295400" y="4924425"/>
                  <a:ext cx="1673352" cy="685800"/>
                </a:xfrm>
                <a:prstGeom prst="flowChartAlternateProcess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100000"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34819" name="Picture 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394367" y="5038725"/>
                  <a:ext cx="510633" cy="4868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TextBox 38"/>
                <p:cNvSpPr txBox="1"/>
                <p:nvPr/>
              </p:nvSpPr>
              <p:spPr>
                <a:xfrm>
                  <a:off x="1724025" y="5048250"/>
                  <a:ext cx="12001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dirty="0" smtClean="0"/>
                    <a:t>Correctness Checking</a:t>
                  </a:r>
                  <a:endParaRPr lang="en-US" sz="1600" dirty="0" smtClean="0"/>
                </a:p>
              </p:txBody>
            </p:sp>
          </p:grpSp>
          <p:sp>
            <p:nvSpPr>
              <p:cNvPr id="36" name="Flowchart: Alternate Process 35"/>
              <p:cNvSpPr/>
              <p:nvPr/>
            </p:nvSpPr>
            <p:spPr bwMode="auto">
              <a:xfrm>
                <a:off x="2819400" y="5041075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0" name="Group 62"/>
              <p:cNvGrpSpPr/>
              <p:nvPr/>
            </p:nvGrpSpPr>
            <p:grpSpPr>
              <a:xfrm>
                <a:off x="7069776" y="3886200"/>
                <a:ext cx="1150014" cy="1447800"/>
                <a:chOff x="6848853" y="4191000"/>
                <a:chExt cx="1075947" cy="1447800"/>
              </a:xfrm>
            </p:grpSpPr>
            <p:sp>
              <p:nvSpPr>
                <p:cNvPr id="55" name="Flowchart: Magnetic Disk 54"/>
                <p:cNvSpPr/>
                <p:nvPr/>
              </p:nvSpPr>
              <p:spPr bwMode="auto">
                <a:xfrm>
                  <a:off x="6858000" y="4191000"/>
                  <a:ext cx="1066800" cy="1447800"/>
                </a:xfrm>
                <a:prstGeom prst="flowChartMagneticDisk">
                  <a:avLst/>
                </a:prstGeom>
                <a:gradFill>
                  <a:gsLst>
                    <a:gs pos="0">
                      <a:schemeClr val="accent1"/>
                    </a:gs>
                    <a:gs pos="35000">
                      <a:schemeClr val="accent1"/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</a:gra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100000"/>
                    <a:buFont typeface="Wingdings" pitchFamily="2" charset="2"/>
                    <a:buChar char="•"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61" name="Picture 60" descr="database.png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7210425" y="5219700"/>
                  <a:ext cx="381000" cy="381000"/>
                </a:xfrm>
                <a:prstGeom prst="rect">
                  <a:avLst/>
                </a:prstGeom>
              </p:spPr>
            </p:pic>
            <p:sp>
              <p:nvSpPr>
                <p:cNvPr id="62" name="TextBox 61"/>
                <p:cNvSpPr txBox="1"/>
                <p:nvPr/>
              </p:nvSpPr>
              <p:spPr>
                <a:xfrm>
                  <a:off x="6848853" y="4698175"/>
                  <a:ext cx="9897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400" dirty="0" smtClean="0"/>
                    <a:t>Live Pattern</a:t>
                  </a:r>
                  <a:endParaRPr lang="en-US" sz="1600" dirty="0" smtClean="0"/>
                </a:p>
                <a:p>
                  <a:pPr algn="ctr">
                    <a:buNone/>
                  </a:pPr>
                  <a:r>
                    <a:rPr lang="en-US" sz="1400" dirty="0" smtClean="0"/>
                    <a:t>Sharing</a:t>
                  </a:r>
                  <a:endParaRPr lang="en-US" sz="1600" dirty="0" smtClean="0"/>
                </a:p>
              </p:txBody>
            </p:sp>
          </p:grpSp>
          <p:cxnSp>
            <p:nvCxnSpPr>
              <p:cNvPr id="64" name="Straight Connector 63"/>
              <p:cNvCxnSpPr>
                <a:stCxn id="53" idx="2"/>
                <a:endCxn id="55" idx="1"/>
              </p:cNvCxnSpPr>
              <p:nvPr/>
            </p:nvCxnSpPr>
            <p:spPr bwMode="auto">
              <a:xfrm rot="16200000" flipH="1">
                <a:off x="7380692" y="3617221"/>
                <a:ext cx="533400" cy="4558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auto">
              <a:xfrm rot="10800000" flipV="1">
                <a:off x="3459996" y="4191000"/>
                <a:ext cx="3626605" cy="10066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7239000" y="1209675"/>
                <a:ext cx="1346844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en-US" dirty="0" smtClean="0"/>
                  <a:t>Specification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362200" y="1395350"/>
                <a:ext cx="1650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dirty="0" smtClean="0"/>
                  <a:t>Live   Demonstration</a:t>
                </a:r>
                <a:endParaRPr lang="en-US" sz="1600" dirty="0" smtClean="0"/>
              </a:p>
            </p:txBody>
          </p:sp>
          <p:cxnSp>
            <p:nvCxnSpPr>
              <p:cNvPr id="88" name="Straight Connector 87"/>
              <p:cNvCxnSpPr>
                <a:endCxn id="60" idx="3"/>
              </p:cNvCxnSpPr>
              <p:nvPr/>
            </p:nvCxnSpPr>
            <p:spPr bwMode="auto">
              <a:xfrm rot="10800000" flipV="1">
                <a:off x="6701880" y="4876801"/>
                <a:ext cx="384723" cy="21133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52" idx="0"/>
              </p:cNvCxnSpPr>
              <p:nvPr/>
            </p:nvCxnSpPr>
            <p:spPr bwMode="auto">
              <a:xfrm rot="5400000" flipH="1" flipV="1">
                <a:off x="5682076" y="4374801"/>
                <a:ext cx="369125" cy="1524"/>
              </a:xfrm>
              <a:prstGeom prst="line">
                <a:avLst/>
              </a:prstGeom>
              <a:ln>
                <a:headEnd type="none" w="med" len="med"/>
                <a:tailEnd type="stealth" w="lg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1" name="Group 84"/>
              <p:cNvGrpSpPr/>
              <p:nvPr/>
            </p:nvGrpSpPr>
            <p:grpSpPr>
              <a:xfrm>
                <a:off x="5029200" y="4560125"/>
                <a:ext cx="1673352" cy="609600"/>
                <a:chOff x="5184648" y="4572000"/>
                <a:chExt cx="1673352" cy="609600"/>
              </a:xfrm>
            </p:grpSpPr>
            <p:sp>
              <p:nvSpPr>
                <p:cNvPr id="52" name="Flowchart: Alternate Process 51"/>
                <p:cNvSpPr/>
                <p:nvPr/>
              </p:nvSpPr>
              <p:spPr bwMode="auto">
                <a:xfrm>
                  <a:off x="5184648" y="4572000"/>
                  <a:ext cx="1673352" cy="609600"/>
                </a:xfrm>
                <a:prstGeom prst="flowChartAlternateProcess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100000"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3" name="Group 71"/>
                <p:cNvGrpSpPr/>
                <p:nvPr/>
              </p:nvGrpSpPr>
              <p:grpSpPr>
                <a:xfrm>
                  <a:off x="5274625" y="4648200"/>
                  <a:ext cx="1582702" cy="523220"/>
                  <a:chOff x="5286500" y="4906319"/>
                  <a:chExt cx="1582702" cy="523220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669475" y="4906319"/>
                    <a:ext cx="11997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dirty="0" smtClean="0"/>
                      <a:t>Live Pattern Matching</a:t>
                    </a:r>
                    <a:endParaRPr lang="en-US" sz="1600" dirty="0" smtClean="0"/>
                  </a:p>
                </p:txBody>
              </p:sp>
              <p:pic>
                <p:nvPicPr>
                  <p:cNvPr id="72706" name="Picture 2" descr="http://static.lse.co.uk/images/icons/liveSharePriceIcon.gif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5286500" y="4914900"/>
                    <a:ext cx="457200" cy="457201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sp>
          <p:nvSpPr>
            <p:cNvPr id="63" name="TextBox 62"/>
            <p:cNvSpPr txBox="1"/>
            <p:nvPr/>
          </p:nvSpPr>
          <p:spPr>
            <a:xfrm>
              <a:off x="3400849" y="5410200"/>
              <a:ext cx="1094951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Execution Control</a:t>
              </a:r>
              <a:endParaRPr lang="en-US" sz="1600" dirty="0" smtClean="0"/>
            </a:p>
          </p:txBody>
        </p:sp>
        <p:pic>
          <p:nvPicPr>
            <p:cNvPr id="68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925" y="5257800"/>
              <a:ext cx="727072" cy="727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444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Matching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Patterns in the repository are automatically matched based on the current selection in the model editor</a:t>
            </a:r>
            <a:endParaRPr lang="en-US" sz="2400" dirty="0"/>
          </a:p>
        </p:txBody>
      </p:sp>
      <p:pic>
        <p:nvPicPr>
          <p:cNvPr id="33794" name="Picture 2" descr="C:\Users\Yu Sun\Desktop\ICMT2011\livematching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537" y="2209800"/>
            <a:ext cx="6119463" cy="2459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3" name="Picture 1" descr="C:\Users\Yu Sun\Desktop\ICMT2011\livematching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6687" y="4114800"/>
            <a:ext cx="6132513" cy="2459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 bwMode="auto">
          <a:xfrm>
            <a:off x="5410200" y="2707944"/>
            <a:ext cx="12192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7391400" y="4738048"/>
            <a:ext cx="111570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318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Live-MTBD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Live-MTBD</a:t>
            </a:r>
          </a:p>
          <a:p>
            <a:pPr lvl="1"/>
            <a:r>
              <a:rPr lang="en-US" sz="2000" b="1" i="1" dirty="0" smtClean="0"/>
              <a:t>Live Demonstration</a:t>
            </a:r>
            <a:r>
              <a:rPr lang="en-US" sz="2000" dirty="0" smtClean="0"/>
              <a:t>, provides a more general demonstration environment that allows users to specify transformation patterns based on their editing history</a:t>
            </a:r>
          </a:p>
          <a:p>
            <a:pPr lvl="1"/>
            <a:r>
              <a:rPr lang="en-US" sz="2000" b="1" i="1" dirty="0" smtClean="0"/>
              <a:t>Live Sharing</a:t>
            </a:r>
            <a:r>
              <a:rPr lang="en-US" sz="2000" dirty="0" smtClean="0"/>
              <a:t>, a centralized model transformation pattern repository, has been built so that transformation patterns can be reused across different editors</a:t>
            </a:r>
          </a:p>
          <a:p>
            <a:pPr lvl="1"/>
            <a:r>
              <a:rPr lang="en-US" sz="2000" b="1" i="1" dirty="0" smtClean="0"/>
              <a:t>Live Matching</a:t>
            </a:r>
            <a:r>
              <a:rPr lang="en-US" sz="2000" dirty="0" smtClean="0"/>
              <a:t>, automatically matches the saved transformation patterns at modeling time, and provides editing suggestions and guidance to users during editing</a:t>
            </a:r>
          </a:p>
          <a:p>
            <a:r>
              <a:rPr lang="en-US" sz="2400" dirty="0" smtClean="0"/>
              <a:t>We believe that integrating all the features together can improve reuse of model transformation patterns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495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19199"/>
            <a:ext cx="3352800" cy="208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8914" name="Picture 2" descr="C:\Users\Yu Sun\Desktop\defensetmp\cod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476185"/>
            <a:ext cx="1600200" cy="1952815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Example – DSM in Robotics</a:t>
            </a:r>
            <a:endParaRPr 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0868" y="4191000"/>
            <a:ext cx="3599472" cy="221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3" name="Picture 52" descr="plann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799" y="4038600"/>
            <a:ext cx="3781257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grpSp>
        <p:nvGrpSpPr>
          <p:cNvPr id="67" name="Group 274"/>
          <p:cNvGrpSpPr/>
          <p:nvPr/>
        </p:nvGrpSpPr>
        <p:grpSpPr>
          <a:xfrm>
            <a:off x="6489539" y="4953000"/>
            <a:ext cx="1949448" cy="1371600"/>
            <a:chOff x="2317750" y="5201602"/>
            <a:chExt cx="1949448" cy="1371600"/>
          </a:xfrm>
        </p:grpSpPr>
        <p:grpSp>
          <p:nvGrpSpPr>
            <p:cNvPr id="68" name="Group 279"/>
            <p:cNvGrpSpPr>
              <a:grpSpLocks/>
            </p:cNvGrpSpPr>
            <p:nvPr/>
          </p:nvGrpSpPr>
          <p:grpSpPr bwMode="auto">
            <a:xfrm>
              <a:off x="2317750" y="5201602"/>
              <a:ext cx="1949448" cy="1066800"/>
              <a:chOff x="381000" y="1295400"/>
              <a:chExt cx="8305800" cy="4267200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3813590" y="1295400"/>
                <a:ext cx="1440621" cy="6223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587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182880" tIns="182880" rIns="182880" bIns="182880"/>
              <a:lstStyle/>
              <a:p>
                <a:pPr>
                  <a:buFont typeface="Wingdings" pitchFamily="2" charset="2"/>
                  <a:buNone/>
                </a:pPr>
                <a:endParaRPr lang="en-US" b="1">
                  <a:latin typeface="Gill Sans MT" pitchFamily="34" charset="0"/>
                </a:endParaRPr>
              </a:p>
            </p:txBody>
          </p:sp>
          <p:cxnSp>
            <p:nvCxnSpPr>
              <p:cNvPr id="71" name="Straight Arrow Connector 25"/>
              <p:cNvCxnSpPr>
                <a:cxnSpLocks noChangeShapeType="1"/>
                <a:stCxn id="70" idx="2"/>
                <a:endCxn id="82" idx="0"/>
              </p:cNvCxnSpPr>
              <p:nvPr/>
            </p:nvCxnSpPr>
            <p:spPr bwMode="auto">
              <a:xfrm rot="5400000">
                <a:off x="4160517" y="2291080"/>
                <a:ext cx="746760" cy="0"/>
              </a:xfrm>
              <a:prstGeom prst="straightConnector1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72" name="Straight Arrow Connector 32"/>
              <p:cNvCxnSpPr>
                <a:cxnSpLocks noChangeShapeType="1"/>
                <a:stCxn id="78" idx="3"/>
                <a:endCxn id="95" idx="0"/>
              </p:cNvCxnSpPr>
              <p:nvPr/>
            </p:nvCxnSpPr>
            <p:spPr bwMode="auto">
              <a:xfrm>
                <a:off x="6339122" y="2975613"/>
                <a:ext cx="1814115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73" name="Straight Arrow Connector 32"/>
              <p:cNvCxnSpPr>
                <a:cxnSpLocks noChangeShapeType="1"/>
                <a:stCxn id="94" idx="0"/>
              </p:cNvCxnSpPr>
              <p:nvPr/>
            </p:nvCxnSpPr>
            <p:spPr bwMode="auto">
              <a:xfrm rot="16200000" flipV="1">
                <a:off x="6490459" y="3286553"/>
                <a:ext cx="1066800" cy="1351693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74" name="Group 37"/>
              <p:cNvGrpSpPr>
                <a:grpSpLocks/>
              </p:cNvGrpSpPr>
              <p:nvPr/>
            </p:nvGrpSpPr>
            <p:grpSpPr bwMode="auto">
              <a:xfrm>
                <a:off x="381000" y="4495800"/>
                <a:ext cx="8305800" cy="1066800"/>
                <a:chOff x="152400" y="4495800"/>
                <a:chExt cx="8305800" cy="1066800"/>
              </a:xfrm>
            </p:grpSpPr>
            <p:sp>
              <p:nvSpPr>
                <p:cNvPr id="86" name="Rectangle 85"/>
                <p:cNvSpPr/>
                <p:nvPr/>
              </p:nvSpPr>
              <p:spPr bwMode="auto">
                <a:xfrm>
                  <a:off x="5790384" y="4495800"/>
                  <a:ext cx="2667816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 bwMode="auto">
                <a:xfrm>
                  <a:off x="5879311" y="4878073"/>
                  <a:ext cx="100487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 bwMode="auto">
                <a:xfrm>
                  <a:off x="6990898" y="4878073"/>
                  <a:ext cx="1369479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52400" y="4495800"/>
                  <a:ext cx="5335632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 bwMode="auto">
                <a:xfrm>
                  <a:off x="232432" y="4878073"/>
                  <a:ext cx="122719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91" name="Rounded Rectangle 90"/>
                <p:cNvSpPr/>
                <p:nvPr/>
              </p:nvSpPr>
              <p:spPr bwMode="auto">
                <a:xfrm>
                  <a:off x="1521879" y="4878073"/>
                  <a:ext cx="121830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 bwMode="auto">
                <a:xfrm>
                  <a:off x="2802430" y="4878073"/>
                  <a:ext cx="123608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 bwMode="auto">
                <a:xfrm>
                  <a:off x="4100767" y="4878073"/>
                  <a:ext cx="1307227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94" name="Rectangle 30"/>
                <p:cNvSpPr>
                  <a:spLocks noChangeArrowheads="1"/>
                </p:cNvSpPr>
                <p:nvPr/>
              </p:nvSpPr>
              <p:spPr bwMode="auto">
                <a:xfrm>
                  <a:off x="73914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86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Rectangle 40"/>
                <p:cNvSpPr>
                  <a:spLocks noChangeArrowheads="1"/>
                </p:cNvSpPr>
                <p:nvPr/>
              </p:nvSpPr>
              <p:spPr bwMode="auto">
                <a:xfrm>
                  <a:off x="7620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Rectangle 41"/>
                <p:cNvSpPr>
                  <a:spLocks noChangeArrowheads="1"/>
                </p:cNvSpPr>
                <p:nvPr/>
              </p:nvSpPr>
              <p:spPr bwMode="auto">
                <a:xfrm>
                  <a:off x="12192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75" name="Straight Arrow Connector 32"/>
              <p:cNvCxnSpPr>
                <a:cxnSpLocks noChangeShapeType="1"/>
                <a:endCxn id="102" idx="0"/>
              </p:cNvCxnSpPr>
              <p:nvPr/>
            </p:nvCxnSpPr>
            <p:spPr bwMode="auto">
              <a:xfrm rot="10800000" flipV="1">
                <a:off x="1065737" y="2975613"/>
                <a:ext cx="1654046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76" name="Straight Arrow Connector 32"/>
              <p:cNvCxnSpPr>
                <a:cxnSpLocks noChangeShapeType="1"/>
                <a:stCxn id="103" idx="0"/>
                <a:endCxn id="81" idx="1"/>
              </p:cNvCxnSpPr>
              <p:nvPr/>
            </p:nvCxnSpPr>
            <p:spPr bwMode="auto">
              <a:xfrm rot="5400000" flipH="1" flipV="1">
                <a:off x="1595021" y="3362137"/>
                <a:ext cx="1066800" cy="1200520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77" name="Group 36"/>
              <p:cNvGrpSpPr>
                <a:grpSpLocks/>
              </p:cNvGrpSpPr>
              <p:nvPr/>
            </p:nvGrpSpPr>
            <p:grpSpPr bwMode="auto">
              <a:xfrm>
                <a:off x="2719781" y="2664458"/>
                <a:ext cx="3623869" cy="1066800"/>
                <a:chOff x="2324493" y="2664458"/>
                <a:chExt cx="3623869" cy="1066800"/>
              </a:xfrm>
            </p:grpSpPr>
            <p:sp>
              <p:nvSpPr>
                <p:cNvPr id="78" name="Rectangle 27"/>
                <p:cNvSpPr>
                  <a:spLocks noChangeArrowheads="1"/>
                </p:cNvSpPr>
                <p:nvPr/>
              </p:nvSpPr>
              <p:spPr bwMode="auto">
                <a:xfrm>
                  <a:off x="5791200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Rectangle 29"/>
                <p:cNvSpPr>
                  <a:spLocks noChangeArrowheads="1"/>
                </p:cNvSpPr>
                <p:nvPr/>
              </p:nvSpPr>
              <p:spPr bwMode="auto">
                <a:xfrm>
                  <a:off x="5795962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Rectangle 38"/>
                <p:cNvSpPr>
                  <a:spLocks noChangeArrowheads="1"/>
                </p:cNvSpPr>
                <p:nvPr/>
              </p:nvSpPr>
              <p:spPr bwMode="auto">
                <a:xfrm>
                  <a:off x="2328862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Rectangle 39"/>
                <p:cNvSpPr>
                  <a:spLocks noChangeArrowheads="1"/>
                </p:cNvSpPr>
                <p:nvPr/>
              </p:nvSpPr>
              <p:spPr bwMode="auto">
                <a:xfrm>
                  <a:off x="2333625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2324493" y="2664458"/>
                  <a:ext cx="3619338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 bwMode="auto">
                <a:xfrm>
                  <a:off x="2431205" y="3046730"/>
                  <a:ext cx="915952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 bwMode="auto">
                <a:xfrm>
                  <a:off x="3453870" y="3046730"/>
                  <a:ext cx="82702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 bwMode="auto">
                <a:xfrm>
                  <a:off x="4378712" y="3046730"/>
                  <a:ext cx="145840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3003550" y="6323903"/>
              <a:ext cx="673261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dirty="0" smtClean="0">
                  <a:latin typeface="+mn-lt"/>
                </a:rPr>
                <a:t>Models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762000" y="4474192"/>
            <a:ext cx="1600200" cy="1143000"/>
            <a:chOff x="734704" y="4648200"/>
            <a:chExt cx="1600200" cy="1143000"/>
          </a:xfrm>
        </p:grpSpPr>
        <p:sp>
          <p:nvSpPr>
            <p:cNvPr id="212" name="Rechteck 89"/>
            <p:cNvSpPr/>
            <p:nvPr/>
          </p:nvSpPr>
          <p:spPr>
            <a:xfrm>
              <a:off x="734704" y="4648200"/>
              <a:ext cx="1600200" cy="1143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3" name="Rechteck 10"/>
            <p:cNvSpPr/>
            <p:nvPr/>
          </p:nvSpPr>
          <p:spPr>
            <a:xfrm>
              <a:off x="793898" y="4711948"/>
              <a:ext cx="198253" cy="135952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4" name="Rechteck 11"/>
            <p:cNvSpPr/>
            <p:nvPr/>
          </p:nvSpPr>
          <p:spPr>
            <a:xfrm>
              <a:off x="914400" y="4876800"/>
              <a:ext cx="527701" cy="138973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Rechteck 12"/>
            <p:cNvSpPr/>
            <p:nvPr/>
          </p:nvSpPr>
          <p:spPr>
            <a:xfrm>
              <a:off x="1066800" y="5045649"/>
              <a:ext cx="527703" cy="135951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6" name="Rechteck 13"/>
            <p:cNvSpPr/>
            <p:nvPr/>
          </p:nvSpPr>
          <p:spPr>
            <a:xfrm>
              <a:off x="1295400" y="5208896"/>
              <a:ext cx="262393" cy="135952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8" name="Rechteck 11"/>
            <p:cNvSpPr/>
            <p:nvPr/>
          </p:nvSpPr>
          <p:spPr>
            <a:xfrm>
              <a:off x="1524000" y="5396552"/>
              <a:ext cx="527701" cy="138973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9" name="Rechteck 11"/>
            <p:cNvSpPr/>
            <p:nvPr/>
          </p:nvSpPr>
          <p:spPr>
            <a:xfrm>
              <a:off x="1676400" y="5562600"/>
              <a:ext cx="527701" cy="138973"/>
            </a:xfrm>
            <a:prstGeom prst="rect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1" name="Straight Connector 220"/>
            <p:cNvCxnSpPr/>
            <p:nvPr/>
          </p:nvCxnSpPr>
          <p:spPr bwMode="auto">
            <a:xfrm rot="5400000">
              <a:off x="1777846" y="5232554"/>
              <a:ext cx="989806" cy="794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" name="Text Box 7"/>
          <p:cNvSpPr txBox="1">
            <a:spLocks noChangeArrowheads="1"/>
          </p:cNvSpPr>
          <p:nvPr/>
        </p:nvSpPr>
        <p:spPr bwMode="auto">
          <a:xfrm>
            <a:off x="797256" y="6234752"/>
            <a:ext cx="2646878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n-lt"/>
              </a:rPr>
              <a:t>Schedule Planning &amp; Analysis</a:t>
            </a:r>
            <a:endParaRPr lang="en-US" dirty="0">
              <a:latin typeface="+mn-lt"/>
            </a:endParaRPr>
          </a:p>
        </p:txBody>
      </p:sp>
      <p:sp>
        <p:nvSpPr>
          <p:cNvPr id="226" name="Text Box 7"/>
          <p:cNvSpPr txBox="1">
            <a:spLocks noChangeArrowheads="1"/>
          </p:cNvSpPr>
          <p:nvPr/>
        </p:nvSpPr>
        <p:spPr bwMode="auto">
          <a:xfrm>
            <a:off x="7176448" y="1301997"/>
            <a:ext cx="1327928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n-lt"/>
              </a:rPr>
              <a:t>Control Code</a:t>
            </a:r>
            <a:endParaRPr lang="en-US" dirty="0">
              <a:latin typeface="+mn-lt"/>
            </a:endParaRPr>
          </a:p>
        </p:txBody>
      </p:sp>
      <p:sp>
        <p:nvSpPr>
          <p:cNvPr id="645" name="Arc 644"/>
          <p:cNvSpPr/>
          <p:nvPr/>
        </p:nvSpPr>
        <p:spPr bwMode="auto">
          <a:xfrm rot="11028660">
            <a:off x="2259689" y="4522117"/>
            <a:ext cx="5433689" cy="1681955"/>
          </a:xfrm>
          <a:prstGeom prst="arc">
            <a:avLst>
              <a:gd name="adj1" fmla="val 11157810"/>
              <a:gd name="adj2" fmla="val 21499815"/>
            </a:avLst>
          </a:prstGeom>
          <a:noFill/>
          <a:ln w="50800" cap="flat" cmpd="sng" algn="ctr">
            <a:solidFill>
              <a:schemeClr val="accent2">
                <a:alpha val="86000"/>
              </a:schemeClr>
            </a:solidFill>
            <a:prstDash val="solid"/>
            <a:round/>
            <a:headEnd type="stealth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6" name="Arc 645"/>
          <p:cNvSpPr/>
          <p:nvPr/>
        </p:nvSpPr>
        <p:spPr bwMode="auto">
          <a:xfrm rot="5026008">
            <a:off x="4495270" y="2429855"/>
            <a:ext cx="4486036" cy="2970310"/>
          </a:xfrm>
          <a:prstGeom prst="arc">
            <a:avLst>
              <a:gd name="adj1" fmla="val 11266467"/>
              <a:gd name="adj2" fmla="val 20264550"/>
            </a:avLst>
          </a:prstGeom>
          <a:noFill/>
          <a:ln w="50800" cap="flat" cmpd="sng" algn="ctr">
            <a:solidFill>
              <a:schemeClr val="accent2">
                <a:alpha val="86000"/>
              </a:schemeClr>
            </a:solidFill>
            <a:prstDash val="solid"/>
            <a:round/>
            <a:headEnd type="stealth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7" name="Arc 646"/>
          <p:cNvSpPr/>
          <p:nvPr/>
        </p:nvSpPr>
        <p:spPr bwMode="auto">
          <a:xfrm rot="19576015">
            <a:off x="1768326" y="2165207"/>
            <a:ext cx="5692814" cy="2789745"/>
          </a:xfrm>
          <a:prstGeom prst="arc">
            <a:avLst>
              <a:gd name="adj1" fmla="val 10865014"/>
              <a:gd name="adj2" fmla="val 20780879"/>
            </a:avLst>
          </a:prstGeom>
          <a:noFill/>
          <a:ln w="50800" cap="flat" cmpd="sng" algn="ctr">
            <a:solidFill>
              <a:schemeClr val="accent2">
                <a:alpha val="86000"/>
              </a:schemeClr>
            </a:solidFill>
            <a:prstDash val="solid"/>
            <a:round/>
            <a:headEnd type="stealth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8" name="AutoShape 6"/>
          <p:cNvSpPr>
            <a:spLocks noChangeArrowheads="1"/>
          </p:cNvSpPr>
          <p:nvPr/>
        </p:nvSpPr>
        <p:spPr bwMode="auto">
          <a:xfrm>
            <a:off x="4267200" y="3352800"/>
            <a:ext cx="3657600" cy="838200"/>
          </a:xfrm>
          <a:prstGeom prst="wedgeRoundRectCallout">
            <a:avLst>
              <a:gd name="adj1" fmla="val 31836"/>
              <a:gd name="adj2" fmla="val -4997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Users can plan the schedule, build robot action model, generate code, and analyze timing requirements</a:t>
            </a:r>
            <a:endParaRPr lang="en-US" sz="2400" dirty="0">
              <a:latin typeface="+mn-lt"/>
            </a:endParaRPr>
          </a:p>
        </p:txBody>
      </p:sp>
      <p:pic>
        <p:nvPicPr>
          <p:cNvPr id="26" name="Picture 2" descr="http://blog.niot.net/blog-images/confirmed-mercedes-to-shift-some-production-of-next-gen-c-clas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1371600"/>
            <a:ext cx="3352800" cy="22333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 advTm="91354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533400" y="5029200"/>
            <a:ext cx="8077200" cy="118872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33400" y="3733800"/>
            <a:ext cx="8077200" cy="1188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 cap="flat" cmpd="sng" algn="ctr">
            <a:solidFill>
              <a:srgbClr val="FF9E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3400" y="2438400"/>
            <a:ext cx="8077200" cy="11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Roadmap</a:t>
            </a:r>
            <a:endParaRPr lang="en-US" sz="3600" dirty="0"/>
          </a:p>
        </p:txBody>
      </p:sp>
      <p:sp>
        <p:nvSpPr>
          <p:cNvPr id="31" name="Subtitle 5"/>
          <p:cNvSpPr txBox="1">
            <a:spLocks/>
          </p:cNvSpPr>
          <p:nvPr/>
        </p:nvSpPr>
        <p:spPr bwMode="auto">
          <a:xfrm>
            <a:off x="4876800" y="5997700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Live-MTBD</a:t>
            </a:r>
            <a:endParaRPr lang="en-US" sz="1400" kern="0" dirty="0">
              <a:latin typeface="+mn-lt"/>
            </a:endParaRPr>
          </a:p>
        </p:txBody>
      </p:sp>
      <p:sp>
        <p:nvSpPr>
          <p:cNvPr id="35" name="Subtitle 5"/>
          <p:cNvSpPr txBox="1">
            <a:spLocks/>
          </p:cNvSpPr>
          <p:nvPr/>
        </p:nvSpPr>
        <p:spPr bwMode="auto">
          <a:xfrm>
            <a:off x="7136466" y="5998192"/>
            <a:ext cx="12455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MTBD Debugger</a:t>
            </a:r>
            <a:endParaRPr lang="en-US" sz="1400" kern="0" dirty="0">
              <a:latin typeface="+mn-lt"/>
            </a:endParaRPr>
          </a:p>
        </p:txBody>
      </p:sp>
      <p:sp>
        <p:nvSpPr>
          <p:cNvPr id="43" name="Subtitle 5"/>
          <p:cNvSpPr txBox="1">
            <a:spLocks/>
          </p:cNvSpPr>
          <p:nvPr/>
        </p:nvSpPr>
        <p:spPr bwMode="auto">
          <a:xfrm>
            <a:off x="3565869" y="5992328"/>
            <a:ext cx="4841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MTBD</a:t>
            </a:r>
            <a:endParaRPr lang="en-US" sz="1400" kern="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1009" y="5006016"/>
            <a:ext cx="12977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Approaches</a:t>
            </a:r>
            <a:endParaRPr lang="en-US" u="sng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75530" y="3712192"/>
            <a:ext cx="2091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Research Objectives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19752" y="243044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Motivation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33400" y="1143000"/>
            <a:ext cx="8077200" cy="1188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/>
          <a:lstStyle/>
          <a:p>
            <a:pPr algn="l">
              <a:buFont typeface="Wingdings" pitchFamily="2" charset="2"/>
              <a:buNone/>
            </a:pPr>
            <a:endParaRPr lang="en-US" b="1">
              <a:latin typeface="Gill Sans MT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33400" y="1183944"/>
            <a:ext cx="135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b="1" u="sng" dirty="0" smtClean="0">
                <a:latin typeface="+mn-lt"/>
                <a:ea typeface="宋体" pitchFamily="2" charset="-122"/>
              </a:rPr>
              <a:t>Introduction</a:t>
            </a:r>
            <a:endParaRPr lang="en-US" altLang="zh-CN" b="1" u="sng" dirty="0">
              <a:latin typeface="+mn-lt"/>
              <a:ea typeface="宋体" pitchFamily="2" charset="-122"/>
            </a:endParaRPr>
          </a:p>
        </p:txBody>
      </p:sp>
      <p:sp>
        <p:nvSpPr>
          <p:cNvPr id="115" name="Subtitle 5"/>
          <p:cNvSpPr txBox="1">
            <a:spLocks/>
          </p:cNvSpPr>
          <p:nvPr/>
        </p:nvSpPr>
        <p:spPr bwMode="auto">
          <a:xfrm>
            <a:off x="2764808" y="2057400"/>
            <a:ext cx="2286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Domain-Specific Modeling</a:t>
            </a:r>
            <a:endParaRPr lang="en-US" sz="1400" kern="0" dirty="0">
              <a:latin typeface="+mn-lt"/>
            </a:endParaRPr>
          </a:p>
        </p:txBody>
      </p:sp>
      <p:sp>
        <p:nvSpPr>
          <p:cNvPr id="116" name="Subtitle 5"/>
          <p:cNvSpPr txBox="1">
            <a:spLocks/>
          </p:cNvSpPr>
          <p:nvPr/>
        </p:nvSpPr>
        <p:spPr bwMode="auto">
          <a:xfrm>
            <a:off x="5070144" y="2070556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Model Evolution</a:t>
            </a:r>
            <a:endParaRPr lang="en-US" sz="1400" kern="0" dirty="0">
              <a:latin typeface="+mn-lt"/>
            </a:endParaRPr>
          </a:p>
        </p:txBody>
      </p:sp>
      <p:sp>
        <p:nvSpPr>
          <p:cNvPr id="117" name="Subtitle 5"/>
          <p:cNvSpPr txBox="1">
            <a:spLocks/>
          </p:cNvSpPr>
          <p:nvPr/>
        </p:nvSpPr>
        <p:spPr bwMode="auto">
          <a:xfrm>
            <a:off x="2895600" y="3385292"/>
            <a:ext cx="1905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Using and learning MTLs</a:t>
            </a:r>
            <a:endParaRPr lang="en-US" sz="1400" kern="0" dirty="0">
              <a:latin typeface="+mn-lt"/>
            </a:endParaRPr>
          </a:p>
        </p:txBody>
      </p:sp>
      <p:sp>
        <p:nvSpPr>
          <p:cNvPr id="120" name="Subtitle 5"/>
          <p:cNvSpPr txBox="1">
            <a:spLocks/>
          </p:cNvSpPr>
          <p:nvPr/>
        </p:nvSpPr>
        <p:spPr bwMode="auto">
          <a:xfrm>
            <a:off x="2909248" y="4661356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User-Centric</a:t>
            </a:r>
            <a:endParaRPr lang="en-US" sz="1400" kern="0" dirty="0">
              <a:latin typeface="+mn-lt"/>
            </a:endParaRPr>
          </a:p>
        </p:txBody>
      </p:sp>
      <p:sp>
        <p:nvSpPr>
          <p:cNvPr id="122" name="Subtitle 5"/>
          <p:cNvSpPr txBox="1">
            <a:spLocks/>
          </p:cNvSpPr>
          <p:nvPr/>
        </p:nvSpPr>
        <p:spPr bwMode="auto">
          <a:xfrm>
            <a:off x="4876800" y="4648200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Reuse Support</a:t>
            </a:r>
            <a:endParaRPr lang="en-US" sz="1400" kern="0" dirty="0">
              <a:latin typeface="+mn-lt"/>
            </a:endParaRPr>
          </a:p>
        </p:txBody>
      </p:sp>
      <p:sp>
        <p:nvSpPr>
          <p:cNvPr id="123" name="Subtitle 5"/>
          <p:cNvSpPr txBox="1">
            <a:spLocks/>
          </p:cNvSpPr>
          <p:nvPr/>
        </p:nvSpPr>
        <p:spPr bwMode="auto">
          <a:xfrm>
            <a:off x="6781800" y="4647708"/>
            <a:ext cx="1828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dirty="0" smtClean="0">
                <a:latin typeface="+mn-lt"/>
              </a:rPr>
              <a:t>Debugging Mechanism</a:t>
            </a:r>
            <a:endParaRPr lang="en-US" sz="1400" kern="0" dirty="0">
              <a:latin typeface="+mn-lt"/>
            </a:endParaRPr>
          </a:p>
        </p:txBody>
      </p:sp>
      <p:pic>
        <p:nvPicPr>
          <p:cNvPr id="22530" name="Picture 2" descr="http://www.firstaidcourses.co.uk/images/site/introduction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080" y="1540479"/>
            <a:ext cx="701720" cy="701720"/>
          </a:xfrm>
          <a:prstGeom prst="rect">
            <a:avLst/>
          </a:prstGeom>
          <a:noFill/>
        </p:spPr>
      </p:pic>
      <p:sp>
        <p:nvSpPr>
          <p:cNvPr id="22532" name="AutoShape 4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https://knowledgebase.newvisions.org/resource/i/problem_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http://www.foxheadworks.com/Global/Images/Big_warn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280" y="2849527"/>
            <a:ext cx="584767" cy="584769"/>
          </a:xfrm>
          <a:prstGeom prst="rect">
            <a:avLst/>
          </a:prstGeom>
          <a:noFill/>
        </p:spPr>
      </p:pic>
      <p:pic>
        <p:nvPicPr>
          <p:cNvPr id="22542" name="Picture 14" descr="http://clubdeq.com/targ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280" y="4152887"/>
            <a:ext cx="584767" cy="584767"/>
          </a:xfrm>
          <a:prstGeom prst="rect">
            <a:avLst/>
          </a:prstGeom>
          <a:noFill/>
        </p:spPr>
      </p:pic>
      <p:pic>
        <p:nvPicPr>
          <p:cNvPr id="22551" name="Picture 23" descr="C:\Users\Yu Sun\Desktop\solution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280" y="5426680"/>
            <a:ext cx="584767" cy="593120"/>
          </a:xfrm>
          <a:prstGeom prst="rect">
            <a:avLst/>
          </a:prstGeom>
          <a:noFill/>
        </p:spPr>
      </p:pic>
      <p:pic>
        <p:nvPicPr>
          <p:cNvPr id="22552" name="Picture 24" descr="C:\Users\Yu Sun\Desktop\defensetmp\d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371600"/>
            <a:ext cx="1143000" cy="672152"/>
          </a:xfrm>
          <a:prstGeom prst="rect">
            <a:avLst/>
          </a:prstGeom>
          <a:noFill/>
        </p:spPr>
      </p:pic>
      <p:pic>
        <p:nvPicPr>
          <p:cNvPr id="22553" name="Picture 25" descr="C:\Users\Yu Sun\Desktop\defensetmp\modelevoluti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86395" y="1390936"/>
            <a:ext cx="1705557" cy="632699"/>
          </a:xfrm>
          <a:prstGeom prst="rect">
            <a:avLst/>
          </a:prstGeom>
          <a:noFill/>
        </p:spPr>
      </p:pic>
      <p:grpSp>
        <p:nvGrpSpPr>
          <p:cNvPr id="3" name="Group 246"/>
          <p:cNvGrpSpPr/>
          <p:nvPr/>
        </p:nvGrpSpPr>
        <p:grpSpPr>
          <a:xfrm>
            <a:off x="6705600" y="1219200"/>
            <a:ext cx="2057400" cy="1084860"/>
            <a:chOff x="6553200" y="1143000"/>
            <a:chExt cx="2057400" cy="1084860"/>
          </a:xfrm>
        </p:grpSpPr>
        <p:sp>
          <p:nvSpPr>
            <p:cNvPr id="121" name="Subtitle 5"/>
            <p:cNvSpPr txBox="1">
              <a:spLocks/>
            </p:cNvSpPr>
            <p:nvPr/>
          </p:nvSpPr>
          <p:spPr bwMode="auto">
            <a:xfrm>
              <a:off x="6553200" y="1796973"/>
              <a:ext cx="2057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Model Transformation Languages (MTLs)</a:t>
              </a:r>
              <a:endParaRPr lang="en-US" sz="1400" kern="0" dirty="0">
                <a:latin typeface="+mn-lt"/>
              </a:endParaRPr>
            </a:p>
          </p:txBody>
        </p:sp>
        <p:pic>
          <p:nvPicPr>
            <p:cNvPr id="65" name="Content Placeholder 3" descr="PPT5A8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010400" y="1159367"/>
              <a:ext cx="516393" cy="61623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66" name="Picture 3" descr="C:\Documents and Settings\yusun\Desktop\Picture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03872" y="1143000"/>
              <a:ext cx="473328" cy="63130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22554" name="Picture 26" descr="C:\Users\Yu Sun\Desktop\defensetmp\uselear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2609469"/>
            <a:ext cx="1462088" cy="772824"/>
          </a:xfrm>
          <a:prstGeom prst="rect">
            <a:avLst/>
          </a:prstGeom>
          <a:noFill/>
        </p:spPr>
      </p:pic>
      <p:grpSp>
        <p:nvGrpSpPr>
          <p:cNvPr id="4" name="Group 247"/>
          <p:cNvGrpSpPr/>
          <p:nvPr/>
        </p:nvGrpSpPr>
        <p:grpSpPr>
          <a:xfrm>
            <a:off x="6926240" y="2653352"/>
            <a:ext cx="1600200" cy="945504"/>
            <a:chOff x="6858000" y="2586992"/>
            <a:chExt cx="1600200" cy="945504"/>
          </a:xfrm>
        </p:grpSpPr>
        <p:sp>
          <p:nvSpPr>
            <p:cNvPr id="119" name="Subtitle 5"/>
            <p:cNvSpPr txBox="1">
              <a:spLocks/>
            </p:cNvSpPr>
            <p:nvPr/>
          </p:nvSpPr>
          <p:spPr bwMode="auto">
            <a:xfrm>
              <a:off x="6858000" y="3317052"/>
              <a:ext cx="1600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Debugging MTL Rules</a:t>
              </a:r>
              <a:endParaRPr lang="en-US" sz="1400" kern="0" dirty="0">
                <a:latin typeface="+mn-lt"/>
              </a:endParaRPr>
            </a:p>
          </p:txBody>
        </p:sp>
        <p:grpSp>
          <p:nvGrpSpPr>
            <p:cNvPr id="5" name="Group 100"/>
            <p:cNvGrpSpPr/>
            <p:nvPr/>
          </p:nvGrpSpPr>
          <p:grpSpPr>
            <a:xfrm>
              <a:off x="7010400" y="2586992"/>
              <a:ext cx="1295400" cy="689608"/>
              <a:chOff x="1295400" y="4724400"/>
              <a:chExt cx="1632769" cy="994408"/>
            </a:xfrm>
          </p:grpSpPr>
          <p:pic>
            <p:nvPicPr>
              <p:cNvPr id="102" name="Picture 101" descr="Script_Debugger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295400" y="4953000"/>
                <a:ext cx="712108" cy="765808"/>
              </a:xfrm>
              <a:prstGeom prst="rect">
                <a:avLst/>
              </a:prstGeom>
            </p:spPr>
          </p:pic>
          <p:pic>
            <p:nvPicPr>
              <p:cNvPr id="103" name="Picture 102" descr="comingsoon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057400" y="4724400"/>
                <a:ext cx="870769" cy="990600"/>
              </a:xfrm>
              <a:prstGeom prst="rect">
                <a:avLst/>
              </a:prstGeom>
            </p:spPr>
          </p:pic>
        </p:grpSp>
      </p:grpSp>
      <p:grpSp>
        <p:nvGrpSpPr>
          <p:cNvPr id="6" name="Group 248"/>
          <p:cNvGrpSpPr/>
          <p:nvPr/>
        </p:nvGrpSpPr>
        <p:grpSpPr>
          <a:xfrm>
            <a:off x="4912056" y="2541896"/>
            <a:ext cx="1752600" cy="1066800"/>
            <a:chOff x="4648200" y="2465696"/>
            <a:chExt cx="1752600" cy="1066800"/>
          </a:xfrm>
        </p:grpSpPr>
        <p:sp>
          <p:nvSpPr>
            <p:cNvPr id="118" name="Subtitle 5"/>
            <p:cNvSpPr txBox="1">
              <a:spLocks/>
            </p:cNvSpPr>
            <p:nvPr/>
          </p:nvSpPr>
          <p:spPr bwMode="auto">
            <a:xfrm>
              <a:off x="4648200" y="3317052"/>
              <a:ext cx="175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defRPr/>
              </a:pPr>
              <a:r>
                <a:rPr lang="en-US" sz="1400" kern="0" dirty="0" smtClean="0">
                  <a:latin typeface="+mn-lt"/>
                </a:rPr>
                <a:t>Reusing MTL Rules</a:t>
              </a:r>
              <a:endParaRPr lang="en-US" sz="1400" kern="0" dirty="0">
                <a:latin typeface="+mn-lt"/>
              </a:endParaRPr>
            </a:p>
          </p:txBody>
        </p:sp>
        <p:grpSp>
          <p:nvGrpSpPr>
            <p:cNvPr id="7" name="Group 250"/>
            <p:cNvGrpSpPr>
              <a:grpSpLocks/>
            </p:cNvGrpSpPr>
            <p:nvPr/>
          </p:nvGrpSpPr>
          <p:grpSpPr bwMode="auto">
            <a:xfrm>
              <a:off x="5181600" y="2465696"/>
              <a:ext cx="760413" cy="838200"/>
              <a:chOff x="5715000" y="2868613"/>
              <a:chExt cx="2819400" cy="3390900"/>
            </a:xfrm>
          </p:grpSpPr>
          <p:grpSp>
            <p:nvGrpSpPr>
              <p:cNvPr id="8" name="Group 128"/>
              <p:cNvGrpSpPr>
                <a:grpSpLocks/>
              </p:cNvGrpSpPr>
              <p:nvPr/>
            </p:nvGrpSpPr>
            <p:grpSpPr bwMode="auto">
              <a:xfrm>
                <a:off x="7239000" y="5816600"/>
                <a:ext cx="685800" cy="442913"/>
                <a:chOff x="1892300" y="3938588"/>
                <a:chExt cx="685800" cy="442912"/>
              </a:xfrm>
            </p:grpSpPr>
            <p:sp>
              <p:nvSpPr>
                <p:cNvPr id="231" name="Rectangle 72"/>
                <p:cNvSpPr>
                  <a:spLocks noChangeArrowheads="1"/>
                </p:cNvSpPr>
                <p:nvPr/>
              </p:nvSpPr>
              <p:spPr bwMode="auto">
                <a:xfrm>
                  <a:off x="1892300" y="3938588"/>
                  <a:ext cx="685800" cy="442912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Line 73"/>
                <p:cNvSpPr>
                  <a:spLocks noChangeShapeType="1"/>
                </p:cNvSpPr>
                <p:nvPr/>
              </p:nvSpPr>
              <p:spPr bwMode="auto">
                <a:xfrm>
                  <a:off x="1968500" y="4000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74"/>
                <p:cNvSpPr>
                  <a:spLocks noChangeShapeType="1"/>
                </p:cNvSpPr>
                <p:nvPr/>
              </p:nvSpPr>
              <p:spPr bwMode="auto">
                <a:xfrm>
                  <a:off x="1968500" y="4076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75"/>
                <p:cNvSpPr>
                  <a:spLocks noChangeShapeType="1"/>
                </p:cNvSpPr>
                <p:nvPr/>
              </p:nvSpPr>
              <p:spPr bwMode="auto">
                <a:xfrm>
                  <a:off x="1968500" y="41529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76"/>
                <p:cNvSpPr>
                  <a:spLocks noChangeShapeType="1"/>
                </p:cNvSpPr>
                <p:nvPr/>
              </p:nvSpPr>
              <p:spPr bwMode="auto">
                <a:xfrm>
                  <a:off x="1968500" y="4229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77"/>
                <p:cNvSpPr>
                  <a:spLocks noChangeShapeType="1"/>
                </p:cNvSpPr>
                <p:nvPr/>
              </p:nvSpPr>
              <p:spPr bwMode="auto">
                <a:xfrm>
                  <a:off x="19685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27"/>
              <p:cNvGrpSpPr>
                <a:grpSpLocks/>
              </p:cNvGrpSpPr>
              <p:nvPr/>
            </p:nvGrpSpPr>
            <p:grpSpPr bwMode="auto">
              <a:xfrm>
                <a:off x="5715000" y="2868613"/>
                <a:ext cx="838200" cy="3162300"/>
                <a:chOff x="4724400" y="2781300"/>
                <a:chExt cx="838200" cy="3162300"/>
              </a:xfrm>
            </p:grpSpPr>
            <p:sp>
              <p:nvSpPr>
                <p:cNvPr id="193" name="Rectangle 4"/>
                <p:cNvSpPr>
                  <a:spLocks noChangeArrowheads="1"/>
                </p:cNvSpPr>
                <p:nvPr/>
              </p:nvSpPr>
              <p:spPr bwMode="auto">
                <a:xfrm>
                  <a:off x="4724400" y="2781300"/>
                  <a:ext cx="838200" cy="31623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94" name="Line 40"/>
                <p:cNvSpPr>
                  <a:spLocks noChangeShapeType="1"/>
                </p:cNvSpPr>
                <p:nvPr/>
              </p:nvSpPr>
              <p:spPr bwMode="auto">
                <a:xfrm>
                  <a:off x="4876800" y="5448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41"/>
                <p:cNvSpPr>
                  <a:spLocks noChangeShapeType="1"/>
                </p:cNvSpPr>
                <p:nvPr/>
              </p:nvSpPr>
              <p:spPr bwMode="auto">
                <a:xfrm>
                  <a:off x="4876800" y="5372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42"/>
                <p:cNvSpPr>
                  <a:spLocks noChangeShapeType="1"/>
                </p:cNvSpPr>
                <p:nvPr/>
              </p:nvSpPr>
              <p:spPr bwMode="auto">
                <a:xfrm>
                  <a:off x="4876800" y="5295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43"/>
                <p:cNvSpPr>
                  <a:spLocks noChangeShapeType="1"/>
                </p:cNvSpPr>
                <p:nvPr/>
              </p:nvSpPr>
              <p:spPr bwMode="auto">
                <a:xfrm>
                  <a:off x="4876800" y="58293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44"/>
                <p:cNvSpPr>
                  <a:spLocks noChangeShapeType="1"/>
                </p:cNvSpPr>
                <p:nvPr/>
              </p:nvSpPr>
              <p:spPr bwMode="auto">
                <a:xfrm>
                  <a:off x="4876800" y="5753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45"/>
                <p:cNvSpPr>
                  <a:spLocks noChangeShapeType="1"/>
                </p:cNvSpPr>
                <p:nvPr/>
              </p:nvSpPr>
              <p:spPr bwMode="auto">
                <a:xfrm>
                  <a:off x="4876800" y="5676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46"/>
                <p:cNvSpPr>
                  <a:spLocks noChangeShapeType="1"/>
                </p:cNvSpPr>
                <p:nvPr/>
              </p:nvSpPr>
              <p:spPr bwMode="auto">
                <a:xfrm>
                  <a:off x="4876800" y="5600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47"/>
                <p:cNvSpPr>
                  <a:spLocks noChangeShapeType="1"/>
                </p:cNvSpPr>
                <p:nvPr/>
              </p:nvSpPr>
              <p:spPr bwMode="auto">
                <a:xfrm>
                  <a:off x="4876800" y="5524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48"/>
                <p:cNvSpPr>
                  <a:spLocks noChangeShapeType="1"/>
                </p:cNvSpPr>
                <p:nvPr/>
              </p:nvSpPr>
              <p:spPr bwMode="auto">
                <a:xfrm>
                  <a:off x="48768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49"/>
                <p:cNvSpPr>
                  <a:spLocks noChangeShapeType="1"/>
                </p:cNvSpPr>
                <p:nvPr/>
              </p:nvSpPr>
              <p:spPr bwMode="auto">
                <a:xfrm>
                  <a:off x="4876800" y="4229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50"/>
                <p:cNvSpPr>
                  <a:spLocks noChangeShapeType="1"/>
                </p:cNvSpPr>
                <p:nvPr/>
              </p:nvSpPr>
              <p:spPr bwMode="auto">
                <a:xfrm>
                  <a:off x="4876800" y="41529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51"/>
                <p:cNvSpPr>
                  <a:spLocks noChangeShapeType="1"/>
                </p:cNvSpPr>
                <p:nvPr/>
              </p:nvSpPr>
              <p:spPr bwMode="auto">
                <a:xfrm>
                  <a:off x="4876800" y="40767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52"/>
                <p:cNvSpPr>
                  <a:spLocks noChangeShapeType="1"/>
                </p:cNvSpPr>
                <p:nvPr/>
              </p:nvSpPr>
              <p:spPr bwMode="auto">
                <a:xfrm>
                  <a:off x="4876800" y="4000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53"/>
                <p:cNvSpPr>
                  <a:spLocks noChangeShapeType="1"/>
                </p:cNvSpPr>
                <p:nvPr/>
              </p:nvSpPr>
              <p:spPr bwMode="auto">
                <a:xfrm>
                  <a:off x="4876800" y="3924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54"/>
                <p:cNvSpPr>
                  <a:spLocks noChangeShapeType="1"/>
                </p:cNvSpPr>
                <p:nvPr/>
              </p:nvSpPr>
              <p:spPr bwMode="auto">
                <a:xfrm>
                  <a:off x="4876800" y="38481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55"/>
                <p:cNvSpPr>
                  <a:spLocks noChangeShapeType="1"/>
                </p:cNvSpPr>
                <p:nvPr/>
              </p:nvSpPr>
              <p:spPr bwMode="auto">
                <a:xfrm>
                  <a:off x="48768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56"/>
                <p:cNvSpPr>
                  <a:spLocks noChangeShapeType="1"/>
                </p:cNvSpPr>
                <p:nvPr/>
              </p:nvSpPr>
              <p:spPr bwMode="auto">
                <a:xfrm>
                  <a:off x="4876800" y="3695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57"/>
                <p:cNvSpPr>
                  <a:spLocks noChangeShapeType="1"/>
                </p:cNvSpPr>
                <p:nvPr/>
              </p:nvSpPr>
              <p:spPr bwMode="auto">
                <a:xfrm>
                  <a:off x="4876800" y="36195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58"/>
                <p:cNvSpPr>
                  <a:spLocks noChangeShapeType="1"/>
                </p:cNvSpPr>
                <p:nvPr/>
              </p:nvSpPr>
              <p:spPr bwMode="auto">
                <a:xfrm>
                  <a:off x="4876800" y="3543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59"/>
                <p:cNvSpPr>
                  <a:spLocks noChangeShapeType="1"/>
                </p:cNvSpPr>
                <p:nvPr/>
              </p:nvSpPr>
              <p:spPr bwMode="auto">
                <a:xfrm>
                  <a:off x="4876800" y="3467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60"/>
                <p:cNvSpPr>
                  <a:spLocks noChangeShapeType="1"/>
                </p:cNvSpPr>
                <p:nvPr/>
              </p:nvSpPr>
              <p:spPr bwMode="auto">
                <a:xfrm>
                  <a:off x="4876800" y="33909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61"/>
                <p:cNvSpPr>
                  <a:spLocks noChangeShapeType="1"/>
                </p:cNvSpPr>
                <p:nvPr/>
              </p:nvSpPr>
              <p:spPr bwMode="auto">
                <a:xfrm>
                  <a:off x="4876800" y="3314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62"/>
                <p:cNvSpPr>
                  <a:spLocks noChangeShapeType="1"/>
                </p:cNvSpPr>
                <p:nvPr/>
              </p:nvSpPr>
              <p:spPr bwMode="auto">
                <a:xfrm>
                  <a:off x="4876800" y="32385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63"/>
                <p:cNvSpPr>
                  <a:spLocks noChangeShapeType="1"/>
                </p:cNvSpPr>
                <p:nvPr/>
              </p:nvSpPr>
              <p:spPr bwMode="auto">
                <a:xfrm>
                  <a:off x="4876800" y="3162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64"/>
                <p:cNvSpPr>
                  <a:spLocks noChangeShapeType="1"/>
                </p:cNvSpPr>
                <p:nvPr/>
              </p:nvSpPr>
              <p:spPr bwMode="auto">
                <a:xfrm>
                  <a:off x="4876800" y="3086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65"/>
                <p:cNvSpPr>
                  <a:spLocks noChangeShapeType="1"/>
                </p:cNvSpPr>
                <p:nvPr/>
              </p:nvSpPr>
              <p:spPr bwMode="auto">
                <a:xfrm>
                  <a:off x="4876800" y="30099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66"/>
                <p:cNvSpPr>
                  <a:spLocks noChangeShapeType="1"/>
                </p:cNvSpPr>
                <p:nvPr/>
              </p:nvSpPr>
              <p:spPr bwMode="auto">
                <a:xfrm>
                  <a:off x="4876800" y="2933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67"/>
                <p:cNvSpPr>
                  <a:spLocks noChangeShapeType="1"/>
                </p:cNvSpPr>
                <p:nvPr/>
              </p:nvSpPr>
              <p:spPr bwMode="auto">
                <a:xfrm>
                  <a:off x="4876800" y="4686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68"/>
                <p:cNvSpPr>
                  <a:spLocks noChangeShapeType="1"/>
                </p:cNvSpPr>
                <p:nvPr/>
              </p:nvSpPr>
              <p:spPr bwMode="auto">
                <a:xfrm>
                  <a:off x="4876800" y="4610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69"/>
                <p:cNvSpPr>
                  <a:spLocks noChangeShapeType="1"/>
                </p:cNvSpPr>
                <p:nvPr/>
              </p:nvSpPr>
              <p:spPr bwMode="auto">
                <a:xfrm>
                  <a:off x="4876800" y="45339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70"/>
                <p:cNvSpPr>
                  <a:spLocks noChangeShapeType="1"/>
                </p:cNvSpPr>
                <p:nvPr/>
              </p:nvSpPr>
              <p:spPr bwMode="auto">
                <a:xfrm>
                  <a:off x="4876800" y="44577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71"/>
                <p:cNvSpPr>
                  <a:spLocks noChangeShapeType="1"/>
                </p:cNvSpPr>
                <p:nvPr/>
              </p:nvSpPr>
              <p:spPr bwMode="auto">
                <a:xfrm>
                  <a:off x="4876800" y="4381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78"/>
                <p:cNvSpPr>
                  <a:spLocks noChangeShapeType="1"/>
                </p:cNvSpPr>
                <p:nvPr/>
              </p:nvSpPr>
              <p:spPr bwMode="auto">
                <a:xfrm>
                  <a:off x="4876800" y="4838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79"/>
                <p:cNvSpPr>
                  <a:spLocks noChangeShapeType="1"/>
                </p:cNvSpPr>
                <p:nvPr/>
              </p:nvSpPr>
              <p:spPr bwMode="auto">
                <a:xfrm>
                  <a:off x="4876800" y="4914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80"/>
                <p:cNvSpPr>
                  <a:spLocks noChangeShapeType="1"/>
                </p:cNvSpPr>
                <p:nvPr/>
              </p:nvSpPr>
              <p:spPr bwMode="auto">
                <a:xfrm>
                  <a:off x="4876800" y="4991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81"/>
                <p:cNvSpPr>
                  <a:spLocks noChangeShapeType="1"/>
                </p:cNvSpPr>
                <p:nvPr/>
              </p:nvSpPr>
              <p:spPr bwMode="auto">
                <a:xfrm>
                  <a:off x="4876800" y="5067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82"/>
                <p:cNvSpPr>
                  <a:spLocks noChangeShapeType="1"/>
                </p:cNvSpPr>
                <p:nvPr/>
              </p:nvSpPr>
              <p:spPr bwMode="auto">
                <a:xfrm>
                  <a:off x="4876800" y="5143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26"/>
              <p:cNvGrpSpPr>
                <a:grpSpLocks/>
              </p:cNvGrpSpPr>
              <p:nvPr/>
            </p:nvGrpSpPr>
            <p:grpSpPr bwMode="auto">
              <a:xfrm>
                <a:off x="6705600" y="2868613"/>
                <a:ext cx="838200" cy="1676400"/>
                <a:chOff x="5715000" y="2781300"/>
                <a:chExt cx="838200" cy="1676400"/>
              </a:xfrm>
            </p:grpSpPr>
            <p:sp>
              <p:nvSpPr>
                <p:cNvPr id="175" name="Rectangle 6"/>
                <p:cNvSpPr>
                  <a:spLocks noChangeArrowheads="1"/>
                </p:cNvSpPr>
                <p:nvPr/>
              </p:nvSpPr>
              <p:spPr bwMode="auto">
                <a:xfrm>
                  <a:off x="5715000" y="2781300"/>
                  <a:ext cx="838200" cy="16764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76" name="Line 28"/>
                <p:cNvSpPr>
                  <a:spLocks noChangeShapeType="1"/>
                </p:cNvSpPr>
                <p:nvPr/>
              </p:nvSpPr>
              <p:spPr bwMode="auto">
                <a:xfrm>
                  <a:off x="5867400" y="3314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9"/>
                <p:cNvSpPr>
                  <a:spLocks noChangeShapeType="1"/>
                </p:cNvSpPr>
                <p:nvPr/>
              </p:nvSpPr>
              <p:spPr bwMode="auto">
                <a:xfrm>
                  <a:off x="5867400" y="3238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30"/>
                <p:cNvSpPr>
                  <a:spLocks noChangeShapeType="1"/>
                </p:cNvSpPr>
                <p:nvPr/>
              </p:nvSpPr>
              <p:spPr bwMode="auto">
                <a:xfrm>
                  <a:off x="5867400" y="3162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31"/>
                <p:cNvSpPr>
                  <a:spLocks noChangeShapeType="1"/>
                </p:cNvSpPr>
                <p:nvPr/>
              </p:nvSpPr>
              <p:spPr bwMode="auto">
                <a:xfrm>
                  <a:off x="5867400" y="30861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32"/>
                <p:cNvSpPr>
                  <a:spLocks noChangeShapeType="1"/>
                </p:cNvSpPr>
                <p:nvPr/>
              </p:nvSpPr>
              <p:spPr bwMode="auto">
                <a:xfrm>
                  <a:off x="5867400" y="3009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33"/>
                <p:cNvSpPr>
                  <a:spLocks noChangeShapeType="1"/>
                </p:cNvSpPr>
                <p:nvPr/>
              </p:nvSpPr>
              <p:spPr bwMode="auto">
                <a:xfrm>
                  <a:off x="5867400" y="29337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34"/>
                <p:cNvSpPr>
                  <a:spLocks noChangeShapeType="1"/>
                </p:cNvSpPr>
                <p:nvPr/>
              </p:nvSpPr>
              <p:spPr bwMode="auto">
                <a:xfrm>
                  <a:off x="5867400" y="43053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35"/>
                <p:cNvSpPr>
                  <a:spLocks noChangeShapeType="1"/>
                </p:cNvSpPr>
                <p:nvPr/>
              </p:nvSpPr>
              <p:spPr bwMode="auto">
                <a:xfrm>
                  <a:off x="5867400" y="4229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36"/>
                <p:cNvSpPr>
                  <a:spLocks noChangeShapeType="1"/>
                </p:cNvSpPr>
                <p:nvPr/>
              </p:nvSpPr>
              <p:spPr bwMode="auto">
                <a:xfrm>
                  <a:off x="5867400" y="4152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37"/>
                <p:cNvSpPr>
                  <a:spLocks noChangeShapeType="1"/>
                </p:cNvSpPr>
                <p:nvPr/>
              </p:nvSpPr>
              <p:spPr bwMode="auto">
                <a:xfrm>
                  <a:off x="5867400" y="40767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38"/>
                <p:cNvSpPr>
                  <a:spLocks noChangeShapeType="1"/>
                </p:cNvSpPr>
                <p:nvPr/>
              </p:nvSpPr>
              <p:spPr bwMode="auto">
                <a:xfrm>
                  <a:off x="5867400" y="40005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39"/>
                <p:cNvSpPr>
                  <a:spLocks noChangeShapeType="1"/>
                </p:cNvSpPr>
                <p:nvPr/>
              </p:nvSpPr>
              <p:spPr bwMode="auto">
                <a:xfrm>
                  <a:off x="5867400" y="3924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83"/>
                <p:cNvSpPr>
                  <a:spLocks noChangeShapeType="1"/>
                </p:cNvSpPr>
                <p:nvPr/>
              </p:nvSpPr>
              <p:spPr bwMode="auto">
                <a:xfrm>
                  <a:off x="5867400" y="3467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84"/>
                <p:cNvSpPr>
                  <a:spLocks noChangeShapeType="1"/>
                </p:cNvSpPr>
                <p:nvPr/>
              </p:nvSpPr>
              <p:spPr bwMode="auto">
                <a:xfrm>
                  <a:off x="5867400" y="35433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85"/>
                <p:cNvSpPr>
                  <a:spLocks noChangeShapeType="1"/>
                </p:cNvSpPr>
                <p:nvPr/>
              </p:nvSpPr>
              <p:spPr bwMode="auto">
                <a:xfrm>
                  <a:off x="5867400" y="36195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86"/>
                <p:cNvSpPr>
                  <a:spLocks noChangeShapeType="1"/>
                </p:cNvSpPr>
                <p:nvPr/>
              </p:nvSpPr>
              <p:spPr bwMode="auto">
                <a:xfrm>
                  <a:off x="5867400" y="3695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87"/>
                <p:cNvSpPr>
                  <a:spLocks noChangeShapeType="1"/>
                </p:cNvSpPr>
                <p:nvPr/>
              </p:nvSpPr>
              <p:spPr bwMode="auto">
                <a:xfrm>
                  <a:off x="58674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25"/>
              <p:cNvGrpSpPr>
                <a:grpSpLocks/>
              </p:cNvGrpSpPr>
              <p:nvPr/>
            </p:nvGrpSpPr>
            <p:grpSpPr bwMode="auto">
              <a:xfrm>
                <a:off x="7696200" y="2868613"/>
                <a:ext cx="838200" cy="2133600"/>
                <a:chOff x="6705600" y="2781300"/>
                <a:chExt cx="838200" cy="2133600"/>
              </a:xfrm>
            </p:grpSpPr>
            <p:sp>
              <p:nvSpPr>
                <p:cNvPr id="150" name="Rectangle 5"/>
                <p:cNvSpPr>
                  <a:spLocks noChangeArrowheads="1"/>
                </p:cNvSpPr>
                <p:nvPr/>
              </p:nvSpPr>
              <p:spPr bwMode="auto">
                <a:xfrm>
                  <a:off x="6705600" y="2781300"/>
                  <a:ext cx="838200" cy="2133600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rgbClr val="AF8E37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sz="800"/>
                </a:p>
              </p:txBody>
            </p:sp>
            <p:sp>
              <p:nvSpPr>
                <p:cNvPr id="151" name="Line 9"/>
                <p:cNvSpPr>
                  <a:spLocks noChangeShapeType="1"/>
                </p:cNvSpPr>
                <p:nvPr/>
              </p:nvSpPr>
              <p:spPr bwMode="auto">
                <a:xfrm>
                  <a:off x="6858000" y="4305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0"/>
                <p:cNvSpPr>
                  <a:spLocks noChangeShapeType="1"/>
                </p:cNvSpPr>
                <p:nvPr/>
              </p:nvSpPr>
              <p:spPr bwMode="auto">
                <a:xfrm>
                  <a:off x="6858000" y="4229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1"/>
                <p:cNvSpPr>
                  <a:spLocks noChangeShapeType="1"/>
                </p:cNvSpPr>
                <p:nvPr/>
              </p:nvSpPr>
              <p:spPr bwMode="auto">
                <a:xfrm>
                  <a:off x="6858000" y="41529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2"/>
                <p:cNvSpPr>
                  <a:spLocks noChangeShapeType="1"/>
                </p:cNvSpPr>
                <p:nvPr/>
              </p:nvSpPr>
              <p:spPr bwMode="auto">
                <a:xfrm>
                  <a:off x="6858000" y="40767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3"/>
                <p:cNvSpPr>
                  <a:spLocks noChangeShapeType="1"/>
                </p:cNvSpPr>
                <p:nvPr/>
              </p:nvSpPr>
              <p:spPr bwMode="auto">
                <a:xfrm>
                  <a:off x="6858000" y="40005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4"/>
                <p:cNvSpPr>
                  <a:spLocks noChangeShapeType="1"/>
                </p:cNvSpPr>
                <p:nvPr/>
              </p:nvSpPr>
              <p:spPr bwMode="auto">
                <a:xfrm>
                  <a:off x="6858000" y="39243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5"/>
                <p:cNvSpPr>
                  <a:spLocks noChangeShapeType="1"/>
                </p:cNvSpPr>
                <p:nvPr/>
              </p:nvSpPr>
              <p:spPr bwMode="auto">
                <a:xfrm>
                  <a:off x="6858000" y="38481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6"/>
                <p:cNvSpPr>
                  <a:spLocks noChangeShapeType="1"/>
                </p:cNvSpPr>
                <p:nvPr/>
              </p:nvSpPr>
              <p:spPr bwMode="auto">
                <a:xfrm>
                  <a:off x="6858000" y="37719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7"/>
                <p:cNvSpPr>
                  <a:spLocks noChangeShapeType="1"/>
                </p:cNvSpPr>
                <p:nvPr/>
              </p:nvSpPr>
              <p:spPr bwMode="auto">
                <a:xfrm>
                  <a:off x="6858000" y="36957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"/>
                <p:cNvSpPr>
                  <a:spLocks noChangeShapeType="1"/>
                </p:cNvSpPr>
                <p:nvPr/>
              </p:nvSpPr>
              <p:spPr bwMode="auto">
                <a:xfrm>
                  <a:off x="6858000" y="36195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"/>
                <p:cNvSpPr>
                  <a:spLocks noChangeShapeType="1"/>
                </p:cNvSpPr>
                <p:nvPr/>
              </p:nvSpPr>
              <p:spPr bwMode="auto">
                <a:xfrm>
                  <a:off x="6858000" y="3543300"/>
                  <a:ext cx="152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20"/>
                <p:cNvSpPr>
                  <a:spLocks noChangeShapeType="1"/>
                </p:cNvSpPr>
                <p:nvPr/>
              </p:nvSpPr>
              <p:spPr bwMode="auto">
                <a:xfrm>
                  <a:off x="6858000" y="34671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21"/>
                <p:cNvSpPr>
                  <a:spLocks noChangeShapeType="1"/>
                </p:cNvSpPr>
                <p:nvPr/>
              </p:nvSpPr>
              <p:spPr bwMode="auto">
                <a:xfrm>
                  <a:off x="6858000" y="3390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22"/>
                <p:cNvSpPr>
                  <a:spLocks noChangeShapeType="1"/>
                </p:cNvSpPr>
                <p:nvPr/>
              </p:nvSpPr>
              <p:spPr bwMode="auto">
                <a:xfrm>
                  <a:off x="6858000" y="3314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23"/>
                <p:cNvSpPr>
                  <a:spLocks noChangeShapeType="1"/>
                </p:cNvSpPr>
                <p:nvPr/>
              </p:nvSpPr>
              <p:spPr bwMode="auto">
                <a:xfrm>
                  <a:off x="6858000" y="32385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24"/>
                <p:cNvSpPr>
                  <a:spLocks noChangeShapeType="1"/>
                </p:cNvSpPr>
                <p:nvPr/>
              </p:nvSpPr>
              <p:spPr bwMode="auto">
                <a:xfrm>
                  <a:off x="6858000" y="31623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25"/>
                <p:cNvSpPr>
                  <a:spLocks noChangeShapeType="1"/>
                </p:cNvSpPr>
                <p:nvPr/>
              </p:nvSpPr>
              <p:spPr bwMode="auto">
                <a:xfrm>
                  <a:off x="6858000" y="30861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26"/>
                <p:cNvSpPr>
                  <a:spLocks noChangeShapeType="1"/>
                </p:cNvSpPr>
                <p:nvPr/>
              </p:nvSpPr>
              <p:spPr bwMode="auto">
                <a:xfrm>
                  <a:off x="6858000" y="30099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Line 27"/>
                <p:cNvSpPr>
                  <a:spLocks noChangeShapeType="1"/>
                </p:cNvSpPr>
                <p:nvPr/>
              </p:nvSpPr>
              <p:spPr bwMode="auto">
                <a:xfrm>
                  <a:off x="6858000" y="29337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Line 88"/>
                <p:cNvSpPr>
                  <a:spLocks noChangeShapeType="1"/>
                </p:cNvSpPr>
                <p:nvPr/>
              </p:nvSpPr>
              <p:spPr bwMode="auto">
                <a:xfrm>
                  <a:off x="6858000" y="4457700"/>
                  <a:ext cx="4572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89"/>
                <p:cNvSpPr>
                  <a:spLocks noChangeShapeType="1"/>
                </p:cNvSpPr>
                <p:nvPr/>
              </p:nvSpPr>
              <p:spPr bwMode="auto">
                <a:xfrm>
                  <a:off x="6858000" y="4533900"/>
                  <a:ext cx="2286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90"/>
                <p:cNvSpPr>
                  <a:spLocks noChangeShapeType="1"/>
                </p:cNvSpPr>
                <p:nvPr/>
              </p:nvSpPr>
              <p:spPr bwMode="auto">
                <a:xfrm>
                  <a:off x="6858000" y="4610100"/>
                  <a:ext cx="5334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91"/>
                <p:cNvSpPr>
                  <a:spLocks noChangeShapeType="1"/>
                </p:cNvSpPr>
                <p:nvPr/>
              </p:nvSpPr>
              <p:spPr bwMode="auto">
                <a:xfrm>
                  <a:off x="6858000" y="4686300"/>
                  <a:ext cx="3810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92"/>
                <p:cNvSpPr>
                  <a:spLocks noChangeShapeType="1"/>
                </p:cNvSpPr>
                <p:nvPr/>
              </p:nvSpPr>
              <p:spPr bwMode="auto">
                <a:xfrm>
                  <a:off x="6858000" y="4762500"/>
                  <a:ext cx="304800" cy="0"/>
                </a:xfrm>
                <a:prstGeom prst="line">
                  <a:avLst/>
                </a:prstGeom>
                <a:noFill/>
                <a:ln w="1905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94"/>
              <p:cNvGrpSpPr>
                <a:grpSpLocks/>
              </p:cNvGrpSpPr>
              <p:nvPr/>
            </p:nvGrpSpPr>
            <p:grpSpPr bwMode="auto">
              <a:xfrm>
                <a:off x="5791200" y="4864100"/>
                <a:ext cx="685800" cy="442913"/>
                <a:chOff x="3024" y="3264"/>
                <a:chExt cx="432" cy="279"/>
              </a:xfrm>
            </p:grpSpPr>
            <p:sp>
              <p:nvSpPr>
                <p:cNvPr id="144" name="Rectangle 95"/>
                <p:cNvSpPr>
                  <a:spLocks noChangeArrowheads="1"/>
                </p:cNvSpPr>
                <p:nvPr/>
              </p:nvSpPr>
              <p:spPr bwMode="auto">
                <a:xfrm>
                  <a:off x="3024" y="3264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Line 96"/>
                <p:cNvSpPr>
                  <a:spLocks noChangeShapeType="1"/>
                </p:cNvSpPr>
                <p:nvPr/>
              </p:nvSpPr>
              <p:spPr bwMode="auto">
                <a:xfrm>
                  <a:off x="3072" y="3303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97"/>
                <p:cNvSpPr>
                  <a:spLocks noChangeShapeType="1"/>
                </p:cNvSpPr>
                <p:nvPr/>
              </p:nvSpPr>
              <p:spPr bwMode="auto">
                <a:xfrm>
                  <a:off x="3072" y="3351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98"/>
                <p:cNvSpPr>
                  <a:spLocks noChangeShapeType="1"/>
                </p:cNvSpPr>
                <p:nvPr/>
              </p:nvSpPr>
              <p:spPr bwMode="auto">
                <a:xfrm>
                  <a:off x="3072" y="3399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99"/>
                <p:cNvSpPr>
                  <a:spLocks noChangeShapeType="1"/>
                </p:cNvSpPr>
                <p:nvPr/>
              </p:nvSpPr>
              <p:spPr bwMode="auto">
                <a:xfrm>
                  <a:off x="3072" y="3447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00"/>
                <p:cNvSpPr>
                  <a:spLocks noChangeShapeType="1"/>
                </p:cNvSpPr>
                <p:nvPr/>
              </p:nvSpPr>
              <p:spPr bwMode="auto">
                <a:xfrm>
                  <a:off x="3072" y="3495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03"/>
              <p:cNvGrpSpPr>
                <a:grpSpLocks/>
              </p:cNvGrpSpPr>
              <p:nvPr/>
            </p:nvGrpSpPr>
            <p:grpSpPr bwMode="auto">
              <a:xfrm>
                <a:off x="6781800" y="3492500"/>
                <a:ext cx="685800" cy="442913"/>
                <a:chOff x="3648" y="2409"/>
                <a:chExt cx="432" cy="279"/>
              </a:xfrm>
            </p:grpSpPr>
            <p:sp>
              <p:nvSpPr>
                <p:cNvPr id="138" name="Rectangle 104"/>
                <p:cNvSpPr>
                  <a:spLocks noChangeArrowheads="1"/>
                </p:cNvSpPr>
                <p:nvPr/>
              </p:nvSpPr>
              <p:spPr bwMode="auto">
                <a:xfrm>
                  <a:off x="3648" y="2409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Line 105"/>
                <p:cNvSpPr>
                  <a:spLocks noChangeShapeType="1"/>
                </p:cNvSpPr>
                <p:nvPr/>
              </p:nvSpPr>
              <p:spPr bwMode="auto">
                <a:xfrm>
                  <a:off x="3696" y="2448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06"/>
                <p:cNvSpPr>
                  <a:spLocks noChangeShapeType="1"/>
                </p:cNvSpPr>
                <p:nvPr/>
              </p:nvSpPr>
              <p:spPr bwMode="auto">
                <a:xfrm>
                  <a:off x="3696" y="249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107"/>
                <p:cNvSpPr>
                  <a:spLocks noChangeShapeType="1"/>
                </p:cNvSpPr>
                <p:nvPr/>
              </p:nvSpPr>
              <p:spPr bwMode="auto">
                <a:xfrm>
                  <a:off x="3696" y="2544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08"/>
                <p:cNvSpPr>
                  <a:spLocks noChangeShapeType="1"/>
                </p:cNvSpPr>
                <p:nvPr/>
              </p:nvSpPr>
              <p:spPr bwMode="auto">
                <a:xfrm>
                  <a:off x="3696" y="2592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09"/>
                <p:cNvSpPr>
                  <a:spLocks noChangeShapeType="1"/>
                </p:cNvSpPr>
                <p:nvPr/>
              </p:nvSpPr>
              <p:spPr bwMode="auto">
                <a:xfrm>
                  <a:off x="3696" y="264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12"/>
              <p:cNvGrpSpPr>
                <a:grpSpLocks/>
              </p:cNvGrpSpPr>
              <p:nvPr/>
            </p:nvGrpSpPr>
            <p:grpSpPr bwMode="auto">
              <a:xfrm>
                <a:off x="7772400" y="4483100"/>
                <a:ext cx="685800" cy="442913"/>
                <a:chOff x="4272" y="3033"/>
                <a:chExt cx="432" cy="279"/>
              </a:xfrm>
            </p:grpSpPr>
            <p:sp>
              <p:nvSpPr>
                <p:cNvPr id="13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272" y="3033"/>
                  <a:ext cx="432" cy="279"/>
                </a:xfrm>
                <a:prstGeom prst="rect">
                  <a:avLst/>
                </a:prstGeom>
                <a:solidFill>
                  <a:srgbClr val="E7D19A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Line 114"/>
                <p:cNvSpPr>
                  <a:spLocks noChangeShapeType="1"/>
                </p:cNvSpPr>
                <p:nvPr/>
              </p:nvSpPr>
              <p:spPr bwMode="auto">
                <a:xfrm>
                  <a:off x="4320" y="3072"/>
                  <a:ext cx="288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15"/>
                <p:cNvSpPr>
                  <a:spLocks noChangeShapeType="1"/>
                </p:cNvSpPr>
                <p:nvPr/>
              </p:nvSpPr>
              <p:spPr bwMode="auto">
                <a:xfrm>
                  <a:off x="4320" y="312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16"/>
                <p:cNvSpPr>
                  <a:spLocks noChangeShapeType="1"/>
                </p:cNvSpPr>
                <p:nvPr/>
              </p:nvSpPr>
              <p:spPr bwMode="auto">
                <a:xfrm>
                  <a:off x="4320" y="3168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117"/>
                <p:cNvSpPr>
                  <a:spLocks noChangeShapeType="1"/>
                </p:cNvSpPr>
                <p:nvPr/>
              </p:nvSpPr>
              <p:spPr bwMode="auto">
                <a:xfrm>
                  <a:off x="4320" y="321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18"/>
                <p:cNvSpPr>
                  <a:spLocks noChangeShapeType="1"/>
                </p:cNvSpPr>
                <p:nvPr/>
              </p:nvSpPr>
              <p:spPr bwMode="auto">
                <a:xfrm>
                  <a:off x="4320" y="32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29" name="Shape 128"/>
              <p:cNvCxnSpPr>
                <a:cxnSpLocks noChangeShapeType="1"/>
              </p:cNvCxnSpPr>
              <p:nvPr/>
            </p:nvCxnSpPr>
            <p:spPr bwMode="auto">
              <a:xfrm flipV="1">
                <a:off x="7922255" y="4923171"/>
                <a:ext cx="194236" cy="1112637"/>
              </a:xfrm>
              <a:prstGeom prst="curved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30" name="Shape 128"/>
              <p:cNvCxnSpPr>
                <a:cxnSpLocks noChangeShapeType="1"/>
              </p:cNvCxnSpPr>
              <p:nvPr/>
            </p:nvCxnSpPr>
            <p:spPr bwMode="auto">
              <a:xfrm rot="16200000" flipV="1">
                <a:off x="6412338" y="4649462"/>
                <a:ext cx="1883833" cy="453225"/>
              </a:xfrm>
              <a:prstGeom prst="curvedConnector3">
                <a:avLst>
                  <a:gd name="adj1" fmla="val 50000"/>
                </a:avLst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  <p:cxnSp>
            <p:nvCxnSpPr>
              <p:cNvPr id="131" name="Shape 128"/>
              <p:cNvCxnSpPr>
                <a:cxnSpLocks noChangeShapeType="1"/>
              </p:cNvCxnSpPr>
              <p:nvPr/>
            </p:nvCxnSpPr>
            <p:spPr bwMode="auto">
              <a:xfrm rot="10800000">
                <a:off x="6132908" y="5305822"/>
                <a:ext cx="1106570" cy="735874"/>
              </a:xfrm>
              <a:prstGeom prst="curved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sm" len="sm"/>
              </a:ln>
            </p:spPr>
          </p:cxnSp>
        </p:grpSp>
      </p:grpSp>
      <p:pic>
        <p:nvPicPr>
          <p:cNvPr id="22557" name="Picture 0" descr="Description: Figure3.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7848" y="5132872"/>
            <a:ext cx="1371600" cy="8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13" descr="Description: livematching-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7800" y="5113437"/>
            <a:ext cx="1143000" cy="9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5105400"/>
            <a:ext cx="1219200" cy="89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38"/>
          <p:cNvGrpSpPr/>
          <p:nvPr/>
        </p:nvGrpSpPr>
        <p:grpSpPr>
          <a:xfrm>
            <a:off x="5334000" y="3962400"/>
            <a:ext cx="990600" cy="533400"/>
            <a:chOff x="2438400" y="2590800"/>
            <a:chExt cx="4419600" cy="2590800"/>
          </a:xfrm>
        </p:grpSpPr>
        <p:grpSp>
          <p:nvGrpSpPr>
            <p:cNvPr id="16" name="Group 32"/>
            <p:cNvGrpSpPr/>
            <p:nvPr/>
          </p:nvGrpSpPr>
          <p:grpSpPr>
            <a:xfrm>
              <a:off x="2438401" y="2590798"/>
              <a:ext cx="4419601" cy="2590799"/>
              <a:chOff x="2667000" y="2727821"/>
              <a:chExt cx="4039494" cy="2338957"/>
            </a:xfrm>
          </p:grpSpPr>
          <p:pic>
            <p:nvPicPr>
              <p:cNvPr id="242" name="Picture 3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40670">
                <a:off x="2918505" y="4208289"/>
                <a:ext cx="1269350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3" name="Picture 3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755909">
                <a:off x="4268359" y="2727821"/>
                <a:ext cx="1351158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4" name="Picture 4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67000" y="3200400"/>
                <a:ext cx="1467038" cy="8584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45" name="Picture 1" descr="C:\Users\Yu Sun\Desktop\ICMT2011\livedemo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20632541">
                <a:off x="4267877" y="3281952"/>
                <a:ext cx="2438617" cy="14478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241" name="Picture 5" descr="http://hybrid-share.sourceforge.net/Files/AppIcon-128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581400" y="3048000"/>
              <a:ext cx="1600200" cy="1600201"/>
            </a:xfrm>
            <a:prstGeom prst="rect">
              <a:avLst/>
            </a:prstGeom>
            <a:noFill/>
          </p:spPr>
        </p:pic>
      </p:grpSp>
      <p:pic>
        <p:nvPicPr>
          <p:cNvPr id="246" name="Picture 337" descr="C:\Documents and Settings\Tairas\Local Settings\Temporary Internet Files\Content.IE5\XV9ASBWC\MC900024378[1].wm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315200" y="3886200"/>
            <a:ext cx="852643" cy="70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0" name="Straight Arrow Connector 10"/>
          <p:cNvCxnSpPr>
            <a:endCxn id="22554" idx="1"/>
          </p:cNvCxnSpPr>
          <p:nvPr/>
        </p:nvCxnSpPr>
        <p:spPr>
          <a:xfrm rot="5400000">
            <a:off x="5083340" y="344920"/>
            <a:ext cx="691821" cy="4610100"/>
          </a:xfrm>
          <a:prstGeom prst="curvedConnector4">
            <a:avLst>
              <a:gd name="adj1" fmla="val 22073"/>
              <a:gd name="adj2" fmla="val 104959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10"/>
          <p:cNvCxnSpPr/>
          <p:nvPr/>
        </p:nvCxnSpPr>
        <p:spPr>
          <a:xfrm rot="5400000">
            <a:off x="7019789" y="2362911"/>
            <a:ext cx="773362" cy="655660"/>
          </a:xfrm>
          <a:prstGeom prst="curvedConnector4">
            <a:avLst>
              <a:gd name="adj1" fmla="val 32832"/>
              <a:gd name="adj2" fmla="val 134866"/>
            </a:avLst>
          </a:prstGeom>
          <a:ln w="2222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10"/>
          <p:cNvCxnSpPr/>
          <p:nvPr/>
        </p:nvCxnSpPr>
        <p:spPr>
          <a:xfrm rot="5400000">
            <a:off x="6275537" y="1473979"/>
            <a:ext cx="628682" cy="2288844"/>
          </a:xfrm>
          <a:prstGeom prst="curvedConnector4">
            <a:avLst>
              <a:gd name="adj1" fmla="val 18915"/>
              <a:gd name="adj2" fmla="val 109988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10"/>
          <p:cNvCxnSpPr>
            <a:stCxn id="22554" idx="3"/>
            <a:endCxn id="22564" idx="3"/>
          </p:cNvCxnSpPr>
          <p:nvPr/>
        </p:nvCxnSpPr>
        <p:spPr>
          <a:xfrm flipH="1">
            <a:off x="4286276" y="2995881"/>
            <a:ext cx="300012" cy="1216551"/>
          </a:xfrm>
          <a:prstGeom prst="curvedConnector3">
            <a:avLst>
              <a:gd name="adj1" fmla="val -76197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10"/>
          <p:cNvCxnSpPr>
            <a:stCxn id="22564" idx="1"/>
            <a:endCxn id="22557" idx="1"/>
          </p:cNvCxnSpPr>
          <p:nvPr/>
        </p:nvCxnSpPr>
        <p:spPr>
          <a:xfrm rot="10800000" flipV="1">
            <a:off x="3137848" y="4212432"/>
            <a:ext cx="117334" cy="1350256"/>
          </a:xfrm>
          <a:prstGeom prst="curvedConnector3">
            <a:avLst>
              <a:gd name="adj1" fmla="val 294828"/>
            </a:avLst>
          </a:prstGeom>
          <a:ln w="22225">
            <a:solidFill>
              <a:srgbClr val="FF0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10"/>
          <p:cNvCxnSpPr/>
          <p:nvPr/>
        </p:nvCxnSpPr>
        <p:spPr>
          <a:xfrm>
            <a:off x="6205869" y="2805600"/>
            <a:ext cx="106969" cy="1365214"/>
          </a:xfrm>
          <a:prstGeom prst="curvedConnector3">
            <a:avLst>
              <a:gd name="adj1" fmla="val 324702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10"/>
          <p:cNvCxnSpPr>
            <a:endCxn id="22558" idx="1"/>
          </p:cNvCxnSpPr>
          <p:nvPr/>
        </p:nvCxnSpPr>
        <p:spPr>
          <a:xfrm rot="10800000" flipV="1">
            <a:off x="5257800" y="4168061"/>
            <a:ext cx="76200" cy="1398557"/>
          </a:xfrm>
          <a:prstGeom prst="curvedConnector3">
            <a:avLst>
              <a:gd name="adj1" fmla="val 400000"/>
            </a:avLst>
          </a:prstGeom>
          <a:ln w="22225">
            <a:solidFill>
              <a:srgbClr val="3399FF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10"/>
          <p:cNvCxnSpPr>
            <a:endCxn id="246" idx="3"/>
          </p:cNvCxnSpPr>
          <p:nvPr/>
        </p:nvCxnSpPr>
        <p:spPr>
          <a:xfrm flipH="1">
            <a:off x="8167843" y="2996836"/>
            <a:ext cx="206197" cy="1241743"/>
          </a:xfrm>
          <a:prstGeom prst="curvedConnector3">
            <a:avLst>
              <a:gd name="adj1" fmla="val -110865"/>
            </a:avLst>
          </a:prstGeom>
          <a:ln w="2222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10"/>
          <p:cNvCxnSpPr>
            <a:stCxn id="246" idx="1"/>
            <a:endCxn id="22559" idx="1"/>
          </p:cNvCxnSpPr>
          <p:nvPr/>
        </p:nvCxnSpPr>
        <p:spPr>
          <a:xfrm rot="10800000" flipV="1">
            <a:off x="7162800" y="4238579"/>
            <a:ext cx="152400" cy="1316158"/>
          </a:xfrm>
          <a:prstGeom prst="curvedConnector3">
            <a:avLst>
              <a:gd name="adj1" fmla="val 250000"/>
            </a:avLst>
          </a:prstGeom>
          <a:ln w="22225">
            <a:solidFill>
              <a:srgbClr val="FFC0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10"/>
          <p:cNvCxnSpPr>
            <a:stCxn id="22552" idx="3"/>
            <a:endCxn id="22553" idx="1"/>
          </p:cNvCxnSpPr>
          <p:nvPr/>
        </p:nvCxnSpPr>
        <p:spPr>
          <a:xfrm flipV="1">
            <a:off x="4495800" y="1707286"/>
            <a:ext cx="490595" cy="390"/>
          </a:xfrm>
          <a:prstGeom prst="curvedConnector3">
            <a:avLst>
              <a:gd name="adj1" fmla="val 50000"/>
            </a:avLst>
          </a:prstGeom>
          <a:ln w="22225">
            <a:solidFill>
              <a:schemeClr val="tx2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10"/>
          <p:cNvCxnSpPr>
            <a:stCxn id="22553" idx="3"/>
            <a:endCxn id="65" idx="1"/>
          </p:cNvCxnSpPr>
          <p:nvPr/>
        </p:nvCxnSpPr>
        <p:spPr>
          <a:xfrm flipV="1">
            <a:off x="6691952" y="1543687"/>
            <a:ext cx="470848" cy="163599"/>
          </a:xfrm>
          <a:prstGeom prst="curvedConnector3">
            <a:avLst>
              <a:gd name="adj1" fmla="val 50000"/>
            </a:avLst>
          </a:prstGeom>
          <a:ln w="22225">
            <a:solidFill>
              <a:schemeClr val="tx2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4" name="Picture 36" descr="C:\Users\Yu Sun\Desktop\defensetmp\usercentric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55182" y="3810000"/>
            <a:ext cx="1031094" cy="804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63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 MTBD Debugger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54" name="Rectangle 53"/>
          <p:cNvSpPr/>
          <p:nvPr/>
        </p:nvSpPr>
        <p:spPr bwMode="auto">
          <a:xfrm>
            <a:off x="542925" y="3952874"/>
            <a:ext cx="6210300" cy="2257425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33400" y="1171575"/>
            <a:ext cx="8077200" cy="2362200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rapezoid 55"/>
          <p:cNvSpPr/>
          <p:nvPr/>
        </p:nvSpPr>
        <p:spPr bwMode="auto">
          <a:xfrm>
            <a:off x="1743075" y="4638675"/>
            <a:ext cx="3581400" cy="685800"/>
          </a:xfrm>
          <a:prstGeom prst="trapezoid">
            <a:avLst>
              <a:gd name="adj" fmla="val 207143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rapezoid 56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Flowchart: Alternate Process 97"/>
          <p:cNvSpPr/>
          <p:nvPr/>
        </p:nvSpPr>
        <p:spPr bwMode="auto">
          <a:xfrm>
            <a:off x="624045" y="1304925"/>
            <a:ext cx="1885950" cy="628650"/>
          </a:xfrm>
          <a:prstGeom prst="flowChartAlternateProcess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57444" y="1372254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User</a:t>
            </a:r>
            <a:endParaRPr lang="en-US" sz="1600" dirty="0" smtClean="0"/>
          </a:p>
          <a:p>
            <a:pPr>
              <a:buNone/>
            </a:pPr>
            <a:r>
              <a:rPr lang="en-US" sz="1400" dirty="0" smtClean="0"/>
              <a:t>Demonstration</a:t>
            </a:r>
            <a:endParaRPr lang="en-US" sz="1600" dirty="0" smtClean="0"/>
          </a:p>
        </p:txBody>
      </p:sp>
      <p:pic>
        <p:nvPicPr>
          <p:cNvPr id="100" name="Picture 99" descr="C:\Documents and Settings\Tairas\Local Settings\Temporary Internet Files\Content.IE5\G16N01E7\MCj04339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960" y="1318527"/>
            <a:ext cx="5334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95" name="Flowchart: Alternate Process 94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97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cxnSp>
        <p:nvCxnSpPr>
          <p:cNvPr id="60" name="Straight Connector 59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1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92" name="Flowchart: Alternate Process 91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2" name="Straight Connector 61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9" name="Flowchart: Alternate Process 88"/>
          <p:cNvSpPr/>
          <p:nvPr/>
        </p:nvSpPr>
        <p:spPr bwMode="auto">
          <a:xfrm>
            <a:off x="6872445" y="2667000"/>
            <a:ext cx="1545336" cy="685800"/>
          </a:xfrm>
          <a:prstGeom prst="flowChartAlternateProcess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29645" y="2743855"/>
            <a:ext cx="1099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User</a:t>
            </a:r>
            <a:endParaRPr lang="en-US" sz="1600" dirty="0" smtClean="0"/>
          </a:p>
          <a:p>
            <a:pPr>
              <a:buNone/>
            </a:pPr>
            <a:r>
              <a:rPr lang="en-US" sz="1400" dirty="0" smtClean="0"/>
              <a:t>Refinement</a:t>
            </a:r>
            <a:endParaRPr lang="en-US" sz="1600" dirty="0" smtClean="0"/>
          </a:p>
        </p:txBody>
      </p:sp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4547" y="2815319"/>
            <a:ext cx="461281" cy="46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Straight Connector 63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5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86" name="Flowchart: Alternate Process 85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83" name="Flowchart: Alternate Process 82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Group 40"/>
          <p:cNvGrpSpPr/>
          <p:nvPr/>
        </p:nvGrpSpPr>
        <p:grpSpPr>
          <a:xfrm>
            <a:off x="1669923" y="5324475"/>
            <a:ext cx="1673352" cy="685800"/>
            <a:chOff x="1295400" y="4924425"/>
            <a:chExt cx="1673352" cy="685800"/>
          </a:xfrm>
        </p:grpSpPr>
        <p:sp>
          <p:nvSpPr>
            <p:cNvPr id="80" name="Flowchart: Alternate Process 79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TextBox 81"/>
            <p:cNvSpPr txBox="1"/>
            <p:nvPr/>
          </p:nvSpPr>
          <p:spPr>
            <a:xfrm>
              <a:off x="1724025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68" name="Group 42"/>
          <p:cNvGrpSpPr/>
          <p:nvPr/>
        </p:nvGrpSpPr>
        <p:grpSpPr>
          <a:xfrm>
            <a:off x="3724275" y="5334000"/>
            <a:ext cx="1676400" cy="685800"/>
            <a:chOff x="4267200" y="4953000"/>
            <a:chExt cx="1676400" cy="685800"/>
          </a:xfrm>
        </p:grpSpPr>
        <p:sp>
          <p:nvSpPr>
            <p:cNvPr id="78" name="Flowchart: Alternate Process 77"/>
            <p:cNvSpPr/>
            <p:nvPr/>
          </p:nvSpPr>
          <p:spPr bwMode="auto">
            <a:xfrm>
              <a:off x="4267200" y="49530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48649" y="5082469"/>
              <a:ext cx="1094951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Execution Control</a:t>
              </a:r>
              <a:endParaRPr lang="en-US" sz="1600" dirty="0" smtClean="0"/>
            </a:p>
          </p:txBody>
        </p:sp>
      </p:grpSp>
      <p:grpSp>
        <p:nvGrpSpPr>
          <p:cNvPr id="69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75" name="Flowchart: Magnetic Disk 74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6" name="Picture 75" descr="databa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70" name="Straight Connector 69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833013" y="1209675"/>
            <a:ext cx="1729962" cy="341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MT Specification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229225" y="4001768"/>
            <a:ext cx="1489062" cy="341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MT Execution</a:t>
            </a:r>
            <a:endParaRPr lang="en-US" dirty="0"/>
          </a:p>
        </p:txBody>
      </p:sp>
      <p:pic>
        <p:nvPicPr>
          <p:cNvPr id="74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727072" cy="7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100"/>
          <p:cNvSpPr/>
          <p:nvPr/>
        </p:nvSpPr>
        <p:spPr bwMode="auto">
          <a:xfrm>
            <a:off x="533400" y="3733800"/>
            <a:ext cx="6411147" cy="2562226"/>
          </a:xfrm>
          <a:prstGeom prst="rect">
            <a:avLst/>
          </a:prstGeom>
          <a:solidFill>
            <a:srgbClr val="C0C0C0">
              <a:alpha val="9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AutoShape 6"/>
          <p:cNvSpPr>
            <a:spLocks noChangeArrowheads="1"/>
          </p:cNvSpPr>
          <p:nvPr/>
        </p:nvSpPr>
        <p:spPr bwMode="auto">
          <a:xfrm>
            <a:off x="3533775" y="1400176"/>
            <a:ext cx="2439981" cy="657224"/>
          </a:xfrm>
          <a:prstGeom prst="wedgeRoundRectCallout">
            <a:avLst>
              <a:gd name="adj1" fmla="val -87399"/>
              <a:gd name="adj2" fmla="val -19886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Users can make mistakes, and bugs can happen.</a:t>
            </a:r>
            <a:endParaRPr lang="en-US" sz="2400" dirty="0">
              <a:latin typeface="+mn-lt"/>
            </a:endParaRPr>
          </a:p>
        </p:txBody>
      </p:sp>
      <p:sp>
        <p:nvSpPr>
          <p:cNvPr id="103" name="AutoShape 6"/>
          <p:cNvSpPr>
            <a:spLocks noChangeArrowheads="1"/>
          </p:cNvSpPr>
          <p:nvPr/>
        </p:nvSpPr>
        <p:spPr bwMode="auto">
          <a:xfrm>
            <a:off x="3552523" y="1400176"/>
            <a:ext cx="2439981" cy="657224"/>
          </a:xfrm>
          <a:prstGeom prst="wedgeRoundRectCallout">
            <a:avLst>
              <a:gd name="adj1" fmla="val 78725"/>
              <a:gd name="adj2" fmla="val 131704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Users can make mistakes, and bugs can emerge</a:t>
            </a:r>
            <a:endParaRPr lang="en-US" sz="2400" dirty="0">
              <a:latin typeface="+mn-lt"/>
            </a:endParaRPr>
          </a:p>
        </p:txBody>
      </p:sp>
      <p:sp>
        <p:nvSpPr>
          <p:cNvPr id="106" name="Right Arrow 105"/>
          <p:cNvSpPr/>
          <p:nvPr/>
        </p:nvSpPr>
        <p:spPr bwMode="auto">
          <a:xfrm>
            <a:off x="2635248" y="5181600"/>
            <a:ext cx="2438400" cy="9144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  <a:alpha val="92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402" name="Picture 2" descr="http://icons.iconarchive.com/icons/umut-pulat/tulliana-2/128/k-black-box-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31337"/>
            <a:ext cx="1512262" cy="15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" name="Group 106"/>
          <p:cNvGrpSpPr/>
          <p:nvPr/>
        </p:nvGrpSpPr>
        <p:grpSpPr>
          <a:xfrm>
            <a:off x="762000" y="4959203"/>
            <a:ext cx="1949448" cy="1289197"/>
            <a:chOff x="2317750" y="5201602"/>
            <a:chExt cx="1949448" cy="1289197"/>
          </a:xfrm>
        </p:grpSpPr>
        <p:grpSp>
          <p:nvGrpSpPr>
            <p:cNvPr id="162" name="Group 279"/>
            <p:cNvGrpSpPr>
              <a:grpSpLocks/>
            </p:cNvGrpSpPr>
            <p:nvPr/>
          </p:nvGrpSpPr>
          <p:grpSpPr bwMode="auto">
            <a:xfrm>
              <a:off x="2317750" y="5201602"/>
              <a:ext cx="1949448" cy="1066800"/>
              <a:chOff x="381000" y="1295400"/>
              <a:chExt cx="8305800" cy="4267200"/>
            </a:xfrm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813590" y="1295400"/>
                <a:ext cx="1440621" cy="6223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587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182880" tIns="182880" rIns="182880" bIns="182880"/>
              <a:lstStyle/>
              <a:p>
                <a:pPr>
                  <a:buFont typeface="Wingdings" pitchFamily="2" charset="2"/>
                  <a:buNone/>
                </a:pPr>
                <a:endParaRPr lang="en-US" b="1">
                  <a:latin typeface="Gill Sans MT" pitchFamily="34" charset="0"/>
                </a:endParaRPr>
              </a:p>
            </p:txBody>
          </p:sp>
          <p:cxnSp>
            <p:nvCxnSpPr>
              <p:cNvPr id="165" name="Straight Arrow Connector 25"/>
              <p:cNvCxnSpPr>
                <a:cxnSpLocks noChangeShapeType="1"/>
                <a:stCxn id="164" idx="2"/>
                <a:endCxn id="176" idx="0"/>
              </p:cNvCxnSpPr>
              <p:nvPr/>
            </p:nvCxnSpPr>
            <p:spPr bwMode="auto">
              <a:xfrm rot="5400000">
                <a:off x="4160517" y="2291080"/>
                <a:ext cx="746760" cy="0"/>
              </a:xfrm>
              <a:prstGeom prst="straightConnector1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66" name="Straight Arrow Connector 32"/>
              <p:cNvCxnSpPr>
                <a:cxnSpLocks noChangeShapeType="1"/>
                <a:stCxn id="172" idx="3"/>
                <a:endCxn id="189" idx="0"/>
              </p:cNvCxnSpPr>
              <p:nvPr/>
            </p:nvCxnSpPr>
            <p:spPr bwMode="auto">
              <a:xfrm>
                <a:off x="6339122" y="2975613"/>
                <a:ext cx="1814115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67" name="Straight Arrow Connector 32"/>
              <p:cNvCxnSpPr>
                <a:cxnSpLocks noChangeShapeType="1"/>
                <a:stCxn id="188" idx="0"/>
              </p:cNvCxnSpPr>
              <p:nvPr/>
            </p:nvCxnSpPr>
            <p:spPr bwMode="auto">
              <a:xfrm rot="16200000" flipV="1">
                <a:off x="6490459" y="3286553"/>
                <a:ext cx="1066800" cy="1351693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168" name="Group 37"/>
              <p:cNvGrpSpPr>
                <a:grpSpLocks/>
              </p:cNvGrpSpPr>
              <p:nvPr/>
            </p:nvGrpSpPr>
            <p:grpSpPr bwMode="auto">
              <a:xfrm>
                <a:off x="381000" y="4495800"/>
                <a:ext cx="8305800" cy="1066800"/>
                <a:chOff x="152400" y="4495800"/>
                <a:chExt cx="8305800" cy="1066800"/>
              </a:xfrm>
            </p:grpSpPr>
            <p:sp>
              <p:nvSpPr>
                <p:cNvPr id="180" name="Rectangle 179"/>
                <p:cNvSpPr/>
                <p:nvPr/>
              </p:nvSpPr>
              <p:spPr bwMode="auto">
                <a:xfrm>
                  <a:off x="5790384" y="4495800"/>
                  <a:ext cx="2667816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81" name="Rounded Rectangle 180"/>
                <p:cNvSpPr/>
                <p:nvPr/>
              </p:nvSpPr>
              <p:spPr bwMode="auto">
                <a:xfrm>
                  <a:off x="5879311" y="4878073"/>
                  <a:ext cx="100487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82" name="Rounded Rectangle 181"/>
                <p:cNvSpPr/>
                <p:nvPr/>
              </p:nvSpPr>
              <p:spPr bwMode="auto">
                <a:xfrm>
                  <a:off x="6990898" y="4878073"/>
                  <a:ext cx="1369479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 bwMode="auto">
                <a:xfrm>
                  <a:off x="152400" y="4495800"/>
                  <a:ext cx="5335632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84" name="Rounded Rectangle 183"/>
                <p:cNvSpPr/>
                <p:nvPr/>
              </p:nvSpPr>
              <p:spPr bwMode="auto">
                <a:xfrm>
                  <a:off x="232432" y="4878073"/>
                  <a:ext cx="122719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85" name="Rounded Rectangle 184"/>
                <p:cNvSpPr/>
                <p:nvPr/>
              </p:nvSpPr>
              <p:spPr bwMode="auto">
                <a:xfrm>
                  <a:off x="1521879" y="4878073"/>
                  <a:ext cx="121830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86" name="Rounded Rectangle 185"/>
                <p:cNvSpPr/>
                <p:nvPr/>
              </p:nvSpPr>
              <p:spPr bwMode="auto">
                <a:xfrm>
                  <a:off x="2802430" y="4878073"/>
                  <a:ext cx="123608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87" name="Rounded Rectangle 186"/>
                <p:cNvSpPr/>
                <p:nvPr/>
              </p:nvSpPr>
              <p:spPr bwMode="auto">
                <a:xfrm>
                  <a:off x="4100767" y="4878073"/>
                  <a:ext cx="1307227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88" name="Rectangle 30"/>
                <p:cNvSpPr>
                  <a:spLocks noChangeArrowheads="1"/>
                </p:cNvSpPr>
                <p:nvPr/>
              </p:nvSpPr>
              <p:spPr bwMode="auto">
                <a:xfrm>
                  <a:off x="73914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86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Rectangle 40"/>
                <p:cNvSpPr>
                  <a:spLocks noChangeArrowheads="1"/>
                </p:cNvSpPr>
                <p:nvPr/>
              </p:nvSpPr>
              <p:spPr bwMode="auto">
                <a:xfrm>
                  <a:off x="7620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Rectangle 41"/>
                <p:cNvSpPr>
                  <a:spLocks noChangeArrowheads="1"/>
                </p:cNvSpPr>
                <p:nvPr/>
              </p:nvSpPr>
              <p:spPr bwMode="auto">
                <a:xfrm>
                  <a:off x="12192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69" name="Straight Arrow Connector 32"/>
              <p:cNvCxnSpPr>
                <a:cxnSpLocks noChangeShapeType="1"/>
                <a:endCxn id="190" idx="0"/>
              </p:cNvCxnSpPr>
              <p:nvPr/>
            </p:nvCxnSpPr>
            <p:spPr bwMode="auto">
              <a:xfrm rot="10800000" flipV="1">
                <a:off x="1065737" y="2975613"/>
                <a:ext cx="1654046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70" name="Straight Arrow Connector 32"/>
              <p:cNvCxnSpPr>
                <a:cxnSpLocks noChangeShapeType="1"/>
                <a:stCxn id="191" idx="0"/>
                <a:endCxn id="175" idx="1"/>
              </p:cNvCxnSpPr>
              <p:nvPr/>
            </p:nvCxnSpPr>
            <p:spPr bwMode="auto">
              <a:xfrm rot="5400000" flipH="1" flipV="1">
                <a:off x="1595021" y="3362137"/>
                <a:ext cx="1066800" cy="1200520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171" name="Group 36"/>
              <p:cNvGrpSpPr>
                <a:grpSpLocks/>
              </p:cNvGrpSpPr>
              <p:nvPr/>
            </p:nvGrpSpPr>
            <p:grpSpPr bwMode="auto">
              <a:xfrm>
                <a:off x="2719781" y="2664458"/>
                <a:ext cx="3623869" cy="1066800"/>
                <a:chOff x="2324493" y="2664458"/>
                <a:chExt cx="3623869" cy="1066800"/>
              </a:xfrm>
            </p:grpSpPr>
            <p:sp>
              <p:nvSpPr>
                <p:cNvPr id="172" name="Rectangle 27"/>
                <p:cNvSpPr>
                  <a:spLocks noChangeArrowheads="1"/>
                </p:cNvSpPr>
                <p:nvPr/>
              </p:nvSpPr>
              <p:spPr bwMode="auto">
                <a:xfrm>
                  <a:off x="5791200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Rectangle 29"/>
                <p:cNvSpPr>
                  <a:spLocks noChangeArrowheads="1"/>
                </p:cNvSpPr>
                <p:nvPr/>
              </p:nvSpPr>
              <p:spPr bwMode="auto">
                <a:xfrm>
                  <a:off x="5795962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Rectangle 38"/>
                <p:cNvSpPr>
                  <a:spLocks noChangeArrowheads="1"/>
                </p:cNvSpPr>
                <p:nvPr/>
              </p:nvSpPr>
              <p:spPr bwMode="auto">
                <a:xfrm>
                  <a:off x="2328862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Rectangle 39"/>
                <p:cNvSpPr>
                  <a:spLocks noChangeArrowheads="1"/>
                </p:cNvSpPr>
                <p:nvPr/>
              </p:nvSpPr>
              <p:spPr bwMode="auto">
                <a:xfrm>
                  <a:off x="2333625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2324493" y="2664458"/>
                  <a:ext cx="3619338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77" name="Rounded Rectangle 176"/>
                <p:cNvSpPr/>
                <p:nvPr/>
              </p:nvSpPr>
              <p:spPr bwMode="auto">
                <a:xfrm>
                  <a:off x="2431205" y="3046730"/>
                  <a:ext cx="915952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78" name="Rounded Rectangle 177"/>
                <p:cNvSpPr/>
                <p:nvPr/>
              </p:nvSpPr>
              <p:spPr bwMode="auto">
                <a:xfrm>
                  <a:off x="3453870" y="3046730"/>
                  <a:ext cx="82702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79" name="Rounded Rectangle 178"/>
                <p:cNvSpPr/>
                <p:nvPr/>
              </p:nvSpPr>
              <p:spPr bwMode="auto">
                <a:xfrm>
                  <a:off x="4378712" y="3046730"/>
                  <a:ext cx="145840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163" name="Text Box 7"/>
            <p:cNvSpPr txBox="1">
              <a:spLocks noChangeArrowheads="1"/>
            </p:cNvSpPr>
            <p:nvPr/>
          </p:nvSpPr>
          <p:spPr bwMode="auto">
            <a:xfrm>
              <a:off x="3079750" y="6324600"/>
              <a:ext cx="450443" cy="16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200" dirty="0" smtClean="0">
                  <a:latin typeface="+mn-lt"/>
                </a:rPr>
                <a:t>Models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876800" y="4959203"/>
            <a:ext cx="1949448" cy="1289197"/>
            <a:chOff x="2317750" y="5201602"/>
            <a:chExt cx="1949448" cy="1289197"/>
          </a:xfrm>
        </p:grpSpPr>
        <p:grpSp>
          <p:nvGrpSpPr>
            <p:cNvPr id="132" name="Group 279"/>
            <p:cNvGrpSpPr>
              <a:grpSpLocks/>
            </p:cNvGrpSpPr>
            <p:nvPr/>
          </p:nvGrpSpPr>
          <p:grpSpPr bwMode="auto">
            <a:xfrm>
              <a:off x="2317750" y="5201602"/>
              <a:ext cx="1949448" cy="1066800"/>
              <a:chOff x="381000" y="1295400"/>
              <a:chExt cx="8305800" cy="4267200"/>
            </a:xfrm>
          </p:grpSpPr>
          <p:sp>
            <p:nvSpPr>
              <p:cNvPr id="134" name="Rectangle 133"/>
              <p:cNvSpPr/>
              <p:nvPr/>
            </p:nvSpPr>
            <p:spPr bwMode="auto">
              <a:xfrm>
                <a:off x="3813590" y="1295400"/>
                <a:ext cx="1440621" cy="6223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182880" tIns="182880" rIns="182880" bIns="182880"/>
              <a:lstStyle/>
              <a:p>
                <a:pPr>
                  <a:buFont typeface="Wingdings" pitchFamily="2" charset="2"/>
                  <a:buNone/>
                </a:pPr>
                <a:endParaRPr lang="en-US" b="1">
                  <a:latin typeface="Gill Sans MT" pitchFamily="34" charset="0"/>
                </a:endParaRPr>
              </a:p>
            </p:txBody>
          </p:sp>
          <p:cxnSp>
            <p:nvCxnSpPr>
              <p:cNvPr id="135" name="Straight Arrow Connector 25"/>
              <p:cNvCxnSpPr>
                <a:cxnSpLocks noChangeShapeType="1"/>
                <a:stCxn id="134" idx="2"/>
                <a:endCxn id="146" idx="0"/>
              </p:cNvCxnSpPr>
              <p:nvPr/>
            </p:nvCxnSpPr>
            <p:spPr bwMode="auto">
              <a:xfrm rot="5400000">
                <a:off x="4160517" y="2291080"/>
                <a:ext cx="746760" cy="0"/>
              </a:xfrm>
              <a:prstGeom prst="straightConnector1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36" name="Straight Arrow Connector 32"/>
              <p:cNvCxnSpPr>
                <a:cxnSpLocks noChangeShapeType="1"/>
                <a:stCxn id="142" idx="3"/>
                <a:endCxn id="159" idx="0"/>
              </p:cNvCxnSpPr>
              <p:nvPr/>
            </p:nvCxnSpPr>
            <p:spPr bwMode="auto">
              <a:xfrm>
                <a:off x="6339122" y="2975613"/>
                <a:ext cx="1814115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37" name="Straight Arrow Connector 32"/>
              <p:cNvCxnSpPr>
                <a:cxnSpLocks noChangeShapeType="1"/>
                <a:stCxn id="158" idx="0"/>
              </p:cNvCxnSpPr>
              <p:nvPr/>
            </p:nvCxnSpPr>
            <p:spPr bwMode="auto">
              <a:xfrm rot="16200000" flipV="1">
                <a:off x="6490459" y="3286553"/>
                <a:ext cx="1066800" cy="1351693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138" name="Group 37"/>
              <p:cNvGrpSpPr>
                <a:grpSpLocks/>
              </p:cNvGrpSpPr>
              <p:nvPr/>
            </p:nvGrpSpPr>
            <p:grpSpPr bwMode="auto">
              <a:xfrm>
                <a:off x="381000" y="4495800"/>
                <a:ext cx="8305800" cy="1066800"/>
                <a:chOff x="152400" y="4495800"/>
                <a:chExt cx="8305800" cy="1066800"/>
              </a:xfrm>
            </p:grpSpPr>
            <p:sp>
              <p:nvSpPr>
                <p:cNvPr id="150" name="Rectangle 149"/>
                <p:cNvSpPr/>
                <p:nvPr/>
              </p:nvSpPr>
              <p:spPr bwMode="auto">
                <a:xfrm>
                  <a:off x="5790384" y="4495800"/>
                  <a:ext cx="2667816" cy="1066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51" name="Rounded Rectangle 150"/>
                <p:cNvSpPr/>
                <p:nvPr/>
              </p:nvSpPr>
              <p:spPr bwMode="auto">
                <a:xfrm>
                  <a:off x="5879311" y="4878073"/>
                  <a:ext cx="100487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52" name="Rounded Rectangle 151"/>
                <p:cNvSpPr/>
                <p:nvPr/>
              </p:nvSpPr>
              <p:spPr bwMode="auto">
                <a:xfrm>
                  <a:off x="6990898" y="4878073"/>
                  <a:ext cx="1369479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152400" y="4495800"/>
                  <a:ext cx="5335632" cy="1066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54" name="Rounded Rectangle 153"/>
                <p:cNvSpPr/>
                <p:nvPr/>
              </p:nvSpPr>
              <p:spPr bwMode="auto">
                <a:xfrm>
                  <a:off x="232432" y="4878073"/>
                  <a:ext cx="122719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55" name="Rounded Rectangle 154"/>
                <p:cNvSpPr/>
                <p:nvPr/>
              </p:nvSpPr>
              <p:spPr bwMode="auto">
                <a:xfrm>
                  <a:off x="1521879" y="4878073"/>
                  <a:ext cx="121830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56" name="Rounded Rectangle 155"/>
                <p:cNvSpPr/>
                <p:nvPr/>
              </p:nvSpPr>
              <p:spPr bwMode="auto">
                <a:xfrm>
                  <a:off x="2802430" y="4878073"/>
                  <a:ext cx="123608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57" name="Rounded Rectangle 156"/>
                <p:cNvSpPr/>
                <p:nvPr/>
              </p:nvSpPr>
              <p:spPr bwMode="auto">
                <a:xfrm>
                  <a:off x="4100767" y="4878073"/>
                  <a:ext cx="1307227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58" name="Rectangle 30"/>
                <p:cNvSpPr>
                  <a:spLocks noChangeArrowheads="1"/>
                </p:cNvSpPr>
                <p:nvPr/>
              </p:nvSpPr>
              <p:spPr bwMode="auto">
                <a:xfrm>
                  <a:off x="73914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86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" name="Rectangle 40"/>
                <p:cNvSpPr>
                  <a:spLocks noChangeArrowheads="1"/>
                </p:cNvSpPr>
                <p:nvPr/>
              </p:nvSpPr>
              <p:spPr bwMode="auto">
                <a:xfrm>
                  <a:off x="7620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Rectangle 41"/>
                <p:cNvSpPr>
                  <a:spLocks noChangeArrowheads="1"/>
                </p:cNvSpPr>
                <p:nvPr/>
              </p:nvSpPr>
              <p:spPr bwMode="auto">
                <a:xfrm>
                  <a:off x="12192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39" name="Straight Arrow Connector 32"/>
              <p:cNvCxnSpPr>
                <a:cxnSpLocks noChangeShapeType="1"/>
                <a:endCxn id="160" idx="0"/>
              </p:cNvCxnSpPr>
              <p:nvPr/>
            </p:nvCxnSpPr>
            <p:spPr bwMode="auto">
              <a:xfrm rot="10800000" flipV="1">
                <a:off x="1065737" y="2975613"/>
                <a:ext cx="1654046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40" name="Straight Arrow Connector 32"/>
              <p:cNvCxnSpPr>
                <a:cxnSpLocks noChangeShapeType="1"/>
                <a:stCxn id="161" idx="0"/>
                <a:endCxn id="145" idx="1"/>
              </p:cNvCxnSpPr>
              <p:nvPr/>
            </p:nvCxnSpPr>
            <p:spPr bwMode="auto">
              <a:xfrm rot="5400000" flipH="1" flipV="1">
                <a:off x="1595021" y="3362137"/>
                <a:ext cx="1066800" cy="1200520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141" name="Group 36"/>
              <p:cNvGrpSpPr>
                <a:grpSpLocks/>
              </p:cNvGrpSpPr>
              <p:nvPr/>
            </p:nvGrpSpPr>
            <p:grpSpPr bwMode="auto">
              <a:xfrm>
                <a:off x="2719781" y="2664458"/>
                <a:ext cx="3623869" cy="1066800"/>
                <a:chOff x="2324493" y="2664458"/>
                <a:chExt cx="3623869" cy="1066800"/>
              </a:xfrm>
            </p:grpSpPr>
            <p:sp>
              <p:nvSpPr>
                <p:cNvPr id="142" name="Rectangle 27"/>
                <p:cNvSpPr>
                  <a:spLocks noChangeArrowheads="1"/>
                </p:cNvSpPr>
                <p:nvPr/>
              </p:nvSpPr>
              <p:spPr bwMode="auto">
                <a:xfrm>
                  <a:off x="5791200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Rectangle 29"/>
                <p:cNvSpPr>
                  <a:spLocks noChangeArrowheads="1"/>
                </p:cNvSpPr>
                <p:nvPr/>
              </p:nvSpPr>
              <p:spPr bwMode="auto">
                <a:xfrm>
                  <a:off x="5795962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Rectangle 38"/>
                <p:cNvSpPr>
                  <a:spLocks noChangeArrowheads="1"/>
                </p:cNvSpPr>
                <p:nvPr/>
              </p:nvSpPr>
              <p:spPr bwMode="auto">
                <a:xfrm>
                  <a:off x="2328862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Rectangle 39"/>
                <p:cNvSpPr>
                  <a:spLocks noChangeArrowheads="1"/>
                </p:cNvSpPr>
                <p:nvPr/>
              </p:nvSpPr>
              <p:spPr bwMode="auto">
                <a:xfrm>
                  <a:off x="2333625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2324493" y="2664458"/>
                  <a:ext cx="3619338" cy="1066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47" name="Rounded Rectangle 146"/>
                <p:cNvSpPr/>
                <p:nvPr/>
              </p:nvSpPr>
              <p:spPr bwMode="auto">
                <a:xfrm>
                  <a:off x="2431205" y="3046730"/>
                  <a:ext cx="915952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48" name="Rounded Rectangle 147"/>
                <p:cNvSpPr/>
                <p:nvPr/>
              </p:nvSpPr>
              <p:spPr bwMode="auto">
                <a:xfrm>
                  <a:off x="3453870" y="3046730"/>
                  <a:ext cx="82702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49" name="Rounded Rectangle 148"/>
                <p:cNvSpPr/>
                <p:nvPr/>
              </p:nvSpPr>
              <p:spPr bwMode="auto">
                <a:xfrm>
                  <a:off x="4378712" y="3046730"/>
                  <a:ext cx="145840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133" name="Text Box 7"/>
            <p:cNvSpPr txBox="1">
              <a:spLocks noChangeArrowheads="1"/>
            </p:cNvSpPr>
            <p:nvPr/>
          </p:nvSpPr>
          <p:spPr bwMode="auto">
            <a:xfrm>
              <a:off x="3079750" y="6324600"/>
              <a:ext cx="484107" cy="16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200" dirty="0" smtClean="0">
                  <a:latin typeface="+mn-lt"/>
                </a:rPr>
                <a:t>Models’</a:t>
              </a:r>
              <a:endParaRPr lang="en-US" sz="1200" dirty="0">
                <a:latin typeface="+mn-lt"/>
              </a:endParaRPr>
            </a:p>
          </p:txBody>
        </p:sp>
      </p:grpSp>
      <p:pic>
        <p:nvPicPr>
          <p:cNvPr id="110" name="Picture 4" descr="http://aux.iconpedia.net/uploads/166555147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4800600"/>
            <a:ext cx="381000" cy="381000"/>
          </a:xfrm>
          <a:prstGeom prst="rect">
            <a:avLst/>
          </a:prstGeom>
          <a:noFill/>
        </p:spPr>
      </p:pic>
      <p:sp>
        <p:nvSpPr>
          <p:cNvPr id="192" name="Text Box 7"/>
          <p:cNvSpPr txBox="1">
            <a:spLocks noChangeArrowheads="1"/>
          </p:cNvSpPr>
          <p:nvPr/>
        </p:nvSpPr>
        <p:spPr bwMode="auto">
          <a:xfrm>
            <a:off x="2921850" y="5701201"/>
            <a:ext cx="145245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200" dirty="0" smtClean="0">
                <a:latin typeface="+mn-lt"/>
              </a:rPr>
              <a:t>Transformation Pattern</a:t>
            </a:r>
            <a:endParaRPr lang="en-US" sz="1200" dirty="0">
              <a:latin typeface="+mn-lt"/>
            </a:endParaRPr>
          </a:p>
        </p:txBody>
      </p:sp>
      <p:cxnSp>
        <p:nvCxnSpPr>
          <p:cNvPr id="193" name="Curved Connector 192"/>
          <p:cNvCxnSpPr>
            <a:stCxn id="75" idx="0"/>
            <a:endCxn id="110" idx="0"/>
          </p:cNvCxnSpPr>
          <p:nvPr/>
        </p:nvCxnSpPr>
        <p:spPr bwMode="auto">
          <a:xfrm rot="16200000" flipH="1" flipV="1">
            <a:off x="5356225" y="2508249"/>
            <a:ext cx="555625" cy="4029075"/>
          </a:xfrm>
          <a:prstGeom prst="curvedConnector3">
            <a:avLst>
              <a:gd name="adj1" fmla="val -88699"/>
            </a:avLst>
          </a:prstGeom>
          <a:ln w="34925">
            <a:solidFill>
              <a:srgbClr val="C00000">
                <a:alpha val="80000"/>
              </a:srgbClr>
            </a:solidFill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AutoShape 6"/>
          <p:cNvSpPr>
            <a:spLocks noChangeArrowheads="1"/>
          </p:cNvSpPr>
          <p:nvPr/>
        </p:nvSpPr>
        <p:spPr bwMode="auto">
          <a:xfrm>
            <a:off x="670088" y="3814763"/>
            <a:ext cx="2633166" cy="657224"/>
          </a:xfrm>
          <a:prstGeom prst="wedgeRoundRectCallout">
            <a:avLst>
              <a:gd name="adj1" fmla="val 55792"/>
              <a:gd name="adj2" fmla="val 81866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Reusing existing patterns may cause unknown errors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9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20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Debugger: Being User-Centric</a:t>
            </a:r>
            <a:endParaRPr lang="en-US" dirty="0"/>
          </a:p>
        </p:txBody>
      </p:sp>
      <p:sp>
        <p:nvSpPr>
          <p:cNvPr id="86" name="Content Placeholder 8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debugger should be at the same level of abstraction as MTBD, and be domain-focused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72</a:t>
            </a:fld>
            <a:endParaRPr lang="en-US" altLang="en-US"/>
          </a:p>
        </p:txBody>
      </p:sp>
      <p:grpSp>
        <p:nvGrpSpPr>
          <p:cNvPr id="7" name="Group 19"/>
          <p:cNvGrpSpPr/>
          <p:nvPr/>
        </p:nvGrpSpPr>
        <p:grpSpPr>
          <a:xfrm>
            <a:off x="594542" y="2824270"/>
            <a:ext cx="1336067" cy="2028534"/>
            <a:chOff x="5200072" y="1600200"/>
            <a:chExt cx="3276600" cy="4191000"/>
          </a:xfrm>
        </p:grpSpPr>
        <p:grpSp>
          <p:nvGrpSpPr>
            <p:cNvPr id="8" name="Group 18"/>
            <p:cNvGrpSpPr/>
            <p:nvPr/>
          </p:nvGrpSpPr>
          <p:grpSpPr>
            <a:xfrm>
              <a:off x="5414816" y="2037772"/>
              <a:ext cx="2977576" cy="3677228"/>
              <a:chOff x="5414816" y="1676400"/>
              <a:chExt cx="2977576" cy="367722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Rounded Rectangle 8"/>
            <p:cNvSpPr/>
            <p:nvPr/>
          </p:nvSpPr>
          <p:spPr bwMode="auto">
            <a:xfrm>
              <a:off x="5200072" y="1600200"/>
              <a:ext cx="3276600" cy="4191000"/>
            </a:xfrm>
            <a:prstGeom prst="roundRect">
              <a:avLst>
                <a:gd name="adj" fmla="val 7083"/>
              </a:avLst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End-Users</a:t>
              </a: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744926" y="2824270"/>
            <a:ext cx="1336067" cy="2028534"/>
            <a:chOff x="4800600" y="1981200"/>
            <a:chExt cx="2971800" cy="3810000"/>
          </a:xfrm>
        </p:grpSpPr>
        <p:grpSp>
          <p:nvGrpSpPr>
            <p:cNvPr id="23" name="Group 21"/>
            <p:cNvGrpSpPr/>
            <p:nvPr/>
          </p:nvGrpSpPr>
          <p:grpSpPr>
            <a:xfrm>
              <a:off x="4995370" y="2378992"/>
              <a:ext cx="2700592" cy="3342932"/>
              <a:chOff x="5414816" y="1676400"/>
              <a:chExt cx="2977576" cy="3677228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Rounded Rectangle 23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grpSp>
        <p:nvGrpSpPr>
          <p:cNvPr id="37" name="Group 35"/>
          <p:cNvGrpSpPr/>
          <p:nvPr/>
        </p:nvGrpSpPr>
        <p:grpSpPr>
          <a:xfrm>
            <a:off x="1821702" y="3662467"/>
            <a:ext cx="853845" cy="1058013"/>
            <a:chOff x="3302348" y="3232717"/>
            <a:chExt cx="1607012" cy="1788450"/>
          </a:xfrm>
        </p:grpSpPr>
        <p:sp>
          <p:nvSpPr>
            <p:cNvPr id="38" name="Striped Right Arrow 37"/>
            <p:cNvSpPr/>
            <p:nvPr/>
          </p:nvSpPr>
          <p:spPr bwMode="auto">
            <a:xfrm>
              <a:off x="3680450" y="3733801"/>
              <a:ext cx="1219198" cy="380999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2">
                    <a:shade val="51000"/>
                    <a:satMod val="130000"/>
                  </a:schemeClr>
                </a:gs>
                <a:gs pos="0">
                  <a:schemeClr val="accent1"/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81219" y="3232717"/>
              <a:ext cx="1228141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accent1"/>
                  </a:solidFill>
                  <a:latin typeface="+mn-lt"/>
                </a:rPr>
                <a:t>Upgrade</a:t>
              </a: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2348" y="4115913"/>
              <a:ext cx="1607012" cy="90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accent1"/>
                  </a:solidFill>
                  <a:latin typeface="+mn-lt"/>
                </a:rPr>
                <a:t>Using DSM</a:t>
              </a: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41" name="Group 54"/>
          <p:cNvGrpSpPr/>
          <p:nvPr/>
        </p:nvGrpSpPr>
        <p:grpSpPr>
          <a:xfrm>
            <a:off x="3953030" y="3793262"/>
            <a:ext cx="1023809" cy="603078"/>
            <a:chOff x="3287077" y="3424816"/>
            <a:chExt cx="1926903" cy="1019432"/>
          </a:xfrm>
        </p:grpSpPr>
        <p:sp>
          <p:nvSpPr>
            <p:cNvPr id="42" name="Striped Right Arrow 41"/>
            <p:cNvSpPr/>
            <p:nvPr/>
          </p:nvSpPr>
          <p:spPr bwMode="auto">
            <a:xfrm>
              <a:off x="3680451" y="3733801"/>
              <a:ext cx="1219199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1"/>
                </a:gs>
                <a:gs pos="36000">
                  <a:schemeClr val="accent1"/>
                </a:gs>
              </a:gsLst>
              <a:lin ang="10800000" scaled="1"/>
              <a:tileRect/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73252" y="3424816"/>
              <a:ext cx="254004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87077" y="4062439"/>
              <a:ext cx="1926903" cy="38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845100" y="4957870"/>
            <a:ext cx="115963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Modeling System</a:t>
            </a:r>
            <a:endParaRPr lang="en-US" sz="1600" dirty="0">
              <a:latin typeface="+mn-lt"/>
            </a:endParaRPr>
          </a:p>
        </p:txBody>
      </p:sp>
      <p:grpSp>
        <p:nvGrpSpPr>
          <p:cNvPr id="46" name="Group 20"/>
          <p:cNvGrpSpPr/>
          <p:nvPr/>
        </p:nvGrpSpPr>
        <p:grpSpPr>
          <a:xfrm>
            <a:off x="4889038" y="2824270"/>
            <a:ext cx="1336067" cy="2028534"/>
            <a:chOff x="4800600" y="1981200"/>
            <a:chExt cx="2971800" cy="3810000"/>
          </a:xfrm>
        </p:grpSpPr>
        <p:grpSp>
          <p:nvGrpSpPr>
            <p:cNvPr id="47" name="Group 21"/>
            <p:cNvGrpSpPr/>
            <p:nvPr/>
          </p:nvGrpSpPr>
          <p:grpSpPr>
            <a:xfrm>
              <a:off x="4995372" y="2378992"/>
              <a:ext cx="2700592" cy="3342932"/>
              <a:chOff x="5414816" y="1676400"/>
              <a:chExt cx="2977576" cy="3677228"/>
            </a:xfrm>
          </p:grpSpPr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8" name="Rounded Rectangle 47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008179" y="4957870"/>
            <a:ext cx="112735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Model Evolution</a:t>
            </a:r>
            <a:endParaRPr lang="en-US" sz="1600" dirty="0">
              <a:latin typeface="+mn-lt"/>
            </a:endParaRPr>
          </a:p>
        </p:txBody>
      </p:sp>
      <p:grpSp>
        <p:nvGrpSpPr>
          <p:cNvPr id="64" name="Group 54"/>
          <p:cNvGrpSpPr/>
          <p:nvPr/>
        </p:nvGrpSpPr>
        <p:grpSpPr>
          <a:xfrm>
            <a:off x="6086630" y="3806910"/>
            <a:ext cx="1023809" cy="603078"/>
            <a:chOff x="3287077" y="3424816"/>
            <a:chExt cx="1926903" cy="1019432"/>
          </a:xfrm>
        </p:grpSpPr>
        <p:sp>
          <p:nvSpPr>
            <p:cNvPr id="65" name="Striped Right Arrow 64"/>
            <p:cNvSpPr/>
            <p:nvPr/>
          </p:nvSpPr>
          <p:spPr bwMode="auto">
            <a:xfrm>
              <a:off x="3680451" y="3733801"/>
              <a:ext cx="1219199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1"/>
                </a:gs>
                <a:gs pos="36000">
                  <a:schemeClr val="accent1"/>
                </a:gs>
              </a:gsLst>
              <a:lin ang="10800000" scaled="1"/>
              <a:tileRect/>
            </a:gra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73252" y="3424816"/>
              <a:ext cx="254004" cy="381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87077" y="4062439"/>
              <a:ext cx="1926903" cy="38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sz="160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68" name="Group 20"/>
          <p:cNvGrpSpPr/>
          <p:nvPr/>
        </p:nvGrpSpPr>
        <p:grpSpPr>
          <a:xfrm>
            <a:off x="7022638" y="2837918"/>
            <a:ext cx="1336067" cy="2028534"/>
            <a:chOff x="4800600" y="1981200"/>
            <a:chExt cx="2971800" cy="3810000"/>
          </a:xfrm>
        </p:grpSpPr>
        <p:grpSp>
          <p:nvGrpSpPr>
            <p:cNvPr id="69" name="Group 21"/>
            <p:cNvGrpSpPr/>
            <p:nvPr/>
          </p:nvGrpSpPr>
          <p:grpSpPr>
            <a:xfrm>
              <a:off x="4995372" y="2378992"/>
              <a:ext cx="2700592" cy="3342932"/>
              <a:chOff x="5414816" y="1676400"/>
              <a:chExt cx="2977576" cy="3677228"/>
            </a:xfrm>
          </p:grpSpPr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1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1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0" name="Rounded Rectangle 69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2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141779" y="4957870"/>
            <a:ext cx="112735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+mn-lt"/>
              </a:rPr>
              <a:t>Debugging Model Evolution</a:t>
            </a:r>
            <a:endParaRPr lang="en-US" sz="1600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84405" y="3507939"/>
            <a:ext cx="85384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Using MTBD</a:t>
            </a:r>
            <a:endParaRPr lang="en-US" sz="1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22009" y="3281470"/>
            <a:ext cx="101644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Using MTBD Debugger</a:t>
            </a:r>
            <a:endParaRPr lang="en-US" sz="1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08038" y="2582022"/>
            <a:ext cx="1892762" cy="311933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55102" y="2582022"/>
            <a:ext cx="1948431" cy="311933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17838" y="2595670"/>
            <a:ext cx="1892762" cy="3119330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3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MTBD Debugger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73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42925" y="3952874"/>
            <a:ext cx="6210300" cy="2257425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400" y="1171575"/>
            <a:ext cx="8077200" cy="2362200"/>
          </a:xfrm>
          <a:prstGeom prst="rect">
            <a:avLst/>
          </a:prstGeom>
          <a:solidFill>
            <a:srgbClr val="C0C0C0">
              <a:alpha val="0"/>
            </a:srgbClr>
          </a:solidFill>
          <a:ln w="19050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rapezoid 7"/>
          <p:cNvSpPr/>
          <p:nvPr/>
        </p:nvSpPr>
        <p:spPr bwMode="auto">
          <a:xfrm>
            <a:off x="864649" y="4758749"/>
            <a:ext cx="5259238" cy="565725"/>
          </a:xfrm>
          <a:prstGeom prst="trapezoid">
            <a:avLst>
              <a:gd name="adj" fmla="val 344652"/>
            </a:avLst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rapezoid 8"/>
          <p:cNvSpPr/>
          <p:nvPr/>
        </p:nvSpPr>
        <p:spPr bwMode="auto">
          <a:xfrm rot="10800000">
            <a:off x="643096" y="1600200"/>
            <a:ext cx="1828799" cy="1314450"/>
          </a:xfrm>
          <a:prstGeom prst="trapezoid">
            <a:avLst/>
          </a:prstGeom>
          <a:gradFill flip="none" rotWithShape="1">
            <a:gsLst>
              <a:gs pos="100000">
                <a:schemeClr val="accent2">
                  <a:tint val="50000"/>
                  <a:satMod val="300000"/>
                </a:schemeClr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12"/>
          <p:cNvGrpSpPr/>
          <p:nvPr/>
        </p:nvGrpSpPr>
        <p:grpSpPr>
          <a:xfrm>
            <a:off x="624045" y="1304925"/>
            <a:ext cx="1885950" cy="628650"/>
            <a:chOff x="3744006" y="2381251"/>
            <a:chExt cx="2020661" cy="628650"/>
          </a:xfrm>
        </p:grpSpPr>
        <p:sp>
          <p:nvSpPr>
            <p:cNvPr id="50" name="Flowchart: Alternate Process 49"/>
            <p:cNvSpPr/>
            <p:nvPr/>
          </p:nvSpPr>
          <p:spPr bwMode="auto">
            <a:xfrm>
              <a:off x="3744006" y="2381251"/>
              <a:ext cx="2020661" cy="62865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5505" y="2448580"/>
              <a:ext cx="14447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Demonstration</a:t>
              </a:r>
              <a:endParaRPr lang="en-US" sz="1600" dirty="0" smtClean="0"/>
            </a:p>
          </p:txBody>
        </p:sp>
        <p:pic>
          <p:nvPicPr>
            <p:cNvPr id="52" name="Picture 51" descr="C:\Documents and Settings\Tairas\Local Settings\Temporary Internet Files\Content.IE5\G16N01E7\MCj0433942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1772" y="2394853"/>
              <a:ext cx="5715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7"/>
          <p:cNvGrpSpPr/>
          <p:nvPr/>
        </p:nvGrpSpPr>
        <p:grpSpPr>
          <a:xfrm>
            <a:off x="776445" y="2667000"/>
            <a:ext cx="1619250" cy="685800"/>
            <a:chOff x="1219200" y="2819400"/>
            <a:chExt cx="1619250" cy="685800"/>
          </a:xfrm>
        </p:grpSpPr>
        <p:sp>
          <p:nvSpPr>
            <p:cNvPr id="47" name="Flowchart: Alternate Process 46"/>
            <p:cNvSpPr/>
            <p:nvPr/>
          </p:nvSpPr>
          <p:spPr bwMode="auto">
            <a:xfrm>
              <a:off x="1219200" y="2819400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47825" y="2924175"/>
              <a:ext cx="1190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Recording</a:t>
              </a:r>
            </a:p>
          </p:txBody>
        </p:sp>
        <p:pic>
          <p:nvPicPr>
            <p:cNvPr id="49" name="Picture 2" descr="http://www.deviantart.com/download/86810717/Camstudio_Record_Button_Icon_by_HereticPi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75" y="2905125"/>
              <a:ext cx="533400" cy="533400"/>
            </a:xfrm>
            <a:prstGeom prst="rect">
              <a:avLst/>
            </a:prstGeom>
            <a:noFill/>
          </p:spPr>
        </p:pic>
      </p:grpSp>
      <p:cxnSp>
        <p:nvCxnSpPr>
          <p:cNvPr id="12" name="Straight Connector 11"/>
          <p:cNvCxnSpPr/>
          <p:nvPr/>
        </p:nvCxnSpPr>
        <p:spPr bwMode="auto">
          <a:xfrm>
            <a:off x="2319495" y="3009900"/>
            <a:ext cx="457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3" name="Group 31"/>
          <p:cNvGrpSpPr/>
          <p:nvPr/>
        </p:nvGrpSpPr>
        <p:grpSpPr>
          <a:xfrm>
            <a:off x="4834095" y="2667000"/>
            <a:ext cx="1676400" cy="685800"/>
            <a:chOff x="3200400" y="4419600"/>
            <a:chExt cx="1676400" cy="685800"/>
          </a:xfrm>
        </p:grpSpPr>
        <p:sp>
          <p:nvSpPr>
            <p:cNvPr id="44" name="Flowchart: Alternate Process 43"/>
            <p:cNvSpPr/>
            <p:nvPr/>
          </p:nvSpPr>
          <p:spPr bwMode="auto">
            <a:xfrm>
              <a:off x="3200400" y="44196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14724" y="45053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</a:p>
            <a:p>
              <a:pPr>
                <a:buNone/>
              </a:pPr>
              <a:r>
                <a:rPr lang="en-US" sz="1400" dirty="0" smtClean="0"/>
                <a:t>Inference</a:t>
              </a:r>
            </a:p>
          </p:txBody>
        </p:sp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5175" y="4543425"/>
              <a:ext cx="428625" cy="44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4" name="Straight Connector 13"/>
          <p:cNvCxnSpPr/>
          <p:nvPr/>
        </p:nvCxnSpPr>
        <p:spPr bwMode="auto">
          <a:xfrm>
            <a:off x="4319745" y="3009900"/>
            <a:ext cx="51435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" name="Group 57"/>
          <p:cNvGrpSpPr/>
          <p:nvPr/>
        </p:nvGrpSpPr>
        <p:grpSpPr>
          <a:xfrm>
            <a:off x="6872445" y="2667000"/>
            <a:ext cx="1557180" cy="685800"/>
            <a:chOff x="5181600" y="4191000"/>
            <a:chExt cx="1557180" cy="685800"/>
          </a:xfrm>
        </p:grpSpPr>
        <p:sp>
          <p:nvSpPr>
            <p:cNvPr id="41" name="Flowchart: Alternate Process 40"/>
            <p:cNvSpPr/>
            <p:nvPr/>
          </p:nvSpPr>
          <p:spPr bwMode="auto">
            <a:xfrm>
              <a:off x="5181600" y="4191000"/>
              <a:ext cx="1545336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38800" y="4267855"/>
              <a:ext cx="10999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User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Refinement</a:t>
              </a:r>
              <a:endParaRPr lang="en-US" sz="1600" dirty="0" smtClean="0"/>
            </a:p>
          </p:txBody>
        </p: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3702" y="4339319"/>
              <a:ext cx="461281" cy="46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6" name="Straight Connector 15"/>
          <p:cNvCxnSpPr/>
          <p:nvPr/>
        </p:nvCxnSpPr>
        <p:spPr bwMode="auto">
          <a:xfrm>
            <a:off x="6379431" y="3009900"/>
            <a:ext cx="493014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7" name="Group 67"/>
          <p:cNvGrpSpPr/>
          <p:nvPr/>
        </p:nvGrpSpPr>
        <p:grpSpPr>
          <a:xfrm>
            <a:off x="2776695" y="2667000"/>
            <a:ext cx="1695450" cy="685800"/>
            <a:chOff x="2600325" y="2809875"/>
            <a:chExt cx="1695450" cy="685800"/>
          </a:xfrm>
        </p:grpSpPr>
        <p:sp>
          <p:nvSpPr>
            <p:cNvPr id="38" name="Flowchart: Alternate Process 37"/>
            <p:cNvSpPr/>
            <p:nvPr/>
          </p:nvSpPr>
          <p:spPr bwMode="auto">
            <a:xfrm>
              <a:off x="2600325" y="2809875"/>
              <a:ext cx="1543050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33699" y="2905125"/>
              <a:ext cx="13620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Operation</a:t>
              </a:r>
            </a:p>
            <a:p>
              <a:pPr>
                <a:buNone/>
              </a:pPr>
              <a:r>
                <a:rPr lang="en-US" sz="1400" dirty="0" smtClean="0"/>
                <a:t>Optimization</a:t>
              </a:r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38425" y="2924175"/>
              <a:ext cx="47234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41"/>
          <p:cNvGrpSpPr/>
          <p:nvPr/>
        </p:nvGrpSpPr>
        <p:grpSpPr>
          <a:xfrm>
            <a:off x="2698623" y="4143375"/>
            <a:ext cx="1673352" cy="685800"/>
            <a:chOff x="3810000" y="3962400"/>
            <a:chExt cx="1673352" cy="685800"/>
          </a:xfrm>
        </p:grpSpPr>
        <p:sp>
          <p:nvSpPr>
            <p:cNvPr id="35" name="Flowchart: Alternate Process 34"/>
            <p:cNvSpPr/>
            <p:nvPr/>
          </p:nvSpPr>
          <p:spPr bwMode="auto">
            <a:xfrm>
              <a:off x="3810000" y="3962400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76518" y="4072950"/>
              <a:ext cx="119972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 Execution</a:t>
              </a:r>
              <a:endParaRPr lang="en-US" sz="1600" dirty="0" smtClean="0"/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5993" y="4049137"/>
              <a:ext cx="528638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40"/>
          <p:cNvGrpSpPr/>
          <p:nvPr/>
        </p:nvGrpSpPr>
        <p:grpSpPr>
          <a:xfrm>
            <a:off x="2670048" y="5338123"/>
            <a:ext cx="1673352" cy="685800"/>
            <a:chOff x="1295400" y="4924425"/>
            <a:chExt cx="1673352" cy="685800"/>
          </a:xfrm>
        </p:grpSpPr>
        <p:sp>
          <p:nvSpPr>
            <p:cNvPr id="32" name="Flowchart: Alternate Process 31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4367" y="5038725"/>
              <a:ext cx="510633" cy="486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37673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Correctness Checking</a:t>
              </a:r>
              <a:endParaRPr lang="en-US" sz="1600" dirty="0" smtClean="0"/>
            </a:p>
          </p:txBody>
        </p:sp>
      </p:grpSp>
      <p:grpSp>
        <p:nvGrpSpPr>
          <p:cNvPr id="21" name="Group 62"/>
          <p:cNvGrpSpPr/>
          <p:nvPr/>
        </p:nvGrpSpPr>
        <p:grpSpPr>
          <a:xfrm>
            <a:off x="7115175" y="3762375"/>
            <a:ext cx="1085850" cy="1447800"/>
            <a:chOff x="6858000" y="4191000"/>
            <a:chExt cx="1085850" cy="1447800"/>
          </a:xfrm>
        </p:grpSpPr>
        <p:sp>
          <p:nvSpPr>
            <p:cNvPr id="27" name="Flowchart: Magnetic Disk 26"/>
            <p:cNvSpPr/>
            <p:nvPr/>
          </p:nvSpPr>
          <p:spPr bwMode="auto">
            <a:xfrm>
              <a:off x="6858000" y="4191000"/>
              <a:ext cx="1066800" cy="144780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27" descr="databa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10425" y="5219700"/>
              <a:ext cx="381000" cy="3810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903179" y="4686300"/>
              <a:ext cx="1040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Pattern</a:t>
              </a:r>
              <a:endParaRPr lang="en-US" sz="1600" dirty="0" smtClean="0"/>
            </a:p>
            <a:p>
              <a:pPr>
                <a:buNone/>
              </a:pPr>
              <a:r>
                <a:rPr lang="en-US" sz="1400" dirty="0" smtClean="0"/>
                <a:t>Repository</a:t>
              </a:r>
              <a:endParaRPr lang="en-US" sz="1600" dirty="0" smtClean="0"/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 rot="16200000" flipH="1">
            <a:off x="7442057" y="3555856"/>
            <a:ext cx="409575" cy="3462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10800000">
            <a:off x="4371975" y="4486275"/>
            <a:ext cx="2743200" cy="0"/>
          </a:xfrm>
          <a:prstGeom prst="line">
            <a:avLst/>
          </a:prstGeom>
          <a:ln>
            <a:headEnd type="none" w="med" len="med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33013" y="1209675"/>
            <a:ext cx="1729962" cy="341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MT Specification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29225" y="4001768"/>
            <a:ext cx="1489062" cy="341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MT Execution</a:t>
            </a:r>
            <a:endParaRPr lang="en-US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4572000" y="5334000"/>
            <a:ext cx="1703696" cy="727072"/>
            <a:chOff x="3724275" y="5334000"/>
            <a:chExt cx="1703696" cy="727072"/>
          </a:xfrm>
        </p:grpSpPr>
        <p:grpSp>
          <p:nvGrpSpPr>
            <p:cNvPr id="20" name="Group 42"/>
            <p:cNvGrpSpPr/>
            <p:nvPr/>
          </p:nvGrpSpPr>
          <p:grpSpPr>
            <a:xfrm>
              <a:off x="3724275" y="5334000"/>
              <a:ext cx="1703696" cy="685800"/>
              <a:chOff x="4267200" y="4953000"/>
              <a:chExt cx="1703696" cy="685800"/>
            </a:xfrm>
          </p:grpSpPr>
          <p:sp>
            <p:nvSpPr>
              <p:cNvPr id="30" name="Flowchart: Alternate Process 29"/>
              <p:cNvSpPr/>
              <p:nvPr/>
            </p:nvSpPr>
            <p:spPr bwMode="auto">
              <a:xfrm>
                <a:off x="4267200" y="4953000"/>
                <a:ext cx="1673352" cy="685800"/>
              </a:xfrm>
              <a:prstGeom prst="flowChartAlternate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875945" y="5082469"/>
                <a:ext cx="1094951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/>
                  <a:t>Execution Control</a:t>
                </a:r>
                <a:endParaRPr lang="en-US" sz="1600" dirty="0" smtClean="0"/>
              </a:p>
            </p:txBody>
          </p:sp>
        </p:grpSp>
        <p:pic>
          <p:nvPicPr>
            <p:cNvPr id="26" name="Picture 4" descr="http://www.google.com/url?source=imgres&amp;ct=img&amp;q=http://icons.mysitemyway.com/wp-content/gallery/green-jelly-icons-transport-travel/038994-green-jelly-icon-transport-travel-ship-wheel1.png&amp;sa=X&amp;ei=uY7LTImBD4GB8gbt4Y2WAQ&amp;ved=0CAQQ8wc4cQ&amp;usg=AFQjCNG0C9XZ0lmQWQ8hlyOmr2ZiVZUIZ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5334000"/>
              <a:ext cx="727072" cy="727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Rectangle 52"/>
          <p:cNvSpPr/>
          <p:nvPr/>
        </p:nvSpPr>
        <p:spPr bwMode="auto">
          <a:xfrm>
            <a:off x="532349" y="1112506"/>
            <a:ext cx="8091899" cy="2445081"/>
          </a:xfrm>
          <a:prstGeom prst="rect">
            <a:avLst/>
          </a:prstGeom>
          <a:solidFill>
            <a:srgbClr val="C0C0C0">
              <a:alpha val="9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ight Arrow 62"/>
          <p:cNvSpPr/>
          <p:nvPr/>
        </p:nvSpPr>
        <p:spPr bwMode="auto">
          <a:xfrm>
            <a:off x="2559048" y="1752600"/>
            <a:ext cx="2438400" cy="914400"/>
          </a:xfrm>
          <a:prstGeom prst="rightArrow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  <a:alpha val="92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85800" y="1530203"/>
            <a:ext cx="1949448" cy="1289197"/>
            <a:chOff x="2317750" y="5201602"/>
            <a:chExt cx="1949448" cy="1289197"/>
          </a:xfrm>
        </p:grpSpPr>
        <p:grpSp>
          <p:nvGrpSpPr>
            <p:cNvPr id="65" name="Group 279"/>
            <p:cNvGrpSpPr>
              <a:grpSpLocks/>
            </p:cNvGrpSpPr>
            <p:nvPr/>
          </p:nvGrpSpPr>
          <p:grpSpPr bwMode="auto">
            <a:xfrm>
              <a:off x="2317750" y="5201602"/>
              <a:ext cx="1949448" cy="1066800"/>
              <a:chOff x="381000" y="1295400"/>
              <a:chExt cx="8305800" cy="4267200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3813590" y="1295400"/>
                <a:ext cx="1440621" cy="6223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587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182880" tIns="182880" rIns="182880" bIns="182880"/>
              <a:lstStyle/>
              <a:p>
                <a:pPr>
                  <a:buFont typeface="Wingdings" pitchFamily="2" charset="2"/>
                  <a:buNone/>
                </a:pPr>
                <a:endParaRPr lang="en-US" b="1">
                  <a:latin typeface="Gill Sans MT" pitchFamily="34" charset="0"/>
                </a:endParaRPr>
              </a:p>
            </p:txBody>
          </p:sp>
          <p:cxnSp>
            <p:nvCxnSpPr>
              <p:cNvPr id="68" name="Straight Arrow Connector 25"/>
              <p:cNvCxnSpPr>
                <a:cxnSpLocks noChangeShapeType="1"/>
                <a:stCxn id="67" idx="2"/>
                <a:endCxn id="79" idx="0"/>
              </p:cNvCxnSpPr>
              <p:nvPr/>
            </p:nvCxnSpPr>
            <p:spPr bwMode="auto">
              <a:xfrm rot="5400000">
                <a:off x="4160517" y="2291080"/>
                <a:ext cx="746760" cy="0"/>
              </a:xfrm>
              <a:prstGeom prst="straightConnector1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69" name="Straight Arrow Connector 32"/>
              <p:cNvCxnSpPr>
                <a:cxnSpLocks noChangeShapeType="1"/>
                <a:stCxn id="75" idx="3"/>
                <a:endCxn id="92" idx="0"/>
              </p:cNvCxnSpPr>
              <p:nvPr/>
            </p:nvCxnSpPr>
            <p:spPr bwMode="auto">
              <a:xfrm>
                <a:off x="6339122" y="2975613"/>
                <a:ext cx="1814115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70" name="Straight Arrow Connector 32"/>
              <p:cNvCxnSpPr>
                <a:cxnSpLocks noChangeShapeType="1"/>
                <a:stCxn id="91" idx="0"/>
              </p:cNvCxnSpPr>
              <p:nvPr/>
            </p:nvCxnSpPr>
            <p:spPr bwMode="auto">
              <a:xfrm rot="16200000" flipV="1">
                <a:off x="6490459" y="3286553"/>
                <a:ext cx="1066800" cy="1351693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71" name="Group 37"/>
              <p:cNvGrpSpPr>
                <a:grpSpLocks/>
              </p:cNvGrpSpPr>
              <p:nvPr/>
            </p:nvGrpSpPr>
            <p:grpSpPr bwMode="auto">
              <a:xfrm>
                <a:off x="381000" y="4495800"/>
                <a:ext cx="8305800" cy="1066800"/>
                <a:chOff x="152400" y="4495800"/>
                <a:chExt cx="8305800" cy="1066800"/>
              </a:xfrm>
            </p:grpSpPr>
            <p:sp>
              <p:nvSpPr>
                <p:cNvPr id="83" name="Rectangle 82"/>
                <p:cNvSpPr/>
                <p:nvPr/>
              </p:nvSpPr>
              <p:spPr bwMode="auto">
                <a:xfrm>
                  <a:off x="5790384" y="4495800"/>
                  <a:ext cx="2667816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 bwMode="auto">
                <a:xfrm>
                  <a:off x="5879311" y="4878073"/>
                  <a:ext cx="100487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 bwMode="auto">
                <a:xfrm>
                  <a:off x="6990898" y="4878073"/>
                  <a:ext cx="1369479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152400" y="4495800"/>
                  <a:ext cx="5335632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 bwMode="auto">
                <a:xfrm>
                  <a:off x="232432" y="4878073"/>
                  <a:ext cx="122719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 bwMode="auto">
                <a:xfrm>
                  <a:off x="1521879" y="4878073"/>
                  <a:ext cx="121830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 bwMode="auto">
                <a:xfrm>
                  <a:off x="2802430" y="4878073"/>
                  <a:ext cx="123608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 bwMode="auto">
                <a:xfrm>
                  <a:off x="4100767" y="4878073"/>
                  <a:ext cx="1307227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91" name="Rectangle 30"/>
                <p:cNvSpPr>
                  <a:spLocks noChangeArrowheads="1"/>
                </p:cNvSpPr>
                <p:nvPr/>
              </p:nvSpPr>
              <p:spPr bwMode="auto">
                <a:xfrm>
                  <a:off x="73914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86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Rectangle 40"/>
                <p:cNvSpPr>
                  <a:spLocks noChangeArrowheads="1"/>
                </p:cNvSpPr>
                <p:nvPr/>
              </p:nvSpPr>
              <p:spPr bwMode="auto">
                <a:xfrm>
                  <a:off x="7620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Rectangle 41"/>
                <p:cNvSpPr>
                  <a:spLocks noChangeArrowheads="1"/>
                </p:cNvSpPr>
                <p:nvPr/>
              </p:nvSpPr>
              <p:spPr bwMode="auto">
                <a:xfrm>
                  <a:off x="12192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72" name="Straight Arrow Connector 32"/>
              <p:cNvCxnSpPr>
                <a:cxnSpLocks noChangeShapeType="1"/>
                <a:endCxn id="93" idx="0"/>
              </p:cNvCxnSpPr>
              <p:nvPr/>
            </p:nvCxnSpPr>
            <p:spPr bwMode="auto">
              <a:xfrm rot="10800000" flipV="1">
                <a:off x="1065737" y="2975613"/>
                <a:ext cx="1654046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73" name="Straight Arrow Connector 32"/>
              <p:cNvCxnSpPr>
                <a:cxnSpLocks noChangeShapeType="1"/>
                <a:stCxn id="94" idx="0"/>
                <a:endCxn id="78" idx="1"/>
              </p:cNvCxnSpPr>
              <p:nvPr/>
            </p:nvCxnSpPr>
            <p:spPr bwMode="auto">
              <a:xfrm rot="5400000" flipH="1" flipV="1">
                <a:off x="1595021" y="3362137"/>
                <a:ext cx="1066800" cy="1200520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74" name="Group 36"/>
              <p:cNvGrpSpPr>
                <a:grpSpLocks/>
              </p:cNvGrpSpPr>
              <p:nvPr/>
            </p:nvGrpSpPr>
            <p:grpSpPr bwMode="auto">
              <a:xfrm>
                <a:off x="2719781" y="2664458"/>
                <a:ext cx="3623869" cy="1066800"/>
                <a:chOff x="2324493" y="2664458"/>
                <a:chExt cx="3623869" cy="1066800"/>
              </a:xfrm>
            </p:grpSpPr>
            <p:sp>
              <p:nvSpPr>
                <p:cNvPr id="75" name="Rectangle 27"/>
                <p:cNvSpPr>
                  <a:spLocks noChangeArrowheads="1"/>
                </p:cNvSpPr>
                <p:nvPr/>
              </p:nvSpPr>
              <p:spPr bwMode="auto">
                <a:xfrm>
                  <a:off x="5791200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Rectangle 29"/>
                <p:cNvSpPr>
                  <a:spLocks noChangeArrowheads="1"/>
                </p:cNvSpPr>
                <p:nvPr/>
              </p:nvSpPr>
              <p:spPr bwMode="auto">
                <a:xfrm>
                  <a:off x="5795962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Rectangle 38"/>
                <p:cNvSpPr>
                  <a:spLocks noChangeArrowheads="1"/>
                </p:cNvSpPr>
                <p:nvPr/>
              </p:nvSpPr>
              <p:spPr bwMode="auto">
                <a:xfrm>
                  <a:off x="2328862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Rectangle 39"/>
                <p:cNvSpPr>
                  <a:spLocks noChangeArrowheads="1"/>
                </p:cNvSpPr>
                <p:nvPr/>
              </p:nvSpPr>
              <p:spPr bwMode="auto">
                <a:xfrm>
                  <a:off x="2333625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2324493" y="2664458"/>
                  <a:ext cx="3619338" cy="10668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80" name="Rounded Rectangle 79"/>
                <p:cNvSpPr/>
                <p:nvPr/>
              </p:nvSpPr>
              <p:spPr bwMode="auto">
                <a:xfrm>
                  <a:off x="2431205" y="3046730"/>
                  <a:ext cx="915952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 bwMode="auto">
                <a:xfrm>
                  <a:off x="3453870" y="3046730"/>
                  <a:ext cx="82702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 bwMode="auto">
                <a:xfrm>
                  <a:off x="4378712" y="3046730"/>
                  <a:ext cx="145840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3079750" y="6324600"/>
              <a:ext cx="450443" cy="16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200" dirty="0" smtClean="0">
                  <a:latin typeface="+mn-lt"/>
                </a:rPr>
                <a:t>Models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800600" y="1530203"/>
            <a:ext cx="1949448" cy="1289197"/>
            <a:chOff x="2317750" y="5201602"/>
            <a:chExt cx="1949448" cy="1289197"/>
          </a:xfrm>
        </p:grpSpPr>
        <p:grpSp>
          <p:nvGrpSpPr>
            <p:cNvPr id="96" name="Group 279"/>
            <p:cNvGrpSpPr>
              <a:grpSpLocks/>
            </p:cNvGrpSpPr>
            <p:nvPr/>
          </p:nvGrpSpPr>
          <p:grpSpPr bwMode="auto">
            <a:xfrm>
              <a:off x="2317750" y="5201602"/>
              <a:ext cx="1949448" cy="1066800"/>
              <a:chOff x="381000" y="1295400"/>
              <a:chExt cx="8305800" cy="4267200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813590" y="1295400"/>
                <a:ext cx="1440621" cy="6223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182880" tIns="182880" rIns="182880" bIns="182880"/>
              <a:lstStyle/>
              <a:p>
                <a:pPr>
                  <a:buFont typeface="Wingdings" pitchFamily="2" charset="2"/>
                  <a:buNone/>
                </a:pPr>
                <a:endParaRPr lang="en-US" b="1">
                  <a:latin typeface="Gill Sans MT" pitchFamily="34" charset="0"/>
                </a:endParaRPr>
              </a:p>
            </p:txBody>
          </p:sp>
          <p:cxnSp>
            <p:nvCxnSpPr>
              <p:cNvPr id="99" name="Straight Arrow Connector 25"/>
              <p:cNvCxnSpPr>
                <a:cxnSpLocks noChangeShapeType="1"/>
                <a:stCxn id="98" idx="2"/>
                <a:endCxn id="110" idx="0"/>
              </p:cNvCxnSpPr>
              <p:nvPr/>
            </p:nvCxnSpPr>
            <p:spPr bwMode="auto">
              <a:xfrm rot="5400000">
                <a:off x="4160517" y="2291080"/>
                <a:ext cx="746760" cy="0"/>
              </a:xfrm>
              <a:prstGeom prst="straightConnector1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00" name="Straight Arrow Connector 32"/>
              <p:cNvCxnSpPr>
                <a:cxnSpLocks noChangeShapeType="1"/>
                <a:stCxn id="106" idx="3"/>
                <a:endCxn id="123" idx="0"/>
              </p:cNvCxnSpPr>
              <p:nvPr/>
            </p:nvCxnSpPr>
            <p:spPr bwMode="auto">
              <a:xfrm>
                <a:off x="6339122" y="2975613"/>
                <a:ext cx="1814115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01" name="Straight Arrow Connector 32"/>
              <p:cNvCxnSpPr>
                <a:cxnSpLocks noChangeShapeType="1"/>
                <a:stCxn id="122" idx="0"/>
              </p:cNvCxnSpPr>
              <p:nvPr/>
            </p:nvCxnSpPr>
            <p:spPr bwMode="auto">
              <a:xfrm rot="16200000" flipV="1">
                <a:off x="6490459" y="3286553"/>
                <a:ext cx="1066800" cy="1351693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102" name="Group 37"/>
              <p:cNvGrpSpPr>
                <a:grpSpLocks/>
              </p:cNvGrpSpPr>
              <p:nvPr/>
            </p:nvGrpSpPr>
            <p:grpSpPr bwMode="auto">
              <a:xfrm>
                <a:off x="381000" y="4495800"/>
                <a:ext cx="8305800" cy="1066800"/>
                <a:chOff x="152400" y="4495800"/>
                <a:chExt cx="8305800" cy="1066800"/>
              </a:xfrm>
            </p:grpSpPr>
            <p:sp>
              <p:nvSpPr>
                <p:cNvPr id="114" name="Rectangle 113"/>
                <p:cNvSpPr/>
                <p:nvPr/>
              </p:nvSpPr>
              <p:spPr bwMode="auto">
                <a:xfrm>
                  <a:off x="5790384" y="4495800"/>
                  <a:ext cx="2667816" cy="1066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15" name="Rounded Rectangle 114"/>
                <p:cNvSpPr/>
                <p:nvPr/>
              </p:nvSpPr>
              <p:spPr bwMode="auto">
                <a:xfrm>
                  <a:off x="5879311" y="4878073"/>
                  <a:ext cx="100487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16" name="Rounded Rectangle 115"/>
                <p:cNvSpPr/>
                <p:nvPr/>
              </p:nvSpPr>
              <p:spPr bwMode="auto">
                <a:xfrm>
                  <a:off x="6990898" y="4878073"/>
                  <a:ext cx="1369479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152400" y="4495800"/>
                  <a:ext cx="5335632" cy="1066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18" name="Rounded Rectangle 117"/>
                <p:cNvSpPr/>
                <p:nvPr/>
              </p:nvSpPr>
              <p:spPr bwMode="auto">
                <a:xfrm>
                  <a:off x="232432" y="4878073"/>
                  <a:ext cx="122719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19" name="Rounded Rectangle 118"/>
                <p:cNvSpPr/>
                <p:nvPr/>
              </p:nvSpPr>
              <p:spPr bwMode="auto">
                <a:xfrm>
                  <a:off x="1521879" y="4878073"/>
                  <a:ext cx="121830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20" name="Rounded Rectangle 119"/>
                <p:cNvSpPr/>
                <p:nvPr/>
              </p:nvSpPr>
              <p:spPr bwMode="auto">
                <a:xfrm>
                  <a:off x="2802430" y="4878073"/>
                  <a:ext cx="123608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21" name="Rounded Rectangle 120"/>
                <p:cNvSpPr/>
                <p:nvPr/>
              </p:nvSpPr>
              <p:spPr bwMode="auto">
                <a:xfrm>
                  <a:off x="4100767" y="4878073"/>
                  <a:ext cx="1307227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22" name="Rectangle 30"/>
                <p:cNvSpPr>
                  <a:spLocks noChangeArrowheads="1"/>
                </p:cNvSpPr>
                <p:nvPr/>
              </p:nvSpPr>
              <p:spPr bwMode="auto">
                <a:xfrm>
                  <a:off x="73914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86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Rectangle 40"/>
                <p:cNvSpPr>
                  <a:spLocks noChangeArrowheads="1"/>
                </p:cNvSpPr>
                <p:nvPr/>
              </p:nvSpPr>
              <p:spPr bwMode="auto">
                <a:xfrm>
                  <a:off x="7620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Rectangle 41"/>
                <p:cNvSpPr>
                  <a:spLocks noChangeArrowheads="1"/>
                </p:cNvSpPr>
                <p:nvPr/>
              </p:nvSpPr>
              <p:spPr bwMode="auto">
                <a:xfrm>
                  <a:off x="1219200" y="4495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03" name="Straight Arrow Connector 32"/>
              <p:cNvCxnSpPr>
                <a:cxnSpLocks noChangeShapeType="1"/>
                <a:endCxn id="124" idx="0"/>
              </p:cNvCxnSpPr>
              <p:nvPr/>
            </p:nvCxnSpPr>
            <p:spPr bwMode="auto">
              <a:xfrm rot="10800000" flipV="1">
                <a:off x="1065737" y="2975613"/>
                <a:ext cx="1654046" cy="1520187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cxnSp>
            <p:nvCxnSpPr>
              <p:cNvPr id="104" name="Straight Arrow Connector 32"/>
              <p:cNvCxnSpPr>
                <a:cxnSpLocks noChangeShapeType="1"/>
                <a:stCxn id="125" idx="0"/>
                <a:endCxn id="109" idx="1"/>
              </p:cNvCxnSpPr>
              <p:nvPr/>
            </p:nvCxnSpPr>
            <p:spPr bwMode="auto">
              <a:xfrm rot="5400000" flipH="1" flipV="1">
                <a:off x="1595021" y="3362137"/>
                <a:ext cx="1066800" cy="1200520"/>
              </a:xfrm>
              <a:prstGeom prst="bentConnector2">
                <a:avLst/>
              </a:prstGeom>
              <a:noFill/>
              <a:ln w="25400" algn="ctr">
                <a:solidFill>
                  <a:schemeClr val="bg1">
                    <a:lumMod val="50000"/>
                  </a:schemeClr>
                </a:solidFill>
                <a:round/>
                <a:headEnd w="sm" len="sm"/>
                <a:tailEnd type="triangle" w="sm" len="sm"/>
              </a:ln>
            </p:spPr>
          </p:cxnSp>
          <p:grpSp>
            <p:nvGrpSpPr>
              <p:cNvPr id="105" name="Group 36"/>
              <p:cNvGrpSpPr>
                <a:grpSpLocks/>
              </p:cNvGrpSpPr>
              <p:nvPr/>
            </p:nvGrpSpPr>
            <p:grpSpPr bwMode="auto">
              <a:xfrm>
                <a:off x="2719781" y="2664458"/>
                <a:ext cx="3623869" cy="1066800"/>
                <a:chOff x="2324493" y="2664458"/>
                <a:chExt cx="3623869" cy="1066800"/>
              </a:xfrm>
            </p:grpSpPr>
            <p:sp>
              <p:nvSpPr>
                <p:cNvPr id="106" name="Rectangle 27"/>
                <p:cNvSpPr>
                  <a:spLocks noChangeArrowheads="1"/>
                </p:cNvSpPr>
                <p:nvPr/>
              </p:nvSpPr>
              <p:spPr bwMode="auto">
                <a:xfrm>
                  <a:off x="5791200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" name="Rectangle 29"/>
                <p:cNvSpPr>
                  <a:spLocks noChangeArrowheads="1"/>
                </p:cNvSpPr>
                <p:nvPr/>
              </p:nvSpPr>
              <p:spPr bwMode="auto">
                <a:xfrm>
                  <a:off x="5795962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8" name="Rectangle 38"/>
                <p:cNvSpPr>
                  <a:spLocks noChangeArrowheads="1"/>
                </p:cNvSpPr>
                <p:nvPr/>
              </p:nvSpPr>
              <p:spPr bwMode="auto">
                <a:xfrm>
                  <a:off x="2328862" y="28956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Rectangle 39"/>
                <p:cNvSpPr>
                  <a:spLocks noChangeArrowheads="1"/>
                </p:cNvSpPr>
                <p:nvPr/>
              </p:nvSpPr>
              <p:spPr bwMode="auto">
                <a:xfrm>
                  <a:off x="2333625" y="3352800"/>
                  <a:ext cx="152400" cy="152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2324493" y="2664458"/>
                  <a:ext cx="3619338" cy="1066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tIns="91440" bIns="91440"/>
                <a:lstStyle/>
                <a:p>
                  <a:pPr algn="l">
                    <a:buFont typeface="Wingdings" pitchFamily="2" charset="2"/>
                    <a:buNone/>
                  </a:pPr>
                  <a:endParaRPr lang="en-US" b="1">
                    <a:latin typeface="Gill Sans MT" pitchFamily="34" charset="0"/>
                  </a:endParaRPr>
                </a:p>
              </p:txBody>
            </p:sp>
            <p:sp>
              <p:nvSpPr>
                <p:cNvPr id="111" name="Rounded Rectangle 110"/>
                <p:cNvSpPr/>
                <p:nvPr/>
              </p:nvSpPr>
              <p:spPr bwMode="auto">
                <a:xfrm>
                  <a:off x="2431205" y="3046730"/>
                  <a:ext cx="915952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12" name="Rounded Rectangle 111"/>
                <p:cNvSpPr/>
                <p:nvPr/>
              </p:nvSpPr>
              <p:spPr bwMode="auto">
                <a:xfrm>
                  <a:off x="3453870" y="3046730"/>
                  <a:ext cx="827020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  <p:sp>
              <p:nvSpPr>
                <p:cNvPr id="113" name="Rounded Rectangle 112"/>
                <p:cNvSpPr/>
                <p:nvPr/>
              </p:nvSpPr>
              <p:spPr bwMode="auto">
                <a:xfrm>
                  <a:off x="4378712" y="3046730"/>
                  <a:ext cx="1458405" cy="604520"/>
                </a:xfrm>
                <a:prstGeom prst="roundRect">
                  <a:avLst/>
                </a:prstGeom>
                <a:solidFill>
                  <a:schemeClr val="bg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>
                    <a:buFont typeface="Wingdings" pitchFamily="2" charset="2"/>
                    <a:buNone/>
                  </a:pPr>
                  <a:endParaRPr lang="en-US">
                    <a:latin typeface="Gill Sans MT" pitchFamily="34" charset="0"/>
                  </a:endParaRPr>
                </a:p>
              </p:txBody>
            </p:sp>
          </p:grpSp>
        </p:grp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079750" y="6324600"/>
              <a:ext cx="484107" cy="16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n-US" sz="1200" dirty="0" smtClean="0">
                  <a:latin typeface="+mn-lt"/>
                </a:rPr>
                <a:t>Models’</a:t>
              </a:r>
              <a:endParaRPr lang="en-US" sz="1200" dirty="0">
                <a:latin typeface="+mn-lt"/>
              </a:endParaRPr>
            </a:p>
          </p:txBody>
        </p:sp>
      </p:grpSp>
      <p:pic>
        <p:nvPicPr>
          <p:cNvPr id="128" name="Picture 2" descr="http://icons.iconarchive.com/icons/umut-pulat/tulliana-2/128/k-black-box-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2082" y="979164"/>
            <a:ext cx="1512262" cy="15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2921850" y="2231257"/>
            <a:ext cx="145245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200" dirty="0" smtClean="0">
                <a:latin typeface="+mn-lt"/>
              </a:rPr>
              <a:t>Transformation Pattern</a:t>
            </a:r>
            <a:endParaRPr lang="en-US" sz="1200" dirty="0">
              <a:latin typeface="+mn-lt"/>
            </a:endParaRPr>
          </a:p>
        </p:txBody>
      </p:sp>
      <p:grpSp>
        <p:nvGrpSpPr>
          <p:cNvPr id="131" name="Group 40"/>
          <p:cNvGrpSpPr/>
          <p:nvPr/>
        </p:nvGrpSpPr>
        <p:grpSpPr>
          <a:xfrm>
            <a:off x="762000" y="5334000"/>
            <a:ext cx="1747198" cy="685800"/>
            <a:chOff x="1295400" y="4924425"/>
            <a:chExt cx="1747198" cy="685800"/>
          </a:xfrm>
        </p:grpSpPr>
        <p:sp>
          <p:nvSpPr>
            <p:cNvPr id="132" name="Flowchart: Alternate Process 131"/>
            <p:cNvSpPr/>
            <p:nvPr/>
          </p:nvSpPr>
          <p:spPr bwMode="auto">
            <a:xfrm>
              <a:off x="1295400" y="4924425"/>
              <a:ext cx="1673352" cy="685800"/>
            </a:xfrm>
            <a:prstGeom prst="flowChartAlternate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842448" y="5048250"/>
              <a:ext cx="120015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/>
                <a:t>MTBD Debugger</a:t>
              </a:r>
              <a:endParaRPr lang="en-US" sz="1600" dirty="0" smtClean="0"/>
            </a:p>
          </p:txBody>
        </p:sp>
      </p:grpSp>
      <p:pic>
        <p:nvPicPr>
          <p:cNvPr id="136" name="Picture 135" descr="Script_Debugge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9144" y="5437496"/>
            <a:ext cx="530208" cy="504825"/>
          </a:xfrm>
          <a:prstGeom prst="rect">
            <a:avLst/>
          </a:prstGeom>
        </p:spPr>
      </p:pic>
      <p:sp>
        <p:nvSpPr>
          <p:cNvPr id="137" name="Line Callout 2 136"/>
          <p:cNvSpPr/>
          <p:nvPr/>
        </p:nvSpPr>
        <p:spPr bwMode="auto">
          <a:xfrm>
            <a:off x="4454856" y="2883784"/>
            <a:ext cx="2874789" cy="1383416"/>
          </a:xfrm>
          <a:prstGeom prst="borderCallout2">
            <a:avLst>
              <a:gd name="adj1" fmla="val -7887"/>
              <a:gd name="adj2" fmla="val 7102"/>
              <a:gd name="adj3" fmla="val -55676"/>
              <a:gd name="adj4" fmla="val -644"/>
              <a:gd name="adj5" fmla="val -55651"/>
              <a:gd name="adj6" fmla="val -1894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762000" y="2807584"/>
            <a:ext cx="2844297" cy="1383416"/>
            <a:chOff x="762000" y="2807584"/>
            <a:chExt cx="2844297" cy="1383416"/>
          </a:xfrm>
        </p:grpSpPr>
        <p:sp>
          <p:nvSpPr>
            <p:cNvPr id="138" name="Line Callout 2 137"/>
            <p:cNvSpPr/>
            <p:nvPr/>
          </p:nvSpPr>
          <p:spPr bwMode="auto">
            <a:xfrm>
              <a:off x="762000" y="2807584"/>
              <a:ext cx="2844297" cy="1383416"/>
            </a:xfrm>
            <a:prstGeom prst="borderCallout2">
              <a:avLst>
                <a:gd name="adj1" fmla="val 103591"/>
                <a:gd name="adj2" fmla="val 11845"/>
                <a:gd name="adj3" fmla="val 130777"/>
                <a:gd name="adj4" fmla="val 11721"/>
                <a:gd name="adj5" fmla="val 179142"/>
                <a:gd name="adj6" fmla="val 3067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ounded Rectangle 138"/>
            <p:cNvSpPr/>
            <p:nvPr/>
          </p:nvSpPr>
          <p:spPr bwMode="auto">
            <a:xfrm>
              <a:off x="870345" y="2971800"/>
              <a:ext cx="2634855" cy="48145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Pattern Matching View</a:t>
              </a:r>
            </a:p>
          </p:txBody>
        </p:sp>
        <p:sp>
          <p:nvSpPr>
            <p:cNvPr id="140" name="Rounded Rectangle 139"/>
            <p:cNvSpPr/>
            <p:nvPr/>
          </p:nvSpPr>
          <p:spPr bwMode="auto">
            <a:xfrm>
              <a:off x="870345" y="3557587"/>
              <a:ext cx="2634855" cy="48145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Pattern Execution View</a:t>
              </a:r>
            </a:p>
          </p:txBody>
        </p:sp>
      </p:grpSp>
      <p:sp>
        <p:nvSpPr>
          <p:cNvPr id="141" name="Rounded Rectangle 140"/>
          <p:cNvSpPr/>
          <p:nvPr/>
        </p:nvSpPr>
        <p:spPr bwMode="auto">
          <a:xfrm>
            <a:off x="4573652" y="3064620"/>
            <a:ext cx="2634855" cy="4814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Precondition</a:t>
            </a:r>
          </a:p>
        </p:txBody>
      </p:sp>
      <p:sp>
        <p:nvSpPr>
          <p:cNvPr id="142" name="Rounded Rectangle 141"/>
          <p:cNvSpPr/>
          <p:nvPr/>
        </p:nvSpPr>
        <p:spPr bwMode="auto">
          <a:xfrm>
            <a:off x="4572000" y="3630007"/>
            <a:ext cx="2634855" cy="4814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Transformation Actions</a:t>
            </a:r>
          </a:p>
        </p:txBody>
      </p:sp>
      <p:pic>
        <p:nvPicPr>
          <p:cNvPr id="126" name="Picture 4" descr="http://aux.iconpedia.net/uploads/166555147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3360742"/>
            <a:ext cx="381000" cy="381000"/>
          </a:xfrm>
          <a:prstGeom prst="rect">
            <a:avLst/>
          </a:prstGeom>
          <a:noFill/>
        </p:spPr>
      </p:pic>
      <p:cxnSp>
        <p:nvCxnSpPr>
          <p:cNvPr id="143" name="Straight Arrow Connector 32"/>
          <p:cNvCxnSpPr>
            <a:cxnSpLocks noChangeShapeType="1"/>
            <a:stCxn id="139" idx="3"/>
            <a:endCxn id="141" idx="1"/>
          </p:cNvCxnSpPr>
          <p:nvPr/>
        </p:nvCxnSpPr>
        <p:spPr bwMode="auto">
          <a:xfrm>
            <a:off x="3505200" y="3212527"/>
            <a:ext cx="1068452" cy="9282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 type="triangle" w="lg" len="med"/>
          </a:ln>
        </p:spPr>
      </p:cxnSp>
      <p:cxnSp>
        <p:nvCxnSpPr>
          <p:cNvPr id="147" name="Straight Arrow Connector 32"/>
          <p:cNvCxnSpPr>
            <a:cxnSpLocks noChangeShapeType="1"/>
            <a:stCxn id="140" idx="3"/>
            <a:endCxn id="142" idx="1"/>
          </p:cNvCxnSpPr>
          <p:nvPr/>
        </p:nvCxnSpPr>
        <p:spPr bwMode="auto">
          <a:xfrm>
            <a:off x="3505200" y="3798314"/>
            <a:ext cx="1066800" cy="7242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 type="triangle" w="lg" len="med"/>
          </a:ln>
        </p:spPr>
      </p:cxnSp>
    </p:spTree>
    <p:extLst>
      <p:ext uri="{BB962C8B-B14F-4D97-AF65-F5344CB8AC3E}">
        <p14:creationId xmlns:p14="http://schemas.microsoft.com/office/powerpoint/2010/main" xmlns="" val="4816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41" grpId="0" animBg="1"/>
      <p:bldP spid="14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Case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74</a:t>
            </a:fld>
            <a:endParaRPr lang="en-US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25440" y="1143000"/>
            <a:ext cx="4114800" cy="3284747"/>
            <a:chOff x="533400" y="1143000"/>
            <a:chExt cx="4114800" cy="3284747"/>
          </a:xfrm>
        </p:grpSpPr>
        <p:sp>
          <p:nvSpPr>
            <p:cNvPr id="11" name="Rounded Rectangle 10"/>
            <p:cNvSpPr/>
            <p:nvPr/>
          </p:nvSpPr>
          <p:spPr>
            <a:xfrm>
              <a:off x="533400" y="1143000"/>
              <a:ext cx="4114800" cy="3284747"/>
            </a:xfrm>
            <a:prstGeom prst="roundRect">
              <a:avLst>
                <a:gd name="adj" fmla="val 593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58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t" anchorCtr="0"/>
            <a:lstStyle/>
            <a:p>
              <a:pPr algn="l">
                <a:buNone/>
              </a:pPr>
              <a:r>
                <a:rPr lang="en-US" b="1" dirty="0" smtClean="0">
                  <a:solidFill>
                    <a:schemeClr val="tx1"/>
                  </a:solidFill>
                </a:rPr>
                <a:t>Replace Monster with Weapon + Gold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2375848" y="2971800"/>
              <a:ext cx="762000" cy="5334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77840" y="2286000"/>
              <a:ext cx="1648691" cy="1981200"/>
              <a:chOff x="677840" y="2258704"/>
              <a:chExt cx="1648691" cy="1981200"/>
            </a:xfrm>
          </p:grpSpPr>
          <p:pic>
            <p:nvPicPr>
              <p:cNvPr id="13312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77840" y="2258704"/>
                <a:ext cx="1648691" cy="1981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sp>
            <p:nvSpPr>
              <p:cNvPr id="9" name="TextBox 8"/>
              <p:cNvSpPr txBox="1"/>
              <p:nvPr/>
            </p:nvSpPr>
            <p:spPr>
              <a:xfrm>
                <a:off x="1175984" y="3690220"/>
                <a:ext cx="43954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200" dirty="0" smtClean="0">
                    <a:solidFill>
                      <a:srgbClr val="C00000"/>
                    </a:solidFill>
                  </a:rPr>
                  <a:t>120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186752" y="1604962"/>
              <a:ext cx="1330797" cy="2703181"/>
              <a:chOff x="4343400" y="3433762"/>
              <a:chExt cx="1330797" cy="2703181"/>
            </a:xfrm>
          </p:grpSpPr>
          <p:pic>
            <p:nvPicPr>
              <p:cNvPr id="133121" name="Picture 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43400" y="3433762"/>
                <a:ext cx="1330797" cy="2703181"/>
              </a:xfrm>
              <a:prstGeom prst="rect">
                <a:avLst/>
              </a:prstGeom>
              <a:noFill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724400" y="4419600"/>
                <a:ext cx="43954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200" dirty="0" smtClean="0">
                    <a:solidFill>
                      <a:srgbClr val="C00000"/>
                    </a:solidFill>
                  </a:rPr>
                  <a:t>120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85493" y="1542568"/>
              <a:ext cx="2276329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b="1" i="1" dirty="0" smtClean="0"/>
                <a:t>(</a:t>
              </a:r>
              <a:r>
                <a:rPr lang="en-US" sz="1400" b="1" i="1" dirty="0" err="1" smtClean="0"/>
                <a:t>Monster.Strength</a:t>
              </a:r>
              <a:r>
                <a:rPr lang="en-US" sz="1400" b="1" i="1" dirty="0" smtClean="0"/>
                <a:t> &gt; 100)</a:t>
              </a:r>
              <a:endParaRPr lang="en-US" sz="1400" b="1" i="1" dirty="0"/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33400" y="4572000"/>
          <a:ext cx="6248400" cy="171754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10770"/>
                <a:gridCol w="523763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Sequence</a:t>
                      </a:r>
                      <a:endParaRPr lang="en-US" sz="12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Operation Performed</a:t>
                      </a:r>
                      <a:endParaRPr lang="en-US" sz="1200" b="1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</a:t>
                      </a:r>
                      <a:endParaRPr lang="en-US" sz="12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/>
                        <a:t>Remove</a:t>
                      </a:r>
                      <a:r>
                        <a:rPr lang="en-US" sz="1400" dirty="0"/>
                        <a:t> Monster1 in Root.TextGameFolder.Room2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2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/>
                        <a:t>Add</a:t>
                      </a:r>
                      <a:r>
                        <a:rPr lang="en-US" sz="1400" dirty="0"/>
                        <a:t> a Weapon in Root.TextGameFolder.Room2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3</a:t>
                      </a:r>
                      <a:endParaRPr lang="en-US" sz="12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/>
                        <a:t>Add</a:t>
                      </a:r>
                      <a:r>
                        <a:rPr lang="en-US" sz="1400" dirty="0"/>
                        <a:t> a Gold in Root.TextGameFolder.Room2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4</a:t>
                      </a:r>
                      <a:endParaRPr lang="en-US" sz="12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/>
                        <a:t>Set</a:t>
                      </a:r>
                      <a:r>
                        <a:rPr lang="en-US" sz="1400" dirty="0"/>
                        <a:t> Root.TextGameFolder.Room2.Weapon.strength </a:t>
                      </a:r>
                      <a:endParaRPr lang="en-US" sz="1200" dirty="0"/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  = Monster1.strength = 120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</a:t>
                      </a:r>
                      <a:endParaRPr lang="en-US" sz="12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/>
                        <a:t>Set precondition </a:t>
                      </a:r>
                      <a:r>
                        <a:rPr lang="en-US" sz="1400" dirty="0"/>
                        <a:t>on Monster1: Monster1.strength &gt; 10</a:t>
                      </a:r>
                      <a:endParaRPr lang="en-US" sz="12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 bwMode="auto">
          <a:xfrm>
            <a:off x="3733800" y="6060744"/>
            <a:ext cx="1828800" cy="201304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4800600" y="1295400"/>
            <a:ext cx="4038600" cy="3200400"/>
          </a:xfrm>
          <a:prstGeom prst="cloud">
            <a:avLst/>
          </a:prstGeom>
          <a:solidFill>
            <a:schemeClr val="bg1"/>
          </a:solidFill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7575">
              <a:defRPr/>
            </a:pPr>
            <a:endParaRPr lang="en-US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905000"/>
            <a:ext cx="3048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5943600" y="4648200"/>
            <a:ext cx="2514600" cy="838200"/>
          </a:xfrm>
          <a:prstGeom prst="wedgeRoundRectCallout">
            <a:avLst>
              <a:gd name="adj1" fmla="val -32100"/>
              <a:gd name="adj2" fmla="val -15750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dirty="0" smtClean="0">
                <a:latin typeface="+mn-lt"/>
              </a:rPr>
              <a:t>This error may cause the generated pattern to be over-matched in the model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3657600" y="18288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75</a:t>
            </a:fld>
            <a:endParaRPr lang="en-US" altLang="en-US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38480"/>
            <a:ext cx="7105649" cy="50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1031544" y="3715291"/>
            <a:ext cx="3235656" cy="138752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17896" y="5167952"/>
            <a:ext cx="4318376" cy="865496"/>
            <a:chOff x="1017896" y="5167952"/>
            <a:chExt cx="4318376" cy="865496"/>
          </a:xfrm>
        </p:grpSpPr>
        <p:sp>
          <p:nvSpPr>
            <p:cNvPr id="10" name="Rectangle 9"/>
            <p:cNvSpPr/>
            <p:nvPr/>
          </p:nvSpPr>
          <p:spPr bwMode="auto">
            <a:xfrm>
              <a:off x="1017896" y="5167952"/>
              <a:ext cx="4316104" cy="138752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017896" y="5320352"/>
              <a:ext cx="4316104" cy="138752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020168" y="5603544"/>
              <a:ext cx="4316104" cy="138752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020168" y="5894696"/>
              <a:ext cx="4316104" cy="138752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67200" y="3784667"/>
            <a:ext cx="1069072" cy="2179405"/>
            <a:chOff x="4267200" y="3784667"/>
            <a:chExt cx="1069072" cy="2179405"/>
          </a:xfrm>
        </p:grpSpPr>
        <p:cxnSp>
          <p:nvCxnSpPr>
            <p:cNvPr id="15" name="Curved Connector 14"/>
            <p:cNvCxnSpPr>
              <a:stCxn id="6" idx="3"/>
              <a:endCxn id="10" idx="3"/>
            </p:cNvCxnSpPr>
            <p:nvPr/>
          </p:nvCxnSpPr>
          <p:spPr bwMode="auto">
            <a:xfrm>
              <a:off x="4267200" y="3784667"/>
              <a:ext cx="1066800" cy="1452661"/>
            </a:xfrm>
            <a:prstGeom prst="curvedConnector3">
              <a:avLst>
                <a:gd name="adj1" fmla="val 126547"/>
              </a:avLst>
            </a:prstGeom>
            <a:ln>
              <a:solidFill>
                <a:schemeClr val="accent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6" idx="3"/>
              <a:endCxn id="11" idx="3"/>
            </p:cNvCxnSpPr>
            <p:nvPr/>
          </p:nvCxnSpPr>
          <p:spPr bwMode="auto">
            <a:xfrm>
              <a:off x="4267200" y="3784667"/>
              <a:ext cx="1066800" cy="1605061"/>
            </a:xfrm>
            <a:prstGeom prst="curvedConnector3">
              <a:avLst>
                <a:gd name="adj1" fmla="val 140619"/>
              </a:avLst>
            </a:prstGeom>
            <a:ln>
              <a:solidFill>
                <a:schemeClr val="accent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6" idx="3"/>
              <a:endCxn id="12" idx="3"/>
            </p:cNvCxnSpPr>
            <p:nvPr/>
          </p:nvCxnSpPr>
          <p:spPr bwMode="auto">
            <a:xfrm>
              <a:off x="4267200" y="3784667"/>
              <a:ext cx="1069072" cy="1888253"/>
            </a:xfrm>
            <a:prstGeom prst="curvedConnector3">
              <a:avLst>
                <a:gd name="adj1" fmla="val 160958"/>
              </a:avLst>
            </a:prstGeom>
            <a:ln>
              <a:solidFill>
                <a:schemeClr val="accent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6" idx="3"/>
              <a:endCxn id="13" idx="3"/>
            </p:cNvCxnSpPr>
            <p:nvPr/>
          </p:nvCxnSpPr>
          <p:spPr bwMode="auto">
            <a:xfrm>
              <a:off x="4267200" y="3784667"/>
              <a:ext cx="1069072" cy="2179405"/>
            </a:xfrm>
            <a:prstGeom prst="curvedConnector3">
              <a:avLst>
                <a:gd name="adj1" fmla="val 181383"/>
              </a:avLst>
            </a:prstGeom>
            <a:ln>
              <a:solidFill>
                <a:schemeClr val="accent2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4" name="Curved Connector 33"/>
          <p:cNvCxnSpPr>
            <a:stCxn id="37" idx="3"/>
            <a:endCxn id="13" idx="3"/>
          </p:cNvCxnSpPr>
          <p:nvPr/>
        </p:nvCxnSpPr>
        <p:spPr bwMode="auto">
          <a:xfrm>
            <a:off x="4572000" y="2286000"/>
            <a:ext cx="764272" cy="3678072"/>
          </a:xfrm>
          <a:prstGeom prst="curvedConnector3">
            <a:avLst>
              <a:gd name="adj1" fmla="val 347769"/>
            </a:avLst>
          </a:prstGeom>
          <a:ln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7" idx="3"/>
            <a:endCxn id="6" idx="3"/>
          </p:cNvCxnSpPr>
          <p:nvPr/>
        </p:nvCxnSpPr>
        <p:spPr bwMode="auto">
          <a:xfrm flipH="1">
            <a:off x="4267200" y="2286000"/>
            <a:ext cx="304800" cy="1498667"/>
          </a:xfrm>
          <a:prstGeom prst="curvedConnector3">
            <a:avLst>
              <a:gd name="adj1" fmla="val -379477"/>
            </a:avLst>
          </a:prstGeom>
          <a:ln>
            <a:solidFill>
              <a:schemeClr val="accent2"/>
            </a:solidFill>
            <a:prstDash val="sys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62400" y="2470616"/>
            <a:ext cx="3545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25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1" name="AutoShape 6"/>
          <p:cNvSpPr>
            <a:spLocks noChangeArrowheads="1"/>
          </p:cNvSpPr>
          <p:nvPr/>
        </p:nvSpPr>
        <p:spPr bwMode="auto">
          <a:xfrm>
            <a:off x="54592" y="1828800"/>
            <a:ext cx="3831608" cy="1219200"/>
          </a:xfrm>
          <a:prstGeom prst="wedgeRoundRectCallout">
            <a:avLst>
              <a:gd name="adj1" fmla="val -7336"/>
              <a:gd name="adj2" fmla="val 72582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b="1" i="1" dirty="0" smtClean="0">
                <a:latin typeface="+mn-lt"/>
              </a:rPr>
              <a:t>Pattern Execution View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Step-through each transformation action 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Display relative information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Track the currently matched elements</a:t>
            </a:r>
            <a:endParaRPr lang="en-US" sz="2400" dirty="0">
              <a:latin typeface="+mn-lt"/>
            </a:endParaRPr>
          </a:p>
        </p:txBody>
      </p:sp>
      <p:sp>
        <p:nvSpPr>
          <p:cNvPr id="52" name="AutoShape 6"/>
          <p:cNvSpPr>
            <a:spLocks noChangeArrowheads="1"/>
          </p:cNvSpPr>
          <p:nvPr/>
        </p:nvSpPr>
        <p:spPr bwMode="auto">
          <a:xfrm>
            <a:off x="5603544" y="3823648"/>
            <a:ext cx="3276600" cy="1205552"/>
          </a:xfrm>
          <a:prstGeom prst="wedgeRoundRectCallout">
            <a:avLst>
              <a:gd name="adj1" fmla="val -73980"/>
              <a:gd name="adj2" fmla="val 49062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None/>
            </a:pPr>
            <a:r>
              <a:rPr lang="en-US" sz="1600" b="1" i="1" dirty="0" smtClean="0">
                <a:latin typeface="+mn-lt"/>
              </a:rPr>
              <a:t>Pattern Matching View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Display the information about the matched elements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Display the precondition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333058" y="5853752"/>
            <a:ext cx="1172142" cy="591117"/>
            <a:chOff x="2333058" y="5853752"/>
            <a:chExt cx="1172142" cy="591117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667000" y="5853752"/>
              <a:ext cx="838200" cy="228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46" descr="http://www.public-domain-photos.com/free-cliparts-1/computer/icons/pointing_finger_0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3940119">
              <a:off x="2372166" y="5962549"/>
              <a:ext cx="443212" cy="5214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" grpId="0" animBg="1"/>
      <p:bldP spid="5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3657600" y="18288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76</a:t>
            </a:fld>
            <a:endParaRPr lang="en-US" altLang="en-US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1" y="1283429"/>
            <a:ext cx="7258049" cy="511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3962400" y="2470616"/>
            <a:ext cx="3545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25</a:t>
            </a:r>
            <a:endParaRPr lang="en-US" sz="1600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486400" y="1129352"/>
          <a:ext cx="3165144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5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 Bugs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r>
                        <a:rPr lang="en-US" baseline="0" dirty="0" smtClean="0"/>
                        <a:t>-Matched Precondition</a:t>
                      </a:r>
                      <a:endParaRPr lang="en-US" dirty="0"/>
                    </a:p>
                  </a:txBody>
                  <a:tcPr/>
                </a:tc>
              </a:tr>
              <a:tr h="262568">
                <a:tc>
                  <a:txBody>
                    <a:bodyPr/>
                    <a:lstStyle/>
                    <a:p>
                      <a:r>
                        <a:rPr lang="en-US" dirty="0" smtClean="0"/>
                        <a:t>Under-Matched Precondition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Generic</a:t>
                      </a:r>
                      <a:r>
                        <a:rPr lang="en-US" baseline="0" dirty="0" smtClean="0"/>
                        <a:t> Operation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Choosing</a:t>
                      </a:r>
                      <a:r>
                        <a:rPr lang="en-US" baseline="0" dirty="0" smtClean="0"/>
                        <a:t> Wrong Element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Attribute Expression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2411104" y="5119048"/>
            <a:ext cx="789296" cy="11020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513696" y="1510352"/>
            <a:ext cx="3096904" cy="762000"/>
          </a:xfrm>
          <a:prstGeom prst="rect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hape 27"/>
          <p:cNvCxnSpPr>
            <a:stCxn id="23" idx="0"/>
            <a:endCxn id="26" idx="1"/>
          </p:cNvCxnSpPr>
          <p:nvPr/>
        </p:nvCxnSpPr>
        <p:spPr bwMode="auto">
          <a:xfrm rot="5400000" flipH="1" flipV="1">
            <a:off x="2545876" y="2151228"/>
            <a:ext cx="3227696" cy="2707944"/>
          </a:xfrm>
          <a:prstGeom prst="bentConnector2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3657600" y="18288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77</a:t>
            </a:fld>
            <a:endParaRPr lang="en-US" altLang="en-US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1" y="1283429"/>
            <a:ext cx="7258049" cy="511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3962400" y="2470616"/>
            <a:ext cx="3545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25</a:t>
            </a:r>
            <a:endParaRPr lang="en-US" sz="1600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486400" y="1129352"/>
          <a:ext cx="3165144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5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 Bugs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r>
                        <a:rPr lang="en-US" baseline="0" dirty="0" smtClean="0"/>
                        <a:t>-Matched Precondition</a:t>
                      </a:r>
                      <a:endParaRPr lang="en-US" dirty="0"/>
                    </a:p>
                  </a:txBody>
                  <a:tcPr/>
                </a:tc>
              </a:tr>
              <a:tr h="262568">
                <a:tc>
                  <a:txBody>
                    <a:bodyPr/>
                    <a:lstStyle/>
                    <a:p>
                      <a:r>
                        <a:rPr lang="en-US" dirty="0" smtClean="0"/>
                        <a:t>Under-Matched Precondition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Generic</a:t>
                      </a:r>
                      <a:r>
                        <a:rPr lang="en-US" baseline="0" dirty="0" smtClean="0"/>
                        <a:t> Operation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Choosing</a:t>
                      </a:r>
                      <a:r>
                        <a:rPr lang="en-US" baseline="0" dirty="0" smtClean="0"/>
                        <a:t> Wrong Element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Attribute Expression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3450608" y="3630304"/>
            <a:ext cx="636896" cy="8382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513696" y="2258704"/>
            <a:ext cx="3096904" cy="367352"/>
          </a:xfrm>
          <a:prstGeom prst="rect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hape 27"/>
          <p:cNvCxnSpPr>
            <a:stCxn id="23" idx="0"/>
            <a:endCxn id="26" idx="1"/>
          </p:cNvCxnSpPr>
          <p:nvPr/>
        </p:nvCxnSpPr>
        <p:spPr bwMode="auto">
          <a:xfrm rot="5400000" flipH="1" flipV="1">
            <a:off x="4047414" y="2164022"/>
            <a:ext cx="1187924" cy="1744640"/>
          </a:xfrm>
          <a:prstGeom prst="bentConnector2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3657600" y="18288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78</a:t>
            </a:fld>
            <a:endParaRPr lang="en-US" altLang="en-US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1" y="1283429"/>
            <a:ext cx="7258049" cy="511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3962400" y="2470616"/>
            <a:ext cx="3545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25</a:t>
            </a:r>
            <a:endParaRPr lang="en-US" sz="1600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486400" y="1129352"/>
          <a:ext cx="3165144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5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 Bugs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r>
                        <a:rPr lang="en-US" baseline="0" dirty="0" smtClean="0"/>
                        <a:t>-Matched Precondition</a:t>
                      </a:r>
                      <a:endParaRPr lang="en-US" dirty="0"/>
                    </a:p>
                  </a:txBody>
                  <a:tcPr/>
                </a:tc>
              </a:tr>
              <a:tr h="262568">
                <a:tc>
                  <a:txBody>
                    <a:bodyPr/>
                    <a:lstStyle/>
                    <a:p>
                      <a:r>
                        <a:rPr lang="en-US" dirty="0" smtClean="0"/>
                        <a:t>Under-Matched Precondition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Generic</a:t>
                      </a:r>
                      <a:r>
                        <a:rPr lang="en-US" baseline="0" dirty="0" smtClean="0"/>
                        <a:t> Operation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Choosing</a:t>
                      </a:r>
                      <a:r>
                        <a:rPr lang="en-US" baseline="0" dirty="0" smtClean="0"/>
                        <a:t> Wrong Element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Attribute Expression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3554104" y="5105400"/>
            <a:ext cx="1551296" cy="11430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513696" y="2618096"/>
            <a:ext cx="3096904" cy="367352"/>
          </a:xfrm>
          <a:prstGeom prst="rect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hape 27"/>
          <p:cNvCxnSpPr>
            <a:stCxn id="23" idx="0"/>
            <a:endCxn id="26" idx="1"/>
          </p:cNvCxnSpPr>
          <p:nvPr/>
        </p:nvCxnSpPr>
        <p:spPr bwMode="auto">
          <a:xfrm rot="5400000" flipH="1" flipV="1">
            <a:off x="3769910" y="3361614"/>
            <a:ext cx="2303628" cy="1183944"/>
          </a:xfrm>
          <a:prstGeom prst="bentConnector2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3608696" y="1828800"/>
            <a:ext cx="762000" cy="9144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hape 14"/>
          <p:cNvCxnSpPr>
            <a:stCxn id="14" idx="2"/>
            <a:endCxn id="26" idx="1"/>
          </p:cNvCxnSpPr>
          <p:nvPr/>
        </p:nvCxnSpPr>
        <p:spPr bwMode="auto">
          <a:xfrm rot="16200000" flipH="1">
            <a:off x="4722410" y="2010486"/>
            <a:ext cx="58572" cy="1524000"/>
          </a:xfrm>
          <a:prstGeom prst="bentConnector2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3657600" y="18288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79</a:t>
            </a:fld>
            <a:endParaRPr lang="en-US" altLang="en-US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1" y="1283429"/>
            <a:ext cx="7258049" cy="511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3962400" y="2470616"/>
            <a:ext cx="3545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25</a:t>
            </a:r>
            <a:endParaRPr lang="en-US" sz="1600" dirty="0">
              <a:solidFill>
                <a:srgbClr val="C0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486400" y="1129352"/>
          <a:ext cx="3165144" cy="221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65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 Bugs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r>
                        <a:rPr lang="en-US" baseline="0" dirty="0" smtClean="0"/>
                        <a:t>-Matched Precondition</a:t>
                      </a:r>
                      <a:endParaRPr lang="en-US" dirty="0"/>
                    </a:p>
                  </a:txBody>
                  <a:tcPr/>
                </a:tc>
              </a:tr>
              <a:tr h="262568">
                <a:tc>
                  <a:txBody>
                    <a:bodyPr/>
                    <a:lstStyle/>
                    <a:p>
                      <a:r>
                        <a:rPr lang="en-US" dirty="0" smtClean="0"/>
                        <a:t>Under-Matched Precondition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Generic</a:t>
                      </a:r>
                      <a:r>
                        <a:rPr lang="en-US" baseline="0" dirty="0" smtClean="0"/>
                        <a:t> Operation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Choosing</a:t>
                      </a:r>
                      <a:r>
                        <a:rPr lang="en-US" baseline="0" dirty="0" smtClean="0"/>
                        <a:t> Wrong Element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Incorrect Attribute Expression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4163704" y="3630304"/>
            <a:ext cx="1475096" cy="8382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513696" y="2985448"/>
            <a:ext cx="3096904" cy="367352"/>
          </a:xfrm>
          <a:prstGeom prst="rect">
            <a:avLst/>
          </a:prstGeom>
          <a:solidFill>
            <a:srgbClr val="C0C0C0">
              <a:alpha val="0"/>
            </a:srgb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hape 27"/>
          <p:cNvCxnSpPr>
            <a:stCxn id="23" idx="0"/>
            <a:endCxn id="26" idx="1"/>
          </p:cNvCxnSpPr>
          <p:nvPr/>
        </p:nvCxnSpPr>
        <p:spPr bwMode="auto">
          <a:xfrm rot="5400000" flipH="1" flipV="1">
            <a:off x="4976884" y="3093492"/>
            <a:ext cx="461180" cy="612444"/>
          </a:xfrm>
          <a:prstGeom prst="bentConnector2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DSM Helps End-User Programming</a:t>
            </a:r>
            <a:endParaRPr lang="en-US" sz="3600" dirty="0"/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4835525"/>
          </a:xfrm>
        </p:spPr>
        <p:txBody>
          <a:bodyPr/>
          <a:lstStyle/>
          <a:p>
            <a:r>
              <a:rPr lang="en-US" sz="2000" dirty="0" smtClean="0"/>
              <a:t>Software created by professional developers often fails to meet end-user requirements due to the communication gap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143000" y="2133600"/>
            <a:ext cx="6934200" cy="3810000"/>
            <a:chOff x="1371600" y="2057400"/>
            <a:chExt cx="6934200" cy="3810000"/>
          </a:xfrm>
        </p:grpSpPr>
        <p:grpSp>
          <p:nvGrpSpPr>
            <p:cNvPr id="20" name="Group 19"/>
            <p:cNvGrpSpPr/>
            <p:nvPr/>
          </p:nvGrpSpPr>
          <p:grpSpPr>
            <a:xfrm>
              <a:off x="5334000" y="2057400"/>
              <a:ext cx="2971800" cy="3810000"/>
              <a:chOff x="5200072" y="1600200"/>
              <a:chExt cx="3276600" cy="41910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414816" y="2037772"/>
                <a:ext cx="2977576" cy="3677228"/>
                <a:chOff x="5414816" y="1676400"/>
                <a:chExt cx="2977576" cy="3677228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483924" y="4525820"/>
                  <a:ext cx="86360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77000" y="1752600"/>
                  <a:ext cx="838200" cy="825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515100" y="2692400"/>
                  <a:ext cx="800100" cy="73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490696" y="2656608"/>
                  <a:ext cx="762000" cy="800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484088" y="1713344"/>
                  <a:ext cx="850900" cy="800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414816" y="3657600"/>
                  <a:ext cx="889000" cy="787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472384" y="3590636"/>
                  <a:ext cx="863600" cy="812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4" name="Picture 10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527640" y="3613728"/>
                  <a:ext cx="762000" cy="787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5" name="Picture 11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5456380" y="4553528"/>
                  <a:ext cx="736600" cy="800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6" name="Picture 12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5473700" y="2590800"/>
                  <a:ext cx="850900" cy="901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7" name="Picture 13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423732" y="1676400"/>
                  <a:ext cx="800100" cy="812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8" name="Picture 14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516092" y="4477328"/>
                  <a:ext cx="876300" cy="863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" name="Rounded Rectangle 17"/>
              <p:cNvSpPr/>
              <p:nvPr/>
            </p:nvSpPr>
            <p:spPr bwMode="auto">
              <a:xfrm>
                <a:off x="5200072" y="1600200"/>
                <a:ext cx="3276600" cy="4191000"/>
              </a:xfrm>
              <a:prstGeom prst="roundRect">
                <a:avLst>
                  <a:gd name="adj" fmla="val 7083"/>
                </a:avLst>
              </a:prstGeom>
              <a:solidFill>
                <a:schemeClr val="accent6">
                  <a:lumMod val="40000"/>
                  <a:lumOff val="60000"/>
                  <a:alpha val="1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r>
                  <a:rPr kumimoji="0" lang="en-US" sz="1600" b="1" u="sng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</a:rPr>
                  <a:t>End-Users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371600" y="3810000"/>
              <a:ext cx="1600200" cy="1524000"/>
              <a:chOff x="2133600" y="2971800"/>
              <a:chExt cx="1524000" cy="1524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438400" y="3657600"/>
                <a:ext cx="850295" cy="723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ounded Rectangle 22"/>
              <p:cNvSpPr/>
              <p:nvPr/>
            </p:nvSpPr>
            <p:spPr bwMode="auto">
              <a:xfrm>
                <a:off x="2133600" y="2971800"/>
                <a:ext cx="1524000" cy="1524000"/>
              </a:xfrm>
              <a:prstGeom prst="roundRect">
                <a:avLst>
                  <a:gd name="adj" fmla="val 7083"/>
                </a:avLst>
              </a:prstGeom>
              <a:solidFill>
                <a:schemeClr val="accent1">
                  <a:alpha val="10000"/>
                </a:scheme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100000"/>
                  <a:buNone/>
                  <a:tabLst/>
                </a:pPr>
                <a:r>
                  <a:rPr kumimoji="0" lang="en-US" sz="1600" b="1" u="sng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Arial" charset="0"/>
                  </a:rPr>
                  <a:t>Professional Developers</a:t>
                </a:r>
              </a:p>
            </p:txBody>
          </p:sp>
        </p:grpSp>
        <p:pic>
          <p:nvPicPr>
            <p:cNvPr id="1042" name="Picture 18" descr="C:\Documents and Settings\yusun\Desktop\tempslides\Image29.gi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743200" y="3276600"/>
              <a:ext cx="2733773" cy="2209800"/>
            </a:xfrm>
            <a:prstGeom prst="rect">
              <a:avLst/>
            </a:prstGeom>
            <a:noFill/>
          </p:spPr>
        </p:pic>
        <p:sp>
          <p:nvSpPr>
            <p:cNvPr id="44" name="Cloud Callout 43"/>
            <p:cNvSpPr/>
            <p:nvPr/>
          </p:nvSpPr>
          <p:spPr bwMode="auto">
            <a:xfrm>
              <a:off x="1752600" y="2362200"/>
              <a:ext cx="1219200" cy="1143000"/>
            </a:xfrm>
            <a:prstGeom prst="cloudCallout">
              <a:avLst>
                <a:gd name="adj1" fmla="val 74622"/>
                <a:gd name="adj2" fmla="val 4957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Java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XML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charset="0"/>
                </a:rPr>
                <a:t>C/S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lang="en-US" dirty="0" smtClean="0">
                <a:solidFill>
                  <a:schemeClr val="tx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Cloud Callout 44"/>
            <p:cNvSpPr/>
            <p:nvPr/>
          </p:nvSpPr>
          <p:spPr bwMode="auto">
            <a:xfrm>
              <a:off x="3733800" y="2209800"/>
              <a:ext cx="1295400" cy="1143000"/>
            </a:xfrm>
            <a:prstGeom prst="cloudCallout">
              <a:avLst>
                <a:gd name="adj1" fmla="val 27519"/>
                <a:gd name="adj2" fmla="val 76794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860584" y="2438400"/>
              <a:ext cx="1016216" cy="6423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152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MTBD Debugger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MTBD Debugger assists in debugging MTBD transformation patterns</a:t>
            </a:r>
          </a:p>
          <a:p>
            <a:pPr lvl="1"/>
            <a:r>
              <a:rPr lang="en-US" sz="2200" i="1" dirty="0" smtClean="0"/>
              <a:t>Pattern Matching View</a:t>
            </a:r>
            <a:r>
              <a:rPr lang="en-US" sz="2200" dirty="0" smtClean="0"/>
              <a:t> checks the matching elements</a:t>
            </a:r>
          </a:p>
          <a:p>
            <a:pPr lvl="1"/>
            <a:r>
              <a:rPr lang="en-US" sz="2200" i="1" dirty="0" smtClean="0"/>
              <a:t>Pattern Execution View</a:t>
            </a:r>
            <a:r>
              <a:rPr lang="en-US" sz="2200" dirty="0" smtClean="0"/>
              <a:t> traces the transformation actions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MTBD Debugger is at the same level of abstraction as MTBD</a:t>
            </a:r>
          </a:p>
          <a:p>
            <a:pPr lvl="1"/>
            <a:r>
              <a:rPr lang="en-US" sz="2000" dirty="0" smtClean="0"/>
              <a:t>Users do not need to know MTLs</a:t>
            </a:r>
          </a:p>
          <a:p>
            <a:pPr lvl="1"/>
            <a:r>
              <a:rPr lang="en-US" sz="2000" dirty="0" smtClean="0"/>
              <a:t>Users are isolated from </a:t>
            </a:r>
            <a:r>
              <a:rPr lang="en-US" sz="2000" dirty="0" err="1" smtClean="0"/>
              <a:t>metamodels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075"/>
            <a:ext cx="8229600" cy="4835525"/>
          </a:xfrm>
        </p:spPr>
        <p:txBody>
          <a:bodyPr/>
          <a:lstStyle/>
          <a:p>
            <a:r>
              <a:rPr lang="en-US" sz="2400" dirty="0" smtClean="0"/>
              <a:t>Enable end-users to participate in changing and evolving software models with reusable transformations and debugging support</a:t>
            </a:r>
          </a:p>
          <a:p>
            <a:pPr lvl="1"/>
            <a:r>
              <a:rPr lang="en-US" sz="2200" dirty="0" smtClean="0"/>
              <a:t>Model Transformation By Demonstration (MTBD)</a:t>
            </a:r>
          </a:p>
          <a:p>
            <a:pPr lvl="2"/>
            <a:r>
              <a:rPr lang="en-US" sz="2000" dirty="0" smtClean="0"/>
              <a:t>An end-user centric model transformation approach to support model evolution activities</a:t>
            </a:r>
          </a:p>
          <a:p>
            <a:pPr lvl="1"/>
            <a:r>
              <a:rPr lang="en-US" sz="2200" dirty="0" smtClean="0"/>
              <a:t>Live-MTBD</a:t>
            </a:r>
          </a:p>
          <a:p>
            <a:pPr lvl="2"/>
            <a:r>
              <a:rPr lang="en-US" sz="2000" dirty="0" smtClean="0"/>
              <a:t>Tool support to improve the reuse of model transformations</a:t>
            </a:r>
          </a:p>
          <a:p>
            <a:pPr lvl="1"/>
            <a:r>
              <a:rPr lang="en-US" sz="2200" dirty="0" smtClean="0"/>
              <a:t>MTBD Debugger</a:t>
            </a:r>
          </a:p>
          <a:p>
            <a:pPr lvl="2"/>
            <a:r>
              <a:rPr lang="en-US" sz="2000" dirty="0" smtClean="0"/>
              <a:t>An end-user centric debugging facility for MTBD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Enhance MTBD Capability</a:t>
            </a:r>
          </a:p>
          <a:p>
            <a:pPr lvl="1"/>
            <a:r>
              <a:rPr lang="en-US" sz="2000" dirty="0" smtClean="0"/>
              <a:t>Realize more types of demonstration</a:t>
            </a:r>
          </a:p>
          <a:p>
            <a:pPr lvl="1"/>
            <a:r>
              <a:rPr lang="en-US" sz="2000" dirty="0" smtClean="0"/>
              <a:t>Improve the inference engine (negative demonstrations)</a:t>
            </a:r>
          </a:p>
          <a:p>
            <a:pPr lvl="1"/>
            <a:r>
              <a:rPr lang="en-US" sz="2000" dirty="0" smtClean="0"/>
              <a:t>Support more types of model evolution (e.g., model composition)</a:t>
            </a:r>
          </a:p>
          <a:p>
            <a:r>
              <a:rPr lang="en-US" sz="2400" dirty="0" smtClean="0"/>
              <a:t>Improve Live-MTBD Tool Support</a:t>
            </a:r>
          </a:p>
          <a:p>
            <a:pPr lvl="1"/>
            <a:r>
              <a:rPr lang="en-US" sz="2000" dirty="0" smtClean="0"/>
              <a:t>Add management feature for Live Sharing</a:t>
            </a:r>
          </a:p>
          <a:p>
            <a:pPr lvl="1"/>
            <a:r>
              <a:rPr lang="en-US" sz="2000" dirty="0" smtClean="0"/>
              <a:t>Improve the performance of Live Matching</a:t>
            </a:r>
          </a:p>
          <a:p>
            <a:r>
              <a:rPr lang="en-US" sz="2400" dirty="0" smtClean="0"/>
              <a:t>MTBD Debugger</a:t>
            </a:r>
          </a:p>
          <a:p>
            <a:pPr lvl="1"/>
            <a:r>
              <a:rPr lang="en-US" sz="2000" dirty="0" smtClean="0"/>
              <a:t>Improve user experience  by adding graphical representations</a:t>
            </a:r>
          </a:p>
          <a:p>
            <a:r>
              <a:rPr lang="en-US" sz="2400" dirty="0" smtClean="0"/>
              <a:t>Apply MTBD to Exogenous Model Transformation</a:t>
            </a:r>
          </a:p>
          <a:p>
            <a:r>
              <a:rPr lang="en-US" sz="2400" dirty="0" smtClean="0"/>
              <a:t>Apply MTBD to Support Model Versioning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058F37-6122-4040-8339-3EA99117FF73}" type="slidenum">
              <a:rPr lang="en-US" altLang="en-US"/>
              <a:pPr/>
              <a:t>82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Related Work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MTBE</a:t>
            </a:r>
            <a:r>
              <a:rPr lang="en-US" sz="2400" dirty="0" smtClean="0">
                <a:solidFill>
                  <a:srgbClr val="C00000"/>
                </a:solidFill>
              </a:rPr>
              <a:t>: infer model transformation rules from the mappings between a source and a target model instances</a:t>
            </a:r>
          </a:p>
          <a:p>
            <a:pPr lvl="1"/>
            <a:r>
              <a:rPr lang="en-US" sz="2000" dirty="0" err="1" smtClean="0"/>
              <a:t>Varró</a:t>
            </a:r>
            <a:r>
              <a:rPr lang="en-US" sz="2000" dirty="0" smtClean="0"/>
              <a:t> ‘06, </a:t>
            </a:r>
            <a:r>
              <a:rPr lang="en-US" sz="2000" dirty="0" err="1" smtClean="0"/>
              <a:t>Strommer</a:t>
            </a:r>
            <a:r>
              <a:rPr lang="en-US" sz="2000" dirty="0" smtClean="0"/>
              <a:t> ’07, </a:t>
            </a:r>
            <a:r>
              <a:rPr lang="en-US" sz="2000" dirty="0" err="1"/>
              <a:t>Robbes</a:t>
            </a:r>
            <a:r>
              <a:rPr lang="en-US" sz="2000" dirty="0"/>
              <a:t> </a:t>
            </a:r>
            <a:r>
              <a:rPr lang="en-US" sz="2000" dirty="0" smtClean="0"/>
              <a:t>’08, </a:t>
            </a:r>
            <a:r>
              <a:rPr lang="en-US" sz="2000" dirty="0" err="1" smtClean="0"/>
              <a:t>Wimmer</a:t>
            </a:r>
            <a:r>
              <a:rPr lang="en-US" sz="2000" dirty="0" smtClean="0"/>
              <a:t> ‘08, </a:t>
            </a:r>
            <a:r>
              <a:rPr lang="en-US" sz="2000" dirty="0" err="1" smtClean="0"/>
              <a:t>Balogh</a:t>
            </a:r>
            <a:r>
              <a:rPr lang="en-US" sz="2000" dirty="0" smtClean="0"/>
              <a:t> ’09, </a:t>
            </a:r>
            <a:r>
              <a:rPr lang="en-US" sz="2000" dirty="0" err="1" smtClean="0"/>
              <a:t>Brosch</a:t>
            </a:r>
            <a:r>
              <a:rPr lang="en-US" sz="2000" dirty="0" smtClean="0"/>
              <a:t> ‘09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MT Reuse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adapt MT rules to new </a:t>
            </a:r>
            <a:r>
              <a:rPr lang="en-US" sz="2400" dirty="0" err="1" smtClean="0">
                <a:solidFill>
                  <a:srgbClr val="C00000"/>
                </a:solidFill>
              </a:rPr>
              <a:t>metamodels</a:t>
            </a:r>
            <a:r>
              <a:rPr lang="en-US" sz="2400" dirty="0" smtClean="0">
                <a:solidFill>
                  <a:srgbClr val="C00000"/>
                </a:solidFill>
              </a:rPr>
              <a:t> and apply MT templates 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</a:p>
          <a:p>
            <a:pPr lvl="1"/>
            <a:r>
              <a:rPr lang="en-US" sz="2200" dirty="0" err="1" smtClean="0"/>
              <a:t>Iacob</a:t>
            </a:r>
            <a:r>
              <a:rPr lang="en-US" sz="2200" dirty="0" smtClean="0"/>
              <a:t> ‘08, Bergmann ’09</a:t>
            </a:r>
            <a:r>
              <a:rPr lang="en-US" sz="2200" i="1" dirty="0" smtClean="0"/>
              <a:t>, </a:t>
            </a:r>
            <a:r>
              <a:rPr lang="en-US" sz="2200" dirty="0" err="1" smtClean="0"/>
              <a:t>Balogh</a:t>
            </a:r>
            <a:r>
              <a:rPr lang="en-US" sz="2200" dirty="0" smtClean="0"/>
              <a:t> ‘06, </a:t>
            </a:r>
            <a:r>
              <a:rPr lang="en-US" sz="2200" dirty="0" err="1" smtClean="0"/>
              <a:t>Rath</a:t>
            </a:r>
            <a:r>
              <a:rPr lang="en-US" sz="2200" dirty="0" smtClean="0"/>
              <a:t> ’08, </a:t>
            </a:r>
            <a:r>
              <a:rPr lang="en-US" sz="2200" dirty="0"/>
              <a:t>Bergmann </a:t>
            </a:r>
            <a:r>
              <a:rPr lang="en-US" sz="2200" dirty="0" smtClean="0"/>
              <a:t>’09, </a:t>
            </a:r>
            <a:r>
              <a:rPr lang="en-US" sz="2200" dirty="0" err="1" smtClean="0"/>
              <a:t>Sen</a:t>
            </a:r>
            <a:r>
              <a:rPr lang="en-US" sz="2200" dirty="0" smtClean="0"/>
              <a:t> ‘10</a:t>
            </a:r>
            <a:endParaRPr lang="en-US" sz="2200" i="1" dirty="0" smtClean="0">
              <a:solidFill>
                <a:srgbClr val="C00000"/>
              </a:solidFill>
            </a:endParaRPr>
          </a:p>
          <a:p>
            <a:r>
              <a:rPr lang="en-US" sz="2400" i="1" dirty="0" smtClean="0">
                <a:solidFill>
                  <a:srgbClr val="C00000"/>
                </a:solidFill>
              </a:rPr>
              <a:t>MT Debugging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MTL debuggers and forensic MT debugging </a:t>
            </a:r>
          </a:p>
          <a:p>
            <a:pPr lvl="1"/>
            <a:r>
              <a:rPr lang="en-US" sz="2200" dirty="0" err="1" smtClean="0"/>
              <a:t>Allilaire</a:t>
            </a:r>
            <a:r>
              <a:rPr lang="en-US" sz="2200" dirty="0" smtClean="0"/>
              <a:t> ‘06, </a:t>
            </a:r>
            <a:r>
              <a:rPr lang="en-US" sz="2200" dirty="0" err="1"/>
              <a:t>Hillberd</a:t>
            </a:r>
            <a:r>
              <a:rPr lang="en-US" sz="2200" dirty="0"/>
              <a:t> </a:t>
            </a:r>
            <a:r>
              <a:rPr lang="en-US" sz="2200" dirty="0" smtClean="0"/>
              <a:t>‘07, </a:t>
            </a:r>
            <a:r>
              <a:rPr lang="en-US" sz="2200" dirty="0" err="1" smtClean="0"/>
              <a:t>Schoenboeck</a:t>
            </a:r>
            <a:r>
              <a:rPr lang="en-US" sz="2200" dirty="0" smtClean="0"/>
              <a:t> ‘10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A85AD-CAFF-4F17-B938-BE71FAB17900}" type="slidenum">
              <a:rPr lang="en-US" altLang="en-US"/>
              <a:pPr eaLnBrk="1" hangingPunct="1"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849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Publications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3886200" cy="55626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300"/>
              </a:spcAft>
              <a:buFont typeface="Wingdings 2" pitchFamily="18" charset="2"/>
              <a:buNone/>
            </a:pPr>
            <a:r>
              <a:rPr lang="en-US" sz="1100" b="1" dirty="0" smtClean="0"/>
              <a:t>Journals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100" dirty="0" smtClean="0"/>
              <a:t>1. </a:t>
            </a:r>
            <a:r>
              <a:rPr lang="en-US" sz="1100" b="1" dirty="0" smtClean="0"/>
              <a:t>Yu Sun</a:t>
            </a:r>
            <a:r>
              <a:rPr lang="en-US" sz="1100" dirty="0" smtClean="0"/>
              <a:t>, Jules White, and Jeff Gray, “</a:t>
            </a:r>
            <a:r>
              <a:rPr lang="en-US" sz="1100" dirty="0" smtClean="0">
                <a:solidFill>
                  <a:srgbClr val="000099"/>
                </a:solidFill>
              </a:rPr>
              <a:t>A Demonstration-based Model Transformation Approach to Automate Model Scalability</a:t>
            </a:r>
            <a:r>
              <a:rPr lang="en-US" sz="1100" dirty="0" smtClean="0"/>
              <a:t>,” Journal of Software and Systems Modeling, 2011 (Under review)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100" dirty="0" smtClean="0"/>
              <a:t>2.</a:t>
            </a:r>
            <a:r>
              <a:rPr lang="en-US" sz="1100" b="1" dirty="0" smtClean="0"/>
              <a:t> Yu Sun</a:t>
            </a:r>
            <a:r>
              <a:rPr lang="en-US" sz="1100" dirty="0" smtClean="0"/>
              <a:t>, Jeff Gray, Jules White, </a:t>
            </a:r>
            <a:r>
              <a:rPr lang="en-US" sz="1100" dirty="0" err="1" smtClean="0"/>
              <a:t>Romain</a:t>
            </a:r>
            <a:r>
              <a:rPr lang="en-US" sz="1100" dirty="0" smtClean="0"/>
              <a:t> </a:t>
            </a:r>
            <a:r>
              <a:rPr lang="en-US" sz="1100" dirty="0" err="1" smtClean="0"/>
              <a:t>Delamare</a:t>
            </a:r>
            <a:r>
              <a:rPr lang="en-US" sz="1100" dirty="0" smtClean="0"/>
              <a:t>, and Benoit </a:t>
            </a:r>
            <a:r>
              <a:rPr lang="en-US" sz="1100" dirty="0" err="1" smtClean="0"/>
              <a:t>Baudry</a:t>
            </a:r>
            <a:r>
              <a:rPr lang="en-US" sz="1100" dirty="0" smtClean="0"/>
              <a:t>, “</a:t>
            </a:r>
            <a:r>
              <a:rPr lang="en-US" sz="1100" dirty="0" smtClean="0">
                <a:solidFill>
                  <a:srgbClr val="000099"/>
                </a:solidFill>
              </a:rPr>
              <a:t>Automating the Management of Non-functional System Properties using Demonstration-based Model Transformation</a:t>
            </a:r>
            <a:r>
              <a:rPr lang="en-US" sz="1100" dirty="0" smtClean="0"/>
              <a:t>,” Journal of Software Maintenance and Evolution, 2011 (Under review)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100" dirty="0" smtClean="0"/>
              <a:t>3. </a:t>
            </a:r>
            <a:r>
              <a:rPr lang="en-US" sz="1100" dirty="0" err="1" smtClean="0"/>
              <a:t>Zekai</a:t>
            </a:r>
            <a:r>
              <a:rPr lang="en-US" sz="1100" dirty="0" smtClean="0"/>
              <a:t> </a:t>
            </a:r>
            <a:r>
              <a:rPr lang="en-US" sz="1100" dirty="0" err="1" smtClean="0"/>
              <a:t>Demirezen</a:t>
            </a:r>
            <a:r>
              <a:rPr lang="en-US" sz="1100" dirty="0" smtClean="0"/>
              <a:t>, </a:t>
            </a:r>
            <a:r>
              <a:rPr lang="en-US" sz="1100" b="1" dirty="0" smtClean="0"/>
              <a:t>Yu Sun</a:t>
            </a:r>
            <a:r>
              <a:rPr lang="en-US" sz="1100" dirty="0" smtClean="0"/>
              <a:t>, Jeff Gray, and </a:t>
            </a:r>
            <a:r>
              <a:rPr lang="en-US" sz="1100" dirty="0" err="1" smtClean="0"/>
              <a:t>Frédéric</a:t>
            </a:r>
            <a:r>
              <a:rPr lang="en-US" sz="1100" dirty="0" smtClean="0"/>
              <a:t> </a:t>
            </a:r>
            <a:r>
              <a:rPr lang="en-US" sz="1100" dirty="0" err="1" smtClean="0"/>
              <a:t>Jouault</a:t>
            </a:r>
            <a:r>
              <a:rPr lang="en-US" sz="1100" dirty="0" smtClean="0"/>
              <a:t>, “</a:t>
            </a:r>
            <a:r>
              <a:rPr lang="en-US" sz="1100" dirty="0" smtClean="0">
                <a:solidFill>
                  <a:srgbClr val="000099"/>
                </a:solidFill>
              </a:rPr>
              <a:t>Enabling Tool Reuse and Interoperability through Model-Driven Engineering</a:t>
            </a:r>
            <a:r>
              <a:rPr lang="en-US" sz="1100" dirty="0" smtClean="0"/>
              <a:t>,” Journal of Computational Methods in Science and Engineering (JCMSE), vol. 10, no. 2, September 2010, pp. 187-202.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endParaRPr lang="en-US" sz="1100" dirty="0" smtClean="0"/>
          </a:p>
          <a:p>
            <a:pPr marL="0" indent="0">
              <a:spcBef>
                <a:spcPct val="0"/>
              </a:spcBef>
              <a:spcAft>
                <a:spcPts val="300"/>
              </a:spcAft>
              <a:buFont typeface="Wingdings 2" pitchFamily="18" charset="2"/>
              <a:buNone/>
            </a:pPr>
            <a:r>
              <a:rPr lang="en-US" sz="1100" b="1" dirty="0" smtClean="0"/>
              <a:t>Book Chapters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100" dirty="0" smtClean="0"/>
              <a:t>4.</a:t>
            </a:r>
            <a:r>
              <a:rPr lang="en-US" sz="1100" b="1" dirty="0" smtClean="0"/>
              <a:t> Yu Sun</a:t>
            </a:r>
            <a:r>
              <a:rPr lang="en-US" sz="1100" dirty="0" smtClean="0"/>
              <a:t>, Jeff Gray, </a:t>
            </a:r>
            <a:r>
              <a:rPr lang="en-US" sz="1100" dirty="0" err="1" smtClean="0"/>
              <a:t>Gerti</a:t>
            </a:r>
            <a:r>
              <a:rPr lang="en-US" sz="1100" dirty="0" smtClean="0"/>
              <a:t> </a:t>
            </a:r>
            <a:r>
              <a:rPr lang="en-US" sz="1100" dirty="0" err="1" smtClean="0"/>
              <a:t>Kappel</a:t>
            </a:r>
            <a:r>
              <a:rPr lang="en-US" sz="1100" dirty="0" smtClean="0"/>
              <a:t>, Philip Langer, Manuel </a:t>
            </a:r>
            <a:r>
              <a:rPr lang="en-US" sz="1100" dirty="0" err="1" smtClean="0"/>
              <a:t>Wimmer</a:t>
            </a:r>
            <a:r>
              <a:rPr lang="en-US" sz="1100" dirty="0" smtClean="0"/>
              <a:t>, and Jules White, “</a:t>
            </a:r>
            <a:r>
              <a:rPr lang="en-US" sz="1100" dirty="0" smtClean="0">
                <a:solidFill>
                  <a:srgbClr val="000099"/>
                </a:solidFill>
              </a:rPr>
              <a:t>A WYSIWYG Approach to Support Layout Configuration in Model Evolutions</a:t>
            </a:r>
            <a:r>
              <a:rPr lang="en-US" sz="1100" dirty="0" smtClean="0"/>
              <a:t>,” Emerging Technologies for the Evolution and Maintenance of Software Models, edited by </a:t>
            </a:r>
            <a:r>
              <a:rPr lang="en-US" sz="1100" dirty="0" err="1" smtClean="0"/>
              <a:t>Jörg</a:t>
            </a:r>
            <a:r>
              <a:rPr lang="en-US" sz="1100" dirty="0" smtClean="0"/>
              <a:t> </a:t>
            </a:r>
            <a:r>
              <a:rPr lang="en-US" sz="1100" dirty="0" err="1" smtClean="0"/>
              <a:t>Rech</a:t>
            </a:r>
            <a:r>
              <a:rPr lang="en-US" sz="1100" dirty="0" smtClean="0"/>
              <a:t> and Christian </a:t>
            </a:r>
            <a:r>
              <a:rPr lang="en-US" sz="1100" dirty="0" err="1" smtClean="0"/>
              <a:t>Bunse</a:t>
            </a:r>
            <a:r>
              <a:rPr lang="en-US" sz="1100" dirty="0" smtClean="0"/>
              <a:t>, IGI Global, 2011.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100" dirty="0" smtClean="0"/>
              <a:t>5.</a:t>
            </a:r>
            <a:r>
              <a:rPr lang="en-US" sz="1100" b="1" dirty="0" smtClean="0"/>
              <a:t> Yu Sun</a:t>
            </a:r>
            <a:r>
              <a:rPr lang="en-US" sz="1100" dirty="0" smtClean="0"/>
              <a:t>, Jules White, Jeff Gray, and </a:t>
            </a:r>
            <a:r>
              <a:rPr lang="en-US" sz="1100" dirty="0" err="1" smtClean="0"/>
              <a:t>Aniruddha</a:t>
            </a:r>
            <a:r>
              <a:rPr lang="en-US" sz="1100" dirty="0" smtClean="0"/>
              <a:t> </a:t>
            </a:r>
            <a:r>
              <a:rPr lang="en-US" sz="1100" dirty="0" err="1" smtClean="0"/>
              <a:t>Gokhale</a:t>
            </a:r>
            <a:r>
              <a:rPr lang="en-US" sz="1100" dirty="0" smtClean="0"/>
              <a:t>, “</a:t>
            </a:r>
            <a:r>
              <a:rPr lang="en-US" sz="1100" dirty="0" smtClean="0">
                <a:solidFill>
                  <a:srgbClr val="000099"/>
                </a:solidFill>
              </a:rPr>
              <a:t>Model-Driven Automated Error Recovery in Cloud Computing</a:t>
            </a:r>
            <a:r>
              <a:rPr lang="en-US" sz="1100" dirty="0" smtClean="0"/>
              <a:t>,” Model-driven Analysis and Software Development: Architectures and Functions, edited by Janis </a:t>
            </a:r>
            <a:r>
              <a:rPr lang="en-US" sz="1100" dirty="0" err="1" smtClean="0"/>
              <a:t>Osis</a:t>
            </a:r>
            <a:r>
              <a:rPr lang="en-US" sz="1100" dirty="0" smtClean="0"/>
              <a:t> and Erika </a:t>
            </a:r>
            <a:r>
              <a:rPr lang="en-US" sz="1100" dirty="0" err="1" smtClean="0"/>
              <a:t>Asnina</a:t>
            </a:r>
            <a:r>
              <a:rPr lang="en-US" sz="1100" dirty="0" smtClean="0"/>
              <a:t>, Idea Group, IGI Global, 2011, pp. 136-155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endParaRPr lang="en-US" sz="11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1066800"/>
            <a:ext cx="388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b="1" dirty="0" smtClean="0">
                <a:latin typeface="+mn-lt"/>
              </a:rPr>
              <a:t>Conferences and Workshops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dirty="0" smtClean="0">
                <a:latin typeface="+mn-lt"/>
              </a:rPr>
              <a:t>6. </a:t>
            </a:r>
            <a:r>
              <a:rPr lang="en-US" sz="1100" b="1" dirty="0" smtClean="0">
                <a:latin typeface="+mn-lt"/>
              </a:rPr>
              <a:t>Yu Sun</a:t>
            </a:r>
            <a:r>
              <a:rPr lang="en-US" sz="1100" dirty="0" smtClean="0">
                <a:latin typeface="+mn-lt"/>
              </a:rPr>
              <a:t>, Jeff Gray, </a:t>
            </a:r>
            <a:r>
              <a:rPr lang="en-US" sz="1100" dirty="0" err="1" smtClean="0">
                <a:latin typeface="+mn-lt"/>
              </a:rPr>
              <a:t>Christoph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 smtClean="0">
                <a:latin typeface="+mn-lt"/>
              </a:rPr>
              <a:t>Wienands</a:t>
            </a:r>
            <a:r>
              <a:rPr lang="en-US" sz="1100" dirty="0" smtClean="0">
                <a:latin typeface="+mn-lt"/>
              </a:rPr>
              <a:t>, Michael </a:t>
            </a:r>
            <a:r>
              <a:rPr lang="en-US" sz="1100" dirty="0" err="1" smtClean="0">
                <a:latin typeface="+mn-lt"/>
              </a:rPr>
              <a:t>Golm</a:t>
            </a:r>
            <a:r>
              <a:rPr lang="en-US" sz="1100" dirty="0" smtClean="0">
                <a:latin typeface="+mn-lt"/>
              </a:rPr>
              <a:t>, and Jules White, “</a:t>
            </a:r>
            <a:r>
              <a:rPr lang="en-US" sz="1100" dirty="0" smtClean="0">
                <a:solidFill>
                  <a:srgbClr val="000099"/>
                </a:solidFill>
                <a:latin typeface="+mn-lt"/>
              </a:rPr>
              <a:t>A Demonstration-based Approach to Support Live Transformations in a Model Editor</a:t>
            </a:r>
            <a:r>
              <a:rPr lang="en-US" sz="1100" dirty="0" smtClean="0">
                <a:latin typeface="+mn-lt"/>
              </a:rPr>
              <a:t>,” International Conference on Model Transformation (ICMT), Zurich, Switzerland, June 2011.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dirty="0" smtClean="0">
                <a:latin typeface="+mn-lt"/>
              </a:rPr>
              <a:t>7. </a:t>
            </a:r>
            <a:r>
              <a:rPr lang="en-US" sz="1100" dirty="0" err="1" smtClean="0">
                <a:latin typeface="+mn-lt"/>
              </a:rPr>
              <a:t>Ferosh</a:t>
            </a:r>
            <a:r>
              <a:rPr lang="en-US" sz="1100" dirty="0" smtClean="0">
                <a:latin typeface="+mn-lt"/>
              </a:rPr>
              <a:t> Jacob, </a:t>
            </a:r>
            <a:r>
              <a:rPr lang="en-US" sz="1100" b="1" dirty="0" smtClean="0">
                <a:latin typeface="+mn-lt"/>
              </a:rPr>
              <a:t>Yu Sun</a:t>
            </a:r>
            <a:r>
              <a:rPr lang="en-US" sz="1100" dirty="0" smtClean="0">
                <a:latin typeface="+mn-lt"/>
              </a:rPr>
              <a:t>, Jeff Gray, </a:t>
            </a:r>
            <a:r>
              <a:rPr lang="en-US" sz="1100" dirty="0" err="1" smtClean="0">
                <a:latin typeface="+mn-lt"/>
              </a:rPr>
              <a:t>Puri</a:t>
            </a:r>
            <a:r>
              <a:rPr lang="en-US" sz="1100" dirty="0" smtClean="0">
                <a:latin typeface="+mn-lt"/>
              </a:rPr>
              <a:t> Bangalore, “</a:t>
            </a:r>
            <a:r>
              <a:rPr lang="en-US" sz="1100" dirty="0" smtClean="0">
                <a:solidFill>
                  <a:srgbClr val="000099"/>
                </a:solidFill>
                <a:latin typeface="+mn-lt"/>
              </a:rPr>
              <a:t>A Platform-Independent Tool for Modeling Parallel Programs</a:t>
            </a:r>
            <a:r>
              <a:rPr lang="en-US" sz="1100" dirty="0" smtClean="0">
                <a:latin typeface="+mn-lt"/>
              </a:rPr>
              <a:t>,” ACM Southeast Conference, Kennesaw, GA, March 2011.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dirty="0" smtClean="0">
                <a:latin typeface="+mn-lt"/>
              </a:rPr>
              <a:t>8. </a:t>
            </a:r>
            <a:r>
              <a:rPr lang="en-US" sz="1100" b="1" dirty="0" smtClean="0">
                <a:latin typeface="+mn-lt"/>
              </a:rPr>
              <a:t>Yu Sun</a:t>
            </a:r>
            <a:r>
              <a:rPr lang="en-US" sz="1100" dirty="0" smtClean="0">
                <a:latin typeface="+mn-lt"/>
              </a:rPr>
              <a:t>, </a:t>
            </a:r>
            <a:r>
              <a:rPr lang="en-US" sz="1100" dirty="0" err="1" smtClean="0">
                <a:latin typeface="+mn-lt"/>
              </a:rPr>
              <a:t>Christoph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 smtClean="0">
                <a:latin typeface="+mn-lt"/>
              </a:rPr>
              <a:t>Wienands</a:t>
            </a:r>
            <a:r>
              <a:rPr lang="en-US" sz="1100" dirty="0" smtClean="0">
                <a:latin typeface="+mn-lt"/>
              </a:rPr>
              <a:t>, and </a:t>
            </a:r>
            <a:r>
              <a:rPr lang="en-US" sz="1100" dirty="0" err="1" smtClean="0">
                <a:latin typeface="+mn-lt"/>
              </a:rPr>
              <a:t>Meik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 smtClean="0">
                <a:latin typeface="+mn-lt"/>
              </a:rPr>
              <a:t>Felser</a:t>
            </a:r>
            <a:r>
              <a:rPr lang="en-US" sz="1100" dirty="0" smtClean="0">
                <a:latin typeface="+mn-lt"/>
              </a:rPr>
              <a:t>, “</a:t>
            </a:r>
            <a:r>
              <a:rPr lang="en-US" sz="1100" dirty="0" smtClean="0">
                <a:solidFill>
                  <a:srgbClr val="000099"/>
                </a:solidFill>
                <a:latin typeface="+mn-lt"/>
              </a:rPr>
              <a:t>Apply Model-Driven Design and Development to Distributed Time-Triggered Systems</a:t>
            </a:r>
            <a:r>
              <a:rPr lang="en-US" sz="1100" dirty="0" smtClean="0">
                <a:latin typeface="+mn-lt"/>
              </a:rPr>
              <a:t>,” International Conference on Engineering and Meta-Engineering (ICEME), Orlando, FL, March 2011.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dirty="0" smtClean="0">
                <a:latin typeface="+mn-lt"/>
              </a:rPr>
              <a:t>9. </a:t>
            </a:r>
            <a:r>
              <a:rPr lang="en-US" sz="1100" b="1" dirty="0" smtClean="0">
                <a:latin typeface="+mn-lt"/>
              </a:rPr>
              <a:t>Yu Sun</a:t>
            </a:r>
            <a:r>
              <a:rPr lang="en-US" sz="1100" dirty="0" smtClean="0">
                <a:latin typeface="+mn-lt"/>
              </a:rPr>
              <a:t>, Jules White, and Jeff Gray, “</a:t>
            </a:r>
            <a:r>
              <a:rPr lang="en-US" sz="1100" dirty="0" smtClean="0">
                <a:solidFill>
                  <a:srgbClr val="000099"/>
                </a:solidFill>
                <a:latin typeface="+mn-lt"/>
              </a:rPr>
              <a:t>Model Transformation by Demonstration</a:t>
            </a:r>
            <a:r>
              <a:rPr lang="en-US" sz="1100" dirty="0" smtClean="0">
                <a:latin typeface="+mn-lt"/>
              </a:rPr>
              <a:t>,” International Conference on Model Driven Engineering Languages and Systems (</a:t>
            </a:r>
            <a:r>
              <a:rPr lang="en-US" sz="1100" dirty="0" err="1" smtClean="0">
                <a:latin typeface="+mn-lt"/>
              </a:rPr>
              <a:t>MoDELS</a:t>
            </a:r>
            <a:r>
              <a:rPr lang="en-US" sz="1100" dirty="0" smtClean="0">
                <a:latin typeface="+mn-lt"/>
              </a:rPr>
              <a:t>), Springer-</a:t>
            </a:r>
            <a:r>
              <a:rPr lang="en-US" sz="1100" dirty="0" err="1" smtClean="0">
                <a:latin typeface="+mn-lt"/>
              </a:rPr>
              <a:t>Verlag</a:t>
            </a:r>
            <a:r>
              <a:rPr lang="en-US" sz="1100" dirty="0" smtClean="0">
                <a:latin typeface="+mn-lt"/>
              </a:rPr>
              <a:t> LNCS 5795, Denver, CO, October 2009, pp. 712-726. 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dirty="0" smtClean="0">
                <a:latin typeface="+mn-lt"/>
              </a:rPr>
              <a:t>10. </a:t>
            </a:r>
            <a:r>
              <a:rPr lang="en-US" sz="1100" dirty="0" err="1" smtClean="0">
                <a:latin typeface="+mn-lt"/>
              </a:rPr>
              <a:t>Zekai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 smtClean="0">
                <a:latin typeface="+mn-lt"/>
              </a:rPr>
              <a:t>Demirezen</a:t>
            </a:r>
            <a:r>
              <a:rPr lang="en-US" sz="1100" dirty="0" smtClean="0">
                <a:latin typeface="+mn-lt"/>
              </a:rPr>
              <a:t>, </a:t>
            </a:r>
            <a:r>
              <a:rPr lang="en-US" sz="1100" b="1" dirty="0" smtClean="0">
                <a:latin typeface="+mn-lt"/>
              </a:rPr>
              <a:t>Yu Sun</a:t>
            </a:r>
            <a:r>
              <a:rPr lang="en-US" sz="1100" dirty="0" smtClean="0">
                <a:latin typeface="+mn-lt"/>
              </a:rPr>
              <a:t>, Jeff Gray, and Frederic </a:t>
            </a:r>
            <a:r>
              <a:rPr lang="en-US" sz="1100" dirty="0" err="1" smtClean="0">
                <a:latin typeface="+mn-lt"/>
              </a:rPr>
              <a:t>Jouault</a:t>
            </a:r>
            <a:r>
              <a:rPr lang="en-US" sz="1100" dirty="0" smtClean="0">
                <a:latin typeface="+mn-lt"/>
              </a:rPr>
              <a:t>, “</a:t>
            </a:r>
            <a:r>
              <a:rPr lang="en-US" sz="1100" dirty="0" smtClean="0">
                <a:solidFill>
                  <a:srgbClr val="000099"/>
                </a:solidFill>
                <a:latin typeface="+mn-lt"/>
              </a:rPr>
              <a:t>Supporting Tool Reuse with Model Transformation</a:t>
            </a:r>
            <a:r>
              <a:rPr lang="en-US" sz="1100" dirty="0" smtClean="0">
                <a:latin typeface="+mn-lt"/>
              </a:rPr>
              <a:t>,” International Conference on Software and Data Engineering (SEDE), Las Vegas, NV, June 2009, pp. 119-125.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dirty="0" smtClean="0">
                <a:latin typeface="+mn-lt"/>
              </a:rPr>
              <a:t>11. </a:t>
            </a:r>
            <a:r>
              <a:rPr lang="en-US" sz="1100" b="1" dirty="0" smtClean="0">
                <a:latin typeface="+mn-lt"/>
              </a:rPr>
              <a:t>Yu Sun</a:t>
            </a:r>
            <a:r>
              <a:rPr lang="en-US" sz="1100" dirty="0" smtClean="0">
                <a:latin typeface="+mn-lt"/>
              </a:rPr>
              <a:t>, </a:t>
            </a:r>
            <a:r>
              <a:rPr lang="en-US" sz="1100" dirty="0" err="1" smtClean="0">
                <a:latin typeface="+mn-lt"/>
              </a:rPr>
              <a:t>Zekai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 smtClean="0">
                <a:latin typeface="+mn-lt"/>
              </a:rPr>
              <a:t>Demirezen</a:t>
            </a:r>
            <a:r>
              <a:rPr lang="en-US" sz="1100" dirty="0" smtClean="0">
                <a:latin typeface="+mn-lt"/>
              </a:rPr>
              <a:t>, </a:t>
            </a:r>
            <a:r>
              <a:rPr lang="en-US" sz="1100" dirty="0" err="1" smtClean="0">
                <a:latin typeface="+mn-lt"/>
              </a:rPr>
              <a:t>Frédéric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 smtClean="0">
                <a:latin typeface="+mn-lt"/>
              </a:rPr>
              <a:t>Jouault</a:t>
            </a:r>
            <a:r>
              <a:rPr lang="en-US" sz="1100" dirty="0" smtClean="0">
                <a:latin typeface="+mn-lt"/>
              </a:rPr>
              <a:t>, Robert </a:t>
            </a:r>
            <a:r>
              <a:rPr lang="en-US" sz="1100" dirty="0" err="1" smtClean="0">
                <a:latin typeface="+mn-lt"/>
              </a:rPr>
              <a:t>Tairas</a:t>
            </a:r>
            <a:r>
              <a:rPr lang="en-US" sz="1100" dirty="0" smtClean="0">
                <a:latin typeface="+mn-lt"/>
              </a:rPr>
              <a:t>, and Jeff Gray, “</a:t>
            </a:r>
            <a:r>
              <a:rPr lang="en-US" sz="1100" dirty="0" smtClean="0">
                <a:solidFill>
                  <a:srgbClr val="000099"/>
                </a:solidFill>
                <a:latin typeface="+mn-lt"/>
              </a:rPr>
              <a:t>Tool Interoperability through Model Transformations</a:t>
            </a:r>
            <a:r>
              <a:rPr lang="en-US" sz="1100" dirty="0" smtClean="0">
                <a:latin typeface="+mn-lt"/>
              </a:rPr>
              <a:t>,” International Conference on Software Language Engineering (SLE), Springer-</a:t>
            </a:r>
            <a:r>
              <a:rPr lang="en-US" sz="1100" dirty="0" err="1" smtClean="0">
                <a:latin typeface="+mn-lt"/>
              </a:rPr>
              <a:t>Verlag</a:t>
            </a:r>
            <a:r>
              <a:rPr lang="en-US" sz="1100" dirty="0" smtClean="0">
                <a:latin typeface="+mn-lt"/>
              </a:rPr>
              <a:t> LNCS 5452, Toulouse, France, September 2008, pp. 178-187.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dirty="0" smtClean="0">
                <a:latin typeface="+mn-lt"/>
              </a:rPr>
              <a:t>12. </a:t>
            </a:r>
            <a:r>
              <a:rPr lang="en-US" sz="1100" dirty="0" err="1" smtClean="0">
                <a:latin typeface="+mn-lt"/>
              </a:rPr>
              <a:t>Ritu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 smtClean="0">
                <a:latin typeface="+mn-lt"/>
              </a:rPr>
              <a:t>Arora</a:t>
            </a:r>
            <a:r>
              <a:rPr lang="en-US" sz="1100" dirty="0" smtClean="0">
                <a:latin typeface="+mn-lt"/>
              </a:rPr>
              <a:t>, </a:t>
            </a:r>
            <a:r>
              <a:rPr lang="en-US" sz="1100" b="1" dirty="0" smtClean="0">
                <a:latin typeface="+mn-lt"/>
              </a:rPr>
              <a:t>Yu Sun</a:t>
            </a:r>
            <a:r>
              <a:rPr lang="en-US" sz="1100" dirty="0" smtClean="0">
                <a:latin typeface="+mn-lt"/>
              </a:rPr>
              <a:t>, </a:t>
            </a:r>
            <a:r>
              <a:rPr lang="en-US" sz="1100" dirty="0" err="1" smtClean="0">
                <a:latin typeface="+mn-lt"/>
              </a:rPr>
              <a:t>Zekai</a:t>
            </a:r>
            <a:r>
              <a:rPr lang="en-US" sz="1100" dirty="0" smtClean="0">
                <a:latin typeface="+mn-lt"/>
              </a:rPr>
              <a:t> </a:t>
            </a:r>
            <a:r>
              <a:rPr lang="en-US" sz="1100" dirty="0" err="1" smtClean="0">
                <a:latin typeface="+mn-lt"/>
              </a:rPr>
              <a:t>Demirezen</a:t>
            </a:r>
            <a:r>
              <a:rPr lang="en-US" sz="1100" dirty="0" smtClean="0">
                <a:latin typeface="+mn-lt"/>
              </a:rPr>
              <a:t>, and Jeff Gray, “</a:t>
            </a:r>
            <a:r>
              <a:rPr lang="en-US" sz="1100" dirty="0" smtClean="0">
                <a:solidFill>
                  <a:srgbClr val="000099"/>
                </a:solidFill>
                <a:latin typeface="+mn-lt"/>
              </a:rPr>
              <a:t>Profiler Instrumentation Using </a:t>
            </a:r>
            <a:r>
              <a:rPr lang="en-US" sz="1100" dirty="0" err="1" smtClean="0">
                <a:solidFill>
                  <a:srgbClr val="000099"/>
                </a:solidFill>
                <a:latin typeface="+mn-lt"/>
              </a:rPr>
              <a:t>Metaprogramming</a:t>
            </a:r>
            <a:r>
              <a:rPr lang="en-US" sz="1100" dirty="0" smtClean="0">
                <a:solidFill>
                  <a:srgbClr val="000099"/>
                </a:solidFill>
                <a:latin typeface="+mn-lt"/>
              </a:rPr>
              <a:t> Techniques</a:t>
            </a:r>
            <a:r>
              <a:rPr lang="en-US" sz="1100" dirty="0" smtClean="0">
                <a:latin typeface="+mn-lt"/>
              </a:rPr>
              <a:t>,” ACM Southeast Conference, Auburn, AL, March 2008.Systems </a:t>
            </a:r>
            <a:r>
              <a:rPr lang="en-US" sz="1100" dirty="0">
                <a:latin typeface="+mn-lt"/>
              </a:rPr>
              <a:t>(</a:t>
            </a:r>
            <a:r>
              <a:rPr lang="en-US" sz="1100" dirty="0" err="1">
                <a:latin typeface="+mn-lt"/>
              </a:rPr>
              <a:t>MoDELS</a:t>
            </a:r>
            <a:r>
              <a:rPr lang="en-US" sz="1100" dirty="0">
                <a:latin typeface="+mn-lt"/>
              </a:rPr>
              <a:t>), LNCS 5421, Toulouse, France, 09/08: 332-342. </a:t>
            </a:r>
            <a:endParaRPr lang="en-US" sz="11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Publications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3886200" cy="55626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100" dirty="0" smtClean="0"/>
              <a:t>13. </a:t>
            </a:r>
            <a:r>
              <a:rPr lang="en-US" sz="1100" b="1" dirty="0" smtClean="0"/>
              <a:t>Yu Sun</a:t>
            </a:r>
            <a:r>
              <a:rPr lang="en-US" sz="1100" dirty="0" smtClean="0"/>
              <a:t>, Hyun Cho, Jeff Gray, and Jules White, “</a:t>
            </a:r>
            <a:r>
              <a:rPr lang="en-US" sz="1100" dirty="0" smtClean="0">
                <a:solidFill>
                  <a:srgbClr val="000099"/>
                </a:solidFill>
              </a:rPr>
              <a:t>Assisting  Feature Model Configuration Knowledge Reuse using Demonstration-based Model Transformation</a:t>
            </a:r>
            <a:r>
              <a:rPr lang="en-US" sz="1100" dirty="0" smtClean="0"/>
              <a:t>,” Workshop on Product Line Approaches in Software Engineering (PLEASE), held at ICSE 2011, Honolulu, HI, May 2011.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100" dirty="0" smtClean="0"/>
              <a:t>14. Hyun Cho, </a:t>
            </a:r>
            <a:r>
              <a:rPr lang="en-US" sz="1100" b="1" dirty="0" smtClean="0"/>
              <a:t>Yu Sun</a:t>
            </a:r>
            <a:r>
              <a:rPr lang="en-US" sz="1100" dirty="0" smtClean="0"/>
              <a:t>, Jules White, Jeff Gray, “</a:t>
            </a:r>
            <a:r>
              <a:rPr lang="en-US" sz="1100" dirty="0" smtClean="0">
                <a:solidFill>
                  <a:srgbClr val="000099"/>
                </a:solidFill>
              </a:rPr>
              <a:t>Key Challenges for Modeling Language Creation By Demonstration</a:t>
            </a:r>
            <a:r>
              <a:rPr lang="en-US" sz="1100" dirty="0" smtClean="0"/>
              <a:t>,” Workshop on Flexible Modeling Tools, held at ICSE 2011, Honolulu, HI, May 2011.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100" dirty="0" smtClean="0"/>
              <a:t>15. </a:t>
            </a:r>
            <a:r>
              <a:rPr lang="en-US" sz="1100" b="1" dirty="0" smtClean="0"/>
              <a:t>Yu Sun</a:t>
            </a:r>
            <a:r>
              <a:rPr lang="en-US" sz="1100" dirty="0" smtClean="0"/>
              <a:t>, Jeff Gray, Philip Langer, Manuel </a:t>
            </a:r>
            <a:r>
              <a:rPr lang="en-US" sz="1100" dirty="0" err="1" smtClean="0"/>
              <a:t>Wimmer</a:t>
            </a:r>
            <a:r>
              <a:rPr lang="en-US" sz="1100" dirty="0" smtClean="0"/>
              <a:t>, and Jules White, “</a:t>
            </a:r>
            <a:r>
              <a:rPr lang="en-US" sz="1100" dirty="0" smtClean="0">
                <a:solidFill>
                  <a:srgbClr val="000099"/>
                </a:solidFill>
              </a:rPr>
              <a:t>A WYSIWYG Approach for Configuring Model Layout using Model Transformations</a:t>
            </a:r>
            <a:r>
              <a:rPr lang="en-US" sz="1100" dirty="0" smtClean="0"/>
              <a:t>,” 10th Workshop on Domain-Specific Modeling (DSM), held at SPLASH 2010, Reno, NV, October 2010.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100" dirty="0" smtClean="0"/>
              <a:t>16. </a:t>
            </a:r>
            <a:r>
              <a:rPr lang="en-US" sz="1100" b="1" dirty="0" smtClean="0"/>
              <a:t>Yu Sun</a:t>
            </a:r>
            <a:r>
              <a:rPr lang="en-US" sz="1100" dirty="0" smtClean="0"/>
              <a:t>, Jeff Gray, and Jules White, “</a:t>
            </a:r>
            <a:r>
              <a:rPr lang="en-US" sz="1100" dirty="0" smtClean="0">
                <a:solidFill>
                  <a:srgbClr val="000099"/>
                </a:solidFill>
              </a:rPr>
              <a:t>MT-Scribe: A Flexible Tool to Support Model Evolution</a:t>
            </a:r>
            <a:r>
              <a:rPr lang="en-US" sz="1100" dirty="0" smtClean="0"/>
              <a:t>,” Workshop on Flexible Modeling Tools (</a:t>
            </a:r>
            <a:r>
              <a:rPr lang="en-US" sz="1100" dirty="0" err="1" smtClean="0"/>
              <a:t>FlexiTools</a:t>
            </a:r>
            <a:r>
              <a:rPr lang="en-US" sz="1100" dirty="0" smtClean="0"/>
              <a:t>), held at SPLASH 2010, Reno, NV, October 2010.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100" dirty="0" smtClean="0"/>
              <a:t>17. </a:t>
            </a:r>
            <a:r>
              <a:rPr lang="en-US" sz="1100" b="1" dirty="0" smtClean="0"/>
              <a:t>Yu Sun</a:t>
            </a:r>
            <a:r>
              <a:rPr lang="en-US" sz="1100" dirty="0" smtClean="0"/>
              <a:t>, </a:t>
            </a:r>
            <a:r>
              <a:rPr lang="en-US" sz="1100" dirty="0" err="1" smtClean="0"/>
              <a:t>Zekai</a:t>
            </a:r>
            <a:r>
              <a:rPr lang="en-US" sz="1100" dirty="0" smtClean="0"/>
              <a:t> </a:t>
            </a:r>
            <a:r>
              <a:rPr lang="en-US" sz="1100" dirty="0" err="1" smtClean="0"/>
              <a:t>Demirezen</a:t>
            </a:r>
            <a:r>
              <a:rPr lang="en-US" sz="1100" dirty="0" smtClean="0"/>
              <a:t>, </a:t>
            </a:r>
            <a:r>
              <a:rPr lang="en-US" sz="1100" dirty="0" err="1" smtClean="0"/>
              <a:t>Marjan</a:t>
            </a:r>
            <a:r>
              <a:rPr lang="en-US" sz="1100" dirty="0" smtClean="0"/>
              <a:t> </a:t>
            </a:r>
            <a:r>
              <a:rPr lang="en-US" sz="1100" dirty="0" err="1" smtClean="0"/>
              <a:t>Mernik</a:t>
            </a:r>
            <a:r>
              <a:rPr lang="en-US" sz="1100" dirty="0" smtClean="0"/>
              <a:t>, Jeff Gray, and Barrett Bryant, “</a:t>
            </a:r>
            <a:r>
              <a:rPr lang="en-US" sz="1100" dirty="0" smtClean="0">
                <a:solidFill>
                  <a:srgbClr val="000099"/>
                </a:solidFill>
              </a:rPr>
              <a:t>Is My DSL a Modeling or Programming Language?</a:t>
            </a:r>
            <a:r>
              <a:rPr lang="en-US" sz="1100" dirty="0" smtClean="0"/>
              <a:t>” Workshop on Domain-Specific Program Development (DSPD), held at International Conference on Generative Programming and Component Engineering (GPCE), Nashville, TN, October 2008.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100" dirty="0" smtClean="0"/>
              <a:t>18. </a:t>
            </a:r>
            <a:r>
              <a:rPr lang="en-US" sz="1100" b="1" dirty="0" smtClean="0"/>
              <a:t>Yu Sun</a:t>
            </a:r>
            <a:r>
              <a:rPr lang="en-US" sz="1100" dirty="0" smtClean="0"/>
              <a:t>, </a:t>
            </a:r>
            <a:r>
              <a:rPr lang="en-US" sz="1100" dirty="0" err="1" smtClean="0"/>
              <a:t>Zekai</a:t>
            </a:r>
            <a:r>
              <a:rPr lang="en-US" sz="1100" dirty="0" smtClean="0"/>
              <a:t> </a:t>
            </a:r>
            <a:r>
              <a:rPr lang="en-US" sz="1100" dirty="0" err="1" smtClean="0"/>
              <a:t>Demirezen</a:t>
            </a:r>
            <a:r>
              <a:rPr lang="en-US" sz="1100" dirty="0" smtClean="0"/>
              <a:t>, </a:t>
            </a:r>
            <a:r>
              <a:rPr lang="en-US" sz="1100" dirty="0" err="1" smtClean="0"/>
              <a:t>Tomaz</a:t>
            </a:r>
            <a:r>
              <a:rPr lang="en-US" sz="1100" dirty="0" smtClean="0"/>
              <a:t> </a:t>
            </a:r>
            <a:r>
              <a:rPr lang="en-US" sz="1100" dirty="0" err="1" smtClean="0"/>
              <a:t>Lukman</a:t>
            </a:r>
            <a:r>
              <a:rPr lang="en-US" sz="1100" dirty="0" smtClean="0"/>
              <a:t>, </a:t>
            </a:r>
            <a:r>
              <a:rPr lang="en-US" sz="1100" dirty="0" err="1" smtClean="0"/>
              <a:t>Marjan</a:t>
            </a:r>
            <a:r>
              <a:rPr lang="en-US" sz="1100" dirty="0" smtClean="0"/>
              <a:t> </a:t>
            </a:r>
            <a:r>
              <a:rPr lang="en-US" sz="1100" dirty="0" err="1" smtClean="0"/>
              <a:t>Mernik</a:t>
            </a:r>
            <a:r>
              <a:rPr lang="en-US" sz="1100" dirty="0" smtClean="0"/>
              <a:t>, and Jeff Gray, “</a:t>
            </a:r>
            <a:r>
              <a:rPr lang="en-US" sz="1100" dirty="0" smtClean="0">
                <a:solidFill>
                  <a:srgbClr val="000099"/>
                </a:solidFill>
              </a:rPr>
              <a:t>Model Transformations Require Formal Semantics</a:t>
            </a:r>
            <a:r>
              <a:rPr lang="en-US" sz="1100" dirty="0" smtClean="0"/>
              <a:t>,” Workshop on Domain-Specific Program Development (DSPD), held at International Conference on Generative Programming and Component Engineering (GPCE), Nashville, TN, October 2008.</a:t>
            </a:r>
          </a:p>
          <a:p>
            <a:pPr marL="0" indent="0">
              <a:spcBef>
                <a:spcPct val="0"/>
              </a:spcBef>
              <a:spcAft>
                <a:spcPts val="300"/>
              </a:spcAft>
              <a:buNone/>
            </a:pPr>
            <a:endParaRPr lang="en-US" sz="11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1066800"/>
            <a:ext cx="388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Font typeface="Wingdings" pitchFamily="2" charset="2"/>
              <a:buNone/>
              <a:defRPr/>
            </a:pPr>
            <a:r>
              <a:rPr lang="en-US" sz="1100" b="1" kern="0" dirty="0" smtClean="0">
                <a:latin typeface="+mn-lt"/>
              </a:rPr>
              <a:t>Doctoral </a:t>
            </a:r>
            <a:r>
              <a:rPr lang="en-US" sz="1100" b="1" kern="0" dirty="0">
                <a:latin typeface="+mn-lt"/>
              </a:rPr>
              <a:t>Symposium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kern="0" dirty="0" smtClean="0">
                <a:latin typeface="+mn-lt"/>
              </a:rPr>
              <a:t>19. </a:t>
            </a:r>
            <a:r>
              <a:rPr lang="en-US" sz="1100" b="1" kern="0" dirty="0" smtClean="0">
                <a:latin typeface="+mn-lt"/>
              </a:rPr>
              <a:t>Yu Sun</a:t>
            </a:r>
            <a:r>
              <a:rPr lang="en-US" sz="1100" kern="0" dirty="0" smtClean="0">
                <a:latin typeface="+mn-lt"/>
              </a:rPr>
              <a:t>, “</a:t>
            </a:r>
            <a:r>
              <a:rPr lang="en-US" sz="1100" kern="0" dirty="0" smtClean="0">
                <a:solidFill>
                  <a:srgbClr val="000099"/>
                </a:solidFill>
                <a:latin typeface="+mn-lt"/>
              </a:rPr>
              <a:t>Model Transformation by Demonstration</a:t>
            </a:r>
            <a:r>
              <a:rPr lang="en-US" sz="1100" kern="0" dirty="0" smtClean="0">
                <a:latin typeface="+mn-lt"/>
              </a:rPr>
              <a:t>,” Doctoral Symposium, International Conference on Object-Oriented Programming, Systems, Languages and Applications (OOPSLA), Orlando, FL, October 2009.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kern="0" dirty="0" smtClean="0">
                <a:latin typeface="+mn-lt"/>
              </a:rPr>
              <a:t>20. </a:t>
            </a:r>
            <a:r>
              <a:rPr lang="en-US" sz="1100" b="1" kern="0" dirty="0" smtClean="0">
                <a:latin typeface="+mn-lt"/>
              </a:rPr>
              <a:t>Yu Sun</a:t>
            </a:r>
            <a:r>
              <a:rPr lang="en-US" sz="1100" kern="0" dirty="0" smtClean="0">
                <a:latin typeface="+mn-lt"/>
              </a:rPr>
              <a:t>, “</a:t>
            </a:r>
            <a:r>
              <a:rPr lang="en-US" sz="1100" kern="0" dirty="0" smtClean="0">
                <a:solidFill>
                  <a:srgbClr val="000099"/>
                </a:solidFill>
                <a:latin typeface="+mn-lt"/>
              </a:rPr>
              <a:t>Model Transformation by Demonstration</a:t>
            </a:r>
            <a:r>
              <a:rPr lang="en-US" sz="1100" kern="0" dirty="0" smtClean="0">
                <a:latin typeface="+mn-lt"/>
              </a:rPr>
              <a:t>,” Doctoral Symposium, International Conference on Model Driven Engineering Languages and Systems, Denver, CO, October 2009.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Font typeface="Wingdings" pitchFamily="2" charset="2"/>
              <a:buNone/>
              <a:defRPr/>
            </a:pPr>
            <a:r>
              <a:rPr lang="en-US" sz="1100" b="1" kern="0" dirty="0" smtClean="0">
                <a:latin typeface="+mn-lt"/>
              </a:rPr>
              <a:t>Tool </a:t>
            </a:r>
            <a:r>
              <a:rPr lang="en-US" sz="1100" b="1" kern="0" dirty="0">
                <a:latin typeface="+mn-lt"/>
              </a:rPr>
              <a:t>Demonstrations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kern="0" dirty="0" smtClean="0">
                <a:latin typeface="+mn-lt"/>
              </a:rPr>
              <a:t>21. </a:t>
            </a:r>
            <a:r>
              <a:rPr lang="en-US" sz="1100" b="1" kern="0" dirty="0" smtClean="0">
                <a:latin typeface="+mn-lt"/>
              </a:rPr>
              <a:t>Yu Sun</a:t>
            </a:r>
            <a:r>
              <a:rPr lang="en-US" sz="1100" kern="0" dirty="0" smtClean="0">
                <a:latin typeface="+mn-lt"/>
              </a:rPr>
              <a:t>, Jeff Gray, and Jules White, “</a:t>
            </a:r>
            <a:r>
              <a:rPr lang="en-US" sz="1100" kern="0" dirty="0" smtClean="0">
                <a:solidFill>
                  <a:srgbClr val="000099"/>
                </a:solidFill>
                <a:latin typeface="+mn-lt"/>
              </a:rPr>
              <a:t>MT-Scribe: An End-User Approach to Automate Software Model Evolution</a:t>
            </a:r>
            <a:r>
              <a:rPr lang="en-US" sz="1100" kern="0" dirty="0" smtClean="0">
                <a:latin typeface="+mn-lt"/>
              </a:rPr>
              <a:t>,” Tool Demonstration, International Conference on Software Engineering (ICSE), Honolulu, HI, May 2011.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kern="0" dirty="0" smtClean="0">
                <a:latin typeface="+mn-lt"/>
              </a:rPr>
              <a:t>22. </a:t>
            </a:r>
            <a:r>
              <a:rPr lang="en-US" sz="1100" b="1" kern="0" dirty="0" smtClean="0">
                <a:latin typeface="+mn-lt"/>
              </a:rPr>
              <a:t>Yu Sun</a:t>
            </a:r>
            <a:r>
              <a:rPr lang="en-US" sz="1100" kern="0" dirty="0" smtClean="0">
                <a:latin typeface="+mn-lt"/>
              </a:rPr>
              <a:t>, Jules White, and Jeff Gray, “</a:t>
            </a:r>
            <a:r>
              <a:rPr lang="en-US" sz="1100" kern="0" dirty="0" smtClean="0">
                <a:solidFill>
                  <a:srgbClr val="000099"/>
                </a:solidFill>
                <a:latin typeface="+mn-lt"/>
              </a:rPr>
              <a:t>MT-Scribe: A Tool for Recording and Inferring Model Transformations</a:t>
            </a:r>
            <a:r>
              <a:rPr lang="en-US" sz="1100" kern="0" dirty="0" smtClean="0">
                <a:latin typeface="+mn-lt"/>
              </a:rPr>
              <a:t>,” Tool Demonstration, International Conference on Object-Oriented Programming, Systems, Languages and Applications (OOPSLA), Orlando, FL, October 2009.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b="1" kern="0" dirty="0" smtClean="0">
                <a:latin typeface="+mn-lt"/>
              </a:rPr>
              <a:t>Posters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kern="0" dirty="0" smtClean="0">
                <a:latin typeface="+mn-lt"/>
              </a:rPr>
              <a:t>23</a:t>
            </a:r>
            <a:r>
              <a:rPr lang="en-US" sz="1100" b="1" kern="0" dirty="0" smtClean="0">
                <a:latin typeface="+mn-lt"/>
              </a:rPr>
              <a:t>.</a:t>
            </a:r>
            <a:r>
              <a:rPr lang="en-US" sz="1100" kern="0" dirty="0" smtClean="0">
                <a:latin typeface="+mn-lt"/>
              </a:rPr>
              <a:t> </a:t>
            </a:r>
            <a:r>
              <a:rPr lang="en-US" sz="1100" b="1" kern="0" dirty="0" smtClean="0">
                <a:latin typeface="+mn-lt"/>
              </a:rPr>
              <a:t>Yu Sun</a:t>
            </a:r>
            <a:r>
              <a:rPr lang="en-US" sz="1100" kern="0" dirty="0" smtClean="0">
                <a:latin typeface="+mn-lt"/>
              </a:rPr>
              <a:t>, “</a:t>
            </a:r>
            <a:r>
              <a:rPr lang="en-US" sz="1100" kern="0" dirty="0" smtClean="0">
                <a:solidFill>
                  <a:srgbClr val="000099"/>
                </a:solidFill>
                <a:latin typeface="+mn-lt"/>
              </a:rPr>
              <a:t>An End-User Demonstration Approach to Support Aspect-Oriented Modeling</a:t>
            </a:r>
            <a:r>
              <a:rPr lang="en-US" sz="1100" kern="0" dirty="0" smtClean="0">
                <a:latin typeface="+mn-lt"/>
              </a:rPr>
              <a:t>,” Student Research Competition, International Conference on Software Engineering (ICSE), Honolulu, HI, May 2011.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kern="0" dirty="0" smtClean="0">
                <a:latin typeface="+mn-lt"/>
              </a:rPr>
              <a:t>24. </a:t>
            </a:r>
            <a:r>
              <a:rPr lang="en-US" sz="1100" b="1" kern="0" dirty="0" smtClean="0">
                <a:latin typeface="+mn-lt"/>
              </a:rPr>
              <a:t>Yu Sun</a:t>
            </a:r>
            <a:r>
              <a:rPr lang="en-US" sz="1100" kern="0" dirty="0" smtClean="0">
                <a:latin typeface="+mn-lt"/>
              </a:rPr>
              <a:t>, “</a:t>
            </a:r>
            <a:r>
              <a:rPr lang="en-US" sz="1100" kern="0" dirty="0" smtClean="0">
                <a:solidFill>
                  <a:srgbClr val="000099"/>
                </a:solidFill>
                <a:latin typeface="+mn-lt"/>
              </a:rPr>
              <a:t>Model Scalability Using a Model Recording and Inference Engine</a:t>
            </a:r>
            <a:r>
              <a:rPr lang="en-US" sz="1100" kern="0" dirty="0" smtClean="0">
                <a:latin typeface="+mn-lt"/>
              </a:rPr>
              <a:t>,” Students Research Competition, International Conference on Object-Oriented Programming, Systems, Languages and Applications, Reno, NV, October 2010.</a:t>
            </a:r>
          </a:p>
          <a:p>
            <a:pPr algn="just" ea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AF8E37"/>
              </a:buClr>
              <a:buSzPct val="65000"/>
              <a:buNone/>
              <a:defRPr/>
            </a:pPr>
            <a:r>
              <a:rPr lang="en-US" sz="1100" kern="0" dirty="0" smtClean="0">
                <a:latin typeface="+mn-lt"/>
              </a:rPr>
              <a:t>25. </a:t>
            </a:r>
            <a:r>
              <a:rPr lang="en-US" sz="1100" b="1" kern="0" dirty="0" smtClean="0">
                <a:latin typeface="+mn-lt"/>
              </a:rPr>
              <a:t>Yu Sun</a:t>
            </a:r>
            <a:r>
              <a:rPr lang="en-US" sz="1100" kern="0" dirty="0" smtClean="0">
                <a:latin typeface="+mn-lt"/>
              </a:rPr>
              <a:t>, “</a:t>
            </a:r>
            <a:r>
              <a:rPr lang="en-US" sz="1100" kern="0" dirty="0" smtClean="0">
                <a:solidFill>
                  <a:srgbClr val="000099"/>
                </a:solidFill>
                <a:latin typeface="+mn-lt"/>
              </a:rPr>
              <a:t>Supporting Model Evolution through Demonstration-based Model Transformation</a:t>
            </a:r>
            <a:r>
              <a:rPr lang="en-US" sz="1100" kern="0" dirty="0" smtClean="0">
                <a:latin typeface="+mn-lt"/>
              </a:rPr>
              <a:t>,” Students Research Competition, International Conference on Object-Oriented Programming, Systems, Languages and Applications, Orlando, FL, October 2009. </a:t>
            </a:r>
            <a:endParaRPr lang="en-US" sz="11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Callout 2 11"/>
          <p:cNvSpPr/>
          <p:nvPr/>
        </p:nvSpPr>
        <p:spPr bwMode="auto">
          <a:xfrm>
            <a:off x="1463867" y="4966648"/>
            <a:ext cx="2879533" cy="381000"/>
          </a:xfrm>
          <a:prstGeom prst="borderCallout2">
            <a:avLst>
              <a:gd name="adj1" fmla="val 71458"/>
              <a:gd name="adj2" fmla="val 105305"/>
              <a:gd name="adj3" fmla="val 71458"/>
              <a:gd name="adj4" fmla="val 123382"/>
              <a:gd name="adj5" fmla="val -107032"/>
              <a:gd name="adj6" fmla="val 14526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9. Sun et al., MODELS 2009</a:t>
            </a:r>
          </a:p>
        </p:txBody>
      </p:sp>
      <p:sp>
        <p:nvSpPr>
          <p:cNvPr id="138" name="Line Callout 2 137"/>
          <p:cNvSpPr/>
          <p:nvPr/>
        </p:nvSpPr>
        <p:spPr bwMode="auto">
          <a:xfrm>
            <a:off x="1981200" y="5687704"/>
            <a:ext cx="2879533" cy="381000"/>
          </a:xfrm>
          <a:prstGeom prst="borderCallout2">
            <a:avLst>
              <a:gd name="adj1" fmla="val 75040"/>
              <a:gd name="adj2" fmla="val 103410"/>
              <a:gd name="adj3" fmla="val 71460"/>
              <a:gd name="adj4" fmla="val 119116"/>
              <a:gd name="adj5" fmla="val -35390"/>
              <a:gd name="adj6" fmla="val 1362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5. Sun et al., IGI 2010</a:t>
            </a:r>
          </a:p>
        </p:txBody>
      </p:sp>
      <p:sp>
        <p:nvSpPr>
          <p:cNvPr id="137" name="Line Callout 2 136"/>
          <p:cNvSpPr/>
          <p:nvPr/>
        </p:nvSpPr>
        <p:spPr bwMode="auto">
          <a:xfrm>
            <a:off x="3850167" y="6324600"/>
            <a:ext cx="2879533" cy="381000"/>
          </a:xfrm>
          <a:prstGeom prst="borderCallout2">
            <a:avLst>
              <a:gd name="adj1" fmla="val 75041"/>
              <a:gd name="adj2" fmla="val 102936"/>
              <a:gd name="adj3" fmla="val 71458"/>
              <a:gd name="adj4" fmla="val 123855"/>
              <a:gd name="adj5" fmla="val -96286"/>
              <a:gd name="adj6" fmla="val 13152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4. Sun et al., IGI 2011</a:t>
            </a:r>
          </a:p>
        </p:txBody>
      </p:sp>
      <p:sp>
        <p:nvSpPr>
          <p:cNvPr id="136" name="Line Callout 2 135"/>
          <p:cNvSpPr/>
          <p:nvPr/>
        </p:nvSpPr>
        <p:spPr bwMode="auto">
          <a:xfrm>
            <a:off x="6096000" y="2209800"/>
            <a:ext cx="2879533" cy="381000"/>
          </a:xfrm>
          <a:prstGeom prst="borderCallout2">
            <a:avLst>
              <a:gd name="adj1" fmla="val 132354"/>
              <a:gd name="adj2" fmla="val 88717"/>
              <a:gd name="adj3" fmla="val 289966"/>
              <a:gd name="adj4" fmla="val 88783"/>
              <a:gd name="adj5" fmla="val 458938"/>
              <a:gd name="adj6" fmla="val 7701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2. Sun et al., JSME 2011</a:t>
            </a:r>
          </a:p>
        </p:txBody>
      </p:sp>
      <p:sp>
        <p:nvSpPr>
          <p:cNvPr id="135" name="Line Callout 2 134"/>
          <p:cNvSpPr/>
          <p:nvPr/>
        </p:nvSpPr>
        <p:spPr bwMode="auto">
          <a:xfrm>
            <a:off x="5502467" y="1447800"/>
            <a:ext cx="2879533" cy="381000"/>
          </a:xfrm>
          <a:prstGeom prst="borderCallout2">
            <a:avLst>
              <a:gd name="adj1" fmla="val 118025"/>
              <a:gd name="adj2" fmla="val 5775"/>
              <a:gd name="adj3" fmla="val 469070"/>
              <a:gd name="adj4" fmla="val 17689"/>
              <a:gd name="adj5" fmla="val 466101"/>
              <a:gd name="adj6" fmla="val 4005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1. Sun et al.,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SoSym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458200" cy="788987"/>
          </a:xfrm>
        </p:spPr>
        <p:txBody>
          <a:bodyPr/>
          <a:lstStyle/>
          <a:p>
            <a:r>
              <a:rPr lang="en-US" sz="3200" dirty="0" smtClean="0"/>
              <a:t>Publications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86</a:t>
            </a:fld>
            <a:endParaRPr lang="en-US" altLang="en-US"/>
          </a:p>
        </p:txBody>
      </p:sp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xmlns="" val="222277427"/>
              </p:ext>
            </p:extLst>
          </p:nvPr>
        </p:nvGraphicFramePr>
        <p:xfrm>
          <a:off x="5105400" y="2895600"/>
          <a:ext cx="373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85294"/>
            <a:ext cx="4756534" cy="2877106"/>
          </a:xfrm>
          <a:prstGeom prst="rect">
            <a:avLst/>
          </a:prstGeom>
        </p:spPr>
      </p:pic>
      <p:sp>
        <p:nvSpPr>
          <p:cNvPr id="17" name="Line Callout 2 16"/>
          <p:cNvSpPr/>
          <p:nvPr/>
        </p:nvSpPr>
        <p:spPr bwMode="auto">
          <a:xfrm>
            <a:off x="1461448" y="4966648"/>
            <a:ext cx="2879533" cy="381000"/>
          </a:xfrm>
          <a:prstGeom prst="borderCallout2">
            <a:avLst>
              <a:gd name="adj1" fmla="val -21676"/>
              <a:gd name="adj2" fmla="val 3405"/>
              <a:gd name="adj3" fmla="val -86154"/>
              <a:gd name="adj4" fmla="val -18805"/>
              <a:gd name="adj5" fmla="val -296882"/>
              <a:gd name="adj6" fmla="val -1872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9. Sun et al., MODELS 2009</a:t>
            </a:r>
          </a:p>
        </p:txBody>
      </p:sp>
      <p:sp>
        <p:nvSpPr>
          <p:cNvPr id="134" name="Line Callout 2 133"/>
          <p:cNvSpPr/>
          <p:nvPr/>
        </p:nvSpPr>
        <p:spPr bwMode="auto">
          <a:xfrm>
            <a:off x="2157484" y="4191000"/>
            <a:ext cx="2879533" cy="381000"/>
          </a:xfrm>
          <a:prstGeom prst="borderCallout2">
            <a:avLst>
              <a:gd name="adj1" fmla="val -18094"/>
              <a:gd name="adj2" fmla="val 58384"/>
              <a:gd name="adj3" fmla="val -143467"/>
              <a:gd name="adj4" fmla="val 74090"/>
              <a:gd name="adj5" fmla="val -246734"/>
              <a:gd name="adj6" fmla="val 7370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6. Sun et al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.,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ICMT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2011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166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Personal:</a:t>
            </a:r>
          </a:p>
          <a:p>
            <a:pPr lvl="1"/>
            <a:r>
              <a:rPr lang="en-US" dirty="0" smtClean="0"/>
              <a:t>http://www.cis.uab.edu/yusun</a:t>
            </a:r>
          </a:p>
          <a:p>
            <a:r>
              <a:rPr lang="en-US" dirty="0" smtClean="0"/>
              <a:t>Model Transformation By Demonstration:</a:t>
            </a:r>
          </a:p>
          <a:p>
            <a:pPr lvl="1"/>
            <a:r>
              <a:rPr lang="en-US" dirty="0" smtClean="0"/>
              <a:t>http://www.cis.uab.edu/softcom/mtbd</a:t>
            </a:r>
          </a:p>
          <a:p>
            <a:r>
              <a:rPr lang="en-US" dirty="0" err="1" smtClean="0"/>
              <a:t>SoftCom</a:t>
            </a:r>
            <a:r>
              <a:rPr lang="en-US" dirty="0" smtClean="0"/>
              <a:t> Laboratory:</a:t>
            </a:r>
          </a:p>
          <a:p>
            <a:pPr lvl="1"/>
            <a:r>
              <a:rPr lang="en-US" dirty="0" smtClean="0"/>
              <a:t>http://www.cis.uab.edu/softcom</a:t>
            </a:r>
          </a:p>
          <a:p>
            <a:pPr lvl="1"/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733800" y="4495800"/>
            <a:ext cx="4724400" cy="1853401"/>
            <a:chOff x="2209800" y="2638425"/>
            <a:chExt cx="4648200" cy="185340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4200" y="2638425"/>
              <a:ext cx="2743200" cy="1483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209800" y="4114800"/>
              <a:ext cx="4648200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chemeClr val="tx2"/>
                  </a:solidFill>
                  <a:latin typeface="Bradley Hand ITC" pitchFamily="66" charset="0"/>
                </a:rPr>
                <a:t>Model Transformation </a:t>
              </a:r>
              <a:r>
                <a:rPr lang="en-US" sz="2000" b="1" dirty="0" smtClean="0">
                  <a:solidFill>
                    <a:schemeClr val="accent1"/>
                  </a:solidFill>
                  <a:latin typeface="Bradley Hand ITC" pitchFamily="66" charset="0"/>
                </a:rPr>
                <a:t>By Demonstration</a:t>
              </a:r>
              <a:endParaRPr lang="en-US" sz="2000" b="1" dirty="0">
                <a:solidFill>
                  <a:schemeClr val="accent1"/>
                </a:solidFill>
                <a:latin typeface="Bradley Hand ITC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DSM Helps End-User Programming</a:t>
            </a:r>
            <a:endParaRPr lang="en-US" sz="3600" dirty="0"/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457200" y="1184275"/>
            <a:ext cx="8229600" cy="4835525"/>
          </a:xfrm>
        </p:spPr>
        <p:txBody>
          <a:bodyPr/>
          <a:lstStyle/>
          <a:p>
            <a:r>
              <a:rPr lang="en-US" sz="2200" dirty="0" smtClean="0"/>
              <a:t>DSM enables end-users to participate in software development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F9F8C-9375-4C1B-87F2-A24B96BCA8CB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5" name="Group 19"/>
          <p:cNvGrpSpPr/>
          <p:nvPr/>
        </p:nvGrpSpPr>
        <p:grpSpPr>
          <a:xfrm>
            <a:off x="1219200" y="2286000"/>
            <a:ext cx="2514600" cy="3429000"/>
            <a:chOff x="5200072" y="1600200"/>
            <a:chExt cx="3276600" cy="4191000"/>
          </a:xfrm>
        </p:grpSpPr>
        <p:grpSp>
          <p:nvGrpSpPr>
            <p:cNvPr id="6" name="Group 18"/>
            <p:cNvGrpSpPr/>
            <p:nvPr/>
          </p:nvGrpSpPr>
          <p:grpSpPr>
            <a:xfrm>
              <a:off x="5414816" y="2037772"/>
              <a:ext cx="2977576" cy="3677228"/>
              <a:chOff x="5414816" y="1676400"/>
              <a:chExt cx="2977576" cy="367722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Rounded Rectangle 17"/>
            <p:cNvSpPr/>
            <p:nvPr/>
          </p:nvSpPr>
          <p:spPr bwMode="auto">
            <a:xfrm>
              <a:off x="5200072" y="1600200"/>
              <a:ext cx="3276600" cy="4191000"/>
            </a:xfrm>
            <a:prstGeom prst="roundRect">
              <a:avLst>
                <a:gd name="adj" fmla="val 7083"/>
              </a:avLst>
            </a:prstGeom>
            <a:solidFill>
              <a:schemeClr val="accent6">
                <a:lumMod val="40000"/>
                <a:lumOff val="60000"/>
                <a:alpha val="1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600" b="1" u="sng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End-Users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57800" y="2286000"/>
            <a:ext cx="2514600" cy="3429000"/>
            <a:chOff x="4800600" y="1981200"/>
            <a:chExt cx="2971800" cy="3810000"/>
          </a:xfrm>
        </p:grpSpPr>
        <p:grpSp>
          <p:nvGrpSpPr>
            <p:cNvPr id="30" name="Group 18"/>
            <p:cNvGrpSpPr/>
            <p:nvPr/>
          </p:nvGrpSpPr>
          <p:grpSpPr>
            <a:xfrm>
              <a:off x="4995368" y="2378993"/>
              <a:ext cx="2700592" cy="3342935"/>
              <a:chOff x="5414816" y="1676400"/>
              <a:chExt cx="2977576" cy="3677228"/>
            </a:xfrm>
          </p:grpSpPr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83924" y="4525820"/>
                <a:ext cx="863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77000" y="1752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15100" y="2692400"/>
                <a:ext cx="800100" cy="73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90696" y="2656608"/>
                <a:ext cx="762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84088" y="1713344"/>
                <a:ext cx="8509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14816" y="3657600"/>
                <a:ext cx="889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472384" y="3590636"/>
                <a:ext cx="8636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27640" y="3613728"/>
                <a:ext cx="762000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456380" y="4553528"/>
                <a:ext cx="7366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73700" y="2590800"/>
                <a:ext cx="850900" cy="90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1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3732" y="1676400"/>
                <a:ext cx="8001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516092" y="4477328"/>
                <a:ext cx="876300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Rounded Rectangle 30"/>
            <p:cNvSpPr/>
            <p:nvPr/>
          </p:nvSpPr>
          <p:spPr bwMode="auto">
            <a:xfrm>
              <a:off x="4800600" y="1981200"/>
              <a:ext cx="2971800" cy="3810000"/>
            </a:xfrm>
            <a:prstGeom prst="roundRect">
              <a:avLst>
                <a:gd name="adj" fmla="val 7083"/>
              </a:avLst>
            </a:prstGeom>
            <a:solidFill>
              <a:schemeClr val="accent1">
                <a:alpha val="10000"/>
              </a:scheme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None/>
                <a:tabLst/>
              </a:pPr>
              <a:r>
                <a:rPr kumimoji="0" lang="en-US" sz="1600" b="1" u="sng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End-User Developers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45166" y="3574580"/>
            <a:ext cx="1265380" cy="616420"/>
            <a:chOff x="3845166" y="3574580"/>
            <a:chExt cx="1265380" cy="616420"/>
          </a:xfrm>
        </p:grpSpPr>
        <p:sp>
          <p:nvSpPr>
            <p:cNvPr id="52" name="Striped Right Arrow 51"/>
            <p:cNvSpPr/>
            <p:nvPr/>
          </p:nvSpPr>
          <p:spPr bwMode="auto">
            <a:xfrm>
              <a:off x="3891346" y="3810000"/>
              <a:ext cx="1219200" cy="381000"/>
            </a:xfrm>
            <a:prstGeom prst="stripedRightArrow">
              <a:avLst>
                <a:gd name="adj1" fmla="val 50000"/>
                <a:gd name="adj2" fmla="val 66566"/>
              </a:avLst>
            </a:prstGeom>
            <a:gradFill flip="none" rotWithShape="1">
              <a:gsLst>
                <a:gs pos="100000">
                  <a:schemeClr val="accent2">
                    <a:shade val="51000"/>
                    <a:satMod val="130000"/>
                  </a:schemeClr>
                </a:gs>
                <a:gs pos="0">
                  <a:schemeClr val="accent1"/>
                </a:gs>
              </a:gsLst>
              <a:lin ang="108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100000"/>
                <a:buFont typeface="Wingdings" pitchFamily="2" charset="2"/>
                <a:buChar char="•"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45166" y="3574580"/>
              <a:ext cx="89319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Upgrade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828472" y="4160980"/>
            <a:ext cx="111120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Using DSM</a:t>
            </a:r>
            <a:endParaRPr lang="en-US" sz="1600" dirty="0">
              <a:solidFill>
                <a:schemeClr val="accent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606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.1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5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3.2|18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3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9|2.9|6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10|1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.6|3.1|7.1|4.6|4.3|1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3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6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2.7|23.7|10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7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2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>
            <a:alpha val="97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>
            <a:alpha val="97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100000"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25674</TotalTime>
  <Words>5143</Words>
  <Application>Microsoft Office PowerPoint</Application>
  <PresentationFormat>On-screen Show (4:3)</PresentationFormat>
  <Paragraphs>1377</Paragraphs>
  <Slides>87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Edge</vt:lpstr>
      <vt:lpstr>Visio</vt:lpstr>
      <vt:lpstr>Model Transformation By Demonstration:    A User-Centric Approach to Support Model Evolution</vt:lpstr>
      <vt:lpstr>Roadmap</vt:lpstr>
      <vt:lpstr>Raising the Level of Abstraction</vt:lpstr>
      <vt:lpstr>Raising the Level of Abstraction</vt:lpstr>
      <vt:lpstr>Domain-Specific Modeling (DSM)</vt:lpstr>
      <vt:lpstr>DSM Example – DSM in Automotive Domain</vt:lpstr>
      <vt:lpstr>DSM Example – DSM in Robotics</vt:lpstr>
      <vt:lpstr>DSM Helps End-User Programming</vt:lpstr>
      <vt:lpstr>DSM Helps End-User Programming</vt:lpstr>
      <vt:lpstr>Model Evolution </vt:lpstr>
      <vt:lpstr>Typical Model Evolution Activities</vt:lpstr>
      <vt:lpstr>Model Evolution as Model Transformations</vt:lpstr>
      <vt:lpstr>Manual Transformation is Challenging </vt:lpstr>
      <vt:lpstr>Using Model Transformation Languages</vt:lpstr>
      <vt:lpstr>Roadmap</vt:lpstr>
      <vt:lpstr>Challenge 1: Difficult to Learn and Use MTLs </vt:lpstr>
      <vt:lpstr>Challenge 2: Limited Support to Reuse MTL Rules</vt:lpstr>
      <vt:lpstr>Challenge 3: Lack of an End-User MTL Debugger</vt:lpstr>
      <vt:lpstr>The Challenges Lead to an Irony</vt:lpstr>
      <vt:lpstr>Roadmap</vt:lpstr>
      <vt:lpstr>Research Goal: Support Model Evolution</vt:lpstr>
      <vt:lpstr>Research Objectives</vt:lpstr>
      <vt:lpstr>Research Objectives: End-User Centric</vt:lpstr>
      <vt:lpstr>Research Objectives: Reuse Support</vt:lpstr>
      <vt:lpstr>Research Objectives: End-User Debugger</vt:lpstr>
      <vt:lpstr>Roadmap</vt:lpstr>
      <vt:lpstr>Model Transformation By Demonstration (MTBD)</vt:lpstr>
      <vt:lpstr>Overview of MTBD</vt:lpstr>
      <vt:lpstr>A Model Transformation Example</vt:lpstr>
      <vt:lpstr>User Demonstration</vt:lpstr>
      <vt:lpstr>Operation Recording</vt:lpstr>
      <vt:lpstr>Operation Optimization</vt:lpstr>
      <vt:lpstr>Pattern Inference</vt:lpstr>
      <vt:lpstr>User Refinement</vt:lpstr>
      <vt:lpstr>Pattern Repository</vt:lpstr>
      <vt:lpstr>Pattern Execution</vt:lpstr>
      <vt:lpstr>Correctness Checking</vt:lpstr>
      <vt:lpstr>Execution Control</vt:lpstr>
      <vt:lpstr>Power of MTBD?</vt:lpstr>
      <vt:lpstr>Practical and Incremental Development of MTBD</vt:lpstr>
      <vt:lpstr>E1 - Model Refactoring</vt:lpstr>
      <vt:lpstr>E2 - Model Scalability</vt:lpstr>
      <vt:lpstr>E3 - Aspect-Oriented Modeling</vt:lpstr>
      <vt:lpstr>E4 - Model Management</vt:lpstr>
      <vt:lpstr>E5 - Model Layout</vt:lpstr>
      <vt:lpstr>E5 - Model Layout</vt:lpstr>
      <vt:lpstr>E5 - Model Layout</vt:lpstr>
      <vt:lpstr>Evaluation Metrics</vt:lpstr>
      <vt:lpstr>Evaluation Metrics - Generality</vt:lpstr>
      <vt:lpstr>Evaluation Metrics - Practicality</vt:lpstr>
      <vt:lpstr>Evaluation Metrics - User-Friendliness</vt:lpstr>
      <vt:lpstr>Evaluation Metrics - Productivity</vt:lpstr>
      <vt:lpstr>Evaluation Metrics - Productivity</vt:lpstr>
      <vt:lpstr>MTBD Summary</vt:lpstr>
      <vt:lpstr>Roadmap</vt:lpstr>
      <vt:lpstr>A Motivating Example of MT Reuse</vt:lpstr>
      <vt:lpstr>Model Transformation Case 1</vt:lpstr>
      <vt:lpstr>Model Transformation Case 2</vt:lpstr>
      <vt:lpstr>Model Transformation Knowledge Reuse</vt:lpstr>
      <vt:lpstr>Problem 1: How to Encourage More Patterns</vt:lpstr>
      <vt:lpstr>Solution: Live Demonstration</vt:lpstr>
      <vt:lpstr>Live Demonstration</vt:lpstr>
      <vt:lpstr>Problem 2: How to Share Patterns?</vt:lpstr>
      <vt:lpstr>Solution: Live Sharing</vt:lpstr>
      <vt:lpstr>Live Sharing</vt:lpstr>
      <vt:lpstr>Problem 3: How to Find Correct Patterns?</vt:lpstr>
      <vt:lpstr>Solution: Live Matching</vt:lpstr>
      <vt:lpstr>Live Matching</vt:lpstr>
      <vt:lpstr>Live-MTBD Summary</vt:lpstr>
      <vt:lpstr>Roadmap</vt:lpstr>
      <vt:lpstr>The Need for a MTBD Debugger</vt:lpstr>
      <vt:lpstr>MTBD Debugger: Being User-Centric</vt:lpstr>
      <vt:lpstr>Overview of MTBD Debugger</vt:lpstr>
      <vt:lpstr>MTBD Debugger Case Study</vt:lpstr>
      <vt:lpstr>MTBD Debugger In Action</vt:lpstr>
      <vt:lpstr>MTBD Debugger In Action</vt:lpstr>
      <vt:lpstr>MTBD Debugger In Action</vt:lpstr>
      <vt:lpstr>MTBD Debugger In Action</vt:lpstr>
      <vt:lpstr>MTBD Debugger In Action</vt:lpstr>
      <vt:lpstr>MTBD Debugger Summary</vt:lpstr>
      <vt:lpstr>Contributions</vt:lpstr>
      <vt:lpstr>Future Work</vt:lpstr>
      <vt:lpstr>Related Work</vt:lpstr>
      <vt:lpstr>Publications</vt:lpstr>
      <vt:lpstr>Publications</vt:lpstr>
      <vt:lpstr>Publications</vt:lpstr>
      <vt:lpstr>Thank you</vt:lpstr>
    </vt:vector>
  </TitlesOfParts>
  <Company>University of Alabama at Birmingham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Clone Maintenance through Analysis and Refactoring</dc:title>
  <dc:creator>Robert Tairas</dc:creator>
  <cp:lastModifiedBy>Yu Sun</cp:lastModifiedBy>
  <cp:revision>1889</cp:revision>
  <cp:lastPrinted>2011-10-31T22:01:48Z</cp:lastPrinted>
  <dcterms:created xsi:type="dcterms:W3CDTF">2004-03-15T04:18:07Z</dcterms:created>
  <dcterms:modified xsi:type="dcterms:W3CDTF">2011-11-07T17:10:20Z</dcterms:modified>
</cp:coreProperties>
</file>