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43891200" cy="32918400"/>
  <p:notesSz cx="32100838" cy="43073638"/>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12D0"/>
    <a:srgbClr val="7A2BED"/>
    <a:srgbClr val="009999"/>
    <a:srgbClr val="00CC99"/>
    <a:srgbClr val="FFFF99"/>
    <a:srgbClr val="006600"/>
    <a:srgbClr val="009900"/>
    <a:srgbClr val="3E78E4"/>
    <a:srgbClr val="55A2F7"/>
    <a:srgbClr val="ABB9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p:cViewPr>
        <p:scale>
          <a:sx n="60" d="100"/>
          <a:sy n="60" d="100"/>
        </p:scale>
        <p:origin x="-5688" y="-5964"/>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7C9B78-D053-458A-A8C2-A370DED07436}" type="datetimeFigureOut">
              <a:rPr lang="en-US" smtClean="0"/>
              <a:pPr/>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15B671-CF51-41A1-93B6-C7293E6ADD5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C9B78-D053-458A-A8C2-A370DED07436}" type="datetimeFigureOut">
              <a:rPr lang="en-US" smtClean="0"/>
              <a:pPr/>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15B671-CF51-41A1-93B6-C7293E6ADD5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C9B78-D053-458A-A8C2-A370DED07436}" type="datetimeFigureOut">
              <a:rPr lang="en-US" smtClean="0"/>
              <a:pPr/>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15B671-CF51-41A1-93B6-C7293E6ADD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C9B78-D053-458A-A8C2-A370DED07436}" type="datetimeFigureOut">
              <a:rPr lang="en-US" smtClean="0"/>
              <a:pPr/>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15B671-CF51-41A1-93B6-C7293E6ADD5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C9B78-D053-458A-A8C2-A370DED07436}" type="datetimeFigureOut">
              <a:rPr lang="en-US" smtClean="0"/>
              <a:pPr/>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15B671-CF51-41A1-93B6-C7293E6ADD5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7C9B78-D053-458A-A8C2-A370DED07436}" type="datetimeFigureOut">
              <a:rPr lang="en-US" smtClean="0"/>
              <a:pPr/>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15B671-CF51-41A1-93B6-C7293E6ADD5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7C9B78-D053-458A-A8C2-A370DED07436}" type="datetimeFigureOut">
              <a:rPr lang="en-US" smtClean="0"/>
              <a:pPr/>
              <a:t>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15B671-CF51-41A1-93B6-C7293E6ADD5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7C9B78-D053-458A-A8C2-A370DED07436}" type="datetimeFigureOut">
              <a:rPr lang="en-US" smtClean="0"/>
              <a:pPr/>
              <a:t>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15B671-CF51-41A1-93B6-C7293E6ADD5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C9B78-D053-458A-A8C2-A370DED07436}" type="datetimeFigureOut">
              <a:rPr lang="en-US" smtClean="0"/>
              <a:pPr/>
              <a:t>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15B671-CF51-41A1-93B6-C7293E6ADD5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7C9B78-D053-458A-A8C2-A370DED07436}" type="datetimeFigureOut">
              <a:rPr lang="en-US" smtClean="0"/>
              <a:pPr/>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15B671-CF51-41A1-93B6-C7293E6ADD5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7C9B78-D053-458A-A8C2-A370DED07436}" type="datetimeFigureOut">
              <a:rPr lang="en-US" smtClean="0"/>
              <a:pPr/>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15B671-CF51-41A1-93B6-C7293E6ADD5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accent4">
                <a:lumMod val="40000"/>
                <a:lumOff val="60000"/>
              </a:schemeClr>
            </a:gs>
            <a:gs pos="40000">
              <a:schemeClr val="accent3">
                <a:lumMod val="40000"/>
                <a:lumOff val="60000"/>
              </a:schemeClr>
            </a:gs>
            <a:gs pos="65000">
              <a:schemeClr val="accent3">
                <a:lumMod val="75000"/>
              </a:schemeClr>
            </a:gs>
            <a:gs pos="92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647C9B78-D053-458A-A8C2-A370DED07436}" type="datetimeFigureOut">
              <a:rPr lang="en-US" smtClean="0"/>
              <a:pPr/>
              <a:t>3/1/2017</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9815B671-CF51-41A1-93B6-C7293E6ADD5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3.PNG"/><Relationship Id="rId26" Type="http://schemas.openxmlformats.org/officeDocument/2006/relationships/image" Target="../media/image18.PNG"/><Relationship Id="rId3" Type="http://schemas.openxmlformats.org/officeDocument/2006/relationships/hyperlink" Target="http://betsydisalvo.com/wp-content/uploads/2015/01/DiSalvoIEEECGA.pdf" TargetMode="External"/><Relationship Id="rId21" Type="http://schemas.microsoft.com/office/2007/relationships/hdphoto" Target="../media/hdphoto1.wdp"/><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png"/><Relationship Id="rId25" Type="http://schemas.microsoft.com/office/2007/relationships/hdphoto" Target="../media/hdphoto3.wdp"/><Relationship Id="rId2" Type="http://schemas.openxmlformats.org/officeDocument/2006/relationships/hyperlink" Target="http://research.microsoft.com/en-us/um/people/abegel/mit/begel-aup.pdf" TargetMode="Externa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24" Type="http://schemas.openxmlformats.org/officeDocument/2006/relationships/image" Target="../media/image17.png"/><Relationship Id="rId5" Type="http://schemas.openxmlformats.org/officeDocument/2006/relationships/hyperlink" Target="http://ccl.northwestern.edu/2014/Weintrop%20and%20Wilensky%20-%202015%20-%20To%20Block%20or%20Not%20to%20Block,%20That%20is%20the%20Question%20St.pdf" TargetMode="External"/><Relationship Id="rId15" Type="http://schemas.openxmlformats.org/officeDocument/2006/relationships/image" Target="../media/image10.PNG"/><Relationship Id="rId23" Type="http://schemas.microsoft.com/office/2007/relationships/hdphoto" Target="../media/hdphoto2.wdp"/><Relationship Id="rId10" Type="http://schemas.openxmlformats.org/officeDocument/2006/relationships/image" Target="../media/image5.png"/><Relationship Id="rId19" Type="http://schemas.openxmlformats.org/officeDocument/2006/relationships/image" Target="../media/image14.PNG"/><Relationship Id="rId4" Type="http://schemas.openxmlformats.org/officeDocument/2006/relationships/hyperlink" Target="http://ims.mii.lt/ims/konferenciju_medziaga/ICER'10/docs/p69.pdf" TargetMode="External"/><Relationship Id="rId9" Type="http://schemas.openxmlformats.org/officeDocument/2006/relationships/image" Target="../media/image4.png"/><Relationship Id="rId14" Type="http://schemas.openxmlformats.org/officeDocument/2006/relationships/image" Target="../media/image9.PNG"/><Relationship Id="rId2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6000">
              <a:srgbClr val="009999"/>
            </a:gs>
            <a:gs pos="16000">
              <a:schemeClr val="accent4">
                <a:lumMod val="40000"/>
                <a:lumOff val="60000"/>
              </a:schemeClr>
            </a:gs>
            <a:gs pos="60000">
              <a:srgbClr val="7A2BED"/>
            </a:gs>
            <a:gs pos="79000">
              <a:schemeClr val="accent4">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grpSp>
        <p:nvGrpSpPr>
          <p:cNvPr id="6" name="Group 5"/>
          <p:cNvGrpSpPr/>
          <p:nvPr/>
        </p:nvGrpSpPr>
        <p:grpSpPr>
          <a:xfrm>
            <a:off x="514294" y="3249009"/>
            <a:ext cx="10068802" cy="13667172"/>
            <a:chOff x="-10402" y="2743200"/>
            <a:chExt cx="10068802" cy="13589957"/>
          </a:xfrm>
        </p:grpSpPr>
        <p:sp>
          <p:nvSpPr>
            <p:cNvPr id="8" name="Title 1"/>
            <p:cNvSpPr txBox="1">
              <a:spLocks/>
            </p:cNvSpPr>
            <p:nvPr/>
          </p:nvSpPr>
          <p:spPr>
            <a:xfrm>
              <a:off x="-10402" y="3603883"/>
              <a:ext cx="10058400" cy="12729274"/>
            </a:xfrm>
            <a:prstGeom prst="rect">
              <a:avLst/>
            </a:prstGeom>
            <a:solidFill>
              <a:schemeClr val="accent6">
                <a:lumMod val="20000"/>
                <a:lumOff val="80000"/>
                <a:alpha val="85000"/>
              </a:schemeClr>
            </a:solidFill>
            <a:ln>
              <a:noFill/>
            </a:ln>
          </p:spPr>
          <p:txBody>
            <a:bodyPr vert="horz" lIns="438912" tIns="219456" rIns="438912" bIns="219456" rtlCol="0" anchor="ctr">
              <a:noAutofit/>
            </a:bodyPr>
            <a:lstStyle/>
            <a:p>
              <a:endParaRPr lang="en-US" sz="2800" dirty="0" smtClean="0">
                <a:solidFill>
                  <a:schemeClr val="bg1"/>
                </a:solidFill>
                <a:latin typeface="Times New Roman" panose="02020603050405020304" pitchFamily="18" charset="0"/>
                <a:cs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a:p>
              <a:endParaRPr lang="en-US" sz="2800" dirty="0" smtClean="0">
                <a:solidFill>
                  <a:schemeClr val="bg1"/>
                </a:solidFill>
                <a:latin typeface="Times New Roman" panose="02020603050405020304" pitchFamily="18" charset="0"/>
                <a:cs typeface="Times New Roman" panose="02020603050405020304" pitchFamily="18" charset="0"/>
              </a:endParaRPr>
            </a:p>
            <a:p>
              <a:pPr algn="just"/>
              <a:r>
                <a:rPr lang="en-US" sz="2800" dirty="0" smtClean="0">
                  <a:solidFill>
                    <a:schemeClr val="bg1"/>
                  </a:solidFill>
                  <a:latin typeface="Times New Roman" panose="02020603050405020304" pitchFamily="18" charset="0"/>
                  <a:cs typeface="Times New Roman" panose="02020603050405020304" pitchFamily="18" charset="0"/>
                </a:rPr>
                <a:t>Drag-and-drop </a:t>
              </a:r>
              <a:r>
                <a:rPr lang="en-US" sz="2800" dirty="0">
                  <a:solidFill>
                    <a:schemeClr val="bg1"/>
                  </a:solidFill>
                  <a:latin typeface="Times New Roman" panose="02020603050405020304" pitchFamily="18" charset="0"/>
                  <a:cs typeface="Times New Roman" panose="02020603050405020304" pitchFamily="18" charset="0"/>
                </a:rPr>
                <a:t>programming languages, also known as block-based programming languages, are becoming increasingly popular and sophisticated. Many programming environments use a block-based approach, such as Scratch and Alice. The rising prevalence of block-based programming languages is associated with the movement to teach programming to younger learners. Since existing CAD tools require sophisticated programming, a drag-and-drop programming language, CharacterCreator, was developed to create 3D models. CharacterCreator was created using JavaScript, Blockly Developer Tools, and the Atom text editor. Users drag programming blocks into the workspace to design their 3D model and generate OpenSCAD code. The code is put into OpenSCAD and rendered. There are many customized pre-made blocks that create objects at a much higher level of abstraction than OpenSCAD. CharacterCreator makes it easier for users by creating single blocks that consist of  multiple blocks allowing the user to create objects more easily. Also, a set of blocks was created for a special figures category. These blocks include a nose, beard, antler, penguin head, etc. These were created so the user could create sophisticated and creative objects using few blocks. Multiple different shapes were created, and the number of blocks used vs. the number of lines of code generated were compared. A t-test was performed comparing the number of blocks to the number of lines of code generated. The difference was statistically significant.  CharacterCreator can be useful for beginning programmers. Not only is it easy to use, but it is also faster to code and develop 3D models with this software.</a:t>
              </a:r>
            </a:p>
            <a:p>
              <a:r>
                <a:rPr lang="en-US" sz="2800" dirty="0">
                  <a:solidFill>
                    <a:schemeClr val="bg1"/>
                  </a:solidFill>
                  <a:latin typeface="Times New Roman" panose="02020603050405020304" pitchFamily="18" charset="0"/>
                  <a:cs typeface="Times New Roman" panose="02020603050405020304" pitchFamily="18" charset="0"/>
                </a:rPr>
                <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0" y="2743200"/>
              <a:ext cx="10058400" cy="909234"/>
            </a:xfrm>
            <a:prstGeom prst="rect">
              <a:avLst/>
            </a:prstGeom>
            <a:solidFill>
              <a:srgbClr val="5F12D0">
                <a:alpha val="80000"/>
              </a:srgbClr>
            </a:solidFill>
          </p:spPr>
          <p:txBody>
            <a:bodyPr vert="horz" lIns="438912" tIns="219456" rIns="438912" bIns="219456" rtlCol="0" anchor="ctr">
              <a:noAutofit/>
            </a:bodyPr>
            <a:lstStyle/>
            <a:p>
              <a:pPr algn="ctr">
                <a:spcBef>
                  <a:spcPct val="0"/>
                </a:spcBef>
              </a:pPr>
              <a:r>
                <a:rPr lang="en-US" sz="6000" b="1" dirty="0">
                  <a:latin typeface="Cambria" pitchFamily="18" charset="0"/>
                  <a:ea typeface="+mj-ea"/>
                  <a:cs typeface="Browallia New" pitchFamily="34" charset="-34"/>
                </a:rPr>
                <a:t>Abstract</a:t>
              </a:r>
            </a:p>
          </p:txBody>
        </p:sp>
      </p:grpSp>
      <p:sp>
        <p:nvSpPr>
          <p:cNvPr id="5" name="Title 1"/>
          <p:cNvSpPr txBox="1">
            <a:spLocks/>
          </p:cNvSpPr>
          <p:nvPr/>
        </p:nvSpPr>
        <p:spPr>
          <a:xfrm>
            <a:off x="0" y="0"/>
            <a:ext cx="43891200" cy="2743200"/>
          </a:xfrm>
          <a:prstGeom prst="rect">
            <a:avLst/>
          </a:prstGeom>
          <a:solidFill>
            <a:srgbClr val="5F12D0"/>
          </a:solidFill>
          <a:effectLst>
            <a:softEdge rad="31750"/>
          </a:effectLst>
        </p:spPr>
        <p:txBody>
          <a:bodyPr vert="horz" lIns="438912" tIns="219456" rIns="438912" bIns="219456" rtlCol="0" anchor="ctr">
            <a:noAutofit/>
          </a:bodyPr>
          <a:lstStyle>
            <a:lvl1pPr algn="ctr" defTabSz="4389120" rtl="0" eaLnBrk="1" latinLnBrk="0" hangingPunct="1">
              <a:spcBef>
                <a:spcPct val="0"/>
              </a:spcBef>
              <a:buNone/>
              <a:defRPr sz="21100" kern="1200">
                <a:solidFill>
                  <a:schemeClr val="tx1"/>
                </a:solidFill>
                <a:latin typeface="+mj-lt"/>
                <a:ea typeface="+mj-ea"/>
                <a:cs typeface="+mj-cs"/>
              </a:defRPr>
            </a:lvl1pPr>
          </a:lstStyle>
          <a:p>
            <a:r>
              <a:rPr lang="en-US" sz="12000" b="1" dirty="0" smtClean="0">
                <a:latin typeface="Cambria" pitchFamily="18" charset="0"/>
                <a:cs typeface="Browallia New" pitchFamily="34" charset="-34"/>
              </a:rPr>
              <a:t>CharacterCreator: An Educational 3D Modeling Application</a:t>
            </a:r>
            <a:endParaRPr lang="en-US" sz="12000" b="1" dirty="0">
              <a:latin typeface="Cambria" pitchFamily="18" charset="0"/>
              <a:cs typeface="Browallia New" pitchFamily="34" charset="-34"/>
            </a:endParaRPr>
          </a:p>
        </p:txBody>
      </p:sp>
      <p:grpSp>
        <p:nvGrpSpPr>
          <p:cNvPr id="9" name="Group 8"/>
          <p:cNvGrpSpPr/>
          <p:nvPr/>
        </p:nvGrpSpPr>
        <p:grpSpPr>
          <a:xfrm>
            <a:off x="524696" y="17242979"/>
            <a:ext cx="10082842" cy="9003829"/>
            <a:chOff x="270164" y="21523174"/>
            <a:chExt cx="10082842" cy="7640612"/>
          </a:xfrm>
        </p:grpSpPr>
        <p:sp>
          <p:nvSpPr>
            <p:cNvPr id="10" name="Title 1"/>
            <p:cNvSpPr txBox="1">
              <a:spLocks/>
            </p:cNvSpPr>
            <p:nvPr/>
          </p:nvSpPr>
          <p:spPr>
            <a:xfrm>
              <a:off x="294606" y="21523174"/>
              <a:ext cx="10058400" cy="914400"/>
            </a:xfrm>
            <a:prstGeom prst="rect">
              <a:avLst/>
            </a:prstGeom>
            <a:solidFill>
              <a:srgbClr val="5F12D0">
                <a:alpha val="80000"/>
              </a:srgbClr>
            </a:solidFill>
          </p:spPr>
          <p:txBody>
            <a:bodyPr vert="horz" lIns="438912" tIns="219456" rIns="438912" bIns="219456" rtlCol="0" anchor="ctr">
              <a:noAutofit/>
            </a:bodyPr>
            <a:lstStyle/>
            <a:p>
              <a:pPr algn="ctr">
                <a:spcBef>
                  <a:spcPct val="0"/>
                </a:spcBef>
              </a:pPr>
              <a:r>
                <a:rPr lang="en-US" sz="6000" b="1" dirty="0" smtClean="0">
                  <a:latin typeface="Cambria" pitchFamily="18" charset="0"/>
                  <a:ea typeface="+mj-ea"/>
                  <a:cs typeface="Browallia New" pitchFamily="34" charset="-34"/>
                </a:rPr>
                <a:t>Purpose</a:t>
              </a:r>
              <a:endParaRPr lang="en-US" sz="6000" b="1" dirty="0">
                <a:latin typeface="Cambria" pitchFamily="18" charset="0"/>
                <a:ea typeface="+mj-ea"/>
                <a:cs typeface="Browallia New" pitchFamily="34" charset="-34"/>
              </a:endParaRPr>
            </a:p>
          </p:txBody>
        </p:sp>
        <p:sp>
          <p:nvSpPr>
            <p:cNvPr id="11" name="Title 1"/>
            <p:cNvSpPr txBox="1">
              <a:spLocks/>
            </p:cNvSpPr>
            <p:nvPr/>
          </p:nvSpPr>
          <p:spPr>
            <a:xfrm>
              <a:off x="270164" y="22369445"/>
              <a:ext cx="10058400" cy="6794341"/>
            </a:xfrm>
            <a:prstGeom prst="rect">
              <a:avLst/>
            </a:prstGeom>
            <a:solidFill>
              <a:schemeClr val="accent6">
                <a:lumMod val="20000"/>
                <a:lumOff val="80000"/>
                <a:alpha val="85000"/>
              </a:schemeClr>
            </a:solidFill>
            <a:ln>
              <a:noFill/>
            </a:ln>
          </p:spPr>
          <p:txBody>
            <a:bodyPr vert="horz" lIns="438912" tIns="219456" rIns="438912" bIns="219456" rtlCol="0" anchor="ctr">
              <a:noAutofit/>
            </a:bodyPr>
            <a:lstStyle/>
            <a:p>
              <a:pPr algn="just"/>
              <a:r>
                <a:rPr lang="en-US" sz="2800" dirty="0" smtClean="0">
                  <a:solidFill>
                    <a:schemeClr val="bg1"/>
                  </a:solidFill>
                  <a:latin typeface="Times New Roman" panose="02020603050405020304" pitchFamily="18" charset="0"/>
                  <a:cs typeface="Times New Roman" panose="02020603050405020304" pitchFamily="18" charset="0"/>
                </a:rPr>
                <a:t>The </a:t>
              </a:r>
              <a:r>
                <a:rPr lang="en-US" sz="2800" dirty="0">
                  <a:solidFill>
                    <a:schemeClr val="bg1"/>
                  </a:solidFill>
                  <a:latin typeface="Times New Roman" panose="02020603050405020304" pitchFamily="18" charset="0"/>
                  <a:cs typeface="Times New Roman" panose="02020603050405020304" pitchFamily="18" charset="0"/>
                </a:rPr>
                <a:t>goal of this project is to create a </a:t>
              </a:r>
              <a:r>
                <a:rPr lang="en-US" sz="2800" dirty="0" smtClean="0">
                  <a:solidFill>
                    <a:schemeClr val="bg1"/>
                  </a:solidFill>
                  <a:latin typeface="Times New Roman" panose="02020603050405020304" pitchFamily="18" charset="0"/>
                  <a:cs typeface="Times New Roman" panose="02020603050405020304" pitchFamily="18" charset="0"/>
                </a:rPr>
                <a:t>drag-and-drop </a:t>
              </a:r>
              <a:r>
                <a:rPr lang="en-US" sz="2800" dirty="0">
                  <a:solidFill>
                    <a:schemeClr val="bg1"/>
                  </a:solidFill>
                  <a:latin typeface="Times New Roman" panose="02020603050405020304" pitchFamily="18" charset="0"/>
                  <a:cs typeface="Times New Roman" panose="02020603050405020304" pitchFamily="18" charset="0"/>
                </a:rPr>
                <a:t>programming language </a:t>
              </a:r>
              <a:r>
                <a:rPr lang="en-US" sz="2800" dirty="0" smtClean="0">
                  <a:solidFill>
                    <a:schemeClr val="bg1"/>
                  </a:solidFill>
                  <a:latin typeface="Times New Roman" panose="02020603050405020304" pitchFamily="18" charset="0"/>
                  <a:cs typeface="Times New Roman" panose="02020603050405020304" pitchFamily="18" charset="0"/>
                </a:rPr>
                <a:t>(called CharacterCreator) for </a:t>
              </a:r>
              <a:r>
                <a:rPr lang="en-US" sz="2800" dirty="0">
                  <a:solidFill>
                    <a:schemeClr val="bg1"/>
                  </a:solidFill>
                  <a:latin typeface="Times New Roman" panose="02020603050405020304" pitchFamily="18" charset="0"/>
                  <a:cs typeface="Times New Roman" panose="02020603050405020304" pitchFamily="18" charset="0"/>
                </a:rPr>
                <a:t>3D printers. This program should be intuitive for users. </a:t>
              </a:r>
              <a:r>
                <a:rPr lang="en-US" sz="2800" dirty="0" smtClean="0">
                  <a:solidFill>
                    <a:schemeClr val="bg1"/>
                  </a:solidFill>
                  <a:latin typeface="Times New Roman" panose="02020603050405020304" pitchFamily="18" charset="0"/>
                  <a:cs typeface="Times New Roman" panose="02020603050405020304" pitchFamily="18" charset="0"/>
                </a:rPr>
                <a:t>CharacterCreator should </a:t>
              </a:r>
              <a:r>
                <a:rPr lang="en-US" sz="2800" dirty="0">
                  <a:solidFill>
                    <a:schemeClr val="bg1"/>
                  </a:solidFill>
                  <a:latin typeface="Times New Roman" panose="02020603050405020304" pitchFamily="18" charset="0"/>
                  <a:cs typeface="Times New Roman" panose="02020603050405020304" pitchFamily="18" charset="0"/>
                </a:rPr>
                <a:t>be able to do the basic things that a text based programming language, such as OpenSCAD, would be able to do. </a:t>
              </a:r>
              <a:r>
                <a:rPr lang="en-US" sz="2800" dirty="0" smtClean="0">
                  <a:solidFill>
                    <a:schemeClr val="bg1"/>
                  </a:solidFill>
                  <a:latin typeface="Times New Roman" panose="02020603050405020304" pitchFamily="18" charset="0"/>
                  <a:cs typeface="Times New Roman" panose="02020603050405020304" pitchFamily="18" charset="0"/>
                </a:rPr>
                <a:t>CharacterCreator will </a:t>
              </a:r>
              <a:r>
                <a:rPr lang="en-US" sz="2800" dirty="0">
                  <a:solidFill>
                    <a:schemeClr val="bg1"/>
                  </a:solidFill>
                  <a:latin typeface="Times New Roman" panose="02020603050405020304" pitchFamily="18" charset="0"/>
                  <a:cs typeface="Times New Roman" panose="02020603050405020304" pitchFamily="18" charset="0"/>
                </a:rPr>
                <a:t>generate complex, high-level OpenSCAD code. It should be faster to create objects </a:t>
              </a:r>
              <a:r>
                <a:rPr lang="en-US" sz="2800" dirty="0" smtClean="0">
                  <a:solidFill>
                    <a:schemeClr val="bg1"/>
                  </a:solidFill>
                  <a:latin typeface="Times New Roman" panose="02020603050405020304" pitchFamily="18" charset="0"/>
                  <a:cs typeface="Times New Roman" panose="02020603050405020304" pitchFamily="18" charset="0"/>
                </a:rPr>
                <a:t>using this  drag-and-drop </a:t>
              </a:r>
              <a:r>
                <a:rPr lang="en-US" sz="2800" dirty="0">
                  <a:solidFill>
                    <a:schemeClr val="bg1"/>
                  </a:solidFill>
                  <a:latin typeface="Times New Roman" panose="02020603050405020304" pitchFamily="18" charset="0"/>
                  <a:cs typeface="Times New Roman" panose="02020603050405020304" pitchFamily="18" charset="0"/>
                </a:rPr>
                <a:t>programming </a:t>
              </a:r>
              <a:r>
                <a:rPr lang="en-US" sz="2800" dirty="0" smtClean="0">
                  <a:solidFill>
                    <a:schemeClr val="bg1"/>
                  </a:solidFill>
                  <a:latin typeface="Times New Roman" panose="02020603050405020304" pitchFamily="18" charset="0"/>
                  <a:cs typeface="Times New Roman" panose="02020603050405020304" pitchFamily="18" charset="0"/>
                </a:rPr>
                <a:t>language. </a:t>
              </a:r>
              <a:r>
                <a:rPr lang="en-US" sz="2800" dirty="0">
                  <a:solidFill>
                    <a:schemeClr val="bg1"/>
                  </a:solidFill>
                  <a:latin typeface="Times New Roman" panose="02020603050405020304" pitchFamily="18" charset="0"/>
                  <a:cs typeface="Times New Roman" panose="02020603050405020304" pitchFamily="18" charset="0"/>
                </a:rPr>
                <a:t> Writing the code </a:t>
              </a:r>
              <a:r>
                <a:rPr lang="en-US" sz="2800" dirty="0" smtClean="0">
                  <a:solidFill>
                    <a:schemeClr val="bg1"/>
                  </a:solidFill>
                  <a:latin typeface="Times New Roman" panose="02020603050405020304" pitchFamily="18" charset="0"/>
                  <a:cs typeface="Times New Roman" panose="02020603050405020304" pitchFamily="18" charset="0"/>
                </a:rPr>
                <a:t>will be  </a:t>
              </a:r>
              <a:r>
                <a:rPr lang="en-US" sz="2800" dirty="0">
                  <a:solidFill>
                    <a:schemeClr val="bg1"/>
                  </a:solidFill>
                  <a:latin typeface="Times New Roman" panose="02020603050405020304" pitchFamily="18" charset="0"/>
                  <a:cs typeface="Times New Roman" panose="02020603050405020304" pitchFamily="18" charset="0"/>
                </a:rPr>
                <a:t>quicker which will ultimately make the time spent creating the object less. Also, there will be a category made for figures. These blocks will include things such as animal and human parts that can be mixed and matched. The user will be able to create more sophisticated and creative objects while still using a small number of blocks. The user should be able to open </a:t>
              </a:r>
              <a:r>
                <a:rPr lang="en-US" sz="2800" dirty="0" smtClean="0">
                  <a:solidFill>
                    <a:schemeClr val="bg1"/>
                  </a:solidFill>
                  <a:latin typeface="Times New Roman" panose="02020603050405020304" pitchFamily="18" charset="0"/>
                  <a:cs typeface="Times New Roman" panose="02020603050405020304" pitchFamily="18" charset="0"/>
                </a:rPr>
                <a:t>CharacterCreator and </a:t>
              </a:r>
              <a:r>
                <a:rPr lang="en-US" sz="2800" dirty="0">
                  <a:solidFill>
                    <a:schemeClr val="bg1"/>
                  </a:solidFill>
                  <a:latin typeface="Times New Roman" panose="02020603050405020304" pitchFamily="18" charset="0"/>
                  <a:cs typeface="Times New Roman" panose="02020603050405020304" pitchFamily="18" charset="0"/>
                </a:rPr>
                <a:t>easily code complex objects with many parts without needing assistance</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33438222" y="25522509"/>
            <a:ext cx="10064114" cy="6858000"/>
            <a:chOff x="33438222" y="28189510"/>
            <a:chExt cx="10064114" cy="6858000"/>
          </a:xfrm>
        </p:grpSpPr>
        <p:sp>
          <p:nvSpPr>
            <p:cNvPr id="13" name="Title 1"/>
            <p:cNvSpPr txBox="1">
              <a:spLocks/>
            </p:cNvSpPr>
            <p:nvPr/>
          </p:nvSpPr>
          <p:spPr>
            <a:xfrm>
              <a:off x="33443936" y="28189510"/>
              <a:ext cx="10058400" cy="914400"/>
            </a:xfrm>
            <a:prstGeom prst="rect">
              <a:avLst/>
            </a:prstGeom>
            <a:solidFill>
              <a:srgbClr val="5F12D0">
                <a:alpha val="80000"/>
              </a:srgbClr>
            </a:solidFill>
          </p:spPr>
          <p:txBody>
            <a:bodyPr vert="horz" lIns="438912" tIns="219456" rIns="438912" bIns="219456" rtlCol="0" anchor="ctr">
              <a:noAutofit/>
            </a:bodyPr>
            <a:lstStyle/>
            <a:p>
              <a:pPr algn="ctr">
                <a:spcBef>
                  <a:spcPct val="0"/>
                </a:spcBef>
              </a:pPr>
              <a:r>
                <a:rPr lang="en-US" sz="6000" b="1" dirty="0" smtClean="0">
                  <a:latin typeface="Cambria" pitchFamily="18" charset="0"/>
                  <a:ea typeface="+mj-ea"/>
                  <a:cs typeface="Browallia New" pitchFamily="34" charset="-34"/>
                </a:rPr>
                <a:t>Sources</a:t>
              </a:r>
              <a:endParaRPr lang="en-US" sz="6000" b="1" dirty="0">
                <a:latin typeface="Cambria" pitchFamily="18" charset="0"/>
                <a:ea typeface="+mj-ea"/>
                <a:cs typeface="Browallia New" pitchFamily="34" charset="-34"/>
              </a:endParaRPr>
            </a:p>
          </p:txBody>
        </p:sp>
        <p:sp>
          <p:nvSpPr>
            <p:cNvPr id="14" name="Title 1"/>
            <p:cNvSpPr txBox="1">
              <a:spLocks/>
            </p:cNvSpPr>
            <p:nvPr/>
          </p:nvSpPr>
          <p:spPr>
            <a:xfrm>
              <a:off x="33438222" y="29103910"/>
              <a:ext cx="10058400" cy="5943600"/>
            </a:xfrm>
            <a:prstGeom prst="rect">
              <a:avLst/>
            </a:prstGeom>
            <a:solidFill>
              <a:schemeClr val="accent6">
                <a:lumMod val="20000"/>
                <a:lumOff val="80000"/>
                <a:alpha val="85000"/>
              </a:schemeClr>
            </a:solidFill>
            <a:ln>
              <a:noFill/>
            </a:ln>
          </p:spPr>
          <p:txBody>
            <a:bodyPr vert="horz" lIns="438912" tIns="219456" rIns="438912" bIns="219456" rtlCol="0" anchor="ctr">
              <a:noAutofit/>
            </a:bodyPr>
            <a:lstStyle/>
            <a:p>
              <a:endParaRPr lang="en-US" sz="2000" dirty="0" smtClean="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err="1" smtClean="0">
                  <a:solidFill>
                    <a:schemeClr val="bg1"/>
                  </a:solidFill>
                  <a:latin typeface="Times New Roman" panose="02020603050405020304" pitchFamily="18" charset="0"/>
                  <a:cs typeface="Times New Roman" panose="02020603050405020304" pitchFamily="18" charset="0"/>
                </a:rPr>
                <a:t>Begel</a:t>
              </a:r>
              <a:r>
                <a:rPr lang="en-US" sz="2000" dirty="0">
                  <a:solidFill>
                    <a:schemeClr val="bg1"/>
                  </a:solidFill>
                  <a:latin typeface="Times New Roman" panose="02020603050405020304" pitchFamily="18" charset="0"/>
                  <a:cs typeface="Times New Roman" panose="02020603050405020304" pitchFamily="18" charset="0"/>
                </a:rPr>
                <a:t>, A. (1996, May 24). </a:t>
              </a:r>
              <a:r>
                <a:rPr lang="en-US" sz="2000" i="1" dirty="0" err="1">
                  <a:solidFill>
                    <a:schemeClr val="bg1"/>
                  </a:solidFill>
                  <a:latin typeface="Times New Roman" panose="02020603050405020304" pitchFamily="18" charset="0"/>
                  <a:cs typeface="Times New Roman" panose="02020603050405020304" pitchFamily="18" charset="0"/>
                </a:rPr>
                <a:t>LogoBlocks</a:t>
              </a:r>
              <a:r>
                <a:rPr lang="en-US" sz="2000" i="1" dirty="0">
                  <a:solidFill>
                    <a:schemeClr val="bg1"/>
                  </a:solidFill>
                  <a:latin typeface="Times New Roman" panose="02020603050405020304" pitchFamily="18" charset="0"/>
                  <a:cs typeface="Times New Roman" panose="02020603050405020304" pitchFamily="18" charset="0"/>
                </a:rPr>
                <a:t>: A Graphical Programming Language for Interacting with the World</a:t>
              </a:r>
              <a:r>
                <a:rPr lang="en-US" sz="2000" dirty="0">
                  <a:solidFill>
                    <a:schemeClr val="bg1"/>
                  </a:solidFill>
                  <a:latin typeface="Times New Roman" panose="02020603050405020304" pitchFamily="18" charset="0"/>
                  <a:cs typeface="Times New Roman" panose="02020603050405020304" pitchFamily="18" charset="0"/>
                </a:rPr>
                <a:t> [Scholarly project]. Retrieved August 06, 2016, from </a:t>
              </a:r>
              <a:r>
                <a:rPr lang="en-US" sz="2000" u="sng" dirty="0">
                  <a:solidFill>
                    <a:schemeClr val="bg1"/>
                  </a:solidFill>
                  <a:latin typeface="Times New Roman" panose="02020603050405020304" pitchFamily="18" charset="0"/>
                  <a:cs typeface="Times New Roman" panose="02020603050405020304" pitchFamily="18" charset="0"/>
                  <a:hlinkClick r:id="rId2"/>
                </a:rPr>
                <a:t>http://research.microsoft.com/en-us/um/people/abegel/mit/begel-aup.pdf</a:t>
              </a:r>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r>
                <a:rPr lang="en-US" sz="2000" dirty="0" err="1">
                  <a:solidFill>
                    <a:schemeClr val="bg1"/>
                  </a:solidFill>
                  <a:latin typeface="Times New Roman" panose="02020603050405020304" pitchFamily="18" charset="0"/>
                  <a:cs typeface="Times New Roman" panose="02020603050405020304" pitchFamily="18" charset="0"/>
                </a:rPr>
                <a:t>DiSalvo</a:t>
              </a:r>
              <a:r>
                <a:rPr lang="en-US" sz="2000" dirty="0">
                  <a:solidFill>
                    <a:schemeClr val="bg1"/>
                  </a:solidFill>
                  <a:latin typeface="Times New Roman" panose="02020603050405020304" pitchFamily="18" charset="0"/>
                  <a:cs typeface="Times New Roman" panose="02020603050405020304" pitchFamily="18" charset="0"/>
                </a:rPr>
                <a:t>, B. (2014, November/December). </a:t>
              </a:r>
              <a:r>
                <a:rPr lang="en-US" sz="2000" i="1" dirty="0">
                  <a:solidFill>
                    <a:schemeClr val="bg1"/>
                  </a:solidFill>
                  <a:latin typeface="Times New Roman" panose="02020603050405020304" pitchFamily="18" charset="0"/>
                  <a:cs typeface="Times New Roman" panose="02020603050405020304" pitchFamily="18" charset="0"/>
                </a:rPr>
                <a:t>Graphical Qualities of Educational Technology</a:t>
              </a:r>
              <a:r>
                <a:rPr lang="en-US" sz="2000" dirty="0">
                  <a:solidFill>
                    <a:schemeClr val="bg1"/>
                  </a:solidFill>
                  <a:latin typeface="Times New Roman" panose="02020603050405020304" pitchFamily="18" charset="0"/>
                  <a:cs typeface="Times New Roman" panose="02020603050405020304" pitchFamily="18" charset="0"/>
                </a:rPr>
                <a:t> (G. </a:t>
              </a:r>
              <a:r>
                <a:rPr lang="en-US" sz="2000" dirty="0" err="1">
                  <a:solidFill>
                    <a:schemeClr val="bg1"/>
                  </a:solidFill>
                  <a:latin typeface="Times New Roman" panose="02020603050405020304" pitchFamily="18" charset="0"/>
                  <a:cs typeface="Times New Roman" panose="02020603050405020304" pitchFamily="18" charset="0"/>
                </a:rPr>
                <a:t>Domik</a:t>
              </a:r>
              <a:r>
                <a:rPr lang="en-US" sz="2000" dirty="0">
                  <a:solidFill>
                    <a:schemeClr val="bg1"/>
                  </a:solidFill>
                  <a:latin typeface="Times New Roman" panose="02020603050405020304" pitchFamily="18" charset="0"/>
                  <a:cs typeface="Times New Roman" panose="02020603050405020304" pitchFamily="18" charset="0"/>
                </a:rPr>
                <a:t> &amp; S. Owen, Eds.) [Scholarly project]. Retrieved July 25, 2016, from </a:t>
              </a:r>
              <a:r>
                <a:rPr lang="en-US" sz="2000" u="sng" dirty="0">
                  <a:solidFill>
                    <a:schemeClr val="bg1"/>
                  </a:solidFill>
                  <a:latin typeface="Times New Roman" panose="02020603050405020304" pitchFamily="18" charset="0"/>
                  <a:cs typeface="Times New Roman" panose="02020603050405020304" pitchFamily="18" charset="0"/>
                  <a:hlinkClick r:id="rId3"/>
                </a:rPr>
                <a:t>http://betsydisalvo.com/wp-content/uploads/2015/01/DiSalvoIEEECGA.pdf</a:t>
              </a:r>
              <a:r>
                <a:rPr lang="en-US" sz="2000" dirty="0">
                  <a:solidFill>
                    <a:schemeClr val="bg1"/>
                  </a:solidFill>
                  <a:latin typeface="Times New Roman" panose="02020603050405020304" pitchFamily="18" charset="0"/>
                  <a:cs typeface="Times New Roman" panose="02020603050405020304" pitchFamily="18" charset="0"/>
                </a:rPr>
                <a:t> </a:t>
              </a:r>
            </a:p>
            <a:p>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Gray, J., </a:t>
              </a:r>
              <a:r>
                <a:rPr lang="en-US" sz="2000" dirty="0" err="1">
                  <a:solidFill>
                    <a:schemeClr val="bg1"/>
                  </a:solidFill>
                  <a:latin typeface="Times New Roman" panose="02020603050405020304" pitchFamily="18" charset="0"/>
                  <a:cs typeface="Times New Roman" panose="02020603050405020304" pitchFamily="18" charset="0"/>
                </a:rPr>
                <a:t>Bau</a:t>
              </a:r>
              <a:r>
                <a:rPr lang="en-US" sz="2000" dirty="0">
                  <a:solidFill>
                    <a:schemeClr val="bg1"/>
                  </a:solidFill>
                  <a:latin typeface="Times New Roman" panose="02020603050405020304" pitchFamily="18" charset="0"/>
                  <a:cs typeface="Times New Roman" panose="02020603050405020304" pitchFamily="18" charset="0"/>
                </a:rPr>
                <a:t>, D., Kelleher, C., Sheldon, J., &amp; </a:t>
              </a:r>
              <a:r>
                <a:rPr lang="en-US" sz="2000" dirty="0" err="1">
                  <a:solidFill>
                    <a:schemeClr val="bg1"/>
                  </a:solidFill>
                  <a:latin typeface="Times New Roman" panose="02020603050405020304" pitchFamily="18" charset="0"/>
                  <a:cs typeface="Times New Roman" panose="02020603050405020304" pitchFamily="18" charset="0"/>
                </a:rPr>
                <a:t>Turbak</a:t>
              </a:r>
              <a:r>
                <a:rPr lang="en-US" sz="2000" dirty="0">
                  <a:solidFill>
                    <a:schemeClr val="bg1"/>
                  </a:solidFill>
                  <a:latin typeface="Times New Roman" panose="02020603050405020304" pitchFamily="18" charset="0"/>
                  <a:cs typeface="Times New Roman" panose="02020603050405020304" pitchFamily="18" charset="0"/>
                </a:rPr>
                <a:t>, F. (</a:t>
              </a:r>
              <a:r>
                <a:rPr lang="en-US" sz="2000" dirty="0" err="1">
                  <a:solidFill>
                    <a:schemeClr val="bg1"/>
                  </a:solidFill>
                  <a:latin typeface="Times New Roman" panose="02020603050405020304" pitchFamily="18" charset="0"/>
                  <a:cs typeface="Times New Roman" panose="02020603050405020304" pitchFamily="18" charset="0"/>
                </a:rPr>
                <a:t>n.d.</a:t>
              </a:r>
              <a:r>
                <a:rPr lang="en-US" sz="2000" dirty="0">
                  <a:solidFill>
                    <a:schemeClr val="bg1"/>
                  </a:solidFill>
                  <a:latin typeface="Times New Roman" panose="02020603050405020304" pitchFamily="18" charset="0"/>
                  <a:cs typeface="Times New Roman" panose="02020603050405020304" pitchFamily="18" charset="0"/>
                </a:rPr>
                <a:t>). </a:t>
              </a:r>
              <a:r>
                <a:rPr lang="en-US" sz="2000" i="1" dirty="0">
                  <a:solidFill>
                    <a:schemeClr val="bg1"/>
                  </a:solidFill>
                  <a:latin typeface="Times New Roman" panose="02020603050405020304" pitchFamily="18" charset="0"/>
                  <a:cs typeface="Times New Roman" panose="02020603050405020304" pitchFamily="18" charset="0"/>
                </a:rPr>
                <a:t>Learnable Programming: Blocks and Beyond</a:t>
              </a:r>
              <a:r>
                <a:rPr lang="en-US" sz="2000" dirty="0">
                  <a:solidFill>
                    <a:schemeClr val="bg1"/>
                  </a:solidFill>
                  <a:latin typeface="Times New Roman" panose="02020603050405020304" pitchFamily="18" charset="0"/>
                  <a:cs typeface="Times New Roman" panose="02020603050405020304" pitchFamily="18" charset="0"/>
                </a:rPr>
                <a:t> [Scholarly project]. Retrieved July 01, 2016. </a:t>
              </a:r>
            </a:p>
            <a:p>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r>
                <a:rPr lang="en-US" sz="2000" dirty="0" err="1">
                  <a:solidFill>
                    <a:schemeClr val="bg1"/>
                  </a:solidFill>
                  <a:latin typeface="Times New Roman" panose="02020603050405020304" pitchFamily="18" charset="0"/>
                  <a:cs typeface="Times New Roman" panose="02020603050405020304" pitchFamily="18" charset="0"/>
                </a:rPr>
                <a:t>Meerbaun-Salant</a:t>
              </a:r>
              <a:r>
                <a:rPr lang="en-US" sz="2000" dirty="0">
                  <a:solidFill>
                    <a:schemeClr val="bg1"/>
                  </a:solidFill>
                  <a:latin typeface="Times New Roman" panose="02020603050405020304" pitchFamily="18" charset="0"/>
                  <a:cs typeface="Times New Roman" panose="02020603050405020304" pitchFamily="18" charset="0"/>
                </a:rPr>
                <a:t>, O., </a:t>
              </a:r>
              <a:r>
                <a:rPr lang="en-US" sz="2000" dirty="0" err="1">
                  <a:solidFill>
                    <a:schemeClr val="bg1"/>
                  </a:solidFill>
                  <a:latin typeface="Times New Roman" panose="02020603050405020304" pitchFamily="18" charset="0"/>
                  <a:cs typeface="Times New Roman" panose="02020603050405020304" pitchFamily="18" charset="0"/>
                </a:rPr>
                <a:t>Armoni</a:t>
              </a:r>
              <a:r>
                <a:rPr lang="en-US" sz="2000" dirty="0">
                  <a:solidFill>
                    <a:schemeClr val="bg1"/>
                  </a:solidFill>
                  <a:latin typeface="Times New Roman" panose="02020603050405020304" pitchFamily="18" charset="0"/>
                  <a:cs typeface="Times New Roman" panose="02020603050405020304" pitchFamily="18" charset="0"/>
                </a:rPr>
                <a:t>, M., &amp; Ben-Ari, M. (</a:t>
              </a:r>
              <a:r>
                <a:rPr lang="en-US" sz="2000" dirty="0" err="1">
                  <a:solidFill>
                    <a:schemeClr val="bg1"/>
                  </a:solidFill>
                  <a:latin typeface="Times New Roman" panose="02020603050405020304" pitchFamily="18" charset="0"/>
                  <a:cs typeface="Times New Roman" panose="02020603050405020304" pitchFamily="18" charset="0"/>
                </a:rPr>
                <a:t>n.d.</a:t>
              </a:r>
              <a:r>
                <a:rPr lang="en-US" sz="2000" dirty="0">
                  <a:solidFill>
                    <a:schemeClr val="bg1"/>
                  </a:solidFill>
                  <a:latin typeface="Times New Roman" panose="02020603050405020304" pitchFamily="18" charset="0"/>
                  <a:cs typeface="Times New Roman" panose="02020603050405020304" pitchFamily="18" charset="0"/>
                </a:rPr>
                <a:t>). </a:t>
              </a:r>
              <a:r>
                <a:rPr lang="en-US" sz="2000" i="1" dirty="0">
                  <a:solidFill>
                    <a:schemeClr val="bg1"/>
                  </a:solidFill>
                  <a:latin typeface="Times New Roman" panose="02020603050405020304" pitchFamily="18" charset="0"/>
                  <a:cs typeface="Times New Roman" panose="02020603050405020304" pitchFamily="18" charset="0"/>
                </a:rPr>
                <a:t>Learning Computer Science Concepts with Scratch</a:t>
              </a:r>
              <a:r>
                <a:rPr lang="en-US" sz="2000" dirty="0">
                  <a:solidFill>
                    <a:schemeClr val="bg1"/>
                  </a:solidFill>
                  <a:latin typeface="Times New Roman" panose="02020603050405020304" pitchFamily="18" charset="0"/>
                  <a:cs typeface="Times New Roman" panose="02020603050405020304" pitchFamily="18" charset="0"/>
                </a:rPr>
                <a:t> [Scholarly project]. Retrieved August 01, 2016, from </a:t>
              </a:r>
              <a:r>
                <a:rPr lang="en-US" sz="2000" u="sng" dirty="0">
                  <a:solidFill>
                    <a:schemeClr val="bg1"/>
                  </a:solidFill>
                  <a:latin typeface="Times New Roman" panose="02020603050405020304" pitchFamily="18" charset="0"/>
                  <a:cs typeface="Times New Roman" panose="02020603050405020304" pitchFamily="18" charset="0"/>
                  <a:hlinkClick r:id="rId4"/>
                </a:rPr>
                <a:t>http://ims.mii.lt/ims/konferenciju_medziaga/ICER'10/docs/p69.pdf</a:t>
              </a:r>
              <a:r>
                <a:rPr lang="en-US" sz="2000" dirty="0">
                  <a:solidFill>
                    <a:schemeClr val="bg1"/>
                  </a:solidFill>
                  <a:latin typeface="Times New Roman" panose="02020603050405020304" pitchFamily="18" charset="0"/>
                  <a:cs typeface="Times New Roman" panose="02020603050405020304" pitchFamily="18" charset="0"/>
                </a:rPr>
                <a:t> </a:t>
              </a:r>
            </a:p>
            <a:p>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r>
                <a:rPr lang="en-US" sz="2000" dirty="0" err="1">
                  <a:solidFill>
                    <a:schemeClr val="bg1"/>
                  </a:solidFill>
                  <a:latin typeface="Times New Roman" panose="02020603050405020304" pitchFamily="18" charset="0"/>
                  <a:cs typeface="Times New Roman" panose="02020603050405020304" pitchFamily="18" charset="0"/>
                </a:rPr>
                <a:t>Weintrop</a:t>
              </a:r>
              <a:r>
                <a:rPr lang="en-US" sz="2000" dirty="0">
                  <a:solidFill>
                    <a:schemeClr val="bg1"/>
                  </a:solidFill>
                  <a:latin typeface="Times New Roman" panose="02020603050405020304" pitchFamily="18" charset="0"/>
                  <a:cs typeface="Times New Roman" panose="02020603050405020304" pitchFamily="18" charset="0"/>
                </a:rPr>
                <a:t>, D., &amp; </a:t>
              </a:r>
              <a:r>
                <a:rPr lang="en-US" sz="2000" dirty="0" err="1">
                  <a:solidFill>
                    <a:schemeClr val="bg1"/>
                  </a:solidFill>
                  <a:latin typeface="Times New Roman" panose="02020603050405020304" pitchFamily="18" charset="0"/>
                  <a:cs typeface="Times New Roman" panose="02020603050405020304" pitchFamily="18" charset="0"/>
                </a:rPr>
                <a:t>Wlinesky</a:t>
              </a:r>
              <a:r>
                <a:rPr lang="en-US" sz="2000" dirty="0">
                  <a:solidFill>
                    <a:schemeClr val="bg1"/>
                  </a:solidFill>
                  <a:latin typeface="Times New Roman" panose="02020603050405020304" pitchFamily="18" charset="0"/>
                  <a:cs typeface="Times New Roman" panose="02020603050405020304" pitchFamily="18" charset="0"/>
                </a:rPr>
                <a:t>, U. (2015). </a:t>
              </a:r>
              <a:r>
                <a:rPr lang="en-US" sz="2000" i="1" dirty="0">
                  <a:solidFill>
                    <a:schemeClr val="bg1"/>
                  </a:solidFill>
                  <a:latin typeface="Times New Roman" panose="02020603050405020304" pitchFamily="18" charset="0"/>
                  <a:cs typeface="Times New Roman" panose="02020603050405020304" pitchFamily="18" charset="0"/>
                </a:rPr>
                <a:t>To Block or not to Block, That is the Question: Students’ Perceptions of Blocks-based Programming</a:t>
              </a:r>
              <a:r>
                <a:rPr lang="en-US" sz="2000" dirty="0">
                  <a:solidFill>
                    <a:schemeClr val="bg1"/>
                  </a:solidFill>
                  <a:latin typeface="Times New Roman" panose="02020603050405020304" pitchFamily="18" charset="0"/>
                  <a:cs typeface="Times New Roman" panose="02020603050405020304" pitchFamily="18" charset="0"/>
                </a:rPr>
                <a:t> [Scholarly project]. Retrieved August 01, 2016, from </a:t>
              </a:r>
              <a:r>
                <a:rPr lang="en-US" sz="2000" dirty="0">
                  <a:solidFill>
                    <a:schemeClr val="bg1"/>
                  </a:solidFill>
                  <a:latin typeface="Times New Roman" panose="02020603050405020304" pitchFamily="18" charset="0"/>
                  <a:cs typeface="Times New Roman" panose="02020603050405020304" pitchFamily="18" charset="0"/>
                  <a:hlinkClick r:id="rId5"/>
                </a:rPr>
                <a:t>http://ccl.northwestern.edu/2014/Weintrop and </a:t>
              </a:r>
              <a:r>
                <a:rPr lang="en-US" sz="2000" dirty="0" err="1">
                  <a:solidFill>
                    <a:schemeClr val="bg1"/>
                  </a:solidFill>
                  <a:latin typeface="Times New Roman" panose="02020603050405020304" pitchFamily="18" charset="0"/>
                  <a:cs typeface="Times New Roman" panose="02020603050405020304" pitchFamily="18" charset="0"/>
                  <a:hlinkClick r:id="rId5"/>
                </a:rPr>
                <a:t>Wilensky</a:t>
              </a:r>
              <a:r>
                <a:rPr lang="en-US" sz="2000" dirty="0">
                  <a:solidFill>
                    <a:schemeClr val="bg1"/>
                  </a:solidFill>
                  <a:latin typeface="Times New Roman" panose="02020603050405020304" pitchFamily="18" charset="0"/>
                  <a:cs typeface="Times New Roman" panose="02020603050405020304" pitchFamily="18" charset="0"/>
                  <a:hlinkClick r:id="rId5"/>
                </a:rPr>
                <a:t> - 2015 - To Block or Not to Block, That is the Question St.pdf </a:t>
              </a:r>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endParaRPr lang="en-US" sz="2000" dirty="0" smtClean="0">
                <a:solidFill>
                  <a:schemeClr val="bg1"/>
                </a:solidFill>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33566994" y="20511491"/>
            <a:ext cx="10058400" cy="4572000"/>
            <a:chOff x="33604200" y="22783800"/>
            <a:chExt cx="10058400" cy="4572000"/>
          </a:xfrm>
        </p:grpSpPr>
        <p:sp>
          <p:nvSpPr>
            <p:cNvPr id="16" name="Title 1"/>
            <p:cNvSpPr txBox="1">
              <a:spLocks/>
            </p:cNvSpPr>
            <p:nvPr/>
          </p:nvSpPr>
          <p:spPr>
            <a:xfrm>
              <a:off x="33604200" y="22783800"/>
              <a:ext cx="10058400" cy="914400"/>
            </a:xfrm>
            <a:prstGeom prst="rect">
              <a:avLst/>
            </a:prstGeom>
            <a:solidFill>
              <a:srgbClr val="5F12D0">
                <a:alpha val="80000"/>
              </a:srgbClr>
            </a:solidFill>
          </p:spPr>
          <p:txBody>
            <a:bodyPr vert="horz" lIns="438912" tIns="219456" rIns="438912" bIns="219456" rtlCol="0" anchor="ctr">
              <a:noAutofit/>
            </a:bodyPr>
            <a:lstStyle/>
            <a:p>
              <a:pPr algn="ctr">
                <a:spcBef>
                  <a:spcPct val="0"/>
                </a:spcBef>
              </a:pPr>
              <a:r>
                <a:rPr lang="en-US" sz="6000" b="1" dirty="0" smtClean="0">
                  <a:latin typeface="Cambria" pitchFamily="18" charset="0"/>
                  <a:ea typeface="+mj-ea"/>
                  <a:cs typeface="Browallia New" pitchFamily="34" charset="-34"/>
                </a:rPr>
                <a:t>Future Research</a:t>
              </a:r>
              <a:endParaRPr lang="en-US" sz="6000" b="1" dirty="0">
                <a:latin typeface="Cambria" pitchFamily="18" charset="0"/>
                <a:ea typeface="+mj-ea"/>
                <a:cs typeface="Browallia New" pitchFamily="34" charset="-34"/>
              </a:endParaRPr>
            </a:p>
          </p:txBody>
        </p:sp>
        <p:sp>
          <p:nvSpPr>
            <p:cNvPr id="17" name="Title 1"/>
            <p:cNvSpPr txBox="1">
              <a:spLocks/>
            </p:cNvSpPr>
            <p:nvPr/>
          </p:nvSpPr>
          <p:spPr>
            <a:xfrm>
              <a:off x="33604200" y="23698200"/>
              <a:ext cx="10058400" cy="3657600"/>
            </a:xfrm>
            <a:prstGeom prst="rect">
              <a:avLst/>
            </a:prstGeom>
            <a:solidFill>
              <a:schemeClr val="accent6">
                <a:lumMod val="20000"/>
                <a:lumOff val="80000"/>
                <a:alpha val="85000"/>
              </a:schemeClr>
            </a:solidFill>
            <a:ln>
              <a:noFill/>
            </a:ln>
          </p:spPr>
          <p:txBody>
            <a:bodyPr vert="horz" wrap="square" lIns="0" tIns="219456" rIns="438912" bIns="219456" rtlCol="0" anchor="ctr">
              <a:noAutofit/>
            </a:bodyPr>
            <a:lstStyle/>
            <a:p>
              <a:pPr marL="457200" algn="just"/>
              <a:r>
                <a:rPr lang="en-US" sz="2800" dirty="0" smtClean="0">
                  <a:solidFill>
                    <a:schemeClr val="bg1"/>
                  </a:solidFill>
                  <a:latin typeface="Times New Roman" panose="02020603050405020304" pitchFamily="18" charset="0"/>
                  <a:cs typeface="Times New Roman" panose="02020603050405020304" pitchFamily="18" charset="0"/>
                </a:rPr>
                <a:t>Future research would include creating more blocks within CharacterCreator. There would be more figures for users to select and use to create characters. This would allow users to create more complex blocks with CharacterCreator. In addition, the objects created would be able to be rendered on the CharacterCreator screen. This would make CharacterCreator more efficient, for the user would be able to see what they have created immediately.</a:t>
              </a:r>
            </a:p>
          </p:txBody>
        </p:sp>
      </p:grpSp>
      <p:grpSp>
        <p:nvGrpSpPr>
          <p:cNvPr id="18" name="Group 17"/>
          <p:cNvGrpSpPr/>
          <p:nvPr/>
        </p:nvGrpSpPr>
        <p:grpSpPr>
          <a:xfrm>
            <a:off x="33499854" y="16683645"/>
            <a:ext cx="10107283" cy="3544121"/>
            <a:chOff x="33576054" y="18770434"/>
            <a:chExt cx="10107283" cy="3544121"/>
          </a:xfrm>
        </p:grpSpPr>
        <p:sp>
          <p:nvSpPr>
            <p:cNvPr id="19" name="Title 1"/>
            <p:cNvSpPr txBox="1">
              <a:spLocks/>
            </p:cNvSpPr>
            <p:nvPr/>
          </p:nvSpPr>
          <p:spPr>
            <a:xfrm>
              <a:off x="33576054" y="18770434"/>
              <a:ext cx="10058400" cy="914400"/>
            </a:xfrm>
            <a:prstGeom prst="rect">
              <a:avLst/>
            </a:prstGeom>
            <a:solidFill>
              <a:srgbClr val="5F12D0">
                <a:alpha val="80000"/>
              </a:srgbClr>
            </a:solidFill>
          </p:spPr>
          <p:txBody>
            <a:bodyPr vert="horz" lIns="438912" tIns="219456" rIns="438912" bIns="219456" rtlCol="0" anchor="ctr">
              <a:noAutofit/>
            </a:bodyPr>
            <a:lstStyle/>
            <a:p>
              <a:pPr algn="ctr">
                <a:spcBef>
                  <a:spcPct val="0"/>
                </a:spcBef>
              </a:pPr>
              <a:r>
                <a:rPr lang="en-US" sz="6000" b="1" dirty="0" smtClean="0">
                  <a:latin typeface="Cambria" pitchFamily="18" charset="0"/>
                  <a:ea typeface="+mj-ea"/>
                  <a:cs typeface="Browallia New" pitchFamily="34" charset="-34"/>
                </a:rPr>
                <a:t>Conclusion</a:t>
              </a:r>
              <a:endParaRPr lang="en-US" sz="6000" b="1" dirty="0">
                <a:latin typeface="Cambria" pitchFamily="18" charset="0"/>
                <a:ea typeface="+mj-ea"/>
                <a:cs typeface="Browallia New" pitchFamily="34" charset="-34"/>
              </a:endParaRPr>
            </a:p>
          </p:txBody>
        </p:sp>
        <p:sp>
          <p:nvSpPr>
            <p:cNvPr id="20" name="Title 1"/>
            <p:cNvSpPr txBox="1">
              <a:spLocks/>
            </p:cNvSpPr>
            <p:nvPr/>
          </p:nvSpPr>
          <p:spPr>
            <a:xfrm>
              <a:off x="33624937" y="19684835"/>
              <a:ext cx="10058400" cy="2629720"/>
            </a:xfrm>
            <a:prstGeom prst="rect">
              <a:avLst/>
            </a:prstGeom>
            <a:solidFill>
              <a:schemeClr val="accent6">
                <a:lumMod val="20000"/>
                <a:lumOff val="80000"/>
                <a:alpha val="85000"/>
              </a:schemeClr>
            </a:solidFill>
            <a:ln>
              <a:noFill/>
            </a:ln>
          </p:spPr>
          <p:txBody>
            <a:bodyPr vert="horz" lIns="438912" tIns="219456" rIns="438912" bIns="219456" rtlCol="0" anchor="ctr">
              <a:noAutofit/>
            </a:bodyPr>
            <a:lstStyle/>
            <a:p>
              <a:pPr algn="just"/>
              <a:r>
                <a:rPr lang="en-US" sz="2800" dirty="0" smtClean="0">
                  <a:solidFill>
                    <a:schemeClr val="bg1"/>
                  </a:solidFill>
                  <a:latin typeface="Times New Roman" panose="02020603050405020304" pitchFamily="18" charset="0"/>
                  <a:cs typeface="Times New Roman" panose="02020603050405020304" pitchFamily="18" charset="0"/>
                </a:rPr>
                <a:t>The data obtained throughout this research project supports the claim that CharacterCreator is much more efficient and easy to use than text-based languages such as OpenSCAD. CharacterCreator makes it fun to program and create 3D models, and adds excitement to computer science for young/new programmers. </a:t>
              </a:r>
              <a:endParaRPr lang="en-US" sz="2800" dirty="0">
                <a:solidFill>
                  <a:schemeClr val="bg1"/>
                </a:solidFill>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629497" y="26398014"/>
            <a:ext cx="10058400" cy="5833087"/>
            <a:chOff x="11592121" y="1900639"/>
            <a:chExt cx="10058400" cy="4823595"/>
          </a:xfrm>
        </p:grpSpPr>
        <p:sp>
          <p:nvSpPr>
            <p:cNvPr id="22" name="Title 1"/>
            <p:cNvSpPr txBox="1">
              <a:spLocks/>
            </p:cNvSpPr>
            <p:nvPr/>
          </p:nvSpPr>
          <p:spPr>
            <a:xfrm>
              <a:off x="11592121" y="1900639"/>
              <a:ext cx="10058400" cy="914400"/>
            </a:xfrm>
            <a:prstGeom prst="rect">
              <a:avLst/>
            </a:prstGeom>
            <a:solidFill>
              <a:srgbClr val="5F12D0">
                <a:alpha val="80000"/>
              </a:srgbClr>
            </a:solidFill>
          </p:spPr>
          <p:txBody>
            <a:bodyPr vert="horz" lIns="438912" tIns="219456" rIns="438912" bIns="219456" rtlCol="0" anchor="ctr">
              <a:noAutofit/>
            </a:bodyPr>
            <a:lstStyle/>
            <a:p>
              <a:pPr algn="ctr">
                <a:spcBef>
                  <a:spcPct val="0"/>
                </a:spcBef>
              </a:pPr>
              <a:r>
                <a:rPr lang="en-US" sz="6000" b="1" dirty="0" smtClean="0">
                  <a:latin typeface="Cambria" pitchFamily="18" charset="0"/>
                  <a:ea typeface="+mj-ea"/>
                  <a:cs typeface="Browallia New" pitchFamily="34" charset="-34"/>
                </a:rPr>
                <a:t>Materials</a:t>
              </a:r>
              <a:endParaRPr lang="en-US" sz="6000" b="1" dirty="0">
                <a:latin typeface="Cambria" pitchFamily="18" charset="0"/>
                <a:ea typeface="+mj-ea"/>
                <a:cs typeface="Browallia New" pitchFamily="34" charset="-34"/>
              </a:endParaRPr>
            </a:p>
          </p:txBody>
        </p:sp>
        <p:sp>
          <p:nvSpPr>
            <p:cNvPr id="23" name="Title 1"/>
            <p:cNvSpPr txBox="1">
              <a:spLocks/>
            </p:cNvSpPr>
            <p:nvPr/>
          </p:nvSpPr>
          <p:spPr>
            <a:xfrm>
              <a:off x="11592121" y="2855692"/>
              <a:ext cx="10058400" cy="3868542"/>
            </a:xfrm>
            <a:prstGeom prst="rect">
              <a:avLst/>
            </a:prstGeom>
            <a:solidFill>
              <a:schemeClr val="accent6">
                <a:lumMod val="20000"/>
                <a:lumOff val="80000"/>
                <a:alpha val="85000"/>
              </a:schemeClr>
            </a:solidFill>
            <a:ln>
              <a:noFill/>
            </a:ln>
          </p:spPr>
          <p:txBody>
            <a:bodyPr vert="horz" lIns="438912" tIns="219456" rIns="438912" bIns="219456" numCol="2" rtlCol="0" anchor="ctr">
              <a:noAutofit/>
            </a:bodyPr>
            <a:lstStyle/>
            <a:p>
              <a:pPr marL="457200" indent="-457200">
                <a:buFont typeface="Arial"/>
                <a:buChar char="•"/>
              </a:pPr>
              <a:r>
                <a:rPr lang="en-US" sz="3600" dirty="0" smtClean="0">
                  <a:solidFill>
                    <a:schemeClr val="bg1"/>
                  </a:solidFill>
                  <a:latin typeface="Times New Roman" panose="02020603050405020304" pitchFamily="18" charset="0"/>
                  <a:cs typeface="Times New Roman" panose="02020603050405020304" pitchFamily="18" charset="0"/>
                </a:rPr>
                <a:t>Atom Text Editor</a:t>
              </a:r>
            </a:p>
            <a:p>
              <a:pPr marL="457200" indent="-457200">
                <a:buFont typeface="Arial"/>
                <a:buChar char="•"/>
              </a:pPr>
              <a:r>
                <a:rPr lang="en-US" sz="3600" dirty="0" smtClean="0">
                  <a:solidFill>
                    <a:schemeClr val="bg1"/>
                  </a:solidFill>
                  <a:latin typeface="Times New Roman" panose="02020603050405020304" pitchFamily="18" charset="0"/>
                  <a:cs typeface="Times New Roman" panose="02020603050405020304" pitchFamily="18" charset="0"/>
                </a:rPr>
                <a:t>Blockly Developer Tools</a:t>
              </a:r>
            </a:p>
            <a:p>
              <a:pPr marL="457200" indent="-457200">
                <a:buFont typeface="Arial"/>
                <a:buChar char="•"/>
              </a:pPr>
              <a:endParaRPr lang="en-US" sz="36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a:buChar char="•"/>
              </a:pPr>
              <a:endParaRPr lang="en-US" sz="36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a:buChar char="•"/>
              </a:pPr>
              <a:endParaRPr lang="en-US" sz="3600" dirty="0">
                <a:solidFill>
                  <a:schemeClr val="bg1"/>
                </a:solidFill>
                <a:latin typeface="Times New Roman" panose="02020603050405020304" pitchFamily="18" charset="0"/>
                <a:cs typeface="Times New Roman" panose="02020603050405020304" pitchFamily="18" charset="0"/>
              </a:endParaRPr>
            </a:p>
            <a:p>
              <a:pPr marL="457200" indent="-457200">
                <a:buFont typeface="Arial"/>
                <a:buChar char="•"/>
              </a:pPr>
              <a:endParaRPr lang="en-US" sz="36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a:buChar char="•"/>
              </a:pPr>
              <a:r>
                <a:rPr lang="en-US" sz="3600" dirty="0" smtClean="0">
                  <a:solidFill>
                    <a:schemeClr val="bg1"/>
                  </a:solidFill>
                  <a:latin typeface="Times New Roman" panose="02020603050405020304" pitchFamily="18" charset="0"/>
                  <a:cs typeface="Times New Roman" panose="02020603050405020304" pitchFamily="18" charset="0"/>
                </a:rPr>
                <a:t>Windows 10 Computer</a:t>
              </a:r>
            </a:p>
            <a:p>
              <a:pPr marL="457200" indent="-457200">
                <a:buFont typeface="Arial"/>
                <a:buChar char="•"/>
              </a:pPr>
              <a:r>
                <a:rPr lang="en-US" sz="3600" dirty="0" smtClean="0">
                  <a:solidFill>
                    <a:schemeClr val="bg1"/>
                  </a:solidFill>
                  <a:latin typeface="Times New Roman" panose="02020603050405020304" pitchFamily="18" charset="0"/>
                  <a:cs typeface="Times New Roman" panose="02020603050405020304" pitchFamily="18" charset="0"/>
                </a:rPr>
                <a:t>OpenSCAD 3D Modeling Software</a:t>
              </a:r>
            </a:p>
          </p:txBody>
        </p:sp>
      </p:grpSp>
      <p:grpSp>
        <p:nvGrpSpPr>
          <p:cNvPr id="27" name="Group 26"/>
          <p:cNvGrpSpPr/>
          <p:nvPr/>
        </p:nvGrpSpPr>
        <p:grpSpPr>
          <a:xfrm>
            <a:off x="33491845" y="3319944"/>
            <a:ext cx="10058400" cy="13101401"/>
            <a:chOff x="33617170" y="3535066"/>
            <a:chExt cx="10058400" cy="12967144"/>
          </a:xfrm>
        </p:grpSpPr>
        <p:sp>
          <p:nvSpPr>
            <p:cNvPr id="28" name="Title 1"/>
            <p:cNvSpPr txBox="1">
              <a:spLocks/>
            </p:cNvSpPr>
            <p:nvPr/>
          </p:nvSpPr>
          <p:spPr>
            <a:xfrm>
              <a:off x="33617170" y="4449466"/>
              <a:ext cx="10058400" cy="12052744"/>
            </a:xfrm>
            <a:prstGeom prst="rect">
              <a:avLst/>
            </a:prstGeom>
            <a:solidFill>
              <a:schemeClr val="accent6">
                <a:lumMod val="20000"/>
                <a:lumOff val="80000"/>
                <a:alpha val="85000"/>
              </a:schemeClr>
            </a:solidFill>
            <a:ln>
              <a:noFill/>
            </a:ln>
          </p:spPr>
          <p:txBody>
            <a:bodyPr vert="horz" lIns="438912" tIns="219456" rIns="438912" bIns="219456" rtlCol="0" anchor="ctr">
              <a:noAutofit/>
            </a:bodyPr>
            <a:lstStyle/>
            <a:p>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9" name="Title 1"/>
            <p:cNvSpPr txBox="1">
              <a:spLocks/>
            </p:cNvSpPr>
            <p:nvPr/>
          </p:nvSpPr>
          <p:spPr>
            <a:xfrm>
              <a:off x="33617170" y="3535066"/>
              <a:ext cx="10058400" cy="914400"/>
            </a:xfrm>
            <a:prstGeom prst="rect">
              <a:avLst/>
            </a:prstGeom>
            <a:solidFill>
              <a:srgbClr val="5F12D0">
                <a:alpha val="80000"/>
              </a:srgbClr>
            </a:solidFill>
          </p:spPr>
          <p:txBody>
            <a:bodyPr vert="horz" lIns="438912" tIns="219456" rIns="438912" bIns="219456" rtlCol="0" anchor="ctr">
              <a:noAutofit/>
            </a:bodyPr>
            <a:lstStyle/>
            <a:p>
              <a:pPr algn="ctr">
                <a:spcBef>
                  <a:spcPct val="0"/>
                </a:spcBef>
              </a:pPr>
              <a:r>
                <a:rPr lang="en-US" sz="6000" b="1" dirty="0" smtClean="0">
                  <a:latin typeface="Cambria" pitchFamily="18" charset="0"/>
                  <a:ea typeface="+mj-ea"/>
                  <a:cs typeface="Browallia New" pitchFamily="34" charset="-34"/>
                </a:rPr>
                <a:t>Data</a:t>
              </a:r>
            </a:p>
          </p:txBody>
        </p:sp>
      </p:grpSp>
      <p:graphicFrame>
        <p:nvGraphicFramePr>
          <p:cNvPr id="30" name="Table 29"/>
          <p:cNvGraphicFramePr>
            <a:graphicFrameLocks noGrp="1"/>
          </p:cNvGraphicFramePr>
          <p:nvPr>
            <p:extLst>
              <p:ext uri="{D42A27DB-BD31-4B8C-83A1-F6EECF244321}">
                <p14:modId xmlns:p14="http://schemas.microsoft.com/office/powerpoint/2010/main" val="752700127"/>
              </p:ext>
            </p:extLst>
          </p:nvPr>
        </p:nvGraphicFramePr>
        <p:xfrm>
          <a:off x="33645125" y="4415430"/>
          <a:ext cx="4831881" cy="10526863"/>
        </p:xfrm>
        <a:graphic>
          <a:graphicData uri="http://schemas.openxmlformats.org/drawingml/2006/table">
            <a:tbl>
              <a:tblPr firstRow="1" bandRow="1">
                <a:tableStyleId>{00A15C55-8517-42AA-B614-E9B94910E393}</a:tableStyleId>
              </a:tblPr>
              <a:tblGrid>
                <a:gridCol w="1610627"/>
                <a:gridCol w="1152066"/>
                <a:gridCol w="2069188"/>
              </a:tblGrid>
              <a:tr h="815597">
                <a:tc>
                  <a:txBody>
                    <a:bodyPr/>
                    <a:lstStyle/>
                    <a:p>
                      <a:pPr algn="ctr"/>
                      <a:endParaRPr lang="en-US" sz="2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fontAlgn="b"/>
                      <a:r>
                        <a:rPr lang="en-US" sz="2600" u="none" strike="noStrike" dirty="0">
                          <a:solidFill>
                            <a:schemeClr val="bg1"/>
                          </a:solidFill>
                          <a:effectLst/>
                        </a:rPr>
                        <a:t># of Blocks</a:t>
                      </a:r>
                      <a:endParaRPr lang="en-US" sz="2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solidFill>
                            <a:schemeClr val="bg1"/>
                          </a:solidFill>
                          <a:effectLst/>
                        </a:rPr>
                        <a:t># of Lines</a:t>
                      </a:r>
                      <a:endParaRPr lang="en-US" sz="2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7620" marR="7620" marT="7620" marB="0" anchor="b"/>
                </a:tc>
              </a:tr>
              <a:tr h="419661">
                <a:tc>
                  <a:txBody>
                    <a:bodyPr/>
                    <a:lstStyle/>
                    <a:p>
                      <a:pPr algn="ctr" fontAlgn="b"/>
                      <a:r>
                        <a:rPr lang="en-US" sz="2600" u="none" strike="noStrike" dirty="0">
                          <a:effectLst/>
                        </a:rPr>
                        <a:t>Sphere</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2</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411682">
                <a:tc>
                  <a:txBody>
                    <a:bodyPr/>
                    <a:lstStyle/>
                    <a:p>
                      <a:pPr algn="ctr" fontAlgn="b"/>
                      <a:r>
                        <a:rPr lang="en-US" sz="2600" u="none" strike="noStrike" dirty="0">
                          <a:effectLst/>
                        </a:rPr>
                        <a:t>Cube </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4</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1</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419661">
                <a:tc>
                  <a:txBody>
                    <a:bodyPr/>
                    <a:lstStyle/>
                    <a:p>
                      <a:pPr algn="ctr" fontAlgn="b"/>
                      <a:r>
                        <a:rPr lang="en-US" sz="2600" u="none" strike="noStrike">
                          <a:effectLst/>
                        </a:rPr>
                        <a:t>Cylinder</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3</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419661">
                <a:tc>
                  <a:txBody>
                    <a:bodyPr/>
                    <a:lstStyle/>
                    <a:p>
                      <a:pPr algn="ctr" fontAlgn="b"/>
                      <a:r>
                        <a:rPr lang="en-US" sz="2600" u="none" strike="noStrike">
                          <a:effectLst/>
                        </a:rPr>
                        <a:t>Cone</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3</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1</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419661">
                <a:tc>
                  <a:txBody>
                    <a:bodyPr/>
                    <a:lstStyle/>
                    <a:p>
                      <a:pPr algn="ctr" fontAlgn="b"/>
                      <a:r>
                        <a:rPr lang="en-US" sz="2600" u="none" strike="noStrike">
                          <a:effectLst/>
                        </a:rPr>
                        <a:t>Torus</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5</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5</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419661">
                <a:tc>
                  <a:txBody>
                    <a:bodyPr/>
                    <a:lstStyle/>
                    <a:p>
                      <a:pPr algn="ctr" fontAlgn="b"/>
                      <a:r>
                        <a:rPr lang="en-US" sz="2600" u="none" strike="noStrike">
                          <a:effectLst/>
                        </a:rPr>
                        <a:t>Hexnut</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3</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419661">
                <a:tc>
                  <a:txBody>
                    <a:bodyPr/>
                    <a:lstStyle/>
                    <a:p>
                      <a:pPr algn="ctr" fontAlgn="b"/>
                      <a:r>
                        <a:rPr lang="en-US" sz="2600" u="none" strike="noStrike" dirty="0">
                          <a:effectLst/>
                        </a:rPr>
                        <a:t>Circle</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2</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624001">
                <a:tc>
                  <a:txBody>
                    <a:bodyPr/>
                    <a:lstStyle/>
                    <a:p>
                      <a:pPr algn="ctr" fontAlgn="b"/>
                      <a:r>
                        <a:rPr lang="en-US" sz="2600" u="none" strike="noStrike" dirty="0">
                          <a:effectLst/>
                        </a:rPr>
                        <a:t>Rectangle</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3</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1</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419661">
                <a:tc>
                  <a:txBody>
                    <a:bodyPr/>
                    <a:lstStyle/>
                    <a:p>
                      <a:pPr algn="ctr" fontAlgn="b"/>
                      <a:r>
                        <a:rPr lang="en-US" sz="2600" u="none" strike="noStrike" dirty="0">
                          <a:effectLst/>
                        </a:rPr>
                        <a:t>Ellipse</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3</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3</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933243">
                <a:tc>
                  <a:txBody>
                    <a:bodyPr/>
                    <a:lstStyle/>
                    <a:p>
                      <a:pPr algn="ctr" fontAlgn="b"/>
                      <a:r>
                        <a:rPr lang="en-US" sz="2600" u="none" strike="noStrike" dirty="0">
                          <a:effectLst/>
                        </a:rPr>
                        <a:t>Equilateral </a:t>
                      </a:r>
                      <a:r>
                        <a:rPr lang="en-US" sz="2600" u="none" strike="noStrike" dirty="0" smtClean="0">
                          <a:effectLst/>
                        </a:rPr>
                        <a:t>Triangle</a:t>
                      </a:r>
                      <a:endParaRPr lang="en-US" sz="2600" u="none" strike="noStrike" dirty="0" smtClean="0">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1</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5</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624001">
                <a:tc>
                  <a:txBody>
                    <a:bodyPr/>
                    <a:lstStyle/>
                    <a:p>
                      <a:pPr algn="ctr" fontAlgn="b"/>
                      <a:r>
                        <a:rPr lang="en-US" sz="2600" u="none" strike="noStrike">
                          <a:effectLst/>
                        </a:rPr>
                        <a:t>Rhombus</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6</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419661">
                <a:tc>
                  <a:txBody>
                    <a:bodyPr/>
                    <a:lstStyle/>
                    <a:p>
                      <a:pPr algn="ctr" fontAlgn="b"/>
                      <a:r>
                        <a:rPr lang="en-US" sz="2600" u="none" strike="noStrike">
                          <a:effectLst/>
                        </a:rPr>
                        <a:t>Cat Head</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30</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419661">
                <a:tc>
                  <a:txBody>
                    <a:bodyPr/>
                    <a:lstStyle/>
                    <a:p>
                      <a:pPr algn="ctr" fontAlgn="b"/>
                      <a:r>
                        <a:rPr lang="en-US" sz="2600" u="none" strike="noStrike">
                          <a:effectLst/>
                        </a:rPr>
                        <a:t>Bear</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42</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419661">
                <a:tc>
                  <a:txBody>
                    <a:bodyPr/>
                    <a:lstStyle/>
                    <a:p>
                      <a:pPr algn="ctr" fontAlgn="b"/>
                      <a:r>
                        <a:rPr lang="en-US" sz="2600" u="none" strike="noStrike">
                          <a:effectLst/>
                        </a:rPr>
                        <a:t>Fish</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100</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831403">
                <a:tc>
                  <a:txBody>
                    <a:bodyPr/>
                    <a:lstStyle/>
                    <a:p>
                      <a:pPr algn="ctr" fontAlgn="b"/>
                      <a:r>
                        <a:rPr lang="en-US" sz="2600" u="none" strike="noStrike">
                          <a:effectLst/>
                        </a:rPr>
                        <a:t>Cube Outline</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6</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419661">
                <a:tc>
                  <a:txBody>
                    <a:bodyPr/>
                    <a:lstStyle/>
                    <a:p>
                      <a:pPr algn="ctr" fontAlgn="b"/>
                      <a:r>
                        <a:rPr lang="en-US" sz="2600" u="none" strike="noStrike">
                          <a:effectLst/>
                        </a:rPr>
                        <a:t>Sun</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smtClean="0">
                          <a:effectLst/>
                        </a:rPr>
                        <a:t>20</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419661">
                <a:tc>
                  <a:txBody>
                    <a:bodyPr/>
                    <a:lstStyle/>
                    <a:p>
                      <a:pPr algn="ctr" fontAlgn="b"/>
                      <a:r>
                        <a:rPr lang="en-US" sz="2600" u="none" strike="noStrike">
                          <a:effectLst/>
                        </a:rPr>
                        <a:t>Antler</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20</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411682">
                <a:tc>
                  <a:txBody>
                    <a:bodyPr/>
                    <a:lstStyle/>
                    <a:p>
                      <a:pPr algn="ctr" fontAlgn="b"/>
                      <a:r>
                        <a:rPr lang="en-US" sz="2600" u="none" strike="noStrike">
                          <a:effectLst/>
                        </a:rPr>
                        <a:t>Ear</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419661">
                <a:tc>
                  <a:txBody>
                    <a:bodyPr/>
                    <a:lstStyle/>
                    <a:p>
                      <a:pPr algn="ctr" fontAlgn="b"/>
                      <a:r>
                        <a:rPr lang="en-US" sz="2600" u="none" strike="noStrike">
                          <a:effectLst/>
                        </a:rPr>
                        <a:t>Reindeer</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45</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419661">
                <a:tc>
                  <a:txBody>
                    <a:bodyPr/>
                    <a:lstStyle/>
                    <a:p>
                      <a:pPr algn="ctr" fontAlgn="b"/>
                      <a:r>
                        <a:rPr lang="en-US" sz="2600" u="none" strike="noStrike" dirty="0">
                          <a:effectLst/>
                        </a:rPr>
                        <a:t>Dog Ear</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1</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17</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2610042467"/>
              </p:ext>
            </p:extLst>
          </p:nvPr>
        </p:nvGraphicFramePr>
        <p:xfrm>
          <a:off x="38727092" y="4442726"/>
          <a:ext cx="4655036" cy="10499566"/>
        </p:xfrm>
        <a:graphic>
          <a:graphicData uri="http://schemas.openxmlformats.org/drawingml/2006/table">
            <a:tbl>
              <a:tblPr firstRow="1" bandRow="1">
                <a:tableStyleId>{00A15C55-8517-42AA-B614-E9B94910E393}</a:tableStyleId>
              </a:tblPr>
              <a:tblGrid>
                <a:gridCol w="1617489"/>
                <a:gridCol w="1617489"/>
                <a:gridCol w="1420058"/>
              </a:tblGrid>
              <a:tr h="117984">
                <a:tc>
                  <a:txBody>
                    <a:bodyPr/>
                    <a:lstStyle/>
                    <a:p>
                      <a:pPr algn="ctr"/>
                      <a:endParaRPr lang="en-US" sz="2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fontAlgn="b"/>
                      <a:r>
                        <a:rPr lang="en-US" sz="2600" u="none" strike="noStrike" dirty="0">
                          <a:solidFill>
                            <a:schemeClr val="bg1"/>
                          </a:solidFill>
                          <a:effectLst/>
                        </a:rPr>
                        <a:t># of Blocks</a:t>
                      </a:r>
                      <a:endParaRPr lang="en-US" sz="2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solidFill>
                            <a:schemeClr val="bg1"/>
                          </a:solidFill>
                          <a:effectLst/>
                        </a:rPr>
                        <a:t># of Lines</a:t>
                      </a:r>
                      <a:endParaRPr lang="en-US" sz="2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7620" marR="7620" marT="7620" marB="0" anchor="b"/>
                </a:tc>
              </a:tr>
              <a:tr h="389267">
                <a:tc>
                  <a:txBody>
                    <a:bodyPr/>
                    <a:lstStyle/>
                    <a:p>
                      <a:pPr algn="ctr" fontAlgn="b"/>
                      <a:r>
                        <a:rPr lang="en-US" sz="2600" u="none" strike="noStrike">
                          <a:effectLst/>
                        </a:rPr>
                        <a:t>Eye</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6</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89267">
                <a:tc>
                  <a:txBody>
                    <a:bodyPr/>
                    <a:lstStyle/>
                    <a:p>
                      <a:pPr algn="ctr" fontAlgn="b"/>
                      <a:r>
                        <a:rPr lang="en-US" sz="2600" u="none" strike="noStrike">
                          <a:effectLst/>
                        </a:rPr>
                        <a:t>Nose</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89267">
                <a:tc>
                  <a:txBody>
                    <a:bodyPr/>
                    <a:lstStyle/>
                    <a:p>
                      <a:pPr algn="ctr" fontAlgn="b"/>
                      <a:r>
                        <a:rPr lang="en-US" sz="2600" u="none" strike="noStrike">
                          <a:effectLst/>
                        </a:rPr>
                        <a:t>Beard</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37</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89267">
                <a:tc>
                  <a:txBody>
                    <a:bodyPr/>
                    <a:lstStyle/>
                    <a:p>
                      <a:pPr algn="ctr" fontAlgn="b"/>
                      <a:r>
                        <a:rPr lang="en-US" sz="2600" u="none" strike="noStrike" dirty="0">
                          <a:effectLst/>
                        </a:rPr>
                        <a:t>Hat</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36</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771189">
                <a:tc>
                  <a:txBody>
                    <a:bodyPr/>
                    <a:lstStyle/>
                    <a:p>
                      <a:pPr algn="ctr" fontAlgn="b"/>
                      <a:r>
                        <a:rPr lang="en-US" sz="2600" u="none" strike="noStrike" dirty="0">
                          <a:effectLst/>
                        </a:rPr>
                        <a:t>Penguin Head</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1</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29</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771189">
                <a:tc>
                  <a:txBody>
                    <a:bodyPr/>
                    <a:lstStyle/>
                    <a:p>
                      <a:pPr algn="ctr" fontAlgn="b"/>
                      <a:r>
                        <a:rPr lang="en-US" sz="2600" u="none" strike="noStrike">
                          <a:effectLst/>
                        </a:rPr>
                        <a:t>Penguin Buttons</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8</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771189">
                <a:tc>
                  <a:txBody>
                    <a:bodyPr/>
                    <a:lstStyle/>
                    <a:p>
                      <a:pPr algn="ctr" fontAlgn="b"/>
                      <a:r>
                        <a:rPr lang="en-US" sz="2600" u="none" strike="noStrike">
                          <a:effectLst/>
                        </a:rPr>
                        <a:t>Penguin Wing</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1</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6</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89267">
                <a:tc>
                  <a:txBody>
                    <a:bodyPr/>
                    <a:lstStyle/>
                    <a:p>
                      <a:pPr algn="ctr" fontAlgn="b"/>
                      <a:r>
                        <a:rPr lang="en-US" sz="2600" u="none" strike="noStrike">
                          <a:effectLst/>
                        </a:rPr>
                        <a:t>3d Text</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4</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3</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89267">
                <a:tc>
                  <a:txBody>
                    <a:bodyPr/>
                    <a:lstStyle/>
                    <a:p>
                      <a:pPr algn="ctr" fontAlgn="b"/>
                      <a:r>
                        <a:rPr lang="en-US" sz="2600" u="none" strike="noStrike" dirty="0">
                          <a:effectLst/>
                        </a:rPr>
                        <a:t>2d </a:t>
                      </a:r>
                      <a:r>
                        <a:rPr lang="en-US" sz="2600" u="none" strike="noStrike" dirty="0" smtClean="0">
                          <a:effectLst/>
                        </a:rPr>
                        <a:t>Text</a:t>
                      </a:r>
                      <a:endParaRPr lang="en-US" sz="2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3</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89267">
                <a:tc>
                  <a:txBody>
                    <a:bodyPr/>
                    <a:lstStyle/>
                    <a:p>
                      <a:pPr algn="ctr" fontAlgn="b"/>
                      <a:r>
                        <a:rPr lang="en-US" sz="2600" u="none" strike="noStrike" dirty="0" smtClean="0">
                          <a:effectLst/>
                        </a:rPr>
                        <a:t>Translate</a:t>
                      </a:r>
                      <a:endParaRPr lang="en-US" sz="2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4</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2</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89267">
                <a:tc>
                  <a:txBody>
                    <a:bodyPr/>
                    <a:lstStyle/>
                    <a:p>
                      <a:pPr algn="ctr" fontAlgn="b"/>
                      <a:r>
                        <a:rPr lang="en-US" sz="2600" u="none" strike="noStrike">
                          <a:effectLst/>
                        </a:rPr>
                        <a:t>Scale</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4</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2</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89267">
                <a:tc>
                  <a:txBody>
                    <a:bodyPr/>
                    <a:lstStyle/>
                    <a:p>
                      <a:pPr algn="ctr" fontAlgn="b"/>
                      <a:r>
                        <a:rPr lang="en-US" sz="2600" u="none" strike="noStrike">
                          <a:effectLst/>
                        </a:rPr>
                        <a:t>Rotate</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4</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2</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89267">
                <a:tc>
                  <a:txBody>
                    <a:bodyPr/>
                    <a:lstStyle/>
                    <a:p>
                      <a:pPr algn="ctr" fontAlgn="b"/>
                      <a:r>
                        <a:rPr lang="en-US" sz="2600" u="none" strike="noStrike">
                          <a:effectLst/>
                        </a:rPr>
                        <a:t>Mirror</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2</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89267">
                <a:tc>
                  <a:txBody>
                    <a:bodyPr/>
                    <a:lstStyle/>
                    <a:p>
                      <a:pPr algn="ctr" fontAlgn="b"/>
                      <a:r>
                        <a:rPr lang="en-US" sz="2600" u="none" strike="noStrike">
                          <a:effectLst/>
                        </a:rPr>
                        <a:t>Sides</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2</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2</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771189">
                <a:tc>
                  <a:txBody>
                    <a:bodyPr/>
                    <a:lstStyle/>
                    <a:p>
                      <a:pPr algn="ctr" fontAlgn="b"/>
                      <a:r>
                        <a:rPr lang="en-US" sz="2600" u="none" strike="noStrike">
                          <a:effectLst/>
                        </a:rPr>
                        <a:t>Rotate Extrude</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2</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2</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89267">
                <a:tc>
                  <a:txBody>
                    <a:bodyPr/>
                    <a:lstStyle/>
                    <a:p>
                      <a:pPr algn="ctr" fontAlgn="b"/>
                      <a:r>
                        <a:rPr lang="en-US" sz="2600" u="none" strike="noStrike">
                          <a:effectLst/>
                        </a:rPr>
                        <a:t>Color</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2</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2</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89267">
                <a:tc>
                  <a:txBody>
                    <a:bodyPr/>
                    <a:lstStyle/>
                    <a:p>
                      <a:pPr algn="ctr" fontAlgn="b"/>
                      <a:r>
                        <a:rPr lang="en-US" sz="2600" u="none" strike="noStrike">
                          <a:effectLst/>
                        </a:rPr>
                        <a:t>Union</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2</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753586">
                <a:tc>
                  <a:txBody>
                    <a:bodyPr/>
                    <a:lstStyle/>
                    <a:p>
                      <a:pPr algn="ctr" fontAlgn="b"/>
                      <a:r>
                        <a:rPr lang="en-US" sz="2600" u="none" strike="noStrike" dirty="0">
                          <a:effectLst/>
                        </a:rPr>
                        <a:t>Intersection</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2</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89267">
                <a:tc>
                  <a:txBody>
                    <a:bodyPr/>
                    <a:lstStyle/>
                    <a:p>
                      <a:pPr algn="ctr" fontAlgn="b"/>
                      <a:r>
                        <a:rPr lang="en-US" sz="2600" u="none" strike="noStrike">
                          <a:effectLst/>
                        </a:rPr>
                        <a:t>Difference</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1</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a:effectLst/>
                        </a:rPr>
                        <a:t>2</a:t>
                      </a:r>
                      <a:endParaRPr lang="en-US" sz="2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r h="389267">
                <a:tc>
                  <a:txBody>
                    <a:bodyPr/>
                    <a:lstStyle/>
                    <a:p>
                      <a:pPr algn="ctr" fontAlgn="b"/>
                      <a:r>
                        <a:rPr lang="en-US" sz="2600" u="none" strike="noStrike" dirty="0">
                          <a:effectLst/>
                        </a:rPr>
                        <a:t>Hull</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1</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2600" u="none" strike="noStrike" dirty="0">
                          <a:effectLst/>
                        </a:rPr>
                        <a:t>2</a:t>
                      </a: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r>
            </a:tbl>
          </a:graphicData>
        </a:graphic>
      </p:graphicFrame>
      <p:sp>
        <p:nvSpPr>
          <p:cNvPr id="38" name="TextBox 37"/>
          <p:cNvSpPr txBox="1"/>
          <p:nvPr/>
        </p:nvSpPr>
        <p:spPr>
          <a:xfrm>
            <a:off x="33836327" y="15055506"/>
            <a:ext cx="9519734" cy="1384995"/>
          </a:xfrm>
          <a:prstGeom prst="rect">
            <a:avLst/>
          </a:prstGeom>
          <a:noFill/>
        </p:spPr>
        <p:txBody>
          <a:bodyPr wrap="square" rtlCol="0">
            <a:spAutoFit/>
          </a:bodyPr>
          <a:lstStyle/>
          <a:p>
            <a:pPr algn="just"/>
            <a:r>
              <a:rPr lang="en-US" sz="2800" dirty="0" smtClean="0">
                <a:solidFill>
                  <a:schemeClr val="bg1"/>
                </a:solidFill>
                <a:latin typeface="Times New Roman" panose="02020603050405020304" pitchFamily="18" charset="0"/>
                <a:cs typeface="Times New Roman" panose="02020603050405020304" pitchFamily="18" charset="0"/>
              </a:rPr>
              <a:t>As seen by the results, CharacterCreator blocks abstract the number of equivalent OpenSCAD lines that would be needed to create the equivalent character.</a:t>
            </a:r>
            <a:endParaRPr lang="en-US" sz="2800" dirty="0">
              <a:solidFill>
                <a:schemeClr val="bg1"/>
              </a:solidFill>
              <a:latin typeface="Times New Roman" panose="02020603050405020304" pitchFamily="18" charset="0"/>
              <a:cs typeface="Times New Roman" panose="02020603050405020304" pitchFamily="18" charset="0"/>
            </a:endParaRPr>
          </a:p>
        </p:txBody>
      </p:sp>
      <p:cxnSp>
        <p:nvCxnSpPr>
          <p:cNvPr id="59" name="Straight Arrow Connector 58"/>
          <p:cNvCxnSpPr/>
          <p:nvPr/>
        </p:nvCxnSpPr>
        <p:spPr>
          <a:xfrm>
            <a:off x="23691183" y="6419621"/>
            <a:ext cx="3503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0" name="Picture 69"/>
          <p:cNvPicPr>
            <a:picLocks noChangeAspect="1"/>
          </p:cNvPicPr>
          <p:nvPr/>
        </p:nvPicPr>
        <p:blipFill rotWithShape="1">
          <a:blip r:embed="rId6">
            <a:extLst>
              <a:ext uri="{28A0092B-C50C-407E-A947-70E740481C1C}">
                <a14:useLocalDpi xmlns:a14="http://schemas.microsoft.com/office/drawing/2010/main" val="0"/>
              </a:ext>
            </a:extLst>
          </a:blip>
          <a:srcRect l="16814" t="2794" r="15936" b="5671"/>
          <a:stretch/>
        </p:blipFill>
        <p:spPr>
          <a:xfrm>
            <a:off x="999869" y="30500544"/>
            <a:ext cx="3429001" cy="1524000"/>
          </a:xfrm>
          <a:prstGeom prst="rect">
            <a:avLst/>
          </a:prstGeom>
        </p:spPr>
      </p:pic>
      <p:pic>
        <p:nvPicPr>
          <p:cNvPr id="73" name="Picture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9767" y="30460438"/>
            <a:ext cx="2057232" cy="1695422"/>
          </a:xfrm>
          <a:prstGeom prst="rect">
            <a:avLst/>
          </a:prstGeom>
        </p:spPr>
      </p:pic>
      <p:grpSp>
        <p:nvGrpSpPr>
          <p:cNvPr id="43" name="Group 42"/>
          <p:cNvGrpSpPr/>
          <p:nvPr/>
        </p:nvGrpSpPr>
        <p:grpSpPr>
          <a:xfrm>
            <a:off x="11461169" y="3316512"/>
            <a:ext cx="21031200" cy="14159264"/>
            <a:chOff x="11269313" y="18281718"/>
            <a:chExt cx="21031200" cy="14159264"/>
          </a:xfrm>
        </p:grpSpPr>
        <p:grpSp>
          <p:nvGrpSpPr>
            <p:cNvPr id="24" name="Group 23"/>
            <p:cNvGrpSpPr/>
            <p:nvPr/>
          </p:nvGrpSpPr>
          <p:grpSpPr>
            <a:xfrm>
              <a:off x="11269313" y="18281718"/>
              <a:ext cx="21031200" cy="14059467"/>
              <a:chOff x="11430000" y="2971800"/>
              <a:chExt cx="21031200" cy="12228632"/>
            </a:xfrm>
          </p:grpSpPr>
          <p:sp>
            <p:nvSpPr>
              <p:cNvPr id="25" name="Title 1"/>
              <p:cNvSpPr txBox="1">
                <a:spLocks/>
              </p:cNvSpPr>
              <p:nvPr/>
            </p:nvSpPr>
            <p:spPr>
              <a:xfrm>
                <a:off x="11430000" y="3886202"/>
                <a:ext cx="21031200" cy="11314230"/>
              </a:xfrm>
              <a:prstGeom prst="rect">
                <a:avLst/>
              </a:prstGeom>
              <a:solidFill>
                <a:schemeClr val="accent6">
                  <a:lumMod val="20000"/>
                  <a:lumOff val="80000"/>
                  <a:alpha val="85000"/>
                </a:schemeClr>
              </a:solidFill>
              <a:ln>
                <a:noFill/>
              </a:ln>
            </p:spPr>
            <p:txBody>
              <a:bodyPr vert="horz" lIns="438912" tIns="219456" rIns="438912" bIns="219456" rtlCol="0" anchor="t">
                <a:noAutofit/>
              </a:bodyPr>
              <a:lstStyle/>
              <a:p>
                <a:pPr algn="just"/>
                <a:endParaRPr lang="en-US" sz="2800" dirty="0">
                  <a:solidFill>
                    <a:schemeClr val="bg1"/>
                  </a:solidFill>
                  <a:latin typeface="Arial Narrow" pitchFamily="34" charset="0"/>
                </a:endParaRPr>
              </a:p>
            </p:txBody>
          </p:sp>
          <p:sp>
            <p:nvSpPr>
              <p:cNvPr id="26" name="Title 1"/>
              <p:cNvSpPr txBox="1">
                <a:spLocks/>
              </p:cNvSpPr>
              <p:nvPr/>
            </p:nvSpPr>
            <p:spPr>
              <a:xfrm>
                <a:off x="11430000" y="2971800"/>
                <a:ext cx="21031200" cy="914400"/>
              </a:xfrm>
              <a:prstGeom prst="rect">
                <a:avLst/>
              </a:prstGeom>
              <a:solidFill>
                <a:srgbClr val="5F12D0">
                  <a:alpha val="80000"/>
                </a:srgbClr>
              </a:solidFill>
            </p:spPr>
            <p:txBody>
              <a:bodyPr vert="horz" lIns="438912" tIns="219456" rIns="438912" bIns="219456" rtlCol="0" anchor="ctr">
                <a:noAutofit/>
              </a:bodyPr>
              <a:lstStyle/>
              <a:p>
                <a:pPr algn="ctr">
                  <a:spcBef>
                    <a:spcPct val="0"/>
                  </a:spcBef>
                </a:pPr>
                <a:r>
                  <a:rPr lang="en-US" sz="6000" b="1" dirty="0" smtClean="0">
                    <a:latin typeface="Cambria" pitchFamily="18" charset="0"/>
                    <a:ea typeface="+mj-ea"/>
                    <a:cs typeface="Browallia New" pitchFamily="34" charset="-34"/>
                  </a:rPr>
                  <a:t>Procedure</a:t>
                </a:r>
                <a:endParaRPr lang="en-US" sz="6000" b="1" dirty="0">
                  <a:latin typeface="Cambria" pitchFamily="18" charset="0"/>
                  <a:ea typeface="+mj-ea"/>
                  <a:cs typeface="Browallia New" pitchFamily="34" charset="-34"/>
                </a:endParaRPr>
              </a:p>
            </p:txBody>
          </p:sp>
        </p:grpSp>
        <p:sp>
          <p:nvSpPr>
            <p:cNvPr id="41" name="Rectangle 40"/>
            <p:cNvSpPr/>
            <p:nvPr/>
          </p:nvSpPr>
          <p:spPr>
            <a:xfrm>
              <a:off x="11734423" y="18991146"/>
              <a:ext cx="20184173" cy="13449836"/>
            </a:xfrm>
            <a:prstGeom prst="rect">
              <a:avLst/>
            </a:prstGeom>
          </p:spPr>
          <p:txBody>
            <a:bodyPr wrap="square">
              <a:spAutoFit/>
            </a:bodyPr>
            <a:lstStyle/>
            <a:p>
              <a:endParaRPr lang="en-US" sz="2800" b="1" dirty="0">
                <a:solidFill>
                  <a:schemeClr val="bg1"/>
                </a:solidFill>
                <a:latin typeface="Times New Roman" panose="02020603050405020304" pitchFamily="18" charset="0"/>
                <a:ea typeface="Verdana" pitchFamily="34" charset="0"/>
                <a:cs typeface="Times New Roman" panose="02020603050405020304" pitchFamily="18" charset="0"/>
              </a:endParaRPr>
            </a:p>
            <a:p>
              <a:r>
                <a:rPr lang="en-US" sz="2800" b="1" dirty="0">
                  <a:solidFill>
                    <a:schemeClr val="bg1"/>
                  </a:solidFill>
                  <a:latin typeface="Times New Roman" panose="02020603050405020304" pitchFamily="18" charset="0"/>
                  <a:ea typeface="Verdana" pitchFamily="34" charset="0"/>
                  <a:cs typeface="Times New Roman" panose="02020603050405020304" pitchFamily="18" charset="0"/>
                </a:rPr>
                <a:t>Design</a:t>
              </a:r>
            </a:p>
            <a:p>
              <a:pPr marL="457200" indent="-457200" algn="just">
                <a:buFont typeface="Arial" pitchFamily="34" charset="0"/>
                <a:buChar char="•"/>
              </a:pPr>
              <a:r>
                <a:rPr lang="en-US" sz="2800" dirty="0">
                  <a:solidFill>
                    <a:schemeClr val="bg1"/>
                  </a:solidFill>
                  <a:latin typeface="Times New Roman" panose="02020603050405020304" pitchFamily="18" charset="0"/>
                  <a:ea typeface="Verdana" pitchFamily="34" charset="0"/>
                  <a:cs typeface="Times New Roman" panose="02020603050405020304" pitchFamily="18" charset="0"/>
                </a:rPr>
                <a:t>Created a design for how the user interface would look</a:t>
              </a:r>
            </a:p>
            <a:p>
              <a:pPr marL="457200" indent="-457200" algn="just">
                <a:buFont typeface="Arial" pitchFamily="34" charset="0"/>
                <a:buChar char="•"/>
              </a:pPr>
              <a:r>
                <a:rPr lang="en-US" sz="2800" dirty="0" smtClean="0">
                  <a:solidFill>
                    <a:schemeClr val="bg1"/>
                  </a:solidFill>
                  <a:latin typeface="Times New Roman" panose="02020603050405020304" pitchFamily="18" charset="0"/>
                  <a:ea typeface="Verdana" pitchFamily="34" charset="0"/>
                  <a:cs typeface="Times New Roman" panose="02020603050405020304" pitchFamily="18" charset="0"/>
                </a:rPr>
                <a:t>Decided </a:t>
              </a:r>
              <a:r>
                <a:rPr lang="en-US" sz="2800" dirty="0">
                  <a:solidFill>
                    <a:schemeClr val="bg1"/>
                  </a:solidFill>
                  <a:latin typeface="Times New Roman" panose="02020603050405020304" pitchFamily="18" charset="0"/>
                  <a:ea typeface="Verdana" pitchFamily="34" charset="0"/>
                  <a:cs typeface="Times New Roman" panose="02020603050405020304" pitchFamily="18" charset="0"/>
                </a:rPr>
                <a:t>which blocks to make that generate code for simple OpenSCAD </a:t>
              </a:r>
              <a:r>
                <a:rPr lang="en-US" sz="2800" dirty="0" smtClean="0">
                  <a:solidFill>
                    <a:schemeClr val="bg1"/>
                  </a:solidFill>
                  <a:latin typeface="Times New Roman" panose="02020603050405020304" pitchFamily="18" charset="0"/>
                  <a:ea typeface="Verdana" pitchFamily="34" charset="0"/>
                  <a:cs typeface="Times New Roman" panose="02020603050405020304" pitchFamily="18" charset="0"/>
                </a:rPr>
                <a:t>objects, as </a:t>
              </a:r>
              <a:r>
                <a:rPr lang="en-US" sz="2800" dirty="0">
                  <a:solidFill>
                    <a:schemeClr val="bg1"/>
                  </a:solidFill>
                  <a:latin typeface="Times New Roman" panose="02020603050405020304" pitchFamily="18" charset="0"/>
                  <a:ea typeface="Verdana" pitchFamily="34" charset="0"/>
                  <a:cs typeface="Times New Roman" panose="02020603050405020304" pitchFamily="18" charset="0"/>
                </a:rPr>
                <a:t>well as create additional pre-defined blocks for users. These blocks included:</a:t>
              </a:r>
            </a:p>
            <a:p>
              <a:pPr marL="1371600" lvl="1" indent="-457200" algn="just">
                <a:buFont typeface="Arial" pitchFamily="34" charset="0"/>
                <a:buChar char="•"/>
              </a:pPr>
              <a:r>
                <a:rPr lang="en-US" sz="2800" dirty="0">
                  <a:solidFill>
                    <a:schemeClr val="bg1"/>
                  </a:solidFill>
                  <a:latin typeface="Times New Roman" panose="02020603050405020304" pitchFamily="18" charset="0"/>
                  <a:ea typeface="Verdana" pitchFamily="34" charset="0"/>
                  <a:cs typeface="Times New Roman" panose="02020603050405020304" pitchFamily="18" charset="0"/>
                </a:rPr>
                <a:t>Sphere</a:t>
              </a:r>
            </a:p>
            <a:p>
              <a:pPr marL="1371600" lvl="1" indent="-457200" algn="just">
                <a:buFont typeface="Arial" pitchFamily="34" charset="0"/>
                <a:buChar char="•"/>
              </a:pPr>
              <a:r>
                <a:rPr lang="en-US" sz="2800" dirty="0">
                  <a:solidFill>
                    <a:schemeClr val="bg1"/>
                  </a:solidFill>
                  <a:latin typeface="Times New Roman" panose="02020603050405020304" pitchFamily="18" charset="0"/>
                  <a:ea typeface="Verdana" pitchFamily="34" charset="0"/>
                  <a:cs typeface="Times New Roman" panose="02020603050405020304" pitchFamily="18" charset="0"/>
                </a:rPr>
                <a:t>Union</a:t>
              </a:r>
            </a:p>
            <a:p>
              <a:pPr marL="1371600" lvl="1" indent="-457200" algn="just">
                <a:buFont typeface="Arial" pitchFamily="34" charset="0"/>
                <a:buChar char="•"/>
              </a:pPr>
              <a:r>
                <a:rPr lang="en-US" sz="2800" dirty="0">
                  <a:solidFill>
                    <a:schemeClr val="bg1"/>
                  </a:solidFill>
                  <a:latin typeface="Times New Roman" panose="02020603050405020304" pitchFamily="18" charset="0"/>
                  <a:ea typeface="Verdana" pitchFamily="34" charset="0"/>
                  <a:cs typeface="Times New Roman" panose="02020603050405020304" pitchFamily="18" charset="0"/>
                </a:rPr>
                <a:t>Torus (additional block)</a:t>
              </a:r>
            </a:p>
            <a:p>
              <a:pPr marL="1371600" lvl="1" indent="-457200" algn="just">
                <a:buFont typeface="Arial" pitchFamily="34" charset="0"/>
                <a:buChar char="•"/>
              </a:pPr>
              <a:r>
                <a:rPr lang="en-US" sz="2800" dirty="0">
                  <a:solidFill>
                    <a:schemeClr val="bg1"/>
                  </a:solidFill>
                  <a:latin typeface="Times New Roman" panose="02020603050405020304" pitchFamily="18" charset="0"/>
                  <a:ea typeface="Verdana" pitchFamily="34" charset="0"/>
                  <a:cs typeface="Times New Roman" panose="02020603050405020304" pitchFamily="18" charset="0"/>
                </a:rPr>
                <a:t>Ellipse (additional </a:t>
              </a:r>
              <a:r>
                <a:rPr lang="en-US" sz="2800" dirty="0" smtClean="0">
                  <a:solidFill>
                    <a:schemeClr val="bg1"/>
                  </a:solidFill>
                  <a:latin typeface="Times New Roman" panose="02020603050405020304" pitchFamily="18" charset="0"/>
                  <a:ea typeface="Verdana" pitchFamily="34" charset="0"/>
                  <a:cs typeface="Times New Roman" panose="02020603050405020304" pitchFamily="18" charset="0"/>
                </a:rPr>
                <a:t>block)</a:t>
              </a:r>
              <a:endParaRPr lang="en-US" sz="2800" dirty="0">
                <a:solidFill>
                  <a:schemeClr val="bg1"/>
                </a:solidFill>
                <a:latin typeface="Times New Roman" panose="02020603050405020304" pitchFamily="18" charset="0"/>
                <a:ea typeface="Verdana" pitchFamily="34" charset="0"/>
                <a:cs typeface="Times New Roman" panose="02020603050405020304" pitchFamily="18" charset="0"/>
              </a:endParaRPr>
            </a:p>
            <a:p>
              <a:pPr marL="457200" indent="-457200" algn="just">
                <a:buFont typeface="Arial" panose="020B0604020202020204" pitchFamily="34" charset="0"/>
                <a:buChar char="•"/>
              </a:pPr>
              <a:r>
                <a:rPr lang="en-US" sz="2800" dirty="0">
                  <a:solidFill>
                    <a:schemeClr val="bg1"/>
                  </a:solidFill>
                  <a:latin typeface="Times New Roman" panose="02020603050405020304" pitchFamily="18" charset="0"/>
                  <a:ea typeface="Verdana" pitchFamily="34" charset="0"/>
                  <a:cs typeface="Times New Roman" panose="02020603050405020304" pitchFamily="18" charset="0"/>
                </a:rPr>
                <a:t>Decided which figure blocks to create to make my application </a:t>
              </a:r>
              <a:r>
                <a:rPr lang="en-US" sz="2800" dirty="0" smtClean="0">
                  <a:solidFill>
                    <a:schemeClr val="bg1"/>
                  </a:solidFill>
                  <a:latin typeface="Times New Roman" panose="02020603050405020304" pitchFamily="18" charset="0"/>
                  <a:ea typeface="Verdana" pitchFamily="34" charset="0"/>
                  <a:cs typeface="Times New Roman" panose="02020603050405020304" pitchFamily="18" charset="0"/>
                </a:rPr>
                <a:t>more fun and engaging for young students. </a:t>
              </a:r>
              <a:r>
                <a:rPr lang="en-US" sz="2800" dirty="0">
                  <a:solidFill>
                    <a:schemeClr val="bg1"/>
                  </a:solidFill>
                  <a:latin typeface="Times New Roman" panose="02020603050405020304" pitchFamily="18" charset="0"/>
                  <a:ea typeface="Verdana" pitchFamily="34" charset="0"/>
                  <a:cs typeface="Times New Roman" panose="02020603050405020304" pitchFamily="18" charset="0"/>
                </a:rPr>
                <a:t>These figures included:</a:t>
              </a:r>
            </a:p>
            <a:p>
              <a:pPr marL="1371600" lvl="1" indent="-457200" algn="just">
                <a:buFont typeface="Arial" pitchFamily="34" charset="0"/>
                <a:buChar char="•"/>
              </a:pPr>
              <a:r>
                <a:rPr lang="en-US" sz="2800" dirty="0">
                  <a:solidFill>
                    <a:schemeClr val="bg1"/>
                  </a:solidFill>
                  <a:latin typeface="Times New Roman" panose="02020603050405020304" pitchFamily="18" charset="0"/>
                  <a:ea typeface="Verdana" pitchFamily="34" charset="0"/>
                  <a:cs typeface="Times New Roman" panose="02020603050405020304" pitchFamily="18" charset="0"/>
                </a:rPr>
                <a:t>Beard</a:t>
              </a:r>
            </a:p>
            <a:p>
              <a:pPr marL="1371600" lvl="1" indent="-457200" algn="just">
                <a:buFont typeface="Arial" pitchFamily="34" charset="0"/>
                <a:buChar char="•"/>
              </a:pPr>
              <a:r>
                <a:rPr lang="en-US" sz="2800" dirty="0">
                  <a:solidFill>
                    <a:schemeClr val="bg1"/>
                  </a:solidFill>
                  <a:latin typeface="Times New Roman" panose="02020603050405020304" pitchFamily="18" charset="0"/>
                  <a:ea typeface="Verdana" pitchFamily="34" charset="0"/>
                  <a:cs typeface="Times New Roman" panose="02020603050405020304" pitchFamily="18" charset="0"/>
                </a:rPr>
                <a:t>Nose</a:t>
              </a:r>
            </a:p>
            <a:p>
              <a:pPr marL="1371600" lvl="1" indent="-457200" algn="just">
                <a:buFont typeface="Arial" pitchFamily="34" charset="0"/>
                <a:buChar char="•"/>
              </a:pPr>
              <a:r>
                <a:rPr lang="en-US" sz="2800" dirty="0">
                  <a:solidFill>
                    <a:schemeClr val="bg1"/>
                  </a:solidFill>
                  <a:latin typeface="Times New Roman" panose="02020603050405020304" pitchFamily="18" charset="0"/>
                  <a:ea typeface="Verdana" pitchFamily="34" charset="0"/>
                  <a:cs typeface="Times New Roman" panose="02020603050405020304" pitchFamily="18" charset="0"/>
                </a:rPr>
                <a:t>Penguin Head</a:t>
              </a:r>
            </a:p>
            <a:p>
              <a:pPr marL="1371600" lvl="1" indent="-457200" algn="just">
                <a:buFont typeface="Arial" pitchFamily="34" charset="0"/>
                <a:buChar char="•"/>
              </a:pPr>
              <a:r>
                <a:rPr lang="en-US" sz="2800" dirty="0" smtClean="0">
                  <a:solidFill>
                    <a:schemeClr val="bg1"/>
                  </a:solidFill>
                  <a:latin typeface="Times New Roman" panose="02020603050405020304" pitchFamily="18" charset="0"/>
                  <a:ea typeface="Verdana" pitchFamily="34" charset="0"/>
                  <a:cs typeface="Times New Roman" panose="02020603050405020304" pitchFamily="18" charset="0"/>
                </a:rPr>
                <a:t>Bear</a:t>
              </a:r>
              <a:endParaRPr lang="en-US" sz="2800" dirty="0">
                <a:solidFill>
                  <a:schemeClr val="bg1"/>
                </a:solidFill>
                <a:latin typeface="Times New Roman" panose="02020603050405020304" pitchFamily="18" charset="0"/>
                <a:ea typeface="Verdana" pitchFamily="34" charset="0"/>
                <a:cs typeface="Times New Roman" panose="02020603050405020304" pitchFamily="18" charset="0"/>
              </a:endParaRPr>
            </a:p>
            <a:p>
              <a:pPr algn="just"/>
              <a:r>
                <a:rPr lang="en-US" sz="2800" b="1" dirty="0">
                  <a:solidFill>
                    <a:schemeClr val="bg1"/>
                  </a:solidFill>
                  <a:latin typeface="Times New Roman" panose="02020603050405020304" pitchFamily="18" charset="0"/>
                  <a:ea typeface="Verdana" pitchFamily="34" charset="0"/>
                  <a:cs typeface="Times New Roman" panose="02020603050405020304" pitchFamily="18" charset="0"/>
                </a:rPr>
                <a:t>Coding/Debugging</a:t>
              </a:r>
              <a:endParaRPr lang="en-US" sz="2800" dirty="0">
                <a:solidFill>
                  <a:schemeClr val="bg1"/>
                </a:solidFill>
                <a:latin typeface="Times New Roman" panose="02020603050405020304" pitchFamily="18" charset="0"/>
                <a:ea typeface="Verdana" pitchFamily="34" charset="0"/>
                <a:cs typeface="Times New Roman" panose="02020603050405020304" pitchFamily="18" charset="0"/>
              </a:endParaRPr>
            </a:p>
            <a:p>
              <a:pPr marL="457200" indent="-457200" algn="just">
                <a:buFont typeface="Arial" pitchFamily="34" charset="0"/>
                <a:buChar char="•"/>
              </a:pPr>
              <a:r>
                <a:rPr lang="en-US" sz="2800" dirty="0">
                  <a:solidFill>
                    <a:schemeClr val="bg1"/>
                  </a:solidFill>
                  <a:latin typeface="Times New Roman" panose="02020603050405020304" pitchFamily="18" charset="0"/>
                  <a:ea typeface="Verdana" pitchFamily="34" charset="0"/>
                  <a:cs typeface="Times New Roman" panose="02020603050405020304" pitchFamily="18" charset="0"/>
                </a:rPr>
                <a:t>Most of the time was used for programming and </a:t>
              </a:r>
              <a:r>
                <a:rPr lang="en-US" sz="2800" dirty="0" smtClean="0">
                  <a:solidFill>
                    <a:schemeClr val="bg1"/>
                  </a:solidFill>
                  <a:latin typeface="Times New Roman" panose="02020603050405020304" pitchFamily="18" charset="0"/>
                  <a:ea typeface="Verdana" pitchFamily="34" charset="0"/>
                  <a:cs typeface="Times New Roman" panose="02020603050405020304" pitchFamily="18" charset="0"/>
                </a:rPr>
                <a:t>debugging</a:t>
              </a:r>
            </a:p>
            <a:p>
              <a:pPr marL="1371600" lvl="1" indent="-457200" algn="just">
                <a:buFont typeface="Arial" pitchFamily="34" charset="0"/>
                <a:buChar char="•"/>
              </a:pPr>
              <a:r>
                <a:rPr lang="en-US" sz="2800" dirty="0" smtClean="0">
                  <a:solidFill>
                    <a:schemeClr val="bg1"/>
                  </a:solidFill>
                  <a:latin typeface="Times New Roman" panose="02020603050405020304" pitchFamily="18" charset="0"/>
                  <a:ea typeface="Verdana" pitchFamily="34" charset="0"/>
                  <a:cs typeface="Times New Roman" panose="02020603050405020304" pitchFamily="18" charset="0"/>
                </a:rPr>
                <a:t>Learn JavaScript, HTML, and how to use the Blockly developer tools</a:t>
              </a:r>
              <a:endParaRPr lang="en-US" sz="2800" dirty="0">
                <a:solidFill>
                  <a:schemeClr val="bg1"/>
                </a:solidFill>
                <a:latin typeface="Times New Roman" panose="02020603050405020304" pitchFamily="18" charset="0"/>
                <a:ea typeface="Verdana" pitchFamily="34" charset="0"/>
                <a:cs typeface="Times New Roman" panose="02020603050405020304" pitchFamily="18" charset="0"/>
              </a:endParaRPr>
            </a:p>
            <a:p>
              <a:pPr marL="457200" indent="-457200" algn="just">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Created and tested all provided blocks to ensure they work using the Blockly developer </a:t>
              </a:r>
              <a:r>
                <a:rPr lang="en-US" sz="2800" dirty="0" smtClean="0">
                  <a:solidFill>
                    <a:schemeClr val="bg1"/>
                  </a:solidFill>
                  <a:latin typeface="Times New Roman" panose="02020603050405020304" pitchFamily="18" charset="0"/>
                  <a:cs typeface="Times New Roman" panose="02020603050405020304" pitchFamily="18" charset="0"/>
                </a:rPr>
                <a:t>tools</a:t>
              </a:r>
            </a:p>
            <a:p>
              <a:pPr marL="1371600" lvl="1" indent="-457200" algn="just">
                <a:buFont typeface="Arial" panose="020B0604020202020204" pitchFamily="34" charset="0"/>
                <a:buChar char="•"/>
              </a:pPr>
              <a:r>
                <a:rPr lang="en-US" sz="2800" dirty="0" smtClean="0">
                  <a:solidFill>
                    <a:schemeClr val="bg1"/>
                  </a:solidFill>
                  <a:latin typeface="Times New Roman" panose="02020603050405020304" pitchFamily="18" charset="0"/>
                  <a:cs typeface="Times New Roman" panose="02020603050405020304" pitchFamily="18" charset="0"/>
                </a:rPr>
                <a:t>Blockly is a </a:t>
              </a:r>
              <a:r>
                <a:rPr lang="en-US" sz="2800" dirty="0">
                  <a:solidFill>
                    <a:schemeClr val="bg1"/>
                  </a:solidFill>
                  <a:latin typeface="Times New Roman" panose="02020603050405020304" pitchFamily="18" charset="0"/>
                  <a:cs typeface="Times New Roman" panose="02020603050405020304" pitchFamily="18" charset="0"/>
                </a:rPr>
                <a:t>library that adds a visual code editor to web and Android apps. The Blockly editor uses interlocking, graphical blocks to represent code concepts like variables, logical expressions, loops, and more. It allows users to apply programming principles without having to worry about syntax or the intimidation of a blinking cursor on the command line.</a:t>
              </a:r>
              <a:endParaRPr lang="en-US" sz="2800" dirty="0" smtClean="0">
                <a:solidFill>
                  <a:schemeClr val="bg1"/>
                </a:solidFill>
                <a:latin typeface="Times New Roman" panose="02020603050405020304" pitchFamily="18" charset="0"/>
                <a:ea typeface="Verdana" pitchFamily="34" charset="0"/>
                <a:cs typeface="Times New Roman" panose="02020603050405020304" pitchFamily="18" charset="0"/>
              </a:endParaRPr>
            </a:p>
            <a:p>
              <a:pPr marL="1371600" lvl="1" indent="-457200" algn="just">
                <a:buFont typeface="Arial" panose="020B0604020202020204" pitchFamily="34" charset="0"/>
                <a:buChar char="•"/>
              </a:pPr>
              <a:r>
                <a:rPr lang="en-US" sz="2800" dirty="0" smtClean="0">
                  <a:solidFill>
                    <a:schemeClr val="bg1"/>
                  </a:solidFill>
                  <a:latin typeface="Times New Roman" panose="02020603050405020304" pitchFamily="18" charset="0"/>
                  <a:ea typeface="Verdana" pitchFamily="34" charset="0"/>
                  <a:cs typeface="Times New Roman" panose="02020603050405020304" pitchFamily="18" charset="0"/>
                </a:rPr>
                <a:t>Coding was done in the Atom text editor using JavaScript and HTML</a:t>
              </a:r>
            </a:p>
            <a:p>
              <a:pPr algn="just"/>
              <a:r>
                <a:rPr lang="en-US" sz="2800" b="1" dirty="0">
                  <a:solidFill>
                    <a:schemeClr val="bg1"/>
                  </a:solidFill>
                  <a:latin typeface="Times New Roman" panose="02020603050405020304" pitchFamily="18" charset="0"/>
                  <a:ea typeface="Verdana" pitchFamily="34" charset="0"/>
                  <a:cs typeface="Times New Roman" panose="02020603050405020304" pitchFamily="18" charset="0"/>
                </a:rPr>
                <a:t>Testing</a:t>
              </a:r>
            </a:p>
            <a:p>
              <a:pPr marL="285750" indent="-28575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To test the program, multiple different blocks were tested using CharacterCreator. The number of blocks used were recorded, as well as the number of lines of code that were generated. A t-test was performed on these to determine if there was a statistical significance in the difference. </a:t>
              </a:r>
              <a:endParaRPr lang="en-US" sz="2800" dirty="0" smtClean="0">
                <a:solidFill>
                  <a:schemeClr val="bg1"/>
                </a:solidFill>
                <a:latin typeface="Times New Roman" panose="02020603050405020304" pitchFamily="18" charset="0"/>
                <a:ea typeface="Verdana" pitchFamily="34" charset="0"/>
                <a:cs typeface="Times New Roman" panose="02020603050405020304" pitchFamily="18" charset="0"/>
              </a:endParaRPr>
            </a:p>
            <a:p>
              <a:pPr algn="just"/>
              <a:r>
                <a:rPr lang="en-US" sz="2800" b="1" dirty="0" smtClean="0">
                  <a:solidFill>
                    <a:schemeClr val="bg1"/>
                  </a:solidFill>
                  <a:latin typeface="Times New Roman" panose="02020603050405020304" pitchFamily="18" charset="0"/>
                  <a:ea typeface="Verdana" pitchFamily="34" charset="0"/>
                  <a:cs typeface="Times New Roman" panose="02020603050405020304" pitchFamily="18" charset="0"/>
                </a:rPr>
                <a:t>Creating a tutorial</a:t>
              </a:r>
            </a:p>
            <a:p>
              <a:pPr marL="457200" indent="-457200" algn="just">
                <a:buFont typeface="Arial" panose="020B0604020202020204" pitchFamily="34" charset="0"/>
                <a:buChar char="•"/>
              </a:pPr>
              <a:r>
                <a:rPr lang="en-US" sz="2800" dirty="0" smtClean="0">
                  <a:solidFill>
                    <a:schemeClr val="bg1"/>
                  </a:solidFill>
                  <a:latin typeface="Times New Roman" panose="02020603050405020304" pitchFamily="18" charset="0"/>
                  <a:ea typeface="Verdana" pitchFamily="34" charset="0"/>
                  <a:cs typeface="Times New Roman" panose="02020603050405020304" pitchFamily="18" charset="0"/>
                </a:rPr>
                <a:t>A script was written for a tutorial for CharacterCreator users</a:t>
              </a:r>
            </a:p>
            <a:p>
              <a:pPr marL="457200" indent="-457200" algn="just">
                <a:buFont typeface="Arial" panose="020B0604020202020204" pitchFamily="34" charset="0"/>
                <a:buChar char="•"/>
              </a:pPr>
              <a:r>
                <a:rPr lang="en-US" sz="2800" dirty="0" smtClean="0">
                  <a:solidFill>
                    <a:schemeClr val="bg1"/>
                  </a:solidFill>
                  <a:latin typeface="Times New Roman" panose="02020603050405020304" pitchFamily="18" charset="0"/>
                  <a:ea typeface="Verdana" pitchFamily="34" charset="0"/>
                  <a:cs typeface="Times New Roman" panose="02020603050405020304" pitchFamily="18" charset="0"/>
                </a:rPr>
                <a:t>The tutorial was recorded in which the type of blocks were shown and multiple examples of shapes created were demonstrated</a:t>
              </a:r>
            </a:p>
            <a:p>
              <a:pPr marL="457200" indent="-457200" algn="just">
                <a:buFont typeface="Arial" panose="020B0604020202020204" pitchFamily="34" charset="0"/>
                <a:buChar char="•"/>
              </a:pPr>
              <a:r>
                <a:rPr lang="en-US" sz="2800" dirty="0" smtClean="0">
                  <a:solidFill>
                    <a:schemeClr val="bg1"/>
                  </a:solidFill>
                  <a:latin typeface="Times New Roman" panose="02020603050405020304" pitchFamily="18" charset="0"/>
                  <a:ea typeface="Verdana" pitchFamily="34" charset="0"/>
                  <a:cs typeface="Times New Roman" panose="02020603050405020304" pitchFamily="18" charset="0"/>
                </a:rPr>
                <a:t>Subtitles, music, and a voiceover were added to complete the tutorial</a:t>
              </a: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017509" y="20709773"/>
              <a:ext cx="2351333" cy="2322125"/>
            </a:xfrm>
            <a:prstGeom prst="rect">
              <a:avLst/>
            </a:prstGeom>
          </p:spPr>
        </p:pic>
        <p:pic>
          <p:nvPicPr>
            <p:cNvPr id="37" name="Pictur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98255" y="20503918"/>
              <a:ext cx="3620341" cy="2650606"/>
            </a:xfrm>
            <a:prstGeom prst="rect">
              <a:avLst/>
            </a:prstGeom>
          </p:spPr>
        </p:pic>
        <p:pic>
          <p:nvPicPr>
            <p:cNvPr id="39" name="Picture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47245" y="23556671"/>
              <a:ext cx="4053921" cy="3232540"/>
            </a:xfrm>
            <a:prstGeom prst="rect">
              <a:avLst/>
            </a:prstGeom>
          </p:spPr>
        </p:pic>
        <p:pic>
          <p:nvPicPr>
            <p:cNvPr id="40" name="Picture 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750474" y="23693510"/>
              <a:ext cx="3609642" cy="2845828"/>
            </a:xfrm>
            <a:prstGeom prst="rect">
              <a:avLst/>
            </a:prstGeom>
          </p:spPr>
        </p:pic>
      </p:grpSp>
      <p:grpSp>
        <p:nvGrpSpPr>
          <p:cNvPr id="48" name="Group 47"/>
          <p:cNvGrpSpPr/>
          <p:nvPr/>
        </p:nvGrpSpPr>
        <p:grpSpPr>
          <a:xfrm>
            <a:off x="11378613" y="18384707"/>
            <a:ext cx="21113756" cy="13923090"/>
            <a:chOff x="11327493" y="18384707"/>
            <a:chExt cx="21113756" cy="13923090"/>
          </a:xfrm>
        </p:grpSpPr>
        <p:grpSp>
          <p:nvGrpSpPr>
            <p:cNvPr id="44" name="Group 43"/>
            <p:cNvGrpSpPr/>
            <p:nvPr/>
          </p:nvGrpSpPr>
          <p:grpSpPr>
            <a:xfrm>
              <a:off x="11327493" y="18384707"/>
              <a:ext cx="21113756" cy="13923090"/>
              <a:chOff x="11042644" y="3199573"/>
              <a:chExt cx="21113756" cy="13923090"/>
            </a:xfrm>
          </p:grpSpPr>
          <p:grpSp>
            <p:nvGrpSpPr>
              <p:cNvPr id="32" name="Group 31"/>
              <p:cNvGrpSpPr/>
              <p:nvPr/>
            </p:nvGrpSpPr>
            <p:grpSpPr>
              <a:xfrm>
                <a:off x="11042644" y="3199573"/>
                <a:ext cx="21113756" cy="13923090"/>
                <a:chOff x="11287939" y="2407917"/>
                <a:chExt cx="21113756" cy="14647040"/>
              </a:xfrm>
            </p:grpSpPr>
            <p:sp>
              <p:nvSpPr>
                <p:cNvPr id="33" name="Title 1"/>
                <p:cNvSpPr txBox="1">
                  <a:spLocks/>
                </p:cNvSpPr>
                <p:nvPr/>
              </p:nvSpPr>
              <p:spPr>
                <a:xfrm>
                  <a:off x="11370495" y="3886202"/>
                  <a:ext cx="21031200" cy="13168755"/>
                </a:xfrm>
                <a:prstGeom prst="rect">
                  <a:avLst/>
                </a:prstGeom>
                <a:solidFill>
                  <a:schemeClr val="accent6">
                    <a:lumMod val="20000"/>
                    <a:lumOff val="80000"/>
                    <a:alpha val="85000"/>
                  </a:schemeClr>
                </a:solidFill>
                <a:ln>
                  <a:noFill/>
                </a:ln>
              </p:spPr>
              <p:txBody>
                <a:bodyPr vert="horz" lIns="438912" tIns="219456" rIns="438912" bIns="219456" rtlCol="0" anchor="t">
                  <a:noAutofit/>
                </a:bodyPr>
                <a:lstStyle/>
                <a:p>
                  <a:pPr algn="just"/>
                  <a:endParaRPr lang="en-US" sz="2800" dirty="0">
                    <a:solidFill>
                      <a:schemeClr val="bg1"/>
                    </a:solidFill>
                    <a:latin typeface="Arial Narrow" pitchFamily="34" charset="0"/>
                  </a:endParaRPr>
                </a:p>
              </p:txBody>
            </p:sp>
            <p:sp>
              <p:nvSpPr>
                <p:cNvPr id="34" name="Title 1"/>
                <p:cNvSpPr txBox="1">
                  <a:spLocks/>
                </p:cNvSpPr>
                <p:nvPr/>
              </p:nvSpPr>
              <p:spPr>
                <a:xfrm>
                  <a:off x="11287939" y="2407917"/>
                  <a:ext cx="21031200" cy="1376876"/>
                </a:xfrm>
                <a:prstGeom prst="rect">
                  <a:avLst/>
                </a:prstGeom>
                <a:solidFill>
                  <a:srgbClr val="5F12D0">
                    <a:alpha val="80000"/>
                  </a:srgbClr>
                </a:solidFill>
              </p:spPr>
              <p:txBody>
                <a:bodyPr vert="horz" lIns="438912" tIns="219456" rIns="438912" bIns="219456" rtlCol="0" anchor="ctr">
                  <a:noAutofit/>
                </a:bodyPr>
                <a:lstStyle/>
                <a:p>
                  <a:pPr algn="ctr">
                    <a:spcBef>
                      <a:spcPct val="0"/>
                    </a:spcBef>
                  </a:pPr>
                  <a:r>
                    <a:rPr lang="en-US" sz="6000" b="1" dirty="0" smtClean="0">
                      <a:latin typeface="Cambria" pitchFamily="18" charset="0"/>
                      <a:ea typeface="+mj-ea"/>
                      <a:cs typeface="Browallia New" pitchFamily="34" charset="-34"/>
                    </a:rPr>
                    <a:t>CharacterCreator</a:t>
                  </a:r>
                  <a:endParaRPr lang="en-US" sz="6000" b="1" dirty="0">
                    <a:latin typeface="Cambria" pitchFamily="18" charset="0"/>
                    <a:ea typeface="+mj-ea"/>
                    <a:cs typeface="Browallia New" pitchFamily="34" charset="-34"/>
                  </a:endParaRPr>
                </a:p>
              </p:txBody>
            </p:sp>
          </p:grpSp>
          <p:pic>
            <p:nvPicPr>
              <p:cNvPr id="35" name="Picture 34"/>
              <p:cNvPicPr>
                <a:picLocks noChangeAspect="1"/>
              </p:cNvPicPr>
              <p:nvPr/>
            </p:nvPicPr>
            <p:blipFill rotWithShape="1">
              <a:blip r:embed="rId12">
                <a:extLst>
                  <a:ext uri="{28A0092B-C50C-407E-A947-70E740481C1C}">
                    <a14:useLocalDpi xmlns:a14="http://schemas.microsoft.com/office/drawing/2010/main" val="0"/>
                  </a:ext>
                </a:extLst>
              </a:blip>
              <a:srcRect t="3657" r="23222"/>
              <a:stretch/>
            </p:blipFill>
            <p:spPr>
              <a:xfrm>
                <a:off x="11731254" y="4822964"/>
                <a:ext cx="6934655" cy="3565106"/>
              </a:xfrm>
              <a:prstGeom prst="rect">
                <a:avLst/>
              </a:prstGeom>
            </p:spPr>
          </p:pic>
          <p:pic>
            <p:nvPicPr>
              <p:cNvPr id="36" name="Picture 3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271962" y="4871830"/>
                <a:ext cx="4132411" cy="5127893"/>
              </a:xfrm>
              <a:prstGeom prst="rect">
                <a:avLst/>
              </a:prstGeom>
            </p:spPr>
          </p:pic>
          <p:pic>
            <p:nvPicPr>
              <p:cNvPr id="45" name="Picture 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100992" y="5154186"/>
                <a:ext cx="4132411" cy="5122105"/>
              </a:xfrm>
              <a:prstGeom prst="rect">
                <a:avLst/>
              </a:prstGeom>
            </p:spPr>
          </p:pic>
          <p:pic>
            <p:nvPicPr>
              <p:cNvPr id="47" name="Picture 46"/>
              <p:cNvPicPr>
                <a:picLocks noChangeAspect="1"/>
              </p:cNvPicPr>
              <p:nvPr/>
            </p:nvPicPr>
            <p:blipFill rotWithShape="1">
              <a:blip r:embed="rId15">
                <a:extLst>
                  <a:ext uri="{28A0092B-C50C-407E-A947-70E740481C1C}">
                    <a14:useLocalDpi xmlns:a14="http://schemas.microsoft.com/office/drawing/2010/main" val="0"/>
                  </a:ext>
                </a:extLst>
              </a:blip>
              <a:srcRect l="27254" t="8558" r="23343" b="13019"/>
              <a:stretch/>
            </p:blipFill>
            <p:spPr>
              <a:xfrm>
                <a:off x="28943261" y="5860376"/>
                <a:ext cx="1905000" cy="2133600"/>
              </a:xfrm>
              <a:prstGeom prst="rect">
                <a:avLst/>
              </a:prstGeom>
            </p:spPr>
          </p:pic>
          <p:sp>
            <p:nvSpPr>
              <p:cNvPr id="50" name="Right Arrow 49"/>
              <p:cNvSpPr/>
              <p:nvPr/>
            </p:nvSpPr>
            <p:spPr>
              <a:xfrm>
                <a:off x="18440400" y="6370848"/>
                <a:ext cx="831562" cy="334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a:off x="28127539" y="7008695"/>
                <a:ext cx="831562" cy="334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Elbow Connector 60"/>
              <p:cNvCxnSpPr/>
              <p:nvPr/>
            </p:nvCxnSpPr>
            <p:spPr>
              <a:xfrm rot="5400000" flipH="1" flipV="1">
                <a:off x="20724624" y="7033164"/>
                <a:ext cx="3580102" cy="2353016"/>
              </a:xfrm>
              <a:prstGeom prst="bentConnector3">
                <a:avLst>
                  <a:gd name="adj1" fmla="val -11192"/>
                </a:avLst>
              </a:prstGeom>
            </p:spPr>
            <p:style>
              <a:lnRef idx="1">
                <a:schemeClr val="accent1"/>
              </a:lnRef>
              <a:fillRef idx="0">
                <a:schemeClr val="accent1"/>
              </a:fillRef>
              <a:effectRef idx="0">
                <a:schemeClr val="accent1"/>
              </a:effectRef>
              <a:fontRef idx="minor">
                <a:schemeClr val="tx1"/>
              </a:fontRef>
            </p:style>
          </p:cxnSp>
          <p:sp>
            <p:nvSpPr>
              <p:cNvPr id="63" name="Right Arrow 62"/>
              <p:cNvSpPr/>
              <p:nvPr/>
            </p:nvSpPr>
            <p:spPr>
              <a:xfrm rot="5400000">
                <a:off x="30082473" y="8289459"/>
                <a:ext cx="831562" cy="334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rotWithShape="1">
              <a:blip r:embed="rId16">
                <a:extLst>
                  <a:ext uri="{28A0092B-C50C-407E-A947-70E740481C1C}">
                    <a14:useLocalDpi xmlns:a14="http://schemas.microsoft.com/office/drawing/2010/main" val="0"/>
                  </a:ext>
                </a:extLst>
              </a:blip>
              <a:srcRect r="13126" b="66"/>
              <a:stretch/>
            </p:blipFill>
            <p:spPr>
              <a:xfrm>
                <a:off x="21869987" y="11577231"/>
                <a:ext cx="7248687" cy="3247141"/>
              </a:xfrm>
              <a:prstGeom prst="rect">
                <a:avLst/>
              </a:prstGeom>
            </p:spPr>
          </p:pic>
          <p:pic>
            <p:nvPicPr>
              <p:cNvPr id="65" name="Picture 64"/>
              <p:cNvPicPr>
                <a:picLocks noChangeAspect="1"/>
              </p:cNvPicPr>
              <p:nvPr/>
            </p:nvPicPr>
            <p:blipFill rotWithShape="1">
              <a:blip r:embed="rId17">
                <a:extLst>
                  <a:ext uri="{28A0092B-C50C-407E-A947-70E740481C1C}">
                    <a14:useLocalDpi xmlns:a14="http://schemas.microsoft.com/office/drawing/2010/main" val="0"/>
                  </a:ext>
                </a:extLst>
              </a:blip>
              <a:srcRect l="23845" t="13354" r="12627" b="15690"/>
              <a:stretch/>
            </p:blipFill>
            <p:spPr>
              <a:xfrm>
                <a:off x="29961029" y="11755211"/>
                <a:ext cx="2120836" cy="2332919"/>
              </a:xfrm>
              <a:prstGeom prst="rect">
                <a:avLst/>
              </a:prstGeom>
            </p:spPr>
          </p:pic>
          <p:sp>
            <p:nvSpPr>
              <p:cNvPr id="66" name="Right Arrow 65"/>
              <p:cNvSpPr/>
              <p:nvPr/>
            </p:nvSpPr>
            <p:spPr>
              <a:xfrm>
                <a:off x="28611154" y="11873213"/>
                <a:ext cx="1564630" cy="445436"/>
              </a:xfrm>
              <a:prstGeom prst="rightArrow">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rotWithShape="1">
              <a:blip r:embed="rId18" cstate="print">
                <a:extLst>
                  <a:ext uri="{28A0092B-C50C-407E-A947-70E740481C1C}">
                    <a14:useLocalDpi xmlns:a14="http://schemas.microsoft.com/office/drawing/2010/main" val="0"/>
                  </a:ext>
                </a:extLst>
              </a:blip>
              <a:srcRect t="2805" r="9754"/>
              <a:stretch/>
            </p:blipFill>
            <p:spPr>
              <a:xfrm>
                <a:off x="11415049" y="11420124"/>
                <a:ext cx="6343147" cy="2780655"/>
              </a:xfrm>
              <a:prstGeom prst="rect">
                <a:avLst/>
              </a:prstGeom>
            </p:spPr>
          </p:pic>
          <p:pic>
            <p:nvPicPr>
              <p:cNvPr id="69" name="Picture 68"/>
              <p:cNvPicPr>
                <a:picLocks noChangeAspect="1"/>
              </p:cNvPicPr>
              <p:nvPr/>
            </p:nvPicPr>
            <p:blipFill rotWithShape="1">
              <a:blip r:embed="rId19">
                <a:extLst>
                  <a:ext uri="{28A0092B-C50C-407E-A947-70E740481C1C}">
                    <a14:useLocalDpi xmlns:a14="http://schemas.microsoft.com/office/drawing/2010/main" val="0"/>
                  </a:ext>
                </a:extLst>
              </a:blip>
              <a:srcRect l="22698" t="9098" r="20992" b="15370"/>
              <a:stretch/>
            </p:blipFill>
            <p:spPr>
              <a:xfrm>
                <a:off x="19142253" y="11973759"/>
                <a:ext cx="1534697" cy="1953251"/>
              </a:xfrm>
              <a:prstGeom prst="rect">
                <a:avLst/>
              </a:prstGeom>
            </p:spPr>
          </p:pic>
          <p:sp>
            <p:nvSpPr>
              <p:cNvPr id="68" name="Right Arrow 67"/>
              <p:cNvSpPr/>
              <p:nvPr/>
            </p:nvSpPr>
            <p:spPr>
              <a:xfrm>
                <a:off x="17497684" y="12769419"/>
                <a:ext cx="1470319" cy="524456"/>
              </a:xfrm>
              <a:prstGeom prst="rightArrow">
                <a:avLst/>
              </a:prstGeom>
              <a:solidFill>
                <a:srgbClr val="5F12D0"/>
              </a:solidFill>
              <a:ln>
                <a:solidFill>
                  <a:srgbClr val="5F1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0" b="100000" l="26352" r="98613">
                            <a14:foregroundMark x1="94313" y1="75970" x2="94313" y2="75970"/>
                            <a14:foregroundMark x1="88072" y1="79298" x2="88072" y2="79298"/>
                            <a14:foregroundMark x1="84189" y1="70795" x2="84189" y2="70795"/>
                            <a14:foregroundMark x1="77809" y1="86137" x2="77809" y2="86137"/>
                            <a14:foregroundMark x1="85437" y1="99630" x2="85437" y2="99630"/>
                            <a14:backgroundMark x1="82664" y1="85714" x2="82664" y2="85714"/>
                            <a14:backgroundMark x1="87464" y1="15058" x2="87464" y2="15058"/>
                            <a14:backgroundMark x1="45718" y1="90017" x2="45718" y2="90017"/>
                            <a14:backgroundMark x1="31278" y1="75014" x2="31278" y2="75014"/>
                            <a14:backgroundMark x1="48945" y1="10811" x2="48945" y2="10811"/>
                            <a14:backgroundMark x1="52843" y1="97043" x2="52843" y2="88909"/>
                            <a14:backgroundMark x1="54812" y1="6845" x2="54812" y2="6845"/>
                            <a14:backgroundMark x1="84189" y1="86137" x2="84189" y2="86137"/>
                            <a14:backgroundMark x1="76560" y1="91128" x2="76560" y2="91128"/>
                            <a14:backgroundMark x1="91817" y1="77634" x2="91817" y2="77634"/>
                            <a14:backgroundMark x1="93065" y1="92791" x2="93065" y2="92791"/>
                            <a14:backgroundMark x1="84189" y1="79298" x2="84189" y2="79298"/>
                            <a14:backgroundMark x1="81692" y1="90388" x2="81692" y2="90388"/>
                            <a14:backgroundMark x1="81692" y1="90388" x2="81692" y2="90388"/>
                            <a14:backgroundMark x1="91262" y1="84473" x2="91262" y2="84473"/>
                            <a14:backgroundMark x1="76006" y1="87800" x2="92510" y2="74307"/>
                            <a14:backgroundMark x1="80444" y1="95379" x2="95007" y2="75046"/>
                            <a14:backgroundMark x1="88627" y1="93715" x2="93065" y2="71719"/>
                            <a14:backgroundMark x1="95700" y1="86137" x2="89320" y2="81885"/>
                          </a14:backgroundRemoval>
                        </a14:imgEffect>
                      </a14:imgLayer>
                    </a14:imgProps>
                  </a:ext>
                  <a:ext uri="{28A0092B-C50C-407E-A947-70E740481C1C}">
                    <a14:useLocalDpi xmlns:a14="http://schemas.microsoft.com/office/drawing/2010/main" val="0"/>
                  </a:ext>
                </a:extLst>
              </a:blip>
              <a:srcRect l="25758" b="-2020"/>
              <a:stretch/>
            </p:blipFill>
            <p:spPr>
              <a:xfrm rot="5400000">
                <a:off x="29883552" y="14711564"/>
                <a:ext cx="2225104" cy="2293219"/>
              </a:xfrm>
              <a:prstGeom prst="rect">
                <a:avLst/>
              </a:prstGeom>
            </p:spPr>
          </p:pic>
          <p:sp>
            <p:nvSpPr>
              <p:cNvPr id="75" name="Right Arrow 74"/>
              <p:cNvSpPr/>
              <p:nvPr/>
            </p:nvSpPr>
            <p:spPr>
              <a:xfrm rot="5400000">
                <a:off x="30680331" y="14066913"/>
                <a:ext cx="951543" cy="428681"/>
              </a:xfrm>
              <a:prstGeom prst="rightArrow">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22" cstate="print">
                <a:extLst>
                  <a:ext uri="{BEBA8EAE-BF5A-486C-A8C5-ECC9F3942E4B}">
                    <a14:imgProps xmlns:a14="http://schemas.microsoft.com/office/drawing/2010/main">
                      <a14:imgLayer r:embed="rId23">
                        <a14:imgEffect>
                          <a14:backgroundRemoval t="0" b="97132" l="1862" r="99504">
                            <a14:backgroundMark x1="5751" y1="71594" x2="5751" y2="71594"/>
                            <a14:backgroundMark x1="8151" y1="30171" x2="8151" y2="30171"/>
                            <a14:backgroundMark x1="31113" y1="11031" x2="31113" y2="11031"/>
                            <a14:backgroundMark x1="83740" y1="9708" x2="83740" y2="9708"/>
                            <a14:backgroundMark x1="86595" y1="86928" x2="86595" y2="86928"/>
                            <a14:backgroundMark x1="31113" y1="86266" x2="31113" y2="86266"/>
                            <a14:backgroundMark x1="48821" y1="88858" x2="48821" y2="88858"/>
                            <a14:backgroundMark x1="49772" y1="8439" x2="49772" y2="8439"/>
                            <a14:backgroundMark x1="97145" y1="50579" x2="97145" y2="50579"/>
                            <a14:backgroundMark x1="97600" y1="12907" x2="97600" y2="12907"/>
                          </a14:backgroundRemoval>
                        </a14:imgEffect>
                      </a14:imgLayer>
                    </a14:imgProps>
                  </a:ext>
                  <a:ext uri="{28A0092B-C50C-407E-A947-70E740481C1C}">
                    <a14:useLocalDpi xmlns:a14="http://schemas.microsoft.com/office/drawing/2010/main" val="0"/>
                  </a:ext>
                </a:extLst>
              </a:blip>
              <a:stretch>
                <a:fillRect/>
              </a:stretch>
            </p:blipFill>
            <p:spPr>
              <a:xfrm rot="5400000">
                <a:off x="29217541" y="8946819"/>
                <a:ext cx="2487804" cy="1865853"/>
              </a:xfrm>
              <a:prstGeom prst="rect">
                <a:avLst/>
              </a:prstGeom>
            </p:spPr>
          </p:pic>
          <p:pic>
            <p:nvPicPr>
              <p:cNvPr id="78" name="Picture 77"/>
              <p:cNvPicPr>
                <a:picLocks noChangeAspect="1"/>
              </p:cNvPicPr>
              <p:nvPr/>
            </p:nvPicPr>
            <p:blipFill rotWithShape="1">
              <a:blip r:embed="rId24" cstate="print">
                <a:extLst>
                  <a:ext uri="{BEBA8EAE-BF5A-486C-A8C5-ECC9F3942E4B}">
                    <a14:imgProps xmlns:a14="http://schemas.microsoft.com/office/drawing/2010/main">
                      <a14:imgLayer r:embed="rId25">
                        <a14:imgEffect>
                          <a14:backgroundRemoval t="10000" b="90000" l="10000" r="90000"/>
                        </a14:imgEffect>
                      </a14:imgLayer>
                    </a14:imgProps>
                  </a:ext>
                  <a:ext uri="{28A0092B-C50C-407E-A947-70E740481C1C}">
                    <a14:useLocalDpi xmlns:a14="http://schemas.microsoft.com/office/drawing/2010/main" val="0"/>
                  </a:ext>
                </a:extLst>
              </a:blip>
              <a:srcRect l="22029" t="22654" r="19498" b="16089"/>
              <a:stretch/>
            </p:blipFill>
            <p:spPr>
              <a:xfrm rot="5400000">
                <a:off x="18863913" y="14958710"/>
                <a:ext cx="2208278" cy="1735078"/>
              </a:xfrm>
              <a:prstGeom prst="rect">
                <a:avLst/>
              </a:prstGeom>
            </p:spPr>
          </p:pic>
          <p:sp>
            <p:nvSpPr>
              <p:cNvPr id="79" name="Right Arrow 78"/>
              <p:cNvSpPr/>
              <p:nvPr/>
            </p:nvSpPr>
            <p:spPr>
              <a:xfrm rot="5400000">
                <a:off x="19535167" y="14102133"/>
                <a:ext cx="762196" cy="547589"/>
              </a:xfrm>
              <a:prstGeom prst="rightArrow">
                <a:avLst/>
              </a:prstGeom>
              <a:solidFill>
                <a:srgbClr val="5F12D0"/>
              </a:solidFill>
              <a:ln>
                <a:solidFill>
                  <a:srgbClr val="5F1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1269313" y="8471656"/>
                <a:ext cx="7247029" cy="3108543"/>
              </a:xfrm>
              <a:prstGeom prst="rect">
                <a:avLst/>
              </a:prstGeom>
              <a:noFill/>
            </p:spPr>
            <p:txBody>
              <a:bodyPr wrap="square" rtlCol="0">
                <a:spAutoFit/>
              </a:bodyPr>
              <a:lstStyle/>
              <a:p>
                <a:pPr algn="just"/>
                <a:r>
                  <a:rPr lang="en-US" sz="2800" dirty="0" smtClean="0">
                    <a:solidFill>
                      <a:schemeClr val="bg1"/>
                    </a:solidFill>
                    <a:latin typeface="Times New Roman" panose="02020603050405020304" pitchFamily="18" charset="0"/>
                    <a:cs typeface="Times New Roman" panose="02020603050405020304" pitchFamily="18" charset="0"/>
                  </a:rPr>
                  <a:t>Using CharacterCreator, blocks were used to create the code for the model. After the blocks were made OpenSCAD code was generated as seen in the middle. This OpenSCAD code rendered a 3D model of what the printed object would look like. The model was then printed as shown.</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71" name="TextBox 70"/>
              <p:cNvSpPr txBox="1"/>
              <p:nvPr/>
            </p:nvSpPr>
            <p:spPr>
              <a:xfrm>
                <a:off x="11184706" y="14337270"/>
                <a:ext cx="7029336" cy="2246769"/>
              </a:xfrm>
              <a:prstGeom prst="rect">
                <a:avLst/>
              </a:prstGeom>
              <a:noFill/>
            </p:spPr>
            <p:txBody>
              <a:bodyPr wrap="square" rtlCol="0">
                <a:spAutoFit/>
              </a:bodyPr>
              <a:lstStyle/>
              <a:p>
                <a:pPr algn="just"/>
                <a:r>
                  <a:rPr lang="en-US" sz="2800" dirty="0" smtClean="0">
                    <a:solidFill>
                      <a:schemeClr val="bg1"/>
                    </a:solidFill>
                    <a:latin typeface="Times New Roman" panose="02020603050405020304" pitchFamily="18" charset="0"/>
                    <a:cs typeface="Times New Roman" panose="02020603050405020304" pitchFamily="18" charset="0"/>
                  </a:rPr>
                  <a:t>As shown here, in CharacterCreator blocks were used to create the 3D model on the right. The equivalent number of lines of code to create this model using OpenSCAD would be 134 lines.</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72" name="TextBox 71"/>
              <p:cNvSpPr txBox="1"/>
              <p:nvPr/>
            </p:nvSpPr>
            <p:spPr>
              <a:xfrm>
                <a:off x="21979662" y="14832059"/>
                <a:ext cx="7029336" cy="2246769"/>
              </a:xfrm>
              <a:prstGeom prst="rect">
                <a:avLst/>
              </a:prstGeom>
              <a:noFill/>
            </p:spPr>
            <p:txBody>
              <a:bodyPr wrap="square" rtlCol="0">
                <a:spAutoFit/>
              </a:bodyPr>
              <a:lstStyle/>
              <a:p>
                <a:pPr algn="just"/>
                <a:r>
                  <a:rPr lang="en-US" sz="2800" dirty="0" smtClean="0">
                    <a:solidFill>
                      <a:schemeClr val="bg1"/>
                    </a:solidFill>
                    <a:latin typeface="Times New Roman" panose="02020603050405020304" pitchFamily="18" charset="0"/>
                    <a:cs typeface="Times New Roman" panose="02020603050405020304" pitchFamily="18" charset="0"/>
                  </a:rPr>
                  <a:t>As shown here, in CharacterCreator blocks were used to create the 3D model on the right. The equivalent number of lines of code to create this model using OpenSCAD would be 123 lines.</a:t>
                </a:r>
                <a:endParaRPr lang="en-US" sz="2800" dirty="0">
                  <a:solidFill>
                    <a:schemeClr val="bg1"/>
                  </a:solidFill>
                  <a:latin typeface="Times New Roman" panose="02020603050405020304" pitchFamily="18" charset="0"/>
                  <a:cs typeface="Times New Roman" panose="02020603050405020304" pitchFamily="18" charset="0"/>
                </a:endParaRPr>
              </a:p>
            </p:txBody>
          </p:sp>
        </p:grpSp>
        <p:pic>
          <p:nvPicPr>
            <p:cNvPr id="46" name="Picture 45"/>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4385840" y="25374600"/>
              <a:ext cx="4132411" cy="909942"/>
            </a:xfrm>
            <a:prstGeom prst="rect">
              <a:avLst/>
            </a:prstGeom>
          </p:spPr>
        </p:pic>
      </p:grpSp>
      <p:cxnSp>
        <p:nvCxnSpPr>
          <p:cNvPr id="49" name="Straight Arrow Connector 48"/>
          <p:cNvCxnSpPr/>
          <p:nvPr/>
        </p:nvCxnSpPr>
        <p:spPr>
          <a:xfrm>
            <a:off x="24026819" y="21585461"/>
            <a:ext cx="410141" cy="4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243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18049</TotalTime>
  <Words>994</Words>
  <Application>Microsoft Office PowerPoint</Application>
  <PresentationFormat>Custom</PresentationFormat>
  <Paragraphs>187</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Narrow</vt:lpstr>
      <vt:lpstr>Browallia New</vt:lpstr>
      <vt:lpstr>Calibri</vt:lpstr>
      <vt:lpstr>Cambria</vt:lpstr>
      <vt:lpstr>Times New Roman</vt:lpstr>
      <vt:lpstr>Verdana</vt:lpstr>
      <vt:lpstr>Office Theme</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Non-Invasive Monitoring of Inflammation in a Genetically-Modified, Tissue Engineered Vascular Model</dc:title>
  <dc:creator>Taimur Ghani</dc:creator>
  <cp:lastModifiedBy>Carol Yarbrough</cp:lastModifiedBy>
  <cp:revision>133</cp:revision>
  <cp:lastPrinted>2017-03-01T22:03:53Z</cp:lastPrinted>
  <dcterms:created xsi:type="dcterms:W3CDTF">2015-01-30T23:59:58Z</dcterms:created>
  <dcterms:modified xsi:type="dcterms:W3CDTF">2017-03-01T22:06:53Z</dcterms:modified>
</cp:coreProperties>
</file>