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4" r:id="rId3"/>
    <p:sldId id="270" r:id="rId4"/>
    <p:sldId id="276" r:id="rId5"/>
    <p:sldId id="274" r:id="rId6"/>
    <p:sldId id="275" r:id="rId7"/>
    <p:sldId id="273" r:id="rId8"/>
    <p:sldId id="272" r:id="rId9"/>
    <p:sldId id="271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178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0BA7F-5508-4A81-88F5-D14B686590EC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5DE38-0ED5-49D4-B3DD-8F41243AF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27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0BA5-2A33-42DF-A538-7A29BF523200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C529-1488-4776-ACDB-A4E52067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4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0BA5-2A33-42DF-A538-7A29BF523200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C529-1488-4776-ACDB-A4E52067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7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0BA5-2A33-42DF-A538-7A29BF523200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C529-1488-4776-ACDB-A4E52067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5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0BA5-2A33-42DF-A538-7A29BF523200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C529-1488-4776-ACDB-A4E52067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0BA5-2A33-42DF-A538-7A29BF523200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C529-1488-4776-ACDB-A4E52067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9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0BA5-2A33-42DF-A538-7A29BF523200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C529-1488-4776-ACDB-A4E52067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1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0BA5-2A33-42DF-A538-7A29BF523200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C529-1488-4776-ACDB-A4E52067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9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0BA5-2A33-42DF-A538-7A29BF523200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C529-1488-4776-ACDB-A4E52067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1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0BA5-2A33-42DF-A538-7A29BF523200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C529-1488-4776-ACDB-A4E52067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7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0BA5-2A33-42DF-A538-7A29BF523200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C529-1488-4776-ACDB-A4E52067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5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0BA5-2A33-42DF-A538-7A29BF523200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FC529-1488-4776-ACDB-A4E52067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5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80BA5-2A33-42DF-A538-7A29BF523200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FC529-1488-4776-ACDB-A4E520677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362874"/>
              </p:ext>
            </p:extLst>
          </p:nvPr>
        </p:nvGraphicFramePr>
        <p:xfrm>
          <a:off x="457200" y="1295400"/>
          <a:ext cx="8382000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2374900"/>
                <a:gridCol w="609600"/>
                <a:gridCol w="762000"/>
                <a:gridCol w="381000"/>
                <a:gridCol w="2895600"/>
              </a:tblGrid>
              <a:tr h="4572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Overview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Thumbnail: 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statewide professional development model based on the Master Teacher paradigm is implemented and evaluated across 50 teachers over three years.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Institutions/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PI/Leads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University of Alabama (Jeff Gray)</a:t>
                      </a:r>
                      <a:b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A+ College Ready –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NMSI (Mary Boehm)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 Locations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Tuscaloosa/Birmingham,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AL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Future: 6 weeks online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/>
                        <a:t>Districts: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Statewide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9240">
                <a:tc gridSpan="6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Teachers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348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# teaching CSP/</a:t>
                      </a:r>
                      <a:br>
                        <a:rPr lang="en-US" b="1" dirty="0" smtClean="0"/>
                      </a:br>
                      <a:r>
                        <a:rPr lang="en-US" b="1" dirty="0" smtClean="0"/>
                        <a:t># in PD</a:t>
                      </a:r>
                      <a:endParaRPr lang="en-US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2013-2014: 9 teachers</a:t>
                      </a:r>
                    </a:p>
                    <a:p>
                      <a:r>
                        <a:rPr lang="en-US" sz="1800" dirty="0" smtClean="0"/>
                        <a:t>2014-2015: 23 teachers</a:t>
                      </a:r>
                    </a:p>
                    <a:p>
                      <a:r>
                        <a:rPr lang="en-US" sz="1800" dirty="0" smtClean="0"/>
                        <a:t>2015-2016: 20 teachers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Background</a:t>
                      </a:r>
                      <a:r>
                        <a:rPr lang="en-US" sz="1800" b="1" baseline="0" dirty="0" smtClean="0"/>
                        <a:t> / prior experience</a:t>
                      </a:r>
                      <a:endParaRPr lang="en-US" sz="18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In-Service: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1</a:t>
                      </a:r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Taught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rigorous CS course in past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 2-3</a:t>
                      </a:r>
                      <a:r>
                        <a:rPr lang="en-US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Mix of STEM teachers</a:t>
                      </a:r>
                      <a:endParaRPr 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Pre-service: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3 hour course</a:t>
                      </a:r>
                      <a:r>
                        <a:rPr lang="en-US" sz="1800" baseline="0" dirty="0" smtClean="0"/>
                        <a:t> at UA for Math Secondary Education majors</a:t>
                      </a:r>
                      <a:endParaRPr lang="en-US" sz="18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3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Grade(s):</a:t>
                      </a:r>
                    </a:p>
                    <a:p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  <a:r>
                        <a:rPr lang="en-US" sz="1800" kern="1200" baseline="300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grades</a:t>
                      </a:r>
                      <a:endParaRPr lang="en-US" sz="28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80" y="152401"/>
            <a:ext cx="833181" cy="838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74094" y="6525905"/>
            <a:ext cx="3849809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600" b="1" dirty="0"/>
              <a:t>S</a:t>
            </a:r>
            <a:r>
              <a:rPr lang="en-US" sz="1600" b="1" dirty="0" smtClean="0"/>
              <a:t>upported by NSF </a:t>
            </a:r>
            <a:r>
              <a:rPr lang="en-US" sz="1600" b="1" dirty="0"/>
              <a:t>Award #</a:t>
            </a:r>
            <a:r>
              <a:rPr lang="en-US" sz="1600" b="1" dirty="0" smtClean="0"/>
              <a:t>1240944</a:t>
            </a:r>
            <a:endParaRPr lang="en-US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680075" cy="10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27328"/>
              </p:ext>
            </p:extLst>
          </p:nvPr>
        </p:nvGraphicFramePr>
        <p:xfrm>
          <a:off x="457200" y="1524000"/>
          <a:ext cx="8153400" cy="4939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900"/>
                <a:gridCol w="2679700"/>
                <a:gridCol w="1219200"/>
                <a:gridCol w="2895600"/>
              </a:tblGrid>
              <a:tr h="51134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Professional Development Characteristics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8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 dosage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format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en-US" sz="1200" b="1" dirty="0" smtClean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Online-summer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40 hours over 6 weeks (Years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2/3); content knowledge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F2F-summer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30 hours; pedagogical content knowledge; CS Principles Lesson Plans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Syllabi; Performance Task discussions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F2F-school year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12 hours; 2 weekend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sessions over school year</a:t>
                      </a:r>
                    </a:p>
                    <a:p>
                      <a:r>
                        <a:rPr lang="en-US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Online-school year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20 hours; bi-weekly Hangouts; biweekly assessment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Versions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Above is for in-service teachers. For pre-service teachers, the new non-majors course counts as the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required CS course for Secondary </a:t>
                      </a:r>
                      <a:r>
                        <a:rPr lang="en-US" sz="1600" b="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MathEd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majors.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8195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Formats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Master Teacher concept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In-person for pedagogy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Online for content knowledge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Online for frequent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school year interaction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Sharing of lesson plans on Community of Practice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Stipends &amp; Goodies</a:t>
                      </a:r>
                      <a:endParaRPr 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$3800</a:t>
                      </a: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over year; split into two payments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$2800 equipment allowance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Travel coverage for summer PD, weekend PD, and SIGCSE</a:t>
                      </a:r>
                      <a:endParaRPr lang="en-US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80" y="152401"/>
            <a:ext cx="833181" cy="8382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680075" cy="10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7800" y="6525905"/>
            <a:ext cx="3849809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600" b="1" dirty="0"/>
              <a:t>S</a:t>
            </a:r>
            <a:r>
              <a:rPr lang="en-US" sz="1600" b="1" dirty="0" smtClean="0"/>
              <a:t>upported by NSF </a:t>
            </a:r>
            <a:r>
              <a:rPr lang="en-US" sz="1600" b="1" dirty="0"/>
              <a:t>Award #</a:t>
            </a:r>
            <a:r>
              <a:rPr lang="en-US" sz="1600" b="1" dirty="0" smtClean="0"/>
              <a:t>1240944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659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80" y="152401"/>
            <a:ext cx="833181" cy="8382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680075" cy="10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7800" y="6525905"/>
            <a:ext cx="3849809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600" b="1" dirty="0"/>
              <a:t>S</a:t>
            </a:r>
            <a:r>
              <a:rPr lang="en-US" sz="1600" b="1" dirty="0" smtClean="0"/>
              <a:t>upported by NSF </a:t>
            </a:r>
            <a:r>
              <a:rPr lang="en-US" sz="1600" b="1" dirty="0"/>
              <a:t>Award #</a:t>
            </a:r>
            <a:r>
              <a:rPr lang="en-US" sz="1600" b="1" dirty="0" smtClean="0"/>
              <a:t>1240944</a:t>
            </a:r>
            <a:endParaRPr lang="en-US" sz="1600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638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 smtClean="0"/>
              <a:t>Master Teacher Summary</a:t>
            </a:r>
          </a:p>
          <a:p>
            <a:pPr lvl="1"/>
            <a:r>
              <a:rPr lang="en-US" dirty="0" smtClean="0"/>
              <a:t>The initial 9 </a:t>
            </a:r>
            <a:r>
              <a:rPr lang="en-US" dirty="0"/>
              <a:t>instructors have the following characteristics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An </a:t>
            </a:r>
            <a:r>
              <a:rPr lang="en-US" dirty="0"/>
              <a:t>average of 18 years teaching grades K-12, ranging from 6-30 </a:t>
            </a:r>
            <a:r>
              <a:rPr lang="en-US" dirty="0" smtClean="0"/>
              <a:t>years</a:t>
            </a:r>
          </a:p>
          <a:p>
            <a:pPr lvl="2"/>
            <a:r>
              <a:rPr lang="en-US" dirty="0" smtClean="0"/>
              <a:t>An </a:t>
            </a:r>
            <a:r>
              <a:rPr lang="en-US" dirty="0"/>
              <a:t>average of 12 years teaching computer science at the HS level, ranging </a:t>
            </a:r>
            <a:r>
              <a:rPr lang="en-US" dirty="0" smtClean="0"/>
              <a:t>from 3-22 </a:t>
            </a:r>
            <a:r>
              <a:rPr lang="en-US" dirty="0"/>
              <a:t>years</a:t>
            </a:r>
          </a:p>
          <a:p>
            <a:pPr lvl="2"/>
            <a:r>
              <a:rPr lang="en-US" dirty="0"/>
              <a:t>All instructors have at least a Master’s degree; one teacher has a Ph.D. in CS</a:t>
            </a:r>
          </a:p>
          <a:p>
            <a:pPr lvl="2"/>
            <a:r>
              <a:rPr lang="en-US" dirty="0"/>
              <a:t>Most instructors have taken at least 30 hours of PD in computer science or </a:t>
            </a:r>
            <a:r>
              <a:rPr lang="en-US" dirty="0" smtClean="0"/>
              <a:t>CS education </a:t>
            </a:r>
            <a:r>
              <a:rPr lang="en-US" dirty="0"/>
              <a:t>in the last three years</a:t>
            </a:r>
          </a:p>
          <a:p>
            <a:pPr lvl="2"/>
            <a:r>
              <a:rPr lang="en-US" dirty="0" smtClean="0"/>
              <a:t>8 of 9 </a:t>
            </a:r>
            <a:r>
              <a:rPr lang="en-US" dirty="0"/>
              <a:t>instructors are the only CS instructors at their </a:t>
            </a:r>
            <a:r>
              <a:rPr lang="en-US" dirty="0" smtClean="0"/>
              <a:t>schools</a:t>
            </a:r>
          </a:p>
          <a:p>
            <a:pPr lvl="2"/>
            <a:r>
              <a:rPr lang="en-US" dirty="0"/>
              <a:t>Teacher-driven lesson plans provided on Community of </a:t>
            </a:r>
            <a:r>
              <a:rPr lang="en-US" dirty="0" smtClean="0"/>
              <a:t>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gray\AppData\Local\Microsoft\Windows\Temporary Internet Files\Content.Outlook\1762YGP0\20130625_1314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31" y="0"/>
            <a:ext cx="9347202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80" y="152401"/>
            <a:ext cx="833181" cy="8382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680075" cy="10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7800" y="6525905"/>
            <a:ext cx="3849809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600" b="1" dirty="0"/>
              <a:t>S</a:t>
            </a:r>
            <a:r>
              <a:rPr lang="en-US" sz="1600" b="1" dirty="0" smtClean="0"/>
              <a:t>upported by NSF </a:t>
            </a:r>
            <a:r>
              <a:rPr lang="en-US" sz="1600" b="1" dirty="0"/>
              <a:t>Award #</a:t>
            </a:r>
            <a:r>
              <a:rPr lang="en-US" sz="1600" b="1" dirty="0" smtClean="0"/>
              <a:t>1240944</a:t>
            </a:r>
            <a:endParaRPr lang="en-US" sz="1600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56388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b="1" dirty="0" smtClean="0"/>
              <a:t>Highlights</a:t>
            </a:r>
          </a:p>
          <a:p>
            <a:pPr lvl="1" algn="just"/>
            <a:r>
              <a:rPr lang="en-US" sz="2400" dirty="0" smtClean="0"/>
              <a:t>Milestone dates</a:t>
            </a:r>
          </a:p>
          <a:p>
            <a:pPr lvl="2" algn="just"/>
            <a:r>
              <a:rPr lang="en-US" sz="2000" dirty="0" smtClean="0"/>
              <a:t>January 2013: CS Principles official statewide course code</a:t>
            </a:r>
          </a:p>
          <a:p>
            <a:pPr lvl="2" algn="just"/>
            <a:r>
              <a:rPr lang="en-US" sz="2000" dirty="0" smtClean="0"/>
              <a:t>June 2013: Alabama CSTA chapter formed</a:t>
            </a:r>
          </a:p>
          <a:p>
            <a:pPr lvl="2" algn="just"/>
            <a:r>
              <a:rPr lang="en-US" sz="2000" dirty="0" smtClean="0"/>
              <a:t>December 2013: CS Principles and CS A counts as formal math elective for HS graduation</a:t>
            </a:r>
            <a:endParaRPr lang="en-US" sz="2400" dirty="0" smtClean="0"/>
          </a:p>
          <a:p>
            <a:pPr lvl="1" algn="just"/>
            <a:r>
              <a:rPr lang="en-US" sz="2400" dirty="0" smtClean="0"/>
              <a:t>Student enrollment</a:t>
            </a:r>
          </a:p>
          <a:p>
            <a:pPr lvl="2" algn="just"/>
            <a:r>
              <a:rPr lang="en-US" sz="2000" dirty="0" smtClean="0"/>
              <a:t>268 students across 9 schools</a:t>
            </a:r>
          </a:p>
          <a:p>
            <a:pPr lvl="2" algn="just"/>
            <a:r>
              <a:rPr lang="en-US" sz="2000" dirty="0" smtClean="0"/>
              <a:t>46% of students were either female or from an underrepresented minority</a:t>
            </a:r>
          </a:p>
          <a:p>
            <a:pPr lvl="2" algn="just"/>
            <a:r>
              <a:rPr lang="en-US" sz="2000" dirty="0" smtClean="0"/>
              <a:t>Diversity expected to be much higher in Years 2 and 3</a:t>
            </a:r>
            <a:endParaRPr lang="en-US" sz="1600" dirty="0" smtClean="0"/>
          </a:p>
          <a:p>
            <a:pPr lvl="1" algn="just"/>
            <a:r>
              <a:rPr lang="en-US" sz="2400" dirty="0" smtClean="0"/>
              <a:t>National Teacher achievements</a:t>
            </a:r>
          </a:p>
          <a:p>
            <a:pPr lvl="2" algn="just"/>
            <a:r>
              <a:rPr lang="en-US" sz="2000" dirty="0" smtClean="0"/>
              <a:t>Teacher-driven lesson plans provided on Community of Practice</a:t>
            </a:r>
          </a:p>
          <a:p>
            <a:pPr lvl="2" algn="just"/>
            <a:r>
              <a:rPr lang="en-US" sz="2000" dirty="0" smtClean="0"/>
              <a:t>3 of 9 teachers are national Pilot teachers (Gina, Jill, Carol)</a:t>
            </a:r>
          </a:p>
          <a:p>
            <a:pPr lvl="2" algn="just"/>
            <a:r>
              <a:rPr lang="en-US" sz="2000" dirty="0" smtClean="0"/>
              <a:t>Gina </a:t>
            </a:r>
            <a:r>
              <a:rPr lang="en-US" sz="2000" dirty="0" err="1" smtClean="0"/>
              <a:t>McCarley</a:t>
            </a:r>
            <a:r>
              <a:rPr lang="en-US" sz="2000" dirty="0" smtClean="0"/>
              <a:t> featured in Forbes Magazine for Samsung winner with an App Inventor project</a:t>
            </a:r>
          </a:p>
          <a:p>
            <a:pPr lvl="2" algn="just"/>
            <a:r>
              <a:rPr lang="en-US" sz="2000" dirty="0" smtClean="0"/>
              <a:t>Carol Yarbrough invited speaker at CSTA/Google CS Principles workshop</a:t>
            </a:r>
          </a:p>
          <a:p>
            <a:pPr lvl="2" algn="just"/>
            <a:r>
              <a:rPr lang="en-US" sz="2000" dirty="0" smtClean="0"/>
              <a:t>All teachers on SIGCSE poster (presented right now, by them!)</a:t>
            </a:r>
          </a:p>
          <a:p>
            <a:pPr lvl="2"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60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80" y="152401"/>
            <a:ext cx="833181" cy="8382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680075" cy="10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7800" y="6525905"/>
            <a:ext cx="3849809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600" b="1" dirty="0"/>
              <a:t>S</a:t>
            </a:r>
            <a:r>
              <a:rPr lang="en-US" sz="1600" b="1" dirty="0" smtClean="0"/>
              <a:t>upported by NSF </a:t>
            </a:r>
            <a:r>
              <a:rPr lang="en-US" sz="1600" b="1" dirty="0"/>
              <a:t>Award #</a:t>
            </a:r>
            <a:r>
              <a:rPr lang="en-US" sz="1600" b="1" dirty="0" smtClean="0"/>
              <a:t>1240944</a:t>
            </a:r>
            <a:endParaRPr lang="en-US" sz="1600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56388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Highlights</a:t>
            </a:r>
          </a:p>
          <a:p>
            <a:pPr lvl="1" algn="just"/>
            <a:r>
              <a:rPr lang="en-US" sz="2400" dirty="0" smtClean="0"/>
              <a:t>Over 60% of students in pre-service course were women or  underrepresented minority</a:t>
            </a:r>
          </a:p>
          <a:p>
            <a:pPr lvl="1" algn="just"/>
            <a:r>
              <a:rPr lang="en-US" sz="2400" dirty="0" smtClean="0"/>
              <a:t>Benefits of deep assessment</a:t>
            </a:r>
          </a:p>
          <a:p>
            <a:pPr lvl="2" algn="just"/>
            <a:r>
              <a:rPr lang="en-US" sz="2000" dirty="0" smtClean="0"/>
              <a:t>Multiple pre/post surveys of both teachers and students</a:t>
            </a:r>
          </a:p>
          <a:p>
            <a:pPr lvl="2" algn="just"/>
            <a:r>
              <a:rPr lang="en-US" sz="2000" dirty="0" smtClean="0"/>
              <a:t>Student enrollment data</a:t>
            </a:r>
          </a:p>
          <a:p>
            <a:pPr lvl="2" algn="just"/>
            <a:r>
              <a:rPr lang="en-US" sz="2000" dirty="0" smtClean="0"/>
              <a:t>Biweekly surveys on recent course instruction topics</a:t>
            </a:r>
          </a:p>
          <a:p>
            <a:pPr lvl="2" algn="just"/>
            <a:r>
              <a:rPr lang="en-US" sz="2000" dirty="0" smtClean="0"/>
              <a:t>Common Assessment created by teachers</a:t>
            </a:r>
          </a:p>
          <a:p>
            <a:pPr lvl="2" algn="just"/>
            <a:r>
              <a:rPr lang="en-US" sz="2000" dirty="0" smtClean="0"/>
              <a:t>Provided information to adapt PD needs as they emerged across the year (e.g., challenges in technical writing instruction)</a:t>
            </a:r>
          </a:p>
          <a:p>
            <a:pPr lvl="1" algn="just"/>
            <a:r>
              <a:rPr lang="en-US" sz="2400" dirty="0" smtClean="0"/>
              <a:t>Project has forged many new national collaborations and sharing</a:t>
            </a:r>
          </a:p>
          <a:p>
            <a:pPr lvl="1" algn="just"/>
            <a:endParaRPr lang="en-US" sz="2000" dirty="0" smtClean="0"/>
          </a:p>
          <a:p>
            <a:pPr lvl="2"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79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80" y="152401"/>
            <a:ext cx="833181" cy="8382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680075" cy="10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7800" y="6525905"/>
            <a:ext cx="3849809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600" b="1" dirty="0"/>
              <a:t>S</a:t>
            </a:r>
            <a:r>
              <a:rPr lang="en-US" sz="1600" b="1" dirty="0" smtClean="0"/>
              <a:t>upported by NSF </a:t>
            </a:r>
            <a:r>
              <a:rPr lang="en-US" sz="1600" b="1" dirty="0"/>
              <a:t>Award #</a:t>
            </a:r>
            <a:r>
              <a:rPr lang="en-US" sz="1600" b="1" dirty="0" smtClean="0"/>
              <a:t>1240944</a:t>
            </a:r>
            <a:endParaRPr lang="en-US" sz="1600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800" b="1" dirty="0" smtClean="0"/>
              <a:t>Key Lessons Learned</a:t>
            </a:r>
          </a:p>
          <a:p>
            <a:pPr lvl="1" algn="just"/>
            <a:r>
              <a:rPr lang="en-US" sz="2400" dirty="0" smtClean="0"/>
              <a:t>Importance of building deep connections among teacher “family”</a:t>
            </a:r>
            <a:endParaRPr lang="en-US" sz="2000" dirty="0" smtClean="0"/>
          </a:p>
          <a:p>
            <a:pPr lvl="1" algn="just"/>
            <a:r>
              <a:rPr lang="en-US" sz="2400" dirty="0" smtClean="0"/>
              <a:t>Connections to guidance counselors crucial</a:t>
            </a:r>
          </a:p>
          <a:p>
            <a:pPr lvl="2" algn="just"/>
            <a:r>
              <a:rPr lang="en-US" sz="2000" dirty="0" smtClean="0"/>
              <a:t>Some counselors used the new course as a class to place students with deep remediation needs</a:t>
            </a:r>
          </a:p>
          <a:p>
            <a:pPr lvl="2" algn="just"/>
            <a:r>
              <a:rPr lang="en-US" sz="2000" dirty="0" smtClean="0"/>
              <a:t>See NCWIT Counselors for Computing web page</a:t>
            </a:r>
          </a:p>
          <a:p>
            <a:pPr lvl="1" algn="just"/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graders not suitable candidates, in most cases</a:t>
            </a:r>
          </a:p>
          <a:p>
            <a:pPr lvl="2" algn="just"/>
            <a:r>
              <a:rPr lang="en-US" sz="2000" dirty="0" smtClean="0"/>
              <a:t>The main challenge is the technical writing needs of performance tasks</a:t>
            </a:r>
          </a:p>
          <a:p>
            <a:pPr lvl="2" algn="just"/>
            <a:r>
              <a:rPr lang="en-US" sz="2000" dirty="0" smtClean="0"/>
              <a:t>This will be AP rigor; very few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graders take other AP exams</a:t>
            </a:r>
          </a:p>
          <a:p>
            <a:pPr lvl="1" algn="just"/>
            <a:r>
              <a:rPr lang="en-US" sz="2400" dirty="0" smtClean="0"/>
              <a:t>Statewide advocacy with State Department of Ed thrived with the energy created by this course across communities</a:t>
            </a:r>
          </a:p>
          <a:p>
            <a:pPr lvl="2" algn="just"/>
            <a:r>
              <a:rPr lang="en-US" dirty="0" smtClean="0"/>
              <a:t>Principals that formerly would not return emails are now coming to us and wanting to be in our next cohort</a:t>
            </a:r>
          </a:p>
          <a:p>
            <a:pPr lvl="1" algn="just"/>
            <a:r>
              <a:rPr lang="en-US" sz="2400" dirty="0" smtClean="0"/>
              <a:t>Pre-service collaboration with </a:t>
            </a:r>
            <a:r>
              <a:rPr lang="en-US" sz="2400" dirty="0" err="1" smtClean="0"/>
              <a:t>MathEd</a:t>
            </a:r>
            <a:r>
              <a:rPr lang="en-US" sz="2400" dirty="0" smtClean="0"/>
              <a:t> department much easier than expected (please introduce CSP at your school and give it a try!)</a:t>
            </a:r>
          </a:p>
          <a:p>
            <a:pPr lvl="1"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83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80" y="152401"/>
            <a:ext cx="833181" cy="8382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680075" cy="10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7800" y="6525905"/>
            <a:ext cx="3849809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600" b="1" dirty="0"/>
              <a:t>S</a:t>
            </a:r>
            <a:r>
              <a:rPr lang="en-US" sz="1600" b="1" dirty="0" smtClean="0"/>
              <a:t>upported by NSF </a:t>
            </a:r>
            <a:r>
              <a:rPr lang="en-US" sz="1600" b="1" dirty="0"/>
              <a:t>Award #</a:t>
            </a:r>
            <a:r>
              <a:rPr lang="en-US" sz="1600" b="1" dirty="0" smtClean="0"/>
              <a:t>1240944</a:t>
            </a:r>
            <a:endParaRPr lang="en-US" sz="1600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6388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Key Lessons Learned</a:t>
            </a:r>
          </a:p>
          <a:p>
            <a:pPr lvl="1" algn="just"/>
            <a:r>
              <a:rPr lang="en-US" sz="2400" dirty="0" smtClean="0"/>
              <a:t>Formal contract with teachers and Principals</a:t>
            </a:r>
          </a:p>
          <a:p>
            <a:pPr lvl="2" algn="just"/>
            <a:r>
              <a:rPr lang="en-US" sz="2000" dirty="0" smtClean="0"/>
              <a:t>Application requires teachers AND Principals to write essays describing why they want to be participants</a:t>
            </a:r>
          </a:p>
          <a:p>
            <a:pPr lvl="2" algn="just"/>
            <a:r>
              <a:rPr lang="en-US" sz="2000" dirty="0" smtClean="0"/>
              <a:t>Detailed outline of expectations and incentives; marathon experience!</a:t>
            </a:r>
          </a:p>
          <a:p>
            <a:pPr lvl="1" algn="just"/>
            <a:r>
              <a:rPr lang="en-US" sz="2400" dirty="0" smtClean="0"/>
              <a:t>Teacher PD must also be differentiated!</a:t>
            </a:r>
          </a:p>
          <a:p>
            <a:pPr lvl="1" algn="just"/>
            <a:r>
              <a:rPr lang="en-US" sz="2400" dirty="0" smtClean="0"/>
              <a:t>Big Data and Investigate task needed the most discussion during PD, followed by the Internet (and Explore) tasks</a:t>
            </a:r>
          </a:p>
          <a:p>
            <a:pPr lvl="1" algn="just"/>
            <a:r>
              <a:rPr lang="en-US" sz="2400" dirty="0" smtClean="0"/>
              <a:t>Collaboration with NMSI partner (A+ College Ready) deeply beneficial for recruitment and advocacy</a:t>
            </a:r>
          </a:p>
          <a:p>
            <a:pPr lvl="2" algn="just"/>
            <a:r>
              <a:rPr lang="en-US" sz="2000" dirty="0" smtClean="0"/>
              <a:t>Connection “hotline” to ALSDE Superintendent</a:t>
            </a:r>
          </a:p>
          <a:p>
            <a:pPr lvl="2" algn="just"/>
            <a:r>
              <a:rPr lang="en-US" sz="2000" dirty="0" smtClean="0"/>
              <a:t>Already existing partnerships with over 100 high schools to help with teacher recruitment</a:t>
            </a:r>
          </a:p>
          <a:p>
            <a:pPr lvl="2" algn="just"/>
            <a:r>
              <a:rPr lang="en-US" sz="2000" dirty="0" smtClean="0"/>
              <a:t>Key for sustainability and scalability</a:t>
            </a:r>
          </a:p>
          <a:p>
            <a:pPr lvl="1" algn="just"/>
            <a:endParaRPr lang="en-US" sz="2400" dirty="0" smtClean="0"/>
          </a:p>
          <a:p>
            <a:pPr lvl="1" algn="just"/>
            <a:endParaRPr lang="en-US" sz="2400" dirty="0" smtClean="0"/>
          </a:p>
          <a:p>
            <a:pPr lvl="1"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90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80" y="152401"/>
            <a:ext cx="833181" cy="8382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"/>
            <a:ext cx="5680075" cy="10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57800" y="6525905"/>
            <a:ext cx="3849809" cy="33854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US" sz="1600" b="1" dirty="0"/>
              <a:t>S</a:t>
            </a:r>
            <a:r>
              <a:rPr lang="en-US" sz="1600" b="1" dirty="0" smtClean="0"/>
              <a:t>upported by NSF </a:t>
            </a:r>
            <a:r>
              <a:rPr lang="en-US" sz="1600" b="1" dirty="0"/>
              <a:t>Award #</a:t>
            </a:r>
            <a:r>
              <a:rPr lang="en-US" sz="1600" b="1" dirty="0" smtClean="0"/>
              <a:t>1240944</a:t>
            </a:r>
            <a:endParaRPr lang="en-US" sz="1600" b="1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638800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 smtClean="0"/>
              <a:t>Remaining Challenges</a:t>
            </a:r>
          </a:p>
          <a:p>
            <a:pPr lvl="1" algn="just"/>
            <a:r>
              <a:rPr lang="en-US" sz="2400" dirty="0" smtClean="0"/>
              <a:t>Moving from Year 1 to Year 2</a:t>
            </a:r>
          </a:p>
          <a:p>
            <a:pPr lvl="2" algn="just"/>
            <a:r>
              <a:rPr lang="en-US" sz="2000" dirty="0" smtClean="0"/>
              <a:t>The deeper experience of the Master Teachers, to those with less experience</a:t>
            </a:r>
          </a:p>
          <a:p>
            <a:pPr lvl="2" algn="just"/>
            <a:r>
              <a:rPr lang="en-US" sz="2000" dirty="0" smtClean="0"/>
              <a:t>Main project change related to the observation that deeper summer PD needed; led to plans for online 6-week addition</a:t>
            </a:r>
          </a:p>
          <a:p>
            <a:pPr lvl="2" algn="just"/>
            <a:r>
              <a:rPr lang="en-US" sz="2000" dirty="0" smtClean="0"/>
              <a:t>Challenges in scaling mentoring relationship (e.g., subgroups and bi-weekly Hangouts a possible option)</a:t>
            </a:r>
          </a:p>
          <a:p>
            <a:pPr lvl="1" algn="just"/>
            <a:r>
              <a:rPr lang="en-US" sz="2400" dirty="0" smtClean="0"/>
              <a:t>Encouraging teachers to post on Community of Practice</a:t>
            </a:r>
          </a:p>
          <a:p>
            <a:pPr lvl="2" algn="just"/>
            <a:r>
              <a:rPr lang="en-US" sz="2000" dirty="0" smtClean="0"/>
              <a:t>Vetting of materials within group before posting more broadly</a:t>
            </a:r>
          </a:p>
          <a:p>
            <a:pPr lvl="1" algn="just"/>
            <a:r>
              <a:rPr lang="en-US" sz="2400" dirty="0" smtClean="0"/>
              <a:t>University course: too few contact hours</a:t>
            </a:r>
          </a:p>
          <a:p>
            <a:pPr lvl="2" algn="just"/>
            <a:r>
              <a:rPr lang="en-US" sz="2000" dirty="0" smtClean="0"/>
              <a:t>Too much of a rush for a 3-hour course to cover all of CSP LOs</a:t>
            </a:r>
          </a:p>
          <a:p>
            <a:pPr lvl="1" algn="just"/>
            <a:r>
              <a:rPr lang="en-US" sz="2400" dirty="0" smtClean="0"/>
              <a:t>Inability to enforce fidelity of courses offered with the approved state code, who are not in our project team</a:t>
            </a:r>
          </a:p>
          <a:p>
            <a:pPr lvl="1"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87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945</Words>
  <Application>Microsoft Office PowerPoint</Application>
  <PresentationFormat>On-screen Show (4:3)</PresentationFormat>
  <Paragraphs>114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Chicago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of Chicago Urban Teacher Education Program (UTEP)</dc:title>
  <dc:creator>Jean Westrick</dc:creator>
  <cp:lastModifiedBy>Gray.Jeff</cp:lastModifiedBy>
  <cp:revision>122</cp:revision>
  <cp:lastPrinted>2013-04-11T16:55:33Z</cp:lastPrinted>
  <dcterms:created xsi:type="dcterms:W3CDTF">2012-07-26T17:38:55Z</dcterms:created>
  <dcterms:modified xsi:type="dcterms:W3CDTF">2014-03-07T20:56:28Z</dcterms:modified>
</cp:coreProperties>
</file>