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60" r:id="rId4"/>
    <p:sldId id="258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29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emf"/><Relationship Id="rId2" Type="http://schemas.openxmlformats.org/officeDocument/2006/relationships/image" Target="../media/image2.emf"/><Relationship Id="rId1" Type="http://schemas.openxmlformats.org/officeDocument/2006/relationships/image" Target="../media/image1.png"/><Relationship Id="rId6" Type="http://schemas.openxmlformats.org/officeDocument/2006/relationships/image" Target="../media/image6.emf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emf"/><Relationship Id="rId4" Type="http://schemas.openxmlformats.org/officeDocument/2006/relationships/image" Target="../media/image4.emf"/><Relationship Id="rId9" Type="http://schemas.openxmlformats.org/officeDocument/2006/relationships/image" Target="../media/image9.png"/><Relationship Id="rId14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1C332B-4886-4741-9FC5-CC0D68086F24}" type="datetimeFigureOut">
              <a:rPr lang="en-US" smtClean="0"/>
              <a:pPr/>
              <a:t>10/22/2008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CC713-E7D1-4D2E-865F-B46C3659AD3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CC713-E7D1-4D2E-865F-B46C3659AD3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CC713-E7D1-4D2E-865F-B46C3659AD3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7CAF5-9685-4E37-9D1E-CE0BF2AC7F5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CC713-E7D1-4D2E-865F-B46C3659AD3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CC713-E7D1-4D2E-865F-B46C3659AD3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0D697-2C8E-48BB-A667-BB838138C424}" type="datetimeFigureOut">
              <a:rPr lang="en-US" smtClean="0"/>
              <a:pPr/>
              <a:t>10/22/2008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7877-28B3-4D95-8D75-75A190677A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0D697-2C8E-48BB-A667-BB838138C424}" type="datetimeFigureOut">
              <a:rPr lang="en-US" smtClean="0"/>
              <a:pPr/>
              <a:t>10/22/2008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7877-28B3-4D95-8D75-75A190677A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0D697-2C8E-48BB-A667-BB838138C424}" type="datetimeFigureOut">
              <a:rPr lang="en-US" smtClean="0"/>
              <a:pPr/>
              <a:t>10/22/2008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7877-28B3-4D95-8D75-75A190677A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0D697-2C8E-48BB-A667-BB838138C424}" type="datetimeFigureOut">
              <a:rPr lang="en-US" smtClean="0"/>
              <a:pPr/>
              <a:t>10/22/2008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7877-28B3-4D95-8D75-75A190677A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0D697-2C8E-48BB-A667-BB838138C424}" type="datetimeFigureOut">
              <a:rPr lang="en-US" smtClean="0"/>
              <a:pPr/>
              <a:t>10/22/2008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7877-28B3-4D95-8D75-75A190677A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0D697-2C8E-48BB-A667-BB838138C424}" type="datetimeFigureOut">
              <a:rPr lang="en-US" smtClean="0"/>
              <a:pPr/>
              <a:t>10/22/2008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7877-28B3-4D95-8D75-75A190677A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0D697-2C8E-48BB-A667-BB838138C424}" type="datetimeFigureOut">
              <a:rPr lang="en-US" smtClean="0"/>
              <a:pPr/>
              <a:t>10/22/2008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7877-28B3-4D95-8D75-75A190677A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0D697-2C8E-48BB-A667-BB838138C424}" type="datetimeFigureOut">
              <a:rPr lang="en-US" smtClean="0"/>
              <a:pPr/>
              <a:t>10/22/2008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7877-28B3-4D95-8D75-75A190677A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0D697-2C8E-48BB-A667-BB838138C424}" type="datetimeFigureOut">
              <a:rPr lang="en-US" smtClean="0"/>
              <a:pPr/>
              <a:t>10/22/2008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7877-28B3-4D95-8D75-75A190677A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0D697-2C8E-48BB-A667-BB838138C424}" type="datetimeFigureOut">
              <a:rPr lang="en-US" smtClean="0"/>
              <a:pPr/>
              <a:t>10/22/2008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7877-28B3-4D95-8D75-75A190677A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0D697-2C8E-48BB-A667-BB838138C424}" type="datetimeFigureOut">
              <a:rPr lang="en-US" smtClean="0"/>
              <a:pPr/>
              <a:t>10/22/2008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07877-28B3-4D95-8D75-75A190677A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0D697-2C8E-48BB-A667-BB838138C424}" type="datetimeFigureOut">
              <a:rPr lang="en-US" smtClean="0"/>
              <a:pPr/>
              <a:t>10/22/2008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07877-28B3-4D95-8D75-75A190677A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10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9.bin"/><Relationship Id="rId17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3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12.bin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Relationship Id="rId14" Type="http://schemas.openxmlformats.org/officeDocument/2006/relationships/oleObject" Target="../embeddings/oleObject1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DSLs</a:t>
            </a:r>
            <a:r>
              <a:rPr lang="en-US" b="1"/>
              <a:t>: </a:t>
            </a:r>
            <a:r>
              <a:rPr lang="en-US" b="1" smtClean="0"/>
              <a:t/>
            </a:r>
            <a:br>
              <a:rPr lang="en-US" b="1" smtClean="0"/>
            </a:br>
            <a:r>
              <a:rPr lang="en-US" b="1" smtClean="0"/>
              <a:t>The </a:t>
            </a:r>
            <a:r>
              <a:rPr lang="en-US" b="1" dirty="0"/>
              <a:t>Good, the Bad, and the Ugly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Tiham</a:t>
            </a:r>
            <a:r>
              <a:rPr lang="hu-HU" dirty="0" smtClean="0"/>
              <a:t>ér Levendovszky</a:t>
            </a:r>
          </a:p>
          <a:p>
            <a:r>
              <a:rPr lang="hu-HU" sz="2000" dirty="0" smtClean="0"/>
              <a:t>Institute for Software-Integrated Systems</a:t>
            </a:r>
          </a:p>
          <a:p>
            <a:r>
              <a:rPr lang="hu-HU" sz="2000" dirty="0" smtClean="0"/>
              <a:t>Vanderbilt University</a:t>
            </a:r>
          </a:p>
          <a:p>
            <a:r>
              <a:rPr lang="hu-HU" sz="2000" dirty="0" smtClean="0"/>
              <a:t>Nashville, TN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Related research experience</a:t>
            </a:r>
          </a:p>
          <a:p>
            <a:pPr lvl="1"/>
            <a:r>
              <a:rPr lang="hu-HU" dirty="0" smtClean="0"/>
              <a:t>Member of the Generic Modeling Environment development team (VU)</a:t>
            </a:r>
          </a:p>
          <a:p>
            <a:pPr lvl="1"/>
            <a:r>
              <a:rPr lang="hu-HU" dirty="0" smtClean="0"/>
              <a:t>Leader of the Visual Modeling and Transformation System team (BUTE)</a:t>
            </a:r>
          </a:p>
          <a:p>
            <a:r>
              <a:rPr lang="hu-HU" dirty="0" smtClean="0"/>
              <a:t>Related industrial experience</a:t>
            </a:r>
          </a:p>
          <a:p>
            <a:pPr lvl="1"/>
            <a:r>
              <a:rPr lang="hu-HU" dirty="0" smtClean="0"/>
              <a:t>Architect, Designer, Consulting (Hungary)</a:t>
            </a:r>
          </a:p>
          <a:p>
            <a:pPr lvl="1"/>
            <a:r>
              <a:rPr lang="hu-HU" dirty="0" smtClean="0"/>
              <a:t>Project manager: Mobile Innovation Centre, Hungary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1845" name="Object 5"/>
          <p:cNvGraphicFramePr>
            <a:graphicFrameLocks noChangeAspect="1"/>
          </p:cNvGraphicFramePr>
          <p:nvPr/>
        </p:nvGraphicFramePr>
        <p:xfrm>
          <a:off x="1403350" y="1052513"/>
          <a:ext cx="6561138" cy="4735512"/>
        </p:xfrm>
        <a:graphic>
          <a:graphicData uri="http://schemas.openxmlformats.org/presentationml/2006/ole">
            <p:oleObj spid="_x0000_s3074" name="Bitmap Image" r:id="rId4" imgW="10612331" imgH="7659169" progId="PBrush">
              <p:embed/>
            </p:oleObj>
          </a:graphicData>
        </a:graphic>
      </p:graphicFrame>
      <p:graphicFrame>
        <p:nvGraphicFramePr>
          <p:cNvPr id="291847" name="Object 7"/>
          <p:cNvGraphicFramePr>
            <a:graphicFrameLocks noChangeAspect="1"/>
          </p:cNvGraphicFramePr>
          <p:nvPr/>
        </p:nvGraphicFramePr>
        <p:xfrm>
          <a:off x="1835150" y="404813"/>
          <a:ext cx="3633788" cy="608012"/>
        </p:xfrm>
        <a:graphic>
          <a:graphicData uri="http://schemas.openxmlformats.org/presentationml/2006/ole">
            <p:oleObj spid="_x0000_s3075" name="Visio" r:id="rId5" imgW="3634571" imgH="607568" progId="Visio.Drawing.11">
              <p:embed/>
            </p:oleObj>
          </a:graphicData>
        </a:graphic>
      </p:graphicFrame>
      <p:graphicFrame>
        <p:nvGraphicFramePr>
          <p:cNvPr id="291848" name="Object 8"/>
          <p:cNvGraphicFramePr>
            <a:graphicFrameLocks noChangeAspect="1"/>
          </p:cNvGraphicFramePr>
          <p:nvPr/>
        </p:nvGraphicFramePr>
        <p:xfrm>
          <a:off x="755650" y="1484313"/>
          <a:ext cx="6480175" cy="4773612"/>
        </p:xfrm>
        <a:graphic>
          <a:graphicData uri="http://schemas.openxmlformats.org/presentationml/2006/ole">
            <p:oleObj spid="_x0000_s3076" name="Bitmap Image" r:id="rId6" imgW="11142857" imgH="8209524" progId="PBrush">
              <p:embed/>
            </p:oleObj>
          </a:graphicData>
        </a:graphic>
      </p:graphicFrame>
      <p:graphicFrame>
        <p:nvGraphicFramePr>
          <p:cNvPr id="291849" name="Object 9"/>
          <p:cNvGraphicFramePr>
            <a:graphicFrameLocks noChangeAspect="1"/>
          </p:cNvGraphicFramePr>
          <p:nvPr/>
        </p:nvGraphicFramePr>
        <p:xfrm>
          <a:off x="1835150" y="404813"/>
          <a:ext cx="4421188" cy="608012"/>
        </p:xfrm>
        <a:graphic>
          <a:graphicData uri="http://schemas.openxmlformats.org/presentationml/2006/ole">
            <p:oleObj spid="_x0000_s3077" name="Visio" r:id="rId7" imgW="4421971" imgH="607568" progId="Visio.Drawing.11">
              <p:embed/>
            </p:oleObj>
          </a:graphicData>
        </a:graphic>
      </p:graphicFrame>
      <p:graphicFrame>
        <p:nvGraphicFramePr>
          <p:cNvPr id="291850" name="Object 10"/>
          <p:cNvGraphicFramePr>
            <a:graphicFrameLocks noChangeAspect="1"/>
          </p:cNvGraphicFramePr>
          <p:nvPr/>
        </p:nvGraphicFramePr>
        <p:xfrm>
          <a:off x="1814513" y="1397000"/>
          <a:ext cx="6718300" cy="4949825"/>
        </p:xfrm>
        <a:graphic>
          <a:graphicData uri="http://schemas.openxmlformats.org/presentationml/2006/ole">
            <p:oleObj spid="_x0000_s3078" name="Bitmap Image" r:id="rId8" imgW="11142857" imgH="8209524" progId="PBrush">
              <p:embed/>
            </p:oleObj>
          </a:graphicData>
        </a:graphic>
      </p:graphicFrame>
      <p:graphicFrame>
        <p:nvGraphicFramePr>
          <p:cNvPr id="291851" name="Object 11"/>
          <p:cNvGraphicFramePr>
            <a:graphicFrameLocks noChangeAspect="1"/>
          </p:cNvGraphicFramePr>
          <p:nvPr/>
        </p:nvGraphicFramePr>
        <p:xfrm>
          <a:off x="1835150" y="404813"/>
          <a:ext cx="4314825" cy="608012"/>
        </p:xfrm>
        <a:graphic>
          <a:graphicData uri="http://schemas.openxmlformats.org/presentationml/2006/ole">
            <p:oleObj spid="_x0000_s3079" name="Visio" r:id="rId9" imgW="4314952" imgH="607568" progId="Visio.Drawing.11">
              <p:embed/>
            </p:oleObj>
          </a:graphicData>
        </a:graphic>
      </p:graphicFrame>
      <p:graphicFrame>
        <p:nvGraphicFramePr>
          <p:cNvPr id="291852" name="Object 12"/>
          <p:cNvGraphicFramePr>
            <a:graphicFrameLocks noChangeAspect="1"/>
          </p:cNvGraphicFramePr>
          <p:nvPr/>
        </p:nvGraphicFramePr>
        <p:xfrm>
          <a:off x="2124075" y="981075"/>
          <a:ext cx="6861175" cy="5054600"/>
        </p:xfrm>
        <a:graphic>
          <a:graphicData uri="http://schemas.openxmlformats.org/presentationml/2006/ole">
            <p:oleObj spid="_x0000_s3080" name="Bitmap Image" r:id="rId10" imgW="11142857" imgH="8209524" progId="PBrush">
              <p:embed/>
            </p:oleObj>
          </a:graphicData>
        </a:graphic>
      </p:graphicFrame>
      <p:graphicFrame>
        <p:nvGraphicFramePr>
          <p:cNvPr id="291853" name="Object 13"/>
          <p:cNvGraphicFramePr>
            <a:graphicFrameLocks noChangeAspect="1"/>
          </p:cNvGraphicFramePr>
          <p:nvPr/>
        </p:nvGraphicFramePr>
        <p:xfrm>
          <a:off x="1835150" y="404813"/>
          <a:ext cx="4160838" cy="608012"/>
        </p:xfrm>
        <a:graphic>
          <a:graphicData uri="http://schemas.openxmlformats.org/presentationml/2006/ole">
            <p:oleObj spid="_x0000_s3081" name="Visio" r:id="rId11" imgW="4160181" imgH="607568" progId="Visio.Drawing.11">
              <p:embed/>
            </p:oleObj>
          </a:graphicData>
        </a:graphic>
      </p:graphicFrame>
      <p:graphicFrame>
        <p:nvGraphicFramePr>
          <p:cNvPr id="291854" name="Object 14"/>
          <p:cNvGraphicFramePr>
            <a:graphicFrameLocks noChangeAspect="1"/>
          </p:cNvGraphicFramePr>
          <p:nvPr/>
        </p:nvGraphicFramePr>
        <p:xfrm>
          <a:off x="468313" y="1397000"/>
          <a:ext cx="6862762" cy="5056188"/>
        </p:xfrm>
        <a:graphic>
          <a:graphicData uri="http://schemas.openxmlformats.org/presentationml/2006/ole">
            <p:oleObj spid="_x0000_s3082" name="Bitmap Image" r:id="rId12" imgW="11142857" imgH="8209524" progId="PBrush">
              <p:embed/>
            </p:oleObj>
          </a:graphicData>
        </a:graphic>
      </p:graphicFrame>
      <p:graphicFrame>
        <p:nvGraphicFramePr>
          <p:cNvPr id="291855" name="Object 15"/>
          <p:cNvGraphicFramePr>
            <a:graphicFrameLocks noChangeAspect="1"/>
          </p:cNvGraphicFramePr>
          <p:nvPr/>
        </p:nvGraphicFramePr>
        <p:xfrm>
          <a:off x="1804988" y="404813"/>
          <a:ext cx="4135437" cy="608012"/>
        </p:xfrm>
        <a:graphic>
          <a:graphicData uri="http://schemas.openxmlformats.org/presentationml/2006/ole">
            <p:oleObj spid="_x0000_s3083" name="Visio" r:id="rId13" imgW="4136136" imgH="607568" progId="Visio.Drawing.11">
              <p:embed/>
            </p:oleObj>
          </a:graphicData>
        </a:graphic>
      </p:graphicFrame>
      <p:graphicFrame>
        <p:nvGraphicFramePr>
          <p:cNvPr id="291856" name="Object 16"/>
          <p:cNvGraphicFramePr>
            <a:graphicFrameLocks noChangeAspect="1"/>
          </p:cNvGraphicFramePr>
          <p:nvPr/>
        </p:nvGraphicFramePr>
        <p:xfrm>
          <a:off x="1042988" y="1052513"/>
          <a:ext cx="6789737" cy="5002212"/>
        </p:xfrm>
        <a:graphic>
          <a:graphicData uri="http://schemas.openxmlformats.org/presentationml/2006/ole">
            <p:oleObj spid="_x0000_s3084" name="Bitmap Image" r:id="rId14" imgW="11142857" imgH="8209524" progId="PBrush">
              <p:embed/>
            </p:oleObj>
          </a:graphicData>
        </a:graphic>
      </p:graphicFrame>
      <p:graphicFrame>
        <p:nvGraphicFramePr>
          <p:cNvPr id="291857" name="Object 17"/>
          <p:cNvGraphicFramePr>
            <a:graphicFrameLocks noChangeAspect="1"/>
          </p:cNvGraphicFramePr>
          <p:nvPr/>
        </p:nvGraphicFramePr>
        <p:xfrm>
          <a:off x="1793875" y="404813"/>
          <a:ext cx="4865688" cy="608012"/>
        </p:xfrm>
        <a:graphic>
          <a:graphicData uri="http://schemas.openxmlformats.org/presentationml/2006/ole">
            <p:oleObj spid="_x0000_s3085" name="Visio" r:id="rId15" imgW="4865963" imgH="607568" progId="Visio.Drawing.11">
              <p:embed/>
            </p:oleObj>
          </a:graphicData>
        </a:graphic>
      </p:graphicFrame>
      <p:graphicFrame>
        <p:nvGraphicFramePr>
          <p:cNvPr id="291858" name="Object 18"/>
          <p:cNvGraphicFramePr>
            <a:graphicFrameLocks noChangeAspect="1"/>
          </p:cNvGraphicFramePr>
          <p:nvPr/>
        </p:nvGraphicFramePr>
        <p:xfrm>
          <a:off x="1763713" y="1306513"/>
          <a:ext cx="6913562" cy="5092700"/>
        </p:xfrm>
        <a:graphic>
          <a:graphicData uri="http://schemas.openxmlformats.org/presentationml/2006/ole">
            <p:oleObj spid="_x0000_s3086" name="Bitmap Image" r:id="rId16" imgW="11142857" imgH="8209524" progId="PBrush">
              <p:embed/>
            </p:oleObj>
          </a:graphicData>
        </a:graphic>
      </p:graphicFrame>
      <p:graphicFrame>
        <p:nvGraphicFramePr>
          <p:cNvPr id="291859" name="Object 19"/>
          <p:cNvGraphicFramePr>
            <a:graphicFrameLocks noChangeAspect="1"/>
          </p:cNvGraphicFramePr>
          <p:nvPr/>
        </p:nvGraphicFramePr>
        <p:xfrm>
          <a:off x="1835150" y="404813"/>
          <a:ext cx="4554538" cy="608012"/>
        </p:xfrm>
        <a:graphic>
          <a:graphicData uri="http://schemas.openxmlformats.org/presentationml/2006/ole">
            <p:oleObj spid="_x0000_s3087" name="Visio" r:id="rId17" imgW="4554728" imgH="607568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291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291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1000"/>
                                        <p:tgtEl>
                                          <p:spTgt spid="291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1000"/>
                                        <p:tgtEl>
                                          <p:spTgt spid="291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1000"/>
                                        <p:tgtEl>
                                          <p:spTgt spid="291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1000"/>
                                        <p:tgtEl>
                                          <p:spTgt spid="291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„The Good”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Potentially increase the productivity</a:t>
            </a:r>
          </a:p>
          <a:p>
            <a:r>
              <a:rPr lang="hu-HU" dirty="0" smtClean="0"/>
              <a:t>Self-evident to express problems and solutions</a:t>
            </a:r>
          </a:p>
          <a:p>
            <a:r>
              <a:rPr lang="hu-HU" dirty="0" smtClean="0"/>
              <a:t>Higher abstraction level</a:t>
            </a:r>
          </a:p>
          <a:p>
            <a:r>
              <a:rPr lang="hu-HU" dirty="0" smtClean="0"/>
              <a:t>More or less mature: the language engineering knowledge is there – applicable to industrial projects</a:t>
            </a:r>
          </a:p>
          <a:p>
            <a:r>
              <a:rPr lang="hu-HU" dirty="0" smtClean="0"/>
              <a:t>Part of a tool chain to underpin generativ</a:t>
            </a:r>
            <a:r>
              <a:rPr lang="en-US" dirty="0" smtClean="0"/>
              <a:t>e</a:t>
            </a:r>
            <a:r>
              <a:rPr lang="hu-HU" dirty="0" smtClean="0"/>
              <a:t> techniques: real reuse support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„</a:t>
            </a:r>
            <a:r>
              <a:rPr lang="hu-HU" dirty="0"/>
              <a:t>T</a:t>
            </a:r>
            <a:r>
              <a:rPr lang="hu-HU" dirty="0" smtClean="0"/>
              <a:t>he Bad, and the Ugly”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 smtClean="0"/>
              <a:t>Proprietary languages, the knowledge has not been transfered yet to tools– only part of it in several tools</a:t>
            </a:r>
          </a:p>
          <a:p>
            <a:r>
              <a:rPr lang="hu-HU" dirty="0" smtClean="0"/>
              <a:t>Takes time for the industry</a:t>
            </a:r>
          </a:p>
          <a:p>
            <a:pPr lvl="1"/>
            <a:r>
              <a:rPr lang="hu-HU" dirty="0" smtClean="0"/>
              <a:t>To understand it </a:t>
            </a:r>
          </a:p>
          <a:p>
            <a:pPr lvl="2"/>
            <a:r>
              <a:rPr lang="hu-HU" dirty="0" smtClean="0"/>
              <a:t>Generative technique often misused</a:t>
            </a:r>
          </a:p>
          <a:p>
            <a:pPr lvl="2"/>
            <a:r>
              <a:rPr lang="hu-HU" dirty="0" smtClean="0"/>
              <a:t>Thought to solve all software problems</a:t>
            </a:r>
          </a:p>
          <a:p>
            <a:pPr lvl="1"/>
            <a:r>
              <a:rPr lang="hu-HU" dirty="0" smtClean="0"/>
              <a:t>To take the risks</a:t>
            </a:r>
          </a:p>
          <a:p>
            <a:pPr lvl="2"/>
            <a:r>
              <a:rPr lang="hu-HU" dirty="0" smtClean="0"/>
              <a:t>Introducing and estimate a new technology and tool</a:t>
            </a:r>
          </a:p>
          <a:p>
            <a:pPr lvl="2"/>
            <a:r>
              <a:rPr lang="hu-HU" dirty="0" smtClean="0"/>
              <a:t>Paying the learning curve</a:t>
            </a:r>
          </a:p>
          <a:p>
            <a:pPr lvl="1"/>
            <a:r>
              <a:rPr lang="hu-HU" dirty="0" smtClean="0"/>
              <a:t>To think in more then one project</a:t>
            </a:r>
          </a:p>
          <a:p>
            <a:pPr lvl="2"/>
            <a:r>
              <a:rPr lang="hu-HU" dirty="0" smtClean="0"/>
              <a:t>A DSL with a generator pays off if used more than once</a:t>
            </a:r>
          </a:p>
          <a:p>
            <a:pPr lvl="2"/>
            <a:r>
              <a:rPr lang="hu-HU" dirty="0" smtClean="0"/>
              <a:t>Needs predicting the future projects</a:t>
            </a:r>
          </a:p>
          <a:p>
            <a:r>
              <a:rPr lang="hu-HU" dirty="0" smtClean="0"/>
              <a:t>Composition (integration) and evolution is unsolved yet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207</Words>
  <Application>Microsoft Office PowerPoint</Application>
  <PresentationFormat>On-screen Show (4:3)</PresentationFormat>
  <Paragraphs>36</Paragraphs>
  <Slides>5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Office Theme</vt:lpstr>
      <vt:lpstr>Bitmap Image</vt:lpstr>
      <vt:lpstr>Visio</vt:lpstr>
      <vt:lpstr>DSLs:  The Good, the Bad, and the Ugly </vt:lpstr>
      <vt:lpstr>Background</vt:lpstr>
      <vt:lpstr>Slide 3</vt:lpstr>
      <vt:lpstr>„The Good”</vt:lpstr>
      <vt:lpstr>„The Bad, and the Ugly”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DSLs: The Good, the Bad, and the Ugly </dc:title>
  <dc:creator>Tihamer Levendovszky</dc:creator>
  <cp:lastModifiedBy>gray</cp:lastModifiedBy>
  <cp:revision>44</cp:revision>
  <dcterms:created xsi:type="dcterms:W3CDTF">2008-10-13T16:56:55Z</dcterms:created>
  <dcterms:modified xsi:type="dcterms:W3CDTF">2008-10-22T15:22:04Z</dcterms:modified>
</cp:coreProperties>
</file>