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4.xml" ContentType="application/vnd.openxmlformats-officedocument.drawingml.chartshape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82"/>
  </p:notesMasterIdLst>
  <p:sldIdLst>
    <p:sldId id="256" r:id="rId2"/>
    <p:sldId id="410" r:id="rId3"/>
    <p:sldId id="317" r:id="rId4"/>
    <p:sldId id="421" r:id="rId5"/>
    <p:sldId id="338" r:id="rId6"/>
    <p:sldId id="369" r:id="rId7"/>
    <p:sldId id="370" r:id="rId8"/>
    <p:sldId id="371" r:id="rId9"/>
    <p:sldId id="372" r:id="rId10"/>
    <p:sldId id="292" r:id="rId11"/>
    <p:sldId id="343" r:id="rId12"/>
    <p:sldId id="373" r:id="rId13"/>
    <p:sldId id="344" r:id="rId14"/>
    <p:sldId id="395" r:id="rId15"/>
    <p:sldId id="309" r:id="rId16"/>
    <p:sldId id="301" r:id="rId17"/>
    <p:sldId id="376" r:id="rId18"/>
    <p:sldId id="375" r:id="rId19"/>
    <p:sldId id="310" r:id="rId20"/>
    <p:sldId id="411" r:id="rId21"/>
    <p:sldId id="308" r:id="rId22"/>
    <p:sldId id="412" r:id="rId23"/>
    <p:sldId id="316" r:id="rId24"/>
    <p:sldId id="413" r:id="rId25"/>
    <p:sldId id="377" r:id="rId26"/>
    <p:sldId id="378" r:id="rId27"/>
    <p:sldId id="380" r:id="rId28"/>
    <p:sldId id="379" r:id="rId29"/>
    <p:sldId id="381" r:id="rId30"/>
    <p:sldId id="382" r:id="rId31"/>
    <p:sldId id="383" r:id="rId32"/>
    <p:sldId id="386" r:id="rId33"/>
    <p:sldId id="387" r:id="rId34"/>
    <p:sldId id="384" r:id="rId35"/>
    <p:sldId id="385" r:id="rId36"/>
    <p:sldId id="388" r:id="rId37"/>
    <p:sldId id="353" r:id="rId38"/>
    <p:sldId id="354" r:id="rId39"/>
    <p:sldId id="355" r:id="rId40"/>
    <p:sldId id="356" r:id="rId41"/>
    <p:sldId id="357" r:id="rId42"/>
    <p:sldId id="359" r:id="rId43"/>
    <p:sldId id="414" r:id="rId44"/>
    <p:sldId id="360" r:id="rId45"/>
    <p:sldId id="415" r:id="rId46"/>
    <p:sldId id="416" r:id="rId47"/>
    <p:sldId id="362" r:id="rId48"/>
    <p:sldId id="391" r:id="rId49"/>
    <p:sldId id="417" r:id="rId50"/>
    <p:sldId id="390" r:id="rId51"/>
    <p:sldId id="396" r:id="rId52"/>
    <p:sldId id="397" r:id="rId53"/>
    <p:sldId id="399" r:id="rId54"/>
    <p:sldId id="400" r:id="rId55"/>
    <p:sldId id="404" r:id="rId56"/>
    <p:sldId id="402" r:id="rId57"/>
    <p:sldId id="405" r:id="rId58"/>
    <p:sldId id="406" r:id="rId59"/>
    <p:sldId id="341" r:id="rId60"/>
    <p:sldId id="419" r:id="rId61"/>
    <p:sldId id="418" r:id="rId62"/>
    <p:sldId id="340" r:id="rId63"/>
    <p:sldId id="313" r:id="rId64"/>
    <p:sldId id="345" r:id="rId65"/>
    <p:sldId id="346" r:id="rId66"/>
    <p:sldId id="347" r:id="rId67"/>
    <p:sldId id="348" r:id="rId68"/>
    <p:sldId id="349" r:id="rId69"/>
    <p:sldId id="350" r:id="rId70"/>
    <p:sldId id="351" r:id="rId71"/>
    <p:sldId id="363" r:id="rId72"/>
    <p:sldId id="365" r:id="rId73"/>
    <p:sldId id="366" r:id="rId74"/>
    <p:sldId id="367" r:id="rId75"/>
    <p:sldId id="393" r:id="rId76"/>
    <p:sldId id="394" r:id="rId77"/>
    <p:sldId id="398" r:id="rId78"/>
    <p:sldId id="401" r:id="rId79"/>
    <p:sldId id="403" r:id="rId80"/>
    <p:sldId id="407" r:id="rId8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4F0"/>
    <a:srgbClr val="D1EFD4"/>
    <a:srgbClr val="FFE7E7"/>
    <a:srgbClr val="00A24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63" autoAdjust="0"/>
    <p:restoredTop sz="94057" autoAdjust="0"/>
  </p:normalViewPr>
  <p:slideViewPr>
    <p:cSldViewPr>
      <p:cViewPr>
        <p:scale>
          <a:sx n="98" d="100"/>
          <a:sy n="98" d="100"/>
        </p:scale>
        <p:origin x="-1908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anubis\home\fjacob\research\SC11\data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anubis\home\fjacob\research\nbody\Allinone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anubis\home\fjacob\research\nbody\Allinone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anubis\home\fjacob\research\nbody\Allinone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anubis\home\fjacob\research\SC11\dat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anubis\home\fjacob\research\Nextgeneration2011\plotss\replots\BF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anubis\home\fjacob\research\Nextgeneration2011\plotss\replots\LocalBFS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anubis\home\fjacob\research\nbody\Allinone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anubis\home\fjacob\research\nbody\Allinone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anubis\home\fjacob\research\nbody\Allinon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668416447944008E-2"/>
          <c:y val="1.9761721683371779E-2"/>
          <c:w val="0.9193060526525092"/>
          <c:h val="0.940454310192763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data!$G$2</c:f>
              <c:strCache>
                <c:ptCount val="1"/>
                <c:pt idx="0">
                  <c:v>Embarrassingly Parallel (EP)</c:v>
                </c:pt>
              </c:strCache>
            </c:strRef>
          </c:tx>
          <c:invertIfNegative val="0"/>
          <c:cat>
            <c:strRef>
              <c:f>data!$M$70:$M$85</c:f>
              <c:strCache>
                <c:ptCount val="16"/>
                <c:pt idx="0">
                  <c:v>S1</c:v>
                </c:pt>
                <c:pt idx="1">
                  <c:v>S2</c:v>
                </c:pt>
                <c:pt idx="2">
                  <c:v>S4</c:v>
                </c:pt>
                <c:pt idx="3">
                  <c:v>S8</c:v>
                </c:pt>
                <c:pt idx="4">
                  <c:v>W1</c:v>
                </c:pt>
                <c:pt idx="5">
                  <c:v>W2</c:v>
                </c:pt>
                <c:pt idx="6">
                  <c:v>W4</c:v>
                </c:pt>
                <c:pt idx="7">
                  <c:v>W8</c:v>
                </c:pt>
                <c:pt idx="8">
                  <c:v>A1</c:v>
                </c:pt>
                <c:pt idx="9">
                  <c:v>A2</c:v>
                </c:pt>
                <c:pt idx="10">
                  <c:v>A4</c:v>
                </c:pt>
                <c:pt idx="11">
                  <c:v>A8</c:v>
                </c:pt>
                <c:pt idx="12">
                  <c:v>B1</c:v>
                </c:pt>
                <c:pt idx="13">
                  <c:v>B2</c:v>
                </c:pt>
                <c:pt idx="14">
                  <c:v>B4</c:v>
                </c:pt>
                <c:pt idx="15">
                  <c:v>B8</c:v>
                </c:pt>
              </c:strCache>
            </c:strRef>
          </c:cat>
          <c:val>
            <c:numRef>
              <c:f>data!$L$2:$L$17</c:f>
              <c:numCache>
                <c:formatCode>General</c:formatCode>
                <c:ptCount val="16"/>
                <c:pt idx="0">
                  <c:v>0.95693779904306309</c:v>
                </c:pt>
                <c:pt idx="1">
                  <c:v>1.8518518518518534</c:v>
                </c:pt>
                <c:pt idx="2">
                  <c:v>1.6666666666666683</c:v>
                </c:pt>
                <c:pt idx="3">
                  <c:v>3.3333333333333366</c:v>
                </c:pt>
                <c:pt idx="4">
                  <c:v>2.1582733812949608</c:v>
                </c:pt>
                <c:pt idx="5">
                  <c:v>1.3824884792626844</c:v>
                </c:pt>
                <c:pt idx="6">
                  <c:v>-14.184397163120567</c:v>
                </c:pt>
                <c:pt idx="7">
                  <c:v>-3.1007751937984525</c:v>
                </c:pt>
                <c:pt idx="8">
                  <c:v>1.7438364401683868</c:v>
                </c:pt>
                <c:pt idx="9">
                  <c:v>1.0380622837370226</c:v>
                </c:pt>
                <c:pt idx="10">
                  <c:v>2.2175290390707398</c:v>
                </c:pt>
                <c:pt idx="11">
                  <c:v>0.52910052910053662</c:v>
                </c:pt>
                <c:pt idx="12">
                  <c:v>2.3605472861223773</c:v>
                </c:pt>
                <c:pt idx="13">
                  <c:v>2.2183558068725548</c:v>
                </c:pt>
                <c:pt idx="14">
                  <c:v>0.18518518518518595</c:v>
                </c:pt>
                <c:pt idx="15">
                  <c:v>-0.18416206261510204</c:v>
                </c:pt>
              </c:numCache>
            </c:numRef>
          </c:val>
        </c:ser>
        <c:ser>
          <c:idx val="1"/>
          <c:order val="1"/>
          <c:tx>
            <c:strRef>
              <c:f>data!$G$19</c:f>
              <c:strCache>
                <c:ptCount val="1"/>
                <c:pt idx="0">
                  <c:v>Block Tri-diagonal solver (BT)</c:v>
                </c:pt>
              </c:strCache>
            </c:strRef>
          </c:tx>
          <c:invertIfNegative val="0"/>
          <c:cat>
            <c:strRef>
              <c:f>data!$M$70:$M$85</c:f>
              <c:strCache>
                <c:ptCount val="16"/>
                <c:pt idx="0">
                  <c:v>S1</c:v>
                </c:pt>
                <c:pt idx="1">
                  <c:v>S2</c:v>
                </c:pt>
                <c:pt idx="2">
                  <c:v>S4</c:v>
                </c:pt>
                <c:pt idx="3">
                  <c:v>S8</c:v>
                </c:pt>
                <c:pt idx="4">
                  <c:v>W1</c:v>
                </c:pt>
                <c:pt idx="5">
                  <c:v>W2</c:v>
                </c:pt>
                <c:pt idx="6">
                  <c:v>W4</c:v>
                </c:pt>
                <c:pt idx="7">
                  <c:v>W8</c:v>
                </c:pt>
                <c:pt idx="8">
                  <c:v>A1</c:v>
                </c:pt>
                <c:pt idx="9">
                  <c:v>A2</c:v>
                </c:pt>
                <c:pt idx="10">
                  <c:v>A4</c:v>
                </c:pt>
                <c:pt idx="11">
                  <c:v>A8</c:v>
                </c:pt>
                <c:pt idx="12">
                  <c:v>B1</c:v>
                </c:pt>
                <c:pt idx="13">
                  <c:v>B2</c:v>
                </c:pt>
                <c:pt idx="14">
                  <c:v>B4</c:v>
                </c:pt>
                <c:pt idx="15">
                  <c:v>B8</c:v>
                </c:pt>
              </c:strCache>
            </c:strRef>
          </c:cat>
          <c:val>
            <c:numRef>
              <c:f>data!$L$19:$L$34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-12.131147540983596</c:v>
                </c:pt>
                <c:pt idx="5">
                  <c:v>0</c:v>
                </c:pt>
                <c:pt idx="6">
                  <c:v>-11.32075471698114</c:v>
                </c:pt>
                <c:pt idx="7">
                  <c:v>0</c:v>
                </c:pt>
                <c:pt idx="8">
                  <c:v>-13.687339548709636</c:v>
                </c:pt>
                <c:pt idx="9">
                  <c:v>0</c:v>
                </c:pt>
                <c:pt idx="10">
                  <c:v>-11.351203501094107</c:v>
                </c:pt>
                <c:pt idx="11">
                  <c:v>0</c:v>
                </c:pt>
                <c:pt idx="12">
                  <c:v>-10.546525869773895</c:v>
                </c:pt>
                <c:pt idx="13">
                  <c:v>0</c:v>
                </c:pt>
                <c:pt idx="14">
                  <c:v>-9.4569413017436315</c:v>
                </c:pt>
                <c:pt idx="15">
                  <c:v>0</c:v>
                </c:pt>
              </c:numCache>
            </c:numRef>
          </c:val>
        </c:ser>
        <c:ser>
          <c:idx val="2"/>
          <c:order val="2"/>
          <c:tx>
            <c:strRef>
              <c:f>data!$G$36</c:f>
              <c:strCache>
                <c:ptCount val="1"/>
                <c:pt idx="0">
                  <c:v>Conjugate Gradient (CG/10)</c:v>
                </c:pt>
              </c:strCache>
            </c:strRef>
          </c:tx>
          <c:invertIfNegative val="0"/>
          <c:cat>
            <c:strRef>
              <c:f>data!$M$70:$M$85</c:f>
              <c:strCache>
                <c:ptCount val="16"/>
                <c:pt idx="0">
                  <c:v>S1</c:v>
                </c:pt>
                <c:pt idx="1">
                  <c:v>S2</c:v>
                </c:pt>
                <c:pt idx="2">
                  <c:v>S4</c:v>
                </c:pt>
                <c:pt idx="3">
                  <c:v>S8</c:v>
                </c:pt>
                <c:pt idx="4">
                  <c:v>W1</c:v>
                </c:pt>
                <c:pt idx="5">
                  <c:v>W2</c:v>
                </c:pt>
                <c:pt idx="6">
                  <c:v>W4</c:v>
                </c:pt>
                <c:pt idx="7">
                  <c:v>W8</c:v>
                </c:pt>
                <c:pt idx="8">
                  <c:v>A1</c:v>
                </c:pt>
                <c:pt idx="9">
                  <c:v>A2</c:v>
                </c:pt>
                <c:pt idx="10">
                  <c:v>A4</c:v>
                </c:pt>
                <c:pt idx="11">
                  <c:v>A8</c:v>
                </c:pt>
                <c:pt idx="12">
                  <c:v>B1</c:v>
                </c:pt>
                <c:pt idx="13">
                  <c:v>B2</c:v>
                </c:pt>
                <c:pt idx="14">
                  <c:v>B4</c:v>
                </c:pt>
                <c:pt idx="15">
                  <c:v>B8</c:v>
                </c:pt>
              </c:strCache>
            </c:strRef>
          </c:cat>
          <c:val>
            <c:numRef>
              <c:f>data!$L$36:$L$51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7.4999999999999929</c:v>
                </c:pt>
                <c:pt idx="5">
                  <c:v>-3.7037037037037068</c:v>
                </c:pt>
                <c:pt idx="6">
                  <c:v>-15.384615384615387</c:v>
                </c:pt>
                <c:pt idx="7">
                  <c:v>17.241379310344843</c:v>
                </c:pt>
                <c:pt idx="8">
                  <c:v>28.859060402684559</c:v>
                </c:pt>
                <c:pt idx="9">
                  <c:v>1.0526315789473695</c:v>
                </c:pt>
                <c:pt idx="10">
                  <c:v>-6.4516129032258123</c:v>
                </c:pt>
                <c:pt idx="11">
                  <c:v>-24.812030075187973</c:v>
                </c:pt>
                <c:pt idx="12">
                  <c:v>-2.5763358778625913</c:v>
                </c:pt>
                <c:pt idx="13">
                  <c:v>1.3987617518917665</c:v>
                </c:pt>
                <c:pt idx="14">
                  <c:v>-14.867863627193863</c:v>
                </c:pt>
                <c:pt idx="15">
                  <c:v>-52.766404199475069</c:v>
                </c:pt>
              </c:numCache>
            </c:numRef>
          </c:val>
        </c:ser>
        <c:ser>
          <c:idx val="3"/>
          <c:order val="3"/>
          <c:tx>
            <c:strRef>
              <c:f>data!$G$53</c:f>
              <c:strCache>
                <c:ptCount val="1"/>
                <c:pt idx="0">
                  <c:v>Fourier Transform (FT)</c:v>
                </c:pt>
              </c:strCache>
            </c:strRef>
          </c:tx>
          <c:invertIfNegative val="0"/>
          <c:cat>
            <c:strRef>
              <c:f>data!$M$70:$M$85</c:f>
              <c:strCache>
                <c:ptCount val="16"/>
                <c:pt idx="0">
                  <c:v>S1</c:v>
                </c:pt>
                <c:pt idx="1">
                  <c:v>S2</c:v>
                </c:pt>
                <c:pt idx="2">
                  <c:v>S4</c:v>
                </c:pt>
                <c:pt idx="3">
                  <c:v>S8</c:v>
                </c:pt>
                <c:pt idx="4">
                  <c:v>W1</c:v>
                </c:pt>
                <c:pt idx="5">
                  <c:v>W2</c:v>
                </c:pt>
                <c:pt idx="6">
                  <c:v>W4</c:v>
                </c:pt>
                <c:pt idx="7">
                  <c:v>W8</c:v>
                </c:pt>
                <c:pt idx="8">
                  <c:v>A1</c:v>
                </c:pt>
                <c:pt idx="9">
                  <c:v>A2</c:v>
                </c:pt>
                <c:pt idx="10">
                  <c:v>A4</c:v>
                </c:pt>
                <c:pt idx="11">
                  <c:v>A8</c:v>
                </c:pt>
                <c:pt idx="12">
                  <c:v>B1</c:v>
                </c:pt>
                <c:pt idx="13">
                  <c:v>B2</c:v>
                </c:pt>
                <c:pt idx="14">
                  <c:v>B4</c:v>
                </c:pt>
                <c:pt idx="15">
                  <c:v>B8</c:v>
                </c:pt>
              </c:strCache>
            </c:strRef>
          </c:cat>
          <c:val>
            <c:numRef>
              <c:f>data!$L$53:$L$68</c:f>
              <c:numCache>
                <c:formatCode>General</c:formatCode>
                <c:ptCount val="16"/>
                <c:pt idx="0">
                  <c:v>-0.83333333333333293</c:v>
                </c:pt>
                <c:pt idx="1">
                  <c:v>-2.5000000000000004</c:v>
                </c:pt>
                <c:pt idx="2">
                  <c:v>-8.3333333333333339</c:v>
                </c:pt>
                <c:pt idx="3">
                  <c:v>-8.7037037037037042</c:v>
                </c:pt>
                <c:pt idx="4">
                  <c:v>-1.0714285714285723</c:v>
                </c:pt>
                <c:pt idx="5">
                  <c:v>-2.6315789473684204</c:v>
                </c:pt>
                <c:pt idx="6">
                  <c:v>-2.9411764705882364</c:v>
                </c:pt>
                <c:pt idx="7">
                  <c:v>-7.6666666666666661</c:v>
                </c:pt>
                <c:pt idx="8">
                  <c:v>-1.2524850894632205</c:v>
                </c:pt>
                <c:pt idx="9">
                  <c:v>-2.354838709677419</c:v>
                </c:pt>
                <c:pt idx="10">
                  <c:v>-2.2939068100358426</c:v>
                </c:pt>
                <c:pt idx="11">
                  <c:v>-3.6571428571428561</c:v>
                </c:pt>
                <c:pt idx="12">
                  <c:v>-0.19624720261662945</c:v>
                </c:pt>
                <c:pt idx="13">
                  <c:v>-1.2363330529857022</c:v>
                </c:pt>
                <c:pt idx="14">
                  <c:v>-1.6892086330935254</c:v>
                </c:pt>
                <c:pt idx="15">
                  <c:v>-1.7755443886097151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066432"/>
        <c:axId val="8145728"/>
      </c:barChart>
      <c:catAx>
        <c:axId val="34066432"/>
        <c:scaling>
          <c:orientation val="minMax"/>
        </c:scaling>
        <c:delete val="0"/>
        <c:axPos val="b"/>
        <c:majorTickMark val="none"/>
        <c:minorTickMark val="none"/>
        <c:tickLblPos val="low"/>
        <c:txPr>
          <a:bodyPr/>
          <a:lstStyle/>
          <a:p>
            <a:pPr>
              <a:defRPr sz="1500" b="1"/>
            </a:pPr>
            <a:endParaRPr lang="en-US"/>
          </a:p>
        </c:txPr>
        <c:crossAx val="8145728"/>
        <c:crosses val="autoZero"/>
        <c:auto val="1"/>
        <c:lblAlgn val="ctr"/>
        <c:lblOffset val="10"/>
        <c:noMultiLvlLbl val="0"/>
      </c:catAx>
      <c:valAx>
        <c:axId val="814572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300"/>
                </a:pPr>
                <a:r>
                  <a:rPr lang="en-US" sz="1300"/>
                  <a:t>Percent of Change in Execution time</a:t>
                </a:r>
              </a:p>
            </c:rich>
          </c:tx>
          <c:layout>
            <c:manualLayout>
              <c:xMode val="edge"/>
              <c:yMode val="edge"/>
              <c:x val="7.1246851719292667E-2"/>
              <c:y val="0.4020532525132614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500" b="1"/>
            </a:pPr>
            <a:endParaRPr lang="en-US"/>
          </a:p>
        </c:txPr>
        <c:crossAx val="340664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9408507648665143"/>
          <c:y val="3.1256136075100312E-2"/>
          <c:w val="0.3880820840164157"/>
          <c:h val="0.2659929798579958"/>
        </c:manualLayout>
      </c:layout>
      <c:overlay val="0"/>
      <c:txPr>
        <a:bodyPr/>
        <a:lstStyle/>
        <a:p>
          <a:pPr>
            <a:defRPr sz="15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627473883903293"/>
          <c:y val="1.9356770544527006E-2"/>
          <c:w val="0.82279243678914793"/>
          <c:h val="0.83372839415770206"/>
        </c:manualLayout>
      </c:layout>
      <c:lineChart>
        <c:grouping val="standard"/>
        <c:varyColors val="0"/>
        <c:ser>
          <c:idx val="0"/>
          <c:order val="0"/>
          <c:tx>
            <c:strRef>
              <c:f>'Z:\research\nbody\treecode\cuda\[cuda.xlsx]Sheet1'!$B$2</c:f>
              <c:strCache>
                <c:ptCount val="1"/>
                <c:pt idx="0">
                  <c:v>Force (double)</c:v>
                </c:pt>
              </c:strCache>
            </c:strRef>
          </c:tx>
          <c:cat>
            <c:strRef>
              <c:f>'Z:\research\nbody\treecode\cuda\[cuda.xlsx]Sheet1'!$B$5:$B$10</c:f>
              <c:strCache>
                <c:ptCount val="6"/>
                <c:pt idx="0">
                  <c:v>10K</c:v>
                </c:pt>
                <c:pt idx="1">
                  <c:v>50K</c:v>
                </c:pt>
                <c:pt idx="2">
                  <c:v>100k</c:v>
                </c:pt>
                <c:pt idx="3">
                  <c:v>500k</c:v>
                </c:pt>
                <c:pt idx="4">
                  <c:v>1M</c:v>
                </c:pt>
                <c:pt idx="5">
                  <c:v>5M</c:v>
                </c:pt>
              </c:strCache>
            </c:strRef>
          </c:cat>
          <c:val>
            <c:numRef>
              <c:f>'Z:\research\nbody\treecode\cuda\[cuda.xlsx]Sheet1'!$G$5:$G$10</c:f>
              <c:numCache>
                <c:formatCode>General</c:formatCode>
                <c:ptCount val="6"/>
                <c:pt idx="0">
                  <c:v>24.589047272755181</c:v>
                </c:pt>
                <c:pt idx="1">
                  <c:v>27.762162812443609</c:v>
                </c:pt>
                <c:pt idx="2">
                  <c:v>46.432274247491641</c:v>
                </c:pt>
                <c:pt idx="3">
                  <c:v>159.60038058991435</c:v>
                </c:pt>
                <c:pt idx="4">
                  <c:v>249.8744606684055</c:v>
                </c:pt>
                <c:pt idx="5">
                  <c:v>525.51026014339482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'Z:\research\nbody\treecode\cuda\[cuda.xlsx]Sheet1'!$B$12</c:f>
              <c:strCache>
                <c:ptCount val="1"/>
                <c:pt idx="0">
                  <c:v>Potential (double)</c:v>
                </c:pt>
              </c:strCache>
            </c:strRef>
          </c:tx>
          <c:val>
            <c:numRef>
              <c:f>'Z:\research\nbody\treecode\cuda\[cuda.xlsx]Sheet1'!$G$15:$G$20</c:f>
              <c:numCache>
                <c:formatCode>General</c:formatCode>
                <c:ptCount val="6"/>
                <c:pt idx="0">
                  <c:v>29.934883610159027</c:v>
                </c:pt>
                <c:pt idx="1">
                  <c:v>27.61895663217997</c:v>
                </c:pt>
                <c:pt idx="2">
                  <c:v>45.76900144799977</c:v>
                </c:pt>
                <c:pt idx="3">
                  <c:v>158.37054472377181</c:v>
                </c:pt>
                <c:pt idx="4">
                  <c:v>245.86515678981294</c:v>
                </c:pt>
                <c:pt idx="5">
                  <c:v>514.48410379694712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'Z:\research\nbody\treecode\cuda\[cuda.xlsx]Sheet1'!$B$22</c:f>
              <c:strCache>
                <c:ptCount val="1"/>
                <c:pt idx="0">
                  <c:v>Screened (double)</c:v>
                </c:pt>
              </c:strCache>
            </c:strRef>
          </c:tx>
          <c:val>
            <c:numRef>
              <c:f>'Z:\research\nbody\treecode\cuda\[cuda.xlsx]Sheet1'!$G$24:$G$29</c:f>
              <c:numCache>
                <c:formatCode>General</c:formatCode>
                <c:ptCount val="6"/>
                <c:pt idx="0">
                  <c:v>27.676720804331008</c:v>
                </c:pt>
                <c:pt idx="1">
                  <c:v>36.665477439664215</c:v>
                </c:pt>
                <c:pt idx="2">
                  <c:v>63.820793469906974</c:v>
                </c:pt>
                <c:pt idx="3">
                  <c:v>226.3975488075441</c:v>
                </c:pt>
                <c:pt idx="4">
                  <c:v>354.72257650078114</c:v>
                </c:pt>
                <c:pt idx="5">
                  <c:v>742.99761777330014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'Z:\research\nbody\treecode\cuda\[cuda.xlsx]Sheet1'!$B$31</c:f>
              <c:strCache>
                <c:ptCount val="1"/>
                <c:pt idx="0">
                  <c:v>Vortex (double)</c:v>
                </c:pt>
              </c:strCache>
            </c:strRef>
          </c:tx>
          <c:val>
            <c:numRef>
              <c:f>'Z:\research\nbody\treecode\cuda\[cuda.xlsx]Sheet1'!$G$33:$G$38</c:f>
              <c:numCache>
                <c:formatCode>General</c:formatCode>
                <c:ptCount val="6"/>
                <c:pt idx="0">
                  <c:v>27.30745132281028</c:v>
                </c:pt>
                <c:pt idx="1">
                  <c:v>39.087866797750898</c:v>
                </c:pt>
                <c:pt idx="2">
                  <c:v>70.697760549122236</c:v>
                </c:pt>
                <c:pt idx="3">
                  <c:v>236.76624574396524</c:v>
                </c:pt>
                <c:pt idx="4">
                  <c:v>370.30759632857939</c:v>
                </c:pt>
                <c:pt idx="5">
                  <c:v>791.03817922708572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'Z:\research\nbody\treecode\cuda\[cuda.xlsx]Sheet1'!$C$2</c:f>
              <c:strCache>
                <c:ptCount val="1"/>
                <c:pt idx="0">
                  <c:v>Force (float)</c:v>
                </c:pt>
              </c:strCache>
            </c:strRef>
          </c:tx>
          <c:val>
            <c:numRef>
              <c:f>'Z:\research\nbody\treecode\cuda\[cuda.xlsx]Sheet1'!$H$5:$H$10</c:f>
              <c:numCache>
                <c:formatCode>General</c:formatCode>
                <c:ptCount val="6"/>
                <c:pt idx="0">
                  <c:v>1.0841687981011845</c:v>
                </c:pt>
                <c:pt idx="1">
                  <c:v>6.0559513979647077</c:v>
                </c:pt>
                <c:pt idx="2">
                  <c:v>12.181243032329988</c:v>
                </c:pt>
                <c:pt idx="3">
                  <c:v>43.963926695073013</c:v>
                </c:pt>
                <c:pt idx="4">
                  <c:v>69.069221331123188</c:v>
                </c:pt>
                <c:pt idx="5">
                  <c:v>145.35889899184133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'Z:\research\nbody\treecode\cuda\[cuda.xlsx]Sheet1'!$C$12</c:f>
              <c:strCache>
                <c:ptCount val="1"/>
                <c:pt idx="0">
                  <c:v>Potential (float)</c:v>
                </c:pt>
              </c:strCache>
            </c:strRef>
          </c:tx>
          <c:val>
            <c:numRef>
              <c:f>'Z:\research\nbody\treecode\cuda\[cuda.xlsx]Sheet1'!$H$15:$H$20</c:f>
              <c:numCache>
                <c:formatCode>General</c:formatCode>
                <c:ptCount val="6"/>
                <c:pt idx="0">
                  <c:v>1.268390269654492</c:v>
                </c:pt>
                <c:pt idx="1">
                  <c:v>5.6096221823842471</c:v>
                </c:pt>
                <c:pt idx="2">
                  <c:v>11.111354021748388</c:v>
                </c:pt>
                <c:pt idx="3">
                  <c:v>41.013396100557856</c:v>
                </c:pt>
                <c:pt idx="4">
                  <c:v>63.767753848597565</c:v>
                </c:pt>
                <c:pt idx="5">
                  <c:v>133.42849351964696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'Z:\research\nbody\treecode\cuda\[cuda.xlsx]Sheet1'!$C$22</c:f>
              <c:strCache>
                <c:ptCount val="1"/>
                <c:pt idx="0">
                  <c:v>Screened (float)</c:v>
                </c:pt>
              </c:strCache>
            </c:strRef>
          </c:tx>
          <c:val>
            <c:numRef>
              <c:f>'Z:\research\nbody\treecode\cuda\[cuda.xlsx]Sheet1'!$H$24:$H$29</c:f>
              <c:numCache>
                <c:formatCode>General</c:formatCode>
                <c:ptCount val="6"/>
                <c:pt idx="0">
                  <c:v>6.1058197989172456</c:v>
                </c:pt>
                <c:pt idx="1">
                  <c:v>27.042287513116477</c:v>
                </c:pt>
                <c:pt idx="2">
                  <c:v>53.665756764635731</c:v>
                </c:pt>
                <c:pt idx="3">
                  <c:v>198.9414944494938</c:v>
                </c:pt>
                <c:pt idx="4">
                  <c:v>311.90147279400531</c:v>
                </c:pt>
                <c:pt idx="5">
                  <c:v>654.20851304977487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'Z:\research\nbody\treecode\cuda\[cuda.xlsx]Sheet1'!$C$31</c:f>
              <c:strCache>
                <c:ptCount val="1"/>
                <c:pt idx="0">
                  <c:v>Vortex (float)</c:v>
                </c:pt>
              </c:strCache>
            </c:strRef>
          </c:tx>
          <c:val>
            <c:numRef>
              <c:f>'Z:\research\nbody\treecode\cuda\[cuda.xlsx]Sheet1'!$H$33:$H$38</c:f>
              <c:numCache>
                <c:formatCode>General</c:formatCode>
                <c:ptCount val="6"/>
                <c:pt idx="0">
                  <c:v>2.182184851844883</c:v>
                </c:pt>
                <c:pt idx="1">
                  <c:v>9.5067390535782597</c:v>
                </c:pt>
                <c:pt idx="2">
                  <c:v>19.25125305548011</c:v>
                </c:pt>
                <c:pt idx="3">
                  <c:v>67.228012509794951</c:v>
                </c:pt>
                <c:pt idx="4">
                  <c:v>105.2847688780094</c:v>
                </c:pt>
                <c:pt idx="5">
                  <c:v>225.00997105478598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5193216"/>
        <c:axId val="8191296"/>
      </c:lineChart>
      <c:catAx>
        <c:axId val="1651932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500"/>
                </a:pPr>
                <a:r>
                  <a:rPr lang="en-US" sz="1500"/>
                  <a:t>Size</a:t>
                </a:r>
              </a:p>
            </c:rich>
          </c:tx>
          <c:layout>
            <c:manualLayout>
              <c:xMode val="edge"/>
              <c:yMode val="edge"/>
              <c:x val="0.51967844019497567"/>
              <c:y val="0.9216385451818522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 b="1"/>
            </a:pPr>
            <a:endParaRPr lang="en-US"/>
          </a:p>
        </c:txPr>
        <c:crossAx val="8191296"/>
        <c:crosses val="autoZero"/>
        <c:auto val="1"/>
        <c:lblAlgn val="ctr"/>
        <c:lblOffset val="100"/>
        <c:noMultiLvlLbl val="0"/>
      </c:catAx>
      <c:valAx>
        <c:axId val="81912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 b="1"/>
            </a:pPr>
            <a:endParaRPr lang="en-US"/>
          </a:p>
        </c:txPr>
        <c:crossAx val="1651932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0454188922577138"/>
          <c:y val="4.9617633472516035E-2"/>
          <c:w val="0.62335313085864275"/>
          <c:h val="0.49587772116720713"/>
        </c:manualLayout>
      </c:layout>
      <c:overlay val="0"/>
      <c:txPr>
        <a:bodyPr/>
        <a:lstStyle/>
        <a:p>
          <a:pPr>
            <a:defRPr sz="18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585031696504206"/>
          <c:y val="4.9066205086433161E-2"/>
          <c:w val="0.79733959380471009"/>
          <c:h val="0.79611086466304393"/>
        </c:manualLayout>
      </c:layout>
      <c:barChart>
        <c:barDir val="col"/>
        <c:grouping val="clustered"/>
        <c:varyColors val="0"/>
        <c:ser>
          <c:idx val="0"/>
          <c:order val="0"/>
          <c:tx>
            <c:v>FORTRAN Screened (PNB)</c:v>
          </c:tx>
          <c:invertIfNegative val="0"/>
          <c:cat>
            <c:strLit>
              <c:ptCount val="7"/>
              <c:pt idx="0">
                <c:v>1k</c:v>
              </c:pt>
              <c:pt idx="1">
                <c:v>10k</c:v>
              </c:pt>
              <c:pt idx="2">
                <c:v>50k</c:v>
              </c:pt>
              <c:pt idx="3">
                <c:v>100k</c:v>
              </c:pt>
              <c:pt idx="4">
                <c:v>500k</c:v>
              </c:pt>
              <c:pt idx="5">
                <c:v>1M</c:v>
              </c:pt>
              <c:pt idx="6">
                <c:v>2M</c:v>
              </c:pt>
            </c:strLit>
          </c:cat>
          <c:val>
            <c:numLit>
              <c:formatCode>General</c:formatCode>
              <c:ptCount val="5"/>
              <c:pt idx="0">
                <c:v>0.21066699999999999</c:v>
              </c:pt>
              <c:pt idx="1">
                <c:v>3.16283</c:v>
              </c:pt>
              <c:pt idx="2">
                <c:v>23.508700000000001</c:v>
              </c:pt>
              <c:pt idx="3">
                <c:v>67.437299999999993</c:v>
              </c:pt>
              <c:pt idx="4">
                <c:v>223.60900000000001</c:v>
              </c:pt>
            </c:numLit>
          </c:val>
        </c:ser>
        <c:ser>
          <c:idx val="1"/>
          <c:order val="1"/>
          <c:tx>
            <c:strRef>
              <c:f>Sheet1!$M$142</c:f>
              <c:strCache>
                <c:ptCount val="1"/>
                <c:pt idx="0">
                  <c:v>FORTAN Screened</c:v>
                </c:pt>
              </c:strCache>
            </c:strRef>
          </c:tx>
          <c:invertIfNegative val="0"/>
          <c:cat>
            <c:strLit>
              <c:ptCount val="7"/>
              <c:pt idx="0">
                <c:v>1k</c:v>
              </c:pt>
              <c:pt idx="1">
                <c:v>10k</c:v>
              </c:pt>
              <c:pt idx="2">
                <c:v>50k</c:v>
              </c:pt>
              <c:pt idx="3">
                <c:v>100k</c:v>
              </c:pt>
              <c:pt idx="4">
                <c:v>500k</c:v>
              </c:pt>
              <c:pt idx="5">
                <c:v>1M</c:v>
              </c:pt>
              <c:pt idx="6">
                <c:v>2M</c:v>
              </c:pt>
            </c:strLit>
          </c:cat>
          <c:val>
            <c:numLit>
              <c:formatCode>General</c:formatCode>
              <c:ptCount val="5"/>
              <c:pt idx="0">
                <c:v>0.21066699999999999</c:v>
              </c:pt>
              <c:pt idx="1">
                <c:v>3.1226699999999998</c:v>
              </c:pt>
              <c:pt idx="2">
                <c:v>22.643999999999998</c:v>
              </c:pt>
              <c:pt idx="3">
                <c:v>62.6053</c:v>
              </c:pt>
              <c:pt idx="4">
                <c:v>194.84700000000001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5241344"/>
        <c:axId val="202172096"/>
      </c:barChart>
      <c:catAx>
        <c:axId val="1652413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500"/>
                </a:pPr>
                <a:r>
                  <a:rPr lang="en-US" sz="1500"/>
                  <a:t>Size</a:t>
                </a:r>
              </a:p>
            </c:rich>
          </c:tx>
          <c:layout>
            <c:manualLayout>
              <c:xMode val="edge"/>
              <c:yMode val="edge"/>
              <c:x val="0.46985655390523523"/>
              <c:y val="0.9273788399689475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 b="1"/>
            </a:pPr>
            <a:endParaRPr lang="en-US"/>
          </a:p>
        </c:txPr>
        <c:crossAx val="202172096"/>
        <c:crosses val="autoZero"/>
        <c:auto val="1"/>
        <c:lblAlgn val="ctr"/>
        <c:lblOffset val="100"/>
        <c:noMultiLvlLbl val="0"/>
      </c:catAx>
      <c:valAx>
        <c:axId val="20217209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500"/>
                </a:pPr>
                <a:r>
                  <a:rPr lang="en-US" sz="1500"/>
                  <a:t>Execution Time in secs</a:t>
                </a:r>
              </a:p>
            </c:rich>
          </c:tx>
          <c:layout>
            <c:manualLayout>
              <c:xMode val="edge"/>
              <c:yMode val="edge"/>
              <c:x val="8.1746035388343997E-3"/>
              <c:y val="0.2351692841501946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 b="1"/>
            </a:pPr>
            <a:endParaRPr lang="en-US"/>
          </a:p>
        </c:txPr>
        <c:crossAx val="16524134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0102153279776361"/>
          <c:y val="0.19802151491626926"/>
          <c:w val="0.67197780185802225"/>
          <c:h val="0.47386919274684569"/>
        </c:manualLayout>
      </c:layout>
      <c:overlay val="0"/>
      <c:txPr>
        <a:bodyPr/>
        <a:lstStyle/>
        <a:p>
          <a:pPr>
            <a:defRPr sz="15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517344145235843"/>
          <c:y val="3.7571978629574856E-2"/>
          <c:w val="0.80482655854764162"/>
          <c:h val="0.81670965042413179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Sheet1!$M$146</c:f>
              <c:strCache>
                <c:ptCount val="1"/>
                <c:pt idx="0">
                  <c:v>Acceleration (PNB)</c:v>
                </c:pt>
              </c:strCache>
            </c:strRef>
          </c:tx>
          <c:invertIfNegative val="0"/>
          <c:cat>
            <c:strLit>
              <c:ptCount val="7"/>
              <c:pt idx="0">
                <c:v>1k</c:v>
              </c:pt>
              <c:pt idx="1">
                <c:v>10k</c:v>
              </c:pt>
              <c:pt idx="2">
                <c:v>50k</c:v>
              </c:pt>
              <c:pt idx="3">
                <c:v>100k</c:v>
              </c:pt>
              <c:pt idx="4">
                <c:v>500k</c:v>
              </c:pt>
              <c:pt idx="5">
                <c:v>1M</c:v>
              </c:pt>
              <c:pt idx="6">
                <c:v>2M</c:v>
              </c:pt>
            </c:strLit>
          </c:cat>
          <c:val>
            <c:numLit>
              <c:formatCode>General</c:formatCode>
              <c:ptCount val="7"/>
              <c:pt idx="0">
                <c:v>0.21340000000000001</c:v>
              </c:pt>
              <c:pt idx="1">
                <c:v>0.203212</c:v>
              </c:pt>
              <c:pt idx="2">
                <c:v>0.25619799999999998</c:v>
              </c:pt>
              <c:pt idx="3">
                <c:v>0.49260700000000002</c:v>
              </c:pt>
              <c:pt idx="4">
                <c:v>7.9861000000000004</c:v>
              </c:pt>
              <c:pt idx="5">
                <c:v>31.340499999999999</c:v>
              </c:pt>
              <c:pt idx="6">
                <c:v>124.352</c:v>
              </c:pt>
            </c:numLit>
          </c:val>
        </c:ser>
        <c:ser>
          <c:idx val="3"/>
          <c:order val="1"/>
          <c:tx>
            <c:strRef>
              <c:f>Sheet1!$M$143</c:f>
              <c:strCache>
                <c:ptCount val="1"/>
                <c:pt idx="0">
                  <c:v>Acceleration</c:v>
                </c:pt>
              </c:strCache>
            </c:strRef>
          </c:tx>
          <c:invertIfNegative val="0"/>
          <c:cat>
            <c:strLit>
              <c:ptCount val="7"/>
              <c:pt idx="0">
                <c:v>1k</c:v>
              </c:pt>
              <c:pt idx="1">
                <c:v>10k</c:v>
              </c:pt>
              <c:pt idx="2">
                <c:v>50k</c:v>
              </c:pt>
              <c:pt idx="3">
                <c:v>100k</c:v>
              </c:pt>
              <c:pt idx="4">
                <c:v>500k</c:v>
              </c:pt>
              <c:pt idx="5">
                <c:v>1M</c:v>
              </c:pt>
              <c:pt idx="6">
                <c:v>2M</c:v>
              </c:pt>
            </c:strLit>
          </c:cat>
          <c:val>
            <c:numLit>
              <c:formatCode>General</c:formatCode>
              <c:ptCount val="7"/>
              <c:pt idx="0">
                <c:v>8.5033299999999999E-4</c:v>
              </c:pt>
              <c:pt idx="1">
                <c:v>4.6593299999999997E-3</c:v>
              </c:pt>
              <c:pt idx="2">
                <c:v>8.1415699999999994E-2</c:v>
              </c:pt>
              <c:pt idx="3">
                <c:v>0.31644299999999997</c:v>
              </c:pt>
              <c:pt idx="4">
                <c:v>7.75319</c:v>
              </c:pt>
              <c:pt idx="5">
                <c:v>30.935500000000001</c:v>
              </c:pt>
              <c:pt idx="6">
                <c:v>123.37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5242368"/>
        <c:axId val="202173824"/>
      </c:barChart>
      <c:catAx>
        <c:axId val="1652423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500"/>
                </a:pPr>
                <a:r>
                  <a:rPr lang="en-US" sz="1500"/>
                  <a:t>Size</a:t>
                </a:r>
              </a:p>
            </c:rich>
          </c:tx>
          <c:layout>
            <c:manualLayout>
              <c:xMode val="edge"/>
              <c:yMode val="edge"/>
              <c:x val="0.51146085207852821"/>
              <c:y val="0.9399324812659287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 b="1"/>
            </a:pPr>
            <a:endParaRPr lang="en-US"/>
          </a:p>
        </c:txPr>
        <c:crossAx val="202173824"/>
        <c:crosses val="autoZero"/>
        <c:auto val="1"/>
        <c:lblAlgn val="ctr"/>
        <c:lblOffset val="100"/>
        <c:noMultiLvlLbl val="0"/>
      </c:catAx>
      <c:valAx>
        <c:axId val="20217382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500"/>
                </a:pPr>
                <a:r>
                  <a:rPr lang="en-US" sz="1500"/>
                  <a:t>Execution Time in secs</a:t>
                </a:r>
              </a:p>
            </c:rich>
          </c:tx>
          <c:layout>
            <c:manualLayout>
              <c:xMode val="edge"/>
              <c:yMode val="edge"/>
              <c:x val="8.1746035388343997E-3"/>
              <c:y val="0.2351692841501946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 b="1"/>
            </a:pPr>
            <a:endParaRPr lang="en-US"/>
          </a:p>
        </c:txPr>
        <c:crossAx val="1652423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31420651278972733"/>
          <c:y val="0.20206531248811291"/>
          <c:w val="0.45904992148578272"/>
          <c:h val="0.47386919274684569"/>
        </c:manualLayout>
      </c:layout>
      <c:overlay val="0"/>
      <c:txPr>
        <a:bodyPr/>
        <a:lstStyle/>
        <a:p>
          <a:pPr>
            <a:defRPr sz="15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328856672259562E-2"/>
          <c:y val="2.400146919428332E-2"/>
          <c:w val="0.90078757776240459"/>
          <c:h val="0.94045431019276338"/>
        </c:manualLayout>
      </c:layout>
      <c:barChart>
        <c:barDir val="col"/>
        <c:grouping val="clustered"/>
        <c:varyColors val="0"/>
        <c:ser>
          <c:idx val="0"/>
          <c:order val="0"/>
          <c:tx>
            <c:v>EP</c:v>
          </c:tx>
          <c:invertIfNegative val="0"/>
          <c:cat>
            <c:strRef>
              <c:f>data!$M$70:$M$85</c:f>
              <c:strCache>
                <c:ptCount val="16"/>
                <c:pt idx="0">
                  <c:v>S1</c:v>
                </c:pt>
                <c:pt idx="1">
                  <c:v>S2</c:v>
                </c:pt>
                <c:pt idx="2">
                  <c:v>S4</c:v>
                </c:pt>
                <c:pt idx="3">
                  <c:v>S8</c:v>
                </c:pt>
                <c:pt idx="4">
                  <c:v>W1</c:v>
                </c:pt>
                <c:pt idx="5">
                  <c:v>W2</c:v>
                </c:pt>
                <c:pt idx="6">
                  <c:v>W4</c:v>
                </c:pt>
                <c:pt idx="7">
                  <c:v>W8</c:v>
                </c:pt>
                <c:pt idx="8">
                  <c:v>A1</c:v>
                </c:pt>
                <c:pt idx="9">
                  <c:v>A2</c:v>
                </c:pt>
                <c:pt idx="10">
                  <c:v>A4</c:v>
                </c:pt>
                <c:pt idx="11">
                  <c:v>A8</c:v>
                </c:pt>
                <c:pt idx="12">
                  <c:v>B1</c:v>
                </c:pt>
                <c:pt idx="13">
                  <c:v>B2</c:v>
                </c:pt>
                <c:pt idx="14">
                  <c:v>B4</c:v>
                </c:pt>
                <c:pt idx="15">
                  <c:v>B8</c:v>
                </c:pt>
              </c:strCache>
            </c:strRef>
          </c:cat>
          <c:val>
            <c:numRef>
              <c:f>data!$L$2:$L$17</c:f>
              <c:numCache>
                <c:formatCode>General</c:formatCode>
                <c:ptCount val="16"/>
                <c:pt idx="0">
                  <c:v>0.95693779904306309</c:v>
                </c:pt>
                <c:pt idx="1">
                  <c:v>1.8518518518518534</c:v>
                </c:pt>
                <c:pt idx="2">
                  <c:v>1.6666666666666683</c:v>
                </c:pt>
                <c:pt idx="3">
                  <c:v>3.3333333333333366</c:v>
                </c:pt>
                <c:pt idx="4">
                  <c:v>2.1582733812949608</c:v>
                </c:pt>
                <c:pt idx="5">
                  <c:v>1.3824884792626844</c:v>
                </c:pt>
                <c:pt idx="6">
                  <c:v>-14.184397163120567</c:v>
                </c:pt>
                <c:pt idx="7">
                  <c:v>-3.1007751937984525</c:v>
                </c:pt>
                <c:pt idx="8">
                  <c:v>1.7438364401683868</c:v>
                </c:pt>
                <c:pt idx="9">
                  <c:v>1.0380622837370226</c:v>
                </c:pt>
                <c:pt idx="10">
                  <c:v>2.2175290390707398</c:v>
                </c:pt>
                <c:pt idx="11">
                  <c:v>0.52910052910053662</c:v>
                </c:pt>
                <c:pt idx="12">
                  <c:v>2.3605472861223773</c:v>
                </c:pt>
                <c:pt idx="13">
                  <c:v>2.2183558068725548</c:v>
                </c:pt>
                <c:pt idx="14">
                  <c:v>0.18518518518518595</c:v>
                </c:pt>
                <c:pt idx="15">
                  <c:v>-0.18416206261510204</c:v>
                </c:pt>
              </c:numCache>
            </c:numRef>
          </c:val>
        </c:ser>
        <c:ser>
          <c:idx val="1"/>
          <c:order val="1"/>
          <c:tx>
            <c:v>BT</c:v>
          </c:tx>
          <c:invertIfNegative val="0"/>
          <c:cat>
            <c:strRef>
              <c:f>data!$M$70:$M$85</c:f>
              <c:strCache>
                <c:ptCount val="16"/>
                <c:pt idx="0">
                  <c:v>S1</c:v>
                </c:pt>
                <c:pt idx="1">
                  <c:v>S2</c:v>
                </c:pt>
                <c:pt idx="2">
                  <c:v>S4</c:v>
                </c:pt>
                <c:pt idx="3">
                  <c:v>S8</c:v>
                </c:pt>
                <c:pt idx="4">
                  <c:v>W1</c:v>
                </c:pt>
                <c:pt idx="5">
                  <c:v>W2</c:v>
                </c:pt>
                <c:pt idx="6">
                  <c:v>W4</c:v>
                </c:pt>
                <c:pt idx="7">
                  <c:v>W8</c:v>
                </c:pt>
                <c:pt idx="8">
                  <c:v>A1</c:v>
                </c:pt>
                <c:pt idx="9">
                  <c:v>A2</c:v>
                </c:pt>
                <c:pt idx="10">
                  <c:v>A4</c:v>
                </c:pt>
                <c:pt idx="11">
                  <c:v>A8</c:v>
                </c:pt>
                <c:pt idx="12">
                  <c:v>B1</c:v>
                </c:pt>
                <c:pt idx="13">
                  <c:v>B2</c:v>
                </c:pt>
                <c:pt idx="14">
                  <c:v>B4</c:v>
                </c:pt>
                <c:pt idx="15">
                  <c:v>B8</c:v>
                </c:pt>
              </c:strCache>
            </c:strRef>
          </c:cat>
          <c:val>
            <c:numRef>
              <c:f>data!$L$19:$L$34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-12.131147540983596</c:v>
                </c:pt>
                <c:pt idx="5">
                  <c:v>0</c:v>
                </c:pt>
                <c:pt idx="6">
                  <c:v>-11.32075471698114</c:v>
                </c:pt>
                <c:pt idx="7">
                  <c:v>0</c:v>
                </c:pt>
                <c:pt idx="8">
                  <c:v>-13.687339548709636</c:v>
                </c:pt>
                <c:pt idx="9">
                  <c:v>0</c:v>
                </c:pt>
                <c:pt idx="10">
                  <c:v>-11.351203501094107</c:v>
                </c:pt>
                <c:pt idx="11">
                  <c:v>0</c:v>
                </c:pt>
                <c:pt idx="12">
                  <c:v>-10.546525869773895</c:v>
                </c:pt>
                <c:pt idx="13">
                  <c:v>0</c:v>
                </c:pt>
                <c:pt idx="14">
                  <c:v>-9.4569413017436315</c:v>
                </c:pt>
                <c:pt idx="15">
                  <c:v>0</c:v>
                </c:pt>
              </c:numCache>
            </c:numRef>
          </c:val>
        </c:ser>
        <c:ser>
          <c:idx val="2"/>
          <c:order val="2"/>
          <c:tx>
            <c:v>CG/10</c:v>
          </c:tx>
          <c:invertIfNegative val="0"/>
          <c:cat>
            <c:strRef>
              <c:f>data!$M$70:$M$85</c:f>
              <c:strCache>
                <c:ptCount val="16"/>
                <c:pt idx="0">
                  <c:v>S1</c:v>
                </c:pt>
                <c:pt idx="1">
                  <c:v>S2</c:v>
                </c:pt>
                <c:pt idx="2">
                  <c:v>S4</c:v>
                </c:pt>
                <c:pt idx="3">
                  <c:v>S8</c:v>
                </c:pt>
                <c:pt idx="4">
                  <c:v>W1</c:v>
                </c:pt>
                <c:pt idx="5">
                  <c:v>W2</c:v>
                </c:pt>
                <c:pt idx="6">
                  <c:v>W4</c:v>
                </c:pt>
                <c:pt idx="7">
                  <c:v>W8</c:v>
                </c:pt>
                <c:pt idx="8">
                  <c:v>A1</c:v>
                </c:pt>
                <c:pt idx="9">
                  <c:v>A2</c:v>
                </c:pt>
                <c:pt idx="10">
                  <c:v>A4</c:v>
                </c:pt>
                <c:pt idx="11">
                  <c:v>A8</c:v>
                </c:pt>
                <c:pt idx="12">
                  <c:v>B1</c:v>
                </c:pt>
                <c:pt idx="13">
                  <c:v>B2</c:v>
                </c:pt>
                <c:pt idx="14">
                  <c:v>B4</c:v>
                </c:pt>
                <c:pt idx="15">
                  <c:v>B8</c:v>
                </c:pt>
              </c:strCache>
            </c:strRef>
          </c:cat>
          <c:val>
            <c:numRef>
              <c:f>data!$L$36:$L$51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7.4999999999999929</c:v>
                </c:pt>
                <c:pt idx="5">
                  <c:v>-3.7037037037037068</c:v>
                </c:pt>
                <c:pt idx="6">
                  <c:v>-15.384615384615387</c:v>
                </c:pt>
                <c:pt idx="7">
                  <c:v>17.241379310344843</c:v>
                </c:pt>
                <c:pt idx="8">
                  <c:v>28.859060402684559</c:v>
                </c:pt>
                <c:pt idx="9">
                  <c:v>1.0526315789473695</c:v>
                </c:pt>
                <c:pt idx="10">
                  <c:v>-6.4516129032258123</c:v>
                </c:pt>
                <c:pt idx="11">
                  <c:v>-24.812030075187973</c:v>
                </c:pt>
                <c:pt idx="12">
                  <c:v>-2.5763358778625913</c:v>
                </c:pt>
                <c:pt idx="13">
                  <c:v>1.3987617518917665</c:v>
                </c:pt>
                <c:pt idx="14">
                  <c:v>-14.867863627193863</c:v>
                </c:pt>
                <c:pt idx="15">
                  <c:v>-52.766404199475069</c:v>
                </c:pt>
              </c:numCache>
            </c:numRef>
          </c:val>
        </c:ser>
        <c:ser>
          <c:idx val="3"/>
          <c:order val="3"/>
          <c:tx>
            <c:v>FT</c:v>
          </c:tx>
          <c:invertIfNegative val="0"/>
          <c:cat>
            <c:strRef>
              <c:f>data!$M$70:$M$85</c:f>
              <c:strCache>
                <c:ptCount val="16"/>
                <c:pt idx="0">
                  <c:v>S1</c:v>
                </c:pt>
                <c:pt idx="1">
                  <c:v>S2</c:v>
                </c:pt>
                <c:pt idx="2">
                  <c:v>S4</c:v>
                </c:pt>
                <c:pt idx="3">
                  <c:v>S8</c:v>
                </c:pt>
                <c:pt idx="4">
                  <c:v>W1</c:v>
                </c:pt>
                <c:pt idx="5">
                  <c:v>W2</c:v>
                </c:pt>
                <c:pt idx="6">
                  <c:v>W4</c:v>
                </c:pt>
                <c:pt idx="7">
                  <c:v>W8</c:v>
                </c:pt>
                <c:pt idx="8">
                  <c:v>A1</c:v>
                </c:pt>
                <c:pt idx="9">
                  <c:v>A2</c:v>
                </c:pt>
                <c:pt idx="10">
                  <c:v>A4</c:v>
                </c:pt>
                <c:pt idx="11">
                  <c:v>A8</c:v>
                </c:pt>
                <c:pt idx="12">
                  <c:v>B1</c:v>
                </c:pt>
                <c:pt idx="13">
                  <c:v>B2</c:v>
                </c:pt>
                <c:pt idx="14">
                  <c:v>B4</c:v>
                </c:pt>
                <c:pt idx="15">
                  <c:v>B8</c:v>
                </c:pt>
              </c:strCache>
            </c:strRef>
          </c:cat>
          <c:val>
            <c:numRef>
              <c:f>data!$L$53:$L$68</c:f>
              <c:numCache>
                <c:formatCode>General</c:formatCode>
                <c:ptCount val="16"/>
                <c:pt idx="0">
                  <c:v>-0.83333333333333293</c:v>
                </c:pt>
                <c:pt idx="1">
                  <c:v>-2.5000000000000004</c:v>
                </c:pt>
                <c:pt idx="2">
                  <c:v>-8.3333333333333339</c:v>
                </c:pt>
                <c:pt idx="3">
                  <c:v>-8.7037037037037042</c:v>
                </c:pt>
                <c:pt idx="4">
                  <c:v>-1.0714285714285723</c:v>
                </c:pt>
                <c:pt idx="5">
                  <c:v>-2.6315789473684204</c:v>
                </c:pt>
                <c:pt idx="6">
                  <c:v>-2.9411764705882364</c:v>
                </c:pt>
                <c:pt idx="7">
                  <c:v>-7.6666666666666661</c:v>
                </c:pt>
                <c:pt idx="8">
                  <c:v>-1.2524850894632205</c:v>
                </c:pt>
                <c:pt idx="9">
                  <c:v>-2.354838709677419</c:v>
                </c:pt>
                <c:pt idx="10">
                  <c:v>-2.2939068100358426</c:v>
                </c:pt>
                <c:pt idx="11">
                  <c:v>-3.6571428571428561</c:v>
                </c:pt>
                <c:pt idx="12">
                  <c:v>-0.19624720261662945</c:v>
                </c:pt>
                <c:pt idx="13">
                  <c:v>-1.2363330529857022</c:v>
                </c:pt>
                <c:pt idx="14">
                  <c:v>-1.6892086330935254</c:v>
                </c:pt>
                <c:pt idx="15">
                  <c:v>-1.7755443886097151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070016"/>
        <c:axId val="8147456"/>
      </c:barChart>
      <c:catAx>
        <c:axId val="34070016"/>
        <c:scaling>
          <c:orientation val="minMax"/>
        </c:scaling>
        <c:delete val="0"/>
        <c:axPos val="b"/>
        <c:majorTickMark val="none"/>
        <c:minorTickMark val="none"/>
        <c:tickLblPos val="low"/>
        <c:txPr>
          <a:bodyPr/>
          <a:lstStyle/>
          <a:p>
            <a:pPr>
              <a:defRPr sz="1500" b="1"/>
            </a:pPr>
            <a:endParaRPr lang="en-US"/>
          </a:p>
        </c:txPr>
        <c:crossAx val="8147456"/>
        <c:crosses val="autoZero"/>
        <c:auto val="1"/>
        <c:lblAlgn val="ctr"/>
        <c:lblOffset val="10"/>
        <c:noMultiLvlLbl val="0"/>
      </c:catAx>
      <c:valAx>
        <c:axId val="814745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300"/>
                </a:pPr>
                <a:r>
                  <a:rPr lang="en-US" sz="1300"/>
                  <a:t>Percent of Change in Execution time</a:t>
                </a:r>
              </a:p>
            </c:rich>
          </c:tx>
          <c:layout>
            <c:manualLayout>
              <c:xMode val="edge"/>
              <c:yMode val="edge"/>
              <c:x val="7.1246807918605853E-2"/>
              <c:y val="0.4020532653402599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500" b="1"/>
            </a:pPr>
            <a:endParaRPr lang="en-US"/>
          </a:p>
        </c:txPr>
        <c:crossAx val="340700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0586955086140516"/>
          <c:y val="5.2671485629443404E-2"/>
          <c:w val="0.3880820840164157"/>
          <c:h val="0.15936591664105043"/>
        </c:manualLayout>
      </c:layout>
      <c:overlay val="0"/>
      <c:txPr>
        <a:bodyPr/>
        <a:lstStyle/>
        <a:p>
          <a:pPr>
            <a:defRPr sz="15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999779946554829E-2"/>
          <c:y val="7.9031411396156132E-2"/>
          <c:w val="0.81603958812065502"/>
          <c:h val="0.7612084902430673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Randomize</c:v>
                </c:pt>
              </c:strCache>
            </c:strRef>
          </c:tx>
          <c:invertIfNegative val="0"/>
          <c:cat>
            <c:strRef>
              <c:f>Sheet1!$A$2:$A$25</c:f>
              <c:strCache>
                <c:ptCount val="24"/>
                <c:pt idx="0">
                  <c:v>S1</c:v>
                </c:pt>
                <c:pt idx="1">
                  <c:v>S2</c:v>
                </c:pt>
                <c:pt idx="2">
                  <c:v>S4</c:v>
                </c:pt>
                <c:pt idx="3">
                  <c:v>S8</c:v>
                </c:pt>
                <c:pt idx="5">
                  <c:v>W1</c:v>
                </c:pt>
                <c:pt idx="6">
                  <c:v>W2</c:v>
                </c:pt>
                <c:pt idx="7">
                  <c:v>W4</c:v>
                </c:pt>
                <c:pt idx="8">
                  <c:v>W8</c:v>
                </c:pt>
                <c:pt idx="10">
                  <c:v>A1</c:v>
                </c:pt>
                <c:pt idx="11">
                  <c:v>A2</c:v>
                </c:pt>
                <c:pt idx="12">
                  <c:v>A4</c:v>
                </c:pt>
                <c:pt idx="13">
                  <c:v>A8</c:v>
                </c:pt>
                <c:pt idx="15">
                  <c:v>B1</c:v>
                </c:pt>
                <c:pt idx="16">
                  <c:v>B2</c:v>
                </c:pt>
                <c:pt idx="17">
                  <c:v>B4</c:v>
                </c:pt>
                <c:pt idx="18">
                  <c:v>B8</c:v>
                </c:pt>
                <c:pt idx="20">
                  <c:v>C1</c:v>
                </c:pt>
                <c:pt idx="21">
                  <c:v>C2</c:v>
                </c:pt>
                <c:pt idx="22">
                  <c:v>C4</c:v>
                </c:pt>
                <c:pt idx="23">
                  <c:v>C8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1.10746E-2</c:v>
                </c:pt>
                <c:pt idx="1">
                  <c:v>4.7258400000000002E-3</c:v>
                </c:pt>
                <c:pt idx="2">
                  <c:v>3.15928E-3</c:v>
                </c:pt>
                <c:pt idx="3">
                  <c:v>4.5258E-3</c:v>
                </c:pt>
                <c:pt idx="5">
                  <c:v>0.142428</c:v>
                </c:pt>
                <c:pt idx="6">
                  <c:v>7.2939900000000002E-2</c:v>
                </c:pt>
                <c:pt idx="7">
                  <c:v>4.9075800000000003E-2</c:v>
                </c:pt>
                <c:pt idx="8">
                  <c:v>5.53629E-2</c:v>
                </c:pt>
                <c:pt idx="10">
                  <c:v>1.1270100000000001</c:v>
                </c:pt>
                <c:pt idx="11">
                  <c:v>0.58310200000000001</c:v>
                </c:pt>
                <c:pt idx="12">
                  <c:v>0.39216299999999998</c:v>
                </c:pt>
                <c:pt idx="13">
                  <c:v>0.424682</c:v>
                </c:pt>
                <c:pt idx="15">
                  <c:v>4.4950900000000003</c:v>
                </c:pt>
                <c:pt idx="16">
                  <c:v>2.3369800000000001</c:v>
                </c:pt>
                <c:pt idx="17">
                  <c:v>1.5697000000000001</c:v>
                </c:pt>
                <c:pt idx="18">
                  <c:v>1.5944199999999999</c:v>
                </c:pt>
                <c:pt idx="20">
                  <c:v>18.1006</c:v>
                </c:pt>
                <c:pt idx="21">
                  <c:v>9.3856000000000002</c:v>
                </c:pt>
                <c:pt idx="22">
                  <c:v>6.4069900000000004</c:v>
                </c:pt>
                <c:pt idx="23">
                  <c:v>6.3303599999999998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Sort</c:v>
                </c:pt>
              </c:strCache>
            </c:strRef>
          </c:tx>
          <c:invertIfNegative val="0"/>
          <c:cat>
            <c:strRef>
              <c:f>Sheet1!$A$2:$A$25</c:f>
              <c:strCache>
                <c:ptCount val="24"/>
                <c:pt idx="0">
                  <c:v>S1</c:v>
                </c:pt>
                <c:pt idx="1">
                  <c:v>S2</c:v>
                </c:pt>
                <c:pt idx="2">
                  <c:v>S4</c:v>
                </c:pt>
                <c:pt idx="3">
                  <c:v>S8</c:v>
                </c:pt>
                <c:pt idx="5">
                  <c:v>W1</c:v>
                </c:pt>
                <c:pt idx="6">
                  <c:v>W2</c:v>
                </c:pt>
                <c:pt idx="7">
                  <c:v>W4</c:v>
                </c:pt>
                <c:pt idx="8">
                  <c:v>W8</c:v>
                </c:pt>
                <c:pt idx="10">
                  <c:v>A1</c:v>
                </c:pt>
                <c:pt idx="11">
                  <c:v>A2</c:v>
                </c:pt>
                <c:pt idx="12">
                  <c:v>A4</c:v>
                </c:pt>
                <c:pt idx="13">
                  <c:v>A8</c:v>
                </c:pt>
                <c:pt idx="15">
                  <c:v>B1</c:v>
                </c:pt>
                <c:pt idx="16">
                  <c:v>B2</c:v>
                </c:pt>
                <c:pt idx="17">
                  <c:v>B4</c:v>
                </c:pt>
                <c:pt idx="18">
                  <c:v>B8</c:v>
                </c:pt>
                <c:pt idx="20">
                  <c:v>C1</c:v>
                </c:pt>
                <c:pt idx="21">
                  <c:v>C2</c:v>
                </c:pt>
                <c:pt idx="22">
                  <c:v>C4</c:v>
                </c:pt>
                <c:pt idx="23">
                  <c:v>C8</c:v>
                </c:pt>
              </c:strCache>
            </c:strRef>
          </c:cat>
          <c:val>
            <c:numRef>
              <c:f>Sheet1!$C$2:$C$25</c:f>
              <c:numCache>
                <c:formatCode>General</c:formatCode>
                <c:ptCount val="24"/>
                <c:pt idx="0">
                  <c:v>1.13776E-3</c:v>
                </c:pt>
                <c:pt idx="1">
                  <c:v>6.0336000000000005E-4</c:v>
                </c:pt>
                <c:pt idx="2">
                  <c:v>4.8623999999999998E-4</c:v>
                </c:pt>
                <c:pt idx="3">
                  <c:v>1.78188E-3</c:v>
                </c:pt>
                <c:pt idx="5">
                  <c:v>2.5838799999999999E-2</c:v>
                </c:pt>
                <c:pt idx="6">
                  <c:v>1.51612E-2</c:v>
                </c:pt>
                <c:pt idx="7">
                  <c:v>1.7985399999999999E-2</c:v>
                </c:pt>
                <c:pt idx="8">
                  <c:v>3.25229E-2</c:v>
                </c:pt>
                <c:pt idx="10">
                  <c:v>0.33144299999999999</c:v>
                </c:pt>
                <c:pt idx="11">
                  <c:v>0.23868800000000001</c:v>
                </c:pt>
                <c:pt idx="12">
                  <c:v>0.38505600000000001</c:v>
                </c:pt>
                <c:pt idx="13">
                  <c:v>0.45618999999999998</c:v>
                </c:pt>
                <c:pt idx="15">
                  <c:v>2.7938299999999998</c:v>
                </c:pt>
                <c:pt idx="16">
                  <c:v>2.8578000000000001</c:v>
                </c:pt>
                <c:pt idx="17">
                  <c:v>3.77155</c:v>
                </c:pt>
                <c:pt idx="18">
                  <c:v>3.9967700000000002</c:v>
                </c:pt>
                <c:pt idx="20">
                  <c:v>19.441199999999998</c:v>
                </c:pt>
                <c:pt idx="21">
                  <c:v>17.4194</c:v>
                </c:pt>
                <c:pt idx="22">
                  <c:v>18.722799999999999</c:v>
                </c:pt>
                <c:pt idx="23">
                  <c:v>19.6981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Verify</c:v>
                </c:pt>
              </c:strCache>
            </c:strRef>
          </c:tx>
          <c:invertIfNegative val="0"/>
          <c:cat>
            <c:strRef>
              <c:f>Sheet1!$A$2:$A$25</c:f>
              <c:strCache>
                <c:ptCount val="24"/>
                <c:pt idx="0">
                  <c:v>S1</c:v>
                </c:pt>
                <c:pt idx="1">
                  <c:v>S2</c:v>
                </c:pt>
                <c:pt idx="2">
                  <c:v>S4</c:v>
                </c:pt>
                <c:pt idx="3">
                  <c:v>S8</c:v>
                </c:pt>
                <c:pt idx="5">
                  <c:v>W1</c:v>
                </c:pt>
                <c:pt idx="6">
                  <c:v>W2</c:v>
                </c:pt>
                <c:pt idx="7">
                  <c:v>W4</c:v>
                </c:pt>
                <c:pt idx="8">
                  <c:v>W8</c:v>
                </c:pt>
                <c:pt idx="10">
                  <c:v>A1</c:v>
                </c:pt>
                <c:pt idx="11">
                  <c:v>A2</c:v>
                </c:pt>
                <c:pt idx="12">
                  <c:v>A4</c:v>
                </c:pt>
                <c:pt idx="13">
                  <c:v>A8</c:v>
                </c:pt>
                <c:pt idx="15">
                  <c:v>B1</c:v>
                </c:pt>
                <c:pt idx="16">
                  <c:v>B2</c:v>
                </c:pt>
                <c:pt idx="17">
                  <c:v>B4</c:v>
                </c:pt>
                <c:pt idx="18">
                  <c:v>B8</c:v>
                </c:pt>
                <c:pt idx="20">
                  <c:v>C1</c:v>
                </c:pt>
                <c:pt idx="21">
                  <c:v>C2</c:v>
                </c:pt>
                <c:pt idx="22">
                  <c:v>C4</c:v>
                </c:pt>
                <c:pt idx="23">
                  <c:v>C8</c:v>
                </c:pt>
              </c:strCache>
            </c:strRef>
          </c:cat>
          <c:val>
            <c:numRef>
              <c:f>Sheet1!$D$2:$D$25</c:f>
              <c:numCache>
                <c:formatCode>0.00E+00</c:formatCode>
                <c:ptCount val="24"/>
                <c:pt idx="0" formatCode="General">
                  <c:v>1.194E-4</c:v>
                </c:pt>
                <c:pt idx="1">
                  <c:v>5.8359999999999997E-5</c:v>
                </c:pt>
                <c:pt idx="2">
                  <c:v>6.5480000000000003E-5</c:v>
                </c:pt>
                <c:pt idx="3" formatCode="General">
                  <c:v>1.1184E-4</c:v>
                </c:pt>
                <c:pt idx="5" formatCode="General">
                  <c:v>2.1016400000000001E-3</c:v>
                </c:pt>
                <c:pt idx="6" formatCode="General">
                  <c:v>1.1042000000000001E-3</c:v>
                </c:pt>
                <c:pt idx="7" formatCode="General">
                  <c:v>1.0906799999999999E-3</c:v>
                </c:pt>
                <c:pt idx="8" formatCode="General">
                  <c:v>1.4304000000000001E-3</c:v>
                </c:pt>
                <c:pt idx="10" formatCode="General">
                  <c:v>1.71235E-2</c:v>
                </c:pt>
                <c:pt idx="11" formatCode="General">
                  <c:v>9.4130399999999993E-3</c:v>
                </c:pt>
                <c:pt idx="12" formatCode="General">
                  <c:v>9.4005600000000005E-3</c:v>
                </c:pt>
                <c:pt idx="13" formatCode="General">
                  <c:v>1.04785E-2</c:v>
                </c:pt>
                <c:pt idx="15" formatCode="General">
                  <c:v>6.8078600000000003E-2</c:v>
                </c:pt>
                <c:pt idx="16" formatCode="General">
                  <c:v>3.7355800000000002E-2</c:v>
                </c:pt>
                <c:pt idx="17" formatCode="General">
                  <c:v>3.6613800000000002E-2</c:v>
                </c:pt>
                <c:pt idx="18" formatCode="General">
                  <c:v>3.8685799999999999E-2</c:v>
                </c:pt>
                <c:pt idx="20" formatCode="General">
                  <c:v>0.27303300000000003</c:v>
                </c:pt>
                <c:pt idx="21" formatCode="General">
                  <c:v>0.15254699999999999</c:v>
                </c:pt>
                <c:pt idx="22" formatCode="General">
                  <c:v>0.15501699999999999</c:v>
                </c:pt>
                <c:pt idx="23" formatCode="General">
                  <c:v>0.15631400000000001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2402432"/>
        <c:axId val="151183360"/>
      </c:barChart>
      <c:catAx>
        <c:axId val="1524024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500"/>
                </a:pPr>
                <a:r>
                  <a:rPr lang="en-US" sz="1500" dirty="0" smtClean="0"/>
                  <a:t>Size</a:t>
                </a:r>
                <a:r>
                  <a:rPr lang="en-US" sz="1500" baseline="0" dirty="0" smtClean="0"/>
                  <a:t> of Data</a:t>
                </a:r>
                <a:endParaRPr lang="en-US" sz="1500" dirty="0"/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500" b="1"/>
            </a:pPr>
            <a:endParaRPr lang="en-US"/>
          </a:p>
        </c:txPr>
        <c:crossAx val="151183360"/>
        <c:crosses val="autoZero"/>
        <c:auto val="1"/>
        <c:lblAlgn val="ctr"/>
        <c:lblOffset val="100"/>
        <c:noMultiLvlLbl val="0"/>
      </c:catAx>
      <c:valAx>
        <c:axId val="15118336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500" dirty="0" smtClean="0"/>
                  <a:t>Execution</a:t>
                </a:r>
                <a:r>
                  <a:rPr lang="en-US" sz="1500" baseline="0" dirty="0" smtClean="0"/>
                  <a:t> Time in </a:t>
                </a:r>
                <a:r>
                  <a:rPr lang="en-US" sz="1500" baseline="0" dirty="0" err="1" smtClean="0"/>
                  <a:t>secs</a:t>
                </a:r>
                <a:endParaRPr lang="en-US" sz="1500" dirty="0"/>
              </a:p>
            </c:rich>
          </c:tx>
          <c:layout>
            <c:manualLayout>
              <c:xMode val="edge"/>
              <c:yMode val="edge"/>
              <c:x val="0"/>
              <c:y val="0.2418749470832274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 b="1"/>
            </a:pPr>
            <a:endParaRPr lang="en-US"/>
          </a:p>
        </c:txPr>
        <c:crossAx val="1524024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4600721784776902"/>
          <c:y val="0.25748941929133856"/>
          <c:w val="0.30190944881889764"/>
          <c:h val="0.24127116141732283"/>
        </c:manualLayout>
      </c:layout>
      <c:overlay val="0"/>
      <c:txPr>
        <a:bodyPr/>
        <a:lstStyle/>
        <a:p>
          <a:pPr>
            <a:defRPr sz="15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609401097590068E-2"/>
          <c:y val="2.1294972743791642E-2"/>
          <c:w val="0.87852394057538941"/>
          <c:h val="0.8202584731256419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Randomize</c:v>
                </c:pt>
              </c:strCache>
            </c:strRef>
          </c:tx>
          <c:invertIfNegative val="0"/>
          <c:cat>
            <c:strRef>
              <c:f>Sheet1!$A$2:$A$25</c:f>
              <c:strCache>
                <c:ptCount val="24"/>
                <c:pt idx="0">
                  <c:v>S1</c:v>
                </c:pt>
                <c:pt idx="1">
                  <c:v>S2</c:v>
                </c:pt>
                <c:pt idx="2">
                  <c:v>S4</c:v>
                </c:pt>
                <c:pt idx="3">
                  <c:v>S8</c:v>
                </c:pt>
                <c:pt idx="5">
                  <c:v>W1</c:v>
                </c:pt>
                <c:pt idx="6">
                  <c:v>W2</c:v>
                </c:pt>
                <c:pt idx="7">
                  <c:v>W4</c:v>
                </c:pt>
                <c:pt idx="8">
                  <c:v>W8</c:v>
                </c:pt>
                <c:pt idx="10">
                  <c:v>A1</c:v>
                </c:pt>
                <c:pt idx="11">
                  <c:v>A2</c:v>
                </c:pt>
                <c:pt idx="12">
                  <c:v>A4</c:v>
                </c:pt>
                <c:pt idx="13">
                  <c:v>A8</c:v>
                </c:pt>
                <c:pt idx="15">
                  <c:v>B1</c:v>
                </c:pt>
                <c:pt idx="16">
                  <c:v>B2</c:v>
                </c:pt>
                <c:pt idx="17">
                  <c:v>B4</c:v>
                </c:pt>
                <c:pt idx="18">
                  <c:v>B8</c:v>
                </c:pt>
                <c:pt idx="20">
                  <c:v>C1</c:v>
                </c:pt>
                <c:pt idx="21">
                  <c:v>C2</c:v>
                </c:pt>
                <c:pt idx="22">
                  <c:v>C4</c:v>
                </c:pt>
                <c:pt idx="23">
                  <c:v>C8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6.4378000000000005E-2</c:v>
                </c:pt>
                <c:pt idx="1">
                  <c:v>6.4325599999999997E-2</c:v>
                </c:pt>
                <c:pt idx="2">
                  <c:v>6.53421E-2</c:v>
                </c:pt>
                <c:pt idx="3">
                  <c:v>6.4352300000000001E-2</c:v>
                </c:pt>
                <c:pt idx="5">
                  <c:v>6.8972199999999997E-2</c:v>
                </c:pt>
                <c:pt idx="6">
                  <c:v>6.6297200000000001E-2</c:v>
                </c:pt>
                <c:pt idx="7">
                  <c:v>7.1613499999999997E-2</c:v>
                </c:pt>
                <c:pt idx="8">
                  <c:v>7.0613999999999996E-2</c:v>
                </c:pt>
                <c:pt idx="10">
                  <c:v>8.9489399999999997E-2</c:v>
                </c:pt>
                <c:pt idx="11">
                  <c:v>8.8394200000000006E-2</c:v>
                </c:pt>
                <c:pt idx="12">
                  <c:v>8.8801000000000005E-2</c:v>
                </c:pt>
                <c:pt idx="13">
                  <c:v>8.9058999999999999E-2</c:v>
                </c:pt>
                <c:pt idx="15">
                  <c:v>0.1686</c:v>
                </c:pt>
                <c:pt idx="16">
                  <c:v>0.16553300000000001</c:v>
                </c:pt>
                <c:pt idx="17">
                  <c:v>0.16636699999999999</c:v>
                </c:pt>
                <c:pt idx="18">
                  <c:v>0.167133</c:v>
                </c:pt>
                <c:pt idx="20">
                  <c:v>0.47630699999999998</c:v>
                </c:pt>
                <c:pt idx="21">
                  <c:v>0.470914</c:v>
                </c:pt>
                <c:pt idx="22">
                  <c:v>0.47247600000000001</c:v>
                </c:pt>
                <c:pt idx="23">
                  <c:v>0.49252099999999999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Sort</c:v>
                </c:pt>
              </c:strCache>
            </c:strRef>
          </c:tx>
          <c:invertIfNegative val="0"/>
          <c:cat>
            <c:strRef>
              <c:f>Sheet1!$A$2:$A$25</c:f>
              <c:strCache>
                <c:ptCount val="24"/>
                <c:pt idx="0">
                  <c:v>S1</c:v>
                </c:pt>
                <c:pt idx="1">
                  <c:v>S2</c:v>
                </c:pt>
                <c:pt idx="2">
                  <c:v>S4</c:v>
                </c:pt>
                <c:pt idx="3">
                  <c:v>S8</c:v>
                </c:pt>
                <c:pt idx="5">
                  <c:v>W1</c:v>
                </c:pt>
                <c:pt idx="6">
                  <c:v>W2</c:v>
                </c:pt>
                <c:pt idx="7">
                  <c:v>W4</c:v>
                </c:pt>
                <c:pt idx="8">
                  <c:v>W8</c:v>
                </c:pt>
                <c:pt idx="10">
                  <c:v>A1</c:v>
                </c:pt>
                <c:pt idx="11">
                  <c:v>A2</c:v>
                </c:pt>
                <c:pt idx="12">
                  <c:v>A4</c:v>
                </c:pt>
                <c:pt idx="13">
                  <c:v>A8</c:v>
                </c:pt>
                <c:pt idx="15">
                  <c:v>B1</c:v>
                </c:pt>
                <c:pt idx="16">
                  <c:v>B2</c:v>
                </c:pt>
                <c:pt idx="17">
                  <c:v>B4</c:v>
                </c:pt>
                <c:pt idx="18">
                  <c:v>B8</c:v>
                </c:pt>
                <c:pt idx="20">
                  <c:v>C1</c:v>
                </c:pt>
                <c:pt idx="21">
                  <c:v>C2</c:v>
                </c:pt>
                <c:pt idx="22">
                  <c:v>C4</c:v>
                </c:pt>
                <c:pt idx="23">
                  <c:v>C8</c:v>
                </c:pt>
              </c:strCache>
            </c:strRef>
          </c:cat>
          <c:val>
            <c:numRef>
              <c:f>Sheet1!$C$2:$C$25</c:f>
              <c:numCache>
                <c:formatCode>General</c:formatCode>
                <c:ptCount val="24"/>
                <c:pt idx="0">
                  <c:v>1.0291199999999999E-3</c:v>
                </c:pt>
                <c:pt idx="1">
                  <c:v>1.1860799999999999E-3</c:v>
                </c:pt>
                <c:pt idx="2">
                  <c:v>1.1914E-3</c:v>
                </c:pt>
                <c:pt idx="3">
                  <c:v>3.54076E-3</c:v>
                </c:pt>
                <c:pt idx="5">
                  <c:v>3.4300799999999999E-2</c:v>
                </c:pt>
                <c:pt idx="6">
                  <c:v>2.4830399999999999E-2</c:v>
                </c:pt>
                <c:pt idx="7">
                  <c:v>1.7700500000000001E-2</c:v>
                </c:pt>
                <c:pt idx="8">
                  <c:v>2.1068799999999999E-2</c:v>
                </c:pt>
                <c:pt idx="10">
                  <c:v>0.43495400000000001</c:v>
                </c:pt>
                <c:pt idx="11">
                  <c:v>0.29696499999999998</c:v>
                </c:pt>
                <c:pt idx="12">
                  <c:v>0.20743400000000001</c:v>
                </c:pt>
                <c:pt idx="13">
                  <c:v>0.303149</c:v>
                </c:pt>
                <c:pt idx="15">
                  <c:v>3.4528699999999999</c:v>
                </c:pt>
                <c:pt idx="16">
                  <c:v>1.9700899999999999</c:v>
                </c:pt>
                <c:pt idx="17">
                  <c:v>1.7237899999999999</c:v>
                </c:pt>
                <c:pt idx="18">
                  <c:v>1.8076300000000001</c:v>
                </c:pt>
                <c:pt idx="20">
                  <c:v>21.7591</c:v>
                </c:pt>
                <c:pt idx="21">
                  <c:v>11.9277</c:v>
                </c:pt>
                <c:pt idx="22">
                  <c:v>8.0591000000000008</c:v>
                </c:pt>
                <c:pt idx="23">
                  <c:v>8.1979600000000001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Verify</c:v>
                </c:pt>
              </c:strCache>
            </c:strRef>
          </c:tx>
          <c:invertIfNegative val="0"/>
          <c:cat>
            <c:strRef>
              <c:f>Sheet1!$A$2:$A$25</c:f>
              <c:strCache>
                <c:ptCount val="24"/>
                <c:pt idx="0">
                  <c:v>S1</c:v>
                </c:pt>
                <c:pt idx="1">
                  <c:v>S2</c:v>
                </c:pt>
                <c:pt idx="2">
                  <c:v>S4</c:v>
                </c:pt>
                <c:pt idx="3">
                  <c:v>S8</c:v>
                </c:pt>
                <c:pt idx="5">
                  <c:v>W1</c:v>
                </c:pt>
                <c:pt idx="6">
                  <c:v>W2</c:v>
                </c:pt>
                <c:pt idx="7">
                  <c:v>W4</c:v>
                </c:pt>
                <c:pt idx="8">
                  <c:v>W8</c:v>
                </c:pt>
                <c:pt idx="10">
                  <c:v>A1</c:v>
                </c:pt>
                <c:pt idx="11">
                  <c:v>A2</c:v>
                </c:pt>
                <c:pt idx="12">
                  <c:v>A4</c:v>
                </c:pt>
                <c:pt idx="13">
                  <c:v>A8</c:v>
                </c:pt>
                <c:pt idx="15">
                  <c:v>B1</c:v>
                </c:pt>
                <c:pt idx="16">
                  <c:v>B2</c:v>
                </c:pt>
                <c:pt idx="17">
                  <c:v>B4</c:v>
                </c:pt>
                <c:pt idx="18">
                  <c:v>B8</c:v>
                </c:pt>
                <c:pt idx="20">
                  <c:v>C1</c:v>
                </c:pt>
                <c:pt idx="21">
                  <c:v>C2</c:v>
                </c:pt>
                <c:pt idx="22">
                  <c:v>C4</c:v>
                </c:pt>
                <c:pt idx="23">
                  <c:v>C8</c:v>
                </c:pt>
              </c:strCache>
            </c:strRef>
          </c:cat>
          <c:val>
            <c:numRef>
              <c:f>Sheet1!$D$2:$D$25</c:f>
              <c:numCache>
                <c:formatCode>General</c:formatCode>
                <c:ptCount val="24"/>
                <c:pt idx="0">
                  <c:v>2.1112E-4</c:v>
                </c:pt>
                <c:pt idx="1">
                  <c:v>2.0472000000000001E-4</c:v>
                </c:pt>
                <c:pt idx="2">
                  <c:v>1.3187999999999999E-4</c:v>
                </c:pt>
                <c:pt idx="3">
                  <c:v>1.3668E-4</c:v>
                </c:pt>
                <c:pt idx="5">
                  <c:v>4.1013600000000001E-3</c:v>
                </c:pt>
                <c:pt idx="6">
                  <c:v>3.1892399999999999E-3</c:v>
                </c:pt>
                <c:pt idx="7">
                  <c:v>1.6733200000000001E-3</c:v>
                </c:pt>
                <c:pt idx="8">
                  <c:v>1.3096E-3</c:v>
                </c:pt>
                <c:pt idx="10">
                  <c:v>2.8885899999999999E-2</c:v>
                </c:pt>
                <c:pt idx="11">
                  <c:v>1.87399E-2</c:v>
                </c:pt>
                <c:pt idx="12">
                  <c:v>1.30735E-2</c:v>
                </c:pt>
                <c:pt idx="13">
                  <c:v>8.3422400000000008E-3</c:v>
                </c:pt>
                <c:pt idx="15">
                  <c:v>0.115601</c:v>
                </c:pt>
                <c:pt idx="16">
                  <c:v>6.9062299999999993E-2</c:v>
                </c:pt>
                <c:pt idx="17">
                  <c:v>5.0474600000000001E-2</c:v>
                </c:pt>
                <c:pt idx="18">
                  <c:v>3.2030799999999998E-2</c:v>
                </c:pt>
                <c:pt idx="20">
                  <c:v>0.46314300000000003</c:v>
                </c:pt>
                <c:pt idx="21">
                  <c:v>0.35389700000000002</c:v>
                </c:pt>
                <c:pt idx="22">
                  <c:v>0.20243</c:v>
                </c:pt>
                <c:pt idx="23">
                  <c:v>0.13309000000000001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2403456"/>
        <c:axId val="151185664"/>
      </c:barChart>
      <c:catAx>
        <c:axId val="1524034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Size</a:t>
                </a:r>
                <a:r>
                  <a:rPr lang="en-US" baseline="0" dirty="0" smtClean="0"/>
                  <a:t> of Data</a:t>
                </a:r>
                <a:endParaRPr lang="en-US" dirty="0"/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500" b="1"/>
            </a:pPr>
            <a:endParaRPr lang="en-US"/>
          </a:p>
        </c:txPr>
        <c:crossAx val="151185664"/>
        <c:crosses val="autoZero"/>
        <c:auto val="1"/>
        <c:lblAlgn val="ctr"/>
        <c:lblOffset val="100"/>
        <c:noMultiLvlLbl val="0"/>
      </c:catAx>
      <c:valAx>
        <c:axId val="15118566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Execution Time</a:t>
                </a:r>
                <a:r>
                  <a:rPr lang="en-US" baseline="0" dirty="0" smtClean="0"/>
                  <a:t> in </a:t>
                </a:r>
                <a:r>
                  <a:rPr lang="en-US" baseline="0" dirty="0" err="1" smtClean="0"/>
                  <a:t>secs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 b="1"/>
            </a:pPr>
            <a:endParaRPr lang="en-US"/>
          </a:p>
        </c:txPr>
        <c:crossAx val="1524034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4256475516318035"/>
          <c:y val="0.31502161494519065"/>
          <c:w val="0.17831066571224052"/>
          <c:h val="0.19796608116293155"/>
        </c:manualLayout>
      </c:layout>
      <c:overlay val="0"/>
      <c:txPr>
        <a:bodyPr/>
        <a:lstStyle/>
        <a:p>
          <a:pPr>
            <a:defRPr sz="15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05888620358096"/>
          <c:y val="1.8517775267713633E-2"/>
          <c:w val="0.86477313479379436"/>
          <c:h val="0.858444072915543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BFS!$J$3</c:f>
              <c:strCache>
                <c:ptCount val="1"/>
                <c:pt idx="0">
                  <c:v>Mapredoop with 1 worker</c:v>
                </c:pt>
              </c:strCache>
            </c:strRef>
          </c:tx>
          <c:invertIfNegative val="0"/>
          <c:cat>
            <c:numRef>
              <c:f>(BFS!$H$9,BFS!$H$13,BFS!$H$17,BFS!$H$21)</c:f>
              <c:numCache>
                <c:formatCode>General</c:formatCode>
                <c:ptCount val="4"/>
                <c:pt idx="0">
                  <c:v>100000</c:v>
                </c:pt>
                <c:pt idx="1">
                  <c:v>200000</c:v>
                </c:pt>
                <c:pt idx="2">
                  <c:v>300000</c:v>
                </c:pt>
                <c:pt idx="3">
                  <c:v>500000</c:v>
                </c:pt>
              </c:numCache>
            </c:numRef>
          </c:cat>
          <c:val>
            <c:numRef>
              <c:f>(BFS!$J$9,BFS!$J$13,BFS!$J$17,BFS!$J$21)</c:f>
              <c:numCache>
                <c:formatCode>General</c:formatCode>
                <c:ptCount val="4"/>
                <c:pt idx="0">
                  <c:v>25.666699999999999</c:v>
                </c:pt>
                <c:pt idx="1">
                  <c:v>26</c:v>
                </c:pt>
                <c:pt idx="2">
                  <c:v>33</c:v>
                </c:pt>
                <c:pt idx="3">
                  <c:v>36</c:v>
                </c:pt>
              </c:numCache>
            </c:numRef>
          </c:val>
        </c:ser>
        <c:ser>
          <c:idx val="1"/>
          <c:order val="1"/>
          <c:tx>
            <c:strRef>
              <c:f>BFS!$K$3</c:f>
              <c:strCache>
                <c:ptCount val="1"/>
                <c:pt idx="0">
                  <c:v>Cloud9 with 1 worker</c:v>
                </c:pt>
              </c:strCache>
            </c:strRef>
          </c:tx>
          <c:invertIfNegative val="0"/>
          <c:cat>
            <c:numRef>
              <c:f>(BFS!$H$9,BFS!$H$13,BFS!$H$17,BFS!$H$21)</c:f>
              <c:numCache>
                <c:formatCode>General</c:formatCode>
                <c:ptCount val="4"/>
                <c:pt idx="0">
                  <c:v>100000</c:v>
                </c:pt>
                <c:pt idx="1">
                  <c:v>200000</c:v>
                </c:pt>
                <c:pt idx="2">
                  <c:v>300000</c:v>
                </c:pt>
                <c:pt idx="3">
                  <c:v>500000</c:v>
                </c:pt>
              </c:numCache>
            </c:numRef>
          </c:cat>
          <c:val>
            <c:numRef>
              <c:f>(BFS!$K$9,BFS!$K$13,BFS!$K$17,BFS!$K$21)</c:f>
              <c:numCache>
                <c:formatCode>General</c:formatCode>
                <c:ptCount val="4"/>
                <c:pt idx="0">
                  <c:v>25.333300000000001</c:v>
                </c:pt>
                <c:pt idx="1">
                  <c:v>26.666699999999999</c:v>
                </c:pt>
                <c:pt idx="2">
                  <c:v>32.666699999999999</c:v>
                </c:pt>
                <c:pt idx="3">
                  <c:v>32.333300000000001</c:v>
                </c:pt>
              </c:numCache>
            </c:numRef>
          </c:val>
        </c:ser>
        <c:ser>
          <c:idx val="2"/>
          <c:order val="2"/>
          <c:tx>
            <c:strRef>
              <c:f>BFS!$L$3</c:f>
              <c:strCache>
                <c:ptCount val="1"/>
                <c:pt idx="0">
                  <c:v>Mapredoop with 2 workers</c:v>
                </c:pt>
              </c:strCache>
            </c:strRef>
          </c:tx>
          <c:invertIfNegative val="0"/>
          <c:cat>
            <c:numRef>
              <c:f>(BFS!$H$9,BFS!$H$13,BFS!$H$17,BFS!$H$21)</c:f>
              <c:numCache>
                <c:formatCode>General</c:formatCode>
                <c:ptCount val="4"/>
                <c:pt idx="0">
                  <c:v>100000</c:v>
                </c:pt>
                <c:pt idx="1">
                  <c:v>200000</c:v>
                </c:pt>
                <c:pt idx="2">
                  <c:v>300000</c:v>
                </c:pt>
                <c:pt idx="3">
                  <c:v>500000</c:v>
                </c:pt>
              </c:numCache>
            </c:numRef>
          </c:cat>
          <c:val>
            <c:numRef>
              <c:f>(BFS!$L$9,BFS!$L$13,BFS!$L$17,BFS!$L$21)</c:f>
              <c:numCache>
                <c:formatCode>General</c:formatCode>
                <c:ptCount val="4"/>
                <c:pt idx="0">
                  <c:v>25</c:v>
                </c:pt>
                <c:pt idx="1">
                  <c:v>24</c:v>
                </c:pt>
                <c:pt idx="2">
                  <c:v>31</c:v>
                </c:pt>
                <c:pt idx="3">
                  <c:v>35</c:v>
                </c:pt>
              </c:numCache>
            </c:numRef>
          </c:val>
        </c:ser>
        <c:ser>
          <c:idx val="3"/>
          <c:order val="3"/>
          <c:tx>
            <c:strRef>
              <c:f>BFS!$M$3</c:f>
              <c:strCache>
                <c:ptCount val="1"/>
                <c:pt idx="0">
                  <c:v>Cloud9 with 2 workers</c:v>
                </c:pt>
              </c:strCache>
            </c:strRef>
          </c:tx>
          <c:invertIfNegative val="0"/>
          <c:cat>
            <c:numRef>
              <c:f>(BFS!$H$9,BFS!$H$13,BFS!$H$17,BFS!$H$21)</c:f>
              <c:numCache>
                <c:formatCode>General</c:formatCode>
                <c:ptCount val="4"/>
                <c:pt idx="0">
                  <c:v>100000</c:v>
                </c:pt>
                <c:pt idx="1">
                  <c:v>200000</c:v>
                </c:pt>
                <c:pt idx="2">
                  <c:v>300000</c:v>
                </c:pt>
                <c:pt idx="3">
                  <c:v>500000</c:v>
                </c:pt>
              </c:numCache>
            </c:numRef>
          </c:cat>
          <c:val>
            <c:numRef>
              <c:f>(BFS!$M$9,BFS!$M$13,BFS!$M$17,BFS!$M$21)</c:f>
              <c:numCache>
                <c:formatCode>General</c:formatCode>
                <c:ptCount val="4"/>
                <c:pt idx="0">
                  <c:v>26</c:v>
                </c:pt>
                <c:pt idx="1">
                  <c:v>26</c:v>
                </c:pt>
                <c:pt idx="2">
                  <c:v>29.333300000000001</c:v>
                </c:pt>
                <c:pt idx="3">
                  <c:v>32</c:v>
                </c:pt>
              </c:numCache>
            </c:numRef>
          </c:val>
        </c:ser>
        <c:ser>
          <c:idx val="4"/>
          <c:order val="4"/>
          <c:tx>
            <c:strRef>
              <c:f>BFS!$N$3</c:f>
              <c:strCache>
                <c:ptCount val="1"/>
                <c:pt idx="0">
                  <c:v>Mapredoop with 4 workers</c:v>
                </c:pt>
              </c:strCache>
            </c:strRef>
          </c:tx>
          <c:invertIfNegative val="0"/>
          <c:cat>
            <c:numRef>
              <c:f>(BFS!$H$9,BFS!$H$13,BFS!$H$17,BFS!$H$21)</c:f>
              <c:numCache>
                <c:formatCode>General</c:formatCode>
                <c:ptCount val="4"/>
                <c:pt idx="0">
                  <c:v>100000</c:v>
                </c:pt>
                <c:pt idx="1">
                  <c:v>200000</c:v>
                </c:pt>
                <c:pt idx="2">
                  <c:v>300000</c:v>
                </c:pt>
                <c:pt idx="3">
                  <c:v>500000</c:v>
                </c:pt>
              </c:numCache>
            </c:numRef>
          </c:cat>
          <c:val>
            <c:numRef>
              <c:f>(BFS!$N$9,BFS!$N$13,BFS!$N$17,BFS!$N$21)</c:f>
              <c:numCache>
                <c:formatCode>General</c:formatCode>
                <c:ptCount val="4"/>
                <c:pt idx="0">
                  <c:v>24.666699999999999</c:v>
                </c:pt>
                <c:pt idx="1">
                  <c:v>24.333300000000001</c:v>
                </c:pt>
                <c:pt idx="2">
                  <c:v>30.333300000000001</c:v>
                </c:pt>
                <c:pt idx="3">
                  <c:v>33</c:v>
                </c:pt>
              </c:numCache>
            </c:numRef>
          </c:val>
        </c:ser>
        <c:ser>
          <c:idx val="5"/>
          <c:order val="5"/>
          <c:tx>
            <c:strRef>
              <c:f>BFS!$O$3</c:f>
              <c:strCache>
                <c:ptCount val="1"/>
                <c:pt idx="0">
                  <c:v>Cloud9 with 4 workers</c:v>
                </c:pt>
              </c:strCache>
            </c:strRef>
          </c:tx>
          <c:invertIfNegative val="0"/>
          <c:cat>
            <c:numRef>
              <c:f>(BFS!$H$9,BFS!$H$13,BFS!$H$17,BFS!$H$21)</c:f>
              <c:numCache>
                <c:formatCode>General</c:formatCode>
                <c:ptCount val="4"/>
                <c:pt idx="0">
                  <c:v>100000</c:v>
                </c:pt>
                <c:pt idx="1">
                  <c:v>200000</c:v>
                </c:pt>
                <c:pt idx="2">
                  <c:v>300000</c:v>
                </c:pt>
                <c:pt idx="3">
                  <c:v>500000</c:v>
                </c:pt>
              </c:numCache>
            </c:numRef>
          </c:cat>
          <c:val>
            <c:numRef>
              <c:f>(BFS!$O$9,BFS!$O$13,BFS!$O$17,BFS!$O$21)</c:f>
              <c:numCache>
                <c:formatCode>General</c:formatCode>
                <c:ptCount val="4"/>
                <c:pt idx="0">
                  <c:v>25.666699999999999</c:v>
                </c:pt>
                <c:pt idx="1">
                  <c:v>25.666699999999999</c:v>
                </c:pt>
                <c:pt idx="2">
                  <c:v>30.666699999999999</c:v>
                </c:pt>
                <c:pt idx="3">
                  <c:v>31</c:v>
                </c:pt>
              </c:numCache>
            </c:numRef>
          </c:val>
        </c:ser>
        <c:ser>
          <c:idx val="6"/>
          <c:order val="6"/>
          <c:tx>
            <c:strRef>
              <c:f>BFS!$P$3</c:f>
              <c:strCache>
                <c:ptCount val="1"/>
                <c:pt idx="0">
                  <c:v>Mapredoop with 8 workers</c:v>
                </c:pt>
              </c:strCache>
            </c:strRef>
          </c:tx>
          <c:invertIfNegative val="0"/>
          <c:cat>
            <c:numRef>
              <c:f>(BFS!$H$9,BFS!$H$13,BFS!$H$17,BFS!$H$21)</c:f>
              <c:numCache>
                <c:formatCode>General</c:formatCode>
                <c:ptCount val="4"/>
                <c:pt idx="0">
                  <c:v>100000</c:v>
                </c:pt>
                <c:pt idx="1">
                  <c:v>200000</c:v>
                </c:pt>
                <c:pt idx="2">
                  <c:v>300000</c:v>
                </c:pt>
                <c:pt idx="3">
                  <c:v>500000</c:v>
                </c:pt>
              </c:numCache>
            </c:numRef>
          </c:cat>
          <c:val>
            <c:numRef>
              <c:f>(BFS!$P$9,BFS!$P$13,BFS!$P$17,BFS!$P$21)</c:f>
              <c:numCache>
                <c:formatCode>General</c:formatCode>
                <c:ptCount val="4"/>
                <c:pt idx="0">
                  <c:v>26</c:v>
                </c:pt>
                <c:pt idx="1">
                  <c:v>24.666699999999999</c:v>
                </c:pt>
                <c:pt idx="2">
                  <c:v>31</c:v>
                </c:pt>
                <c:pt idx="3">
                  <c:v>33.666699999999999</c:v>
                </c:pt>
              </c:numCache>
            </c:numRef>
          </c:val>
        </c:ser>
        <c:ser>
          <c:idx val="7"/>
          <c:order val="7"/>
          <c:tx>
            <c:strRef>
              <c:f>BFS!$Q$3</c:f>
              <c:strCache>
                <c:ptCount val="1"/>
                <c:pt idx="0">
                  <c:v>Cloud9 with 8 workers</c:v>
                </c:pt>
              </c:strCache>
            </c:strRef>
          </c:tx>
          <c:invertIfNegative val="0"/>
          <c:cat>
            <c:numRef>
              <c:f>(BFS!$H$9,BFS!$H$13,BFS!$H$17,BFS!$H$21)</c:f>
              <c:numCache>
                <c:formatCode>General</c:formatCode>
                <c:ptCount val="4"/>
                <c:pt idx="0">
                  <c:v>100000</c:v>
                </c:pt>
                <c:pt idx="1">
                  <c:v>200000</c:v>
                </c:pt>
                <c:pt idx="2">
                  <c:v>300000</c:v>
                </c:pt>
                <c:pt idx="3">
                  <c:v>500000</c:v>
                </c:pt>
              </c:numCache>
            </c:numRef>
          </c:cat>
          <c:val>
            <c:numRef>
              <c:f>(BFS!$Q$9,BFS!$Q$13,BFS!$Q$17,BFS!$Q$21)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31</c:v>
                </c:pt>
                <c:pt idx="3">
                  <c:v>31.333300000000001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7463040"/>
        <c:axId val="152705792"/>
      </c:barChart>
      <c:catAx>
        <c:axId val="1574630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500"/>
                </a:pPr>
                <a:r>
                  <a:rPr lang="en-US" sz="1500" dirty="0"/>
                  <a:t>Number</a:t>
                </a:r>
                <a:r>
                  <a:rPr lang="en-US" sz="1500" baseline="0" dirty="0"/>
                  <a:t> of </a:t>
                </a:r>
                <a:r>
                  <a:rPr lang="en-US" sz="1500" baseline="0" dirty="0" smtClean="0"/>
                  <a:t>Nodes</a:t>
                </a:r>
                <a:endParaRPr lang="en-US" sz="15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 b="1"/>
            </a:pPr>
            <a:endParaRPr lang="en-US"/>
          </a:p>
        </c:txPr>
        <c:crossAx val="152705792"/>
        <c:crosses val="autoZero"/>
        <c:auto val="1"/>
        <c:lblAlgn val="ctr"/>
        <c:lblOffset val="100"/>
        <c:tickMarkSkip val="1"/>
        <c:noMultiLvlLbl val="0"/>
      </c:catAx>
      <c:valAx>
        <c:axId val="152705792"/>
        <c:scaling>
          <c:orientation val="minMax"/>
          <c:max val="36"/>
          <c:min val="22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500"/>
                </a:pPr>
                <a:r>
                  <a:rPr lang="en-US" sz="1500"/>
                  <a:t>Execution time in secs</a:t>
                </a:r>
              </a:p>
            </c:rich>
          </c:tx>
          <c:layout>
            <c:manualLayout>
              <c:xMode val="edge"/>
              <c:yMode val="edge"/>
              <c:x val="6.0142667810088087E-3"/>
              <c:y val="0.3063739977708265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 b="1"/>
            </a:pPr>
            <a:endParaRPr lang="en-US"/>
          </a:p>
        </c:txPr>
        <c:crossAx val="1574630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0710038863664643"/>
          <c:y val="5.218676193548645E-2"/>
          <c:w val="0.40190365399473915"/>
          <c:h val="0.55369409628045352"/>
        </c:manualLayout>
      </c:layout>
      <c:overlay val="1"/>
      <c:txPr>
        <a:bodyPr/>
        <a:lstStyle/>
        <a:p>
          <a:pPr>
            <a:defRPr sz="15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821805362564972"/>
          <c:y val="2.8252405949256341E-2"/>
          <c:w val="0.88178194637435037"/>
          <c:h val="0.849636624813789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Sheet1!$G$3</c:f>
              <c:strCache>
                <c:ptCount val="1"/>
                <c:pt idx="0">
                  <c:v>MapRedoop</c:v>
                </c:pt>
              </c:strCache>
            </c:strRef>
          </c:tx>
          <c:invertIfNegative val="0"/>
          <c:cat>
            <c:numRef>
              <c:f>(Sheet1!$G$6,Sheet1!$G$8,Sheet1!$G$10,Sheet1!$G$12)</c:f>
              <c:numCache>
                <c:formatCode>General</c:formatCode>
                <c:ptCount val="4"/>
                <c:pt idx="0">
                  <c:v>2000</c:v>
                </c:pt>
                <c:pt idx="1">
                  <c:v>10000</c:v>
                </c:pt>
                <c:pt idx="2">
                  <c:v>50000</c:v>
                </c:pt>
                <c:pt idx="3">
                  <c:v>100000</c:v>
                </c:pt>
              </c:numCache>
            </c:numRef>
          </c:cat>
          <c:val>
            <c:numRef>
              <c:f>(Sheet1!$I$5,Sheet1!$I$7,Sheet1!$I$9,Sheet1!$I$11)</c:f>
              <c:numCache>
                <c:formatCode>General</c:formatCode>
                <c:ptCount val="4"/>
                <c:pt idx="0">
                  <c:v>1.3332999999999999</c:v>
                </c:pt>
                <c:pt idx="1">
                  <c:v>2</c:v>
                </c:pt>
                <c:pt idx="2">
                  <c:v>2.6667000000000001</c:v>
                </c:pt>
                <c:pt idx="3">
                  <c:v>2.6667000000000001</c:v>
                </c:pt>
              </c:numCache>
            </c:numRef>
          </c:val>
        </c:ser>
        <c:ser>
          <c:idx val="1"/>
          <c:order val="1"/>
          <c:tx>
            <c:strRef>
              <c:f>Sheet1!$H$3</c:f>
              <c:strCache>
                <c:ptCount val="1"/>
                <c:pt idx="0">
                  <c:v>Cloud9</c:v>
                </c:pt>
              </c:strCache>
            </c:strRef>
          </c:tx>
          <c:invertIfNegative val="0"/>
          <c:cat>
            <c:numRef>
              <c:f>(Sheet1!$G$6,Sheet1!$G$8,Sheet1!$G$10,Sheet1!$G$12)</c:f>
              <c:numCache>
                <c:formatCode>General</c:formatCode>
                <c:ptCount val="4"/>
                <c:pt idx="0">
                  <c:v>2000</c:v>
                </c:pt>
                <c:pt idx="1">
                  <c:v>10000</c:v>
                </c:pt>
                <c:pt idx="2">
                  <c:v>50000</c:v>
                </c:pt>
                <c:pt idx="3">
                  <c:v>100000</c:v>
                </c:pt>
              </c:numCache>
            </c:numRef>
          </c:cat>
          <c:val>
            <c:numRef>
              <c:f>(Sheet1!$I$6,Sheet1!$I$8,Sheet1!$I$10,Sheet1!$I$12)</c:f>
              <c:numCache>
                <c:formatCode>General</c:formatCode>
                <c:ptCount val="4"/>
                <c:pt idx="0">
                  <c:v>2</c:v>
                </c:pt>
                <c:pt idx="1">
                  <c:v>1.3332999999999999</c:v>
                </c:pt>
                <c:pt idx="2">
                  <c:v>3</c:v>
                </c:pt>
                <c:pt idx="3">
                  <c:v>2.6667000000000001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7465088"/>
        <c:axId val="152724608"/>
      </c:barChart>
      <c:catAx>
        <c:axId val="157465088"/>
        <c:scaling>
          <c:orientation val="minMax"/>
        </c:scaling>
        <c:delete val="0"/>
        <c:axPos val="b"/>
        <c:title>
          <c:tx>
            <c:rich>
              <a:bodyPr anchor="b" anchorCtr="1"/>
              <a:lstStyle/>
              <a:p>
                <a:pPr>
                  <a:defRPr sz="1500"/>
                </a:pPr>
                <a:r>
                  <a:rPr lang="en-US" sz="1500" dirty="0" smtClean="0"/>
                  <a:t>Number</a:t>
                </a:r>
                <a:r>
                  <a:rPr lang="en-US" sz="1500" baseline="0" dirty="0" smtClean="0"/>
                  <a:t> </a:t>
                </a:r>
                <a:r>
                  <a:rPr lang="en-US" sz="1500" baseline="0" dirty="0"/>
                  <a:t>of </a:t>
                </a:r>
                <a:r>
                  <a:rPr lang="en-US" sz="1500" dirty="0"/>
                  <a:t>Nodes</a:t>
                </a:r>
              </a:p>
            </c:rich>
          </c:tx>
          <c:layout>
            <c:manualLayout>
              <c:xMode val="edge"/>
              <c:yMode val="edge"/>
              <c:x val="0.46564573417951427"/>
              <c:y val="0.942670365438160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 b="1"/>
            </a:pPr>
            <a:endParaRPr lang="en-US"/>
          </a:p>
        </c:txPr>
        <c:crossAx val="152724608"/>
        <c:crosses val="autoZero"/>
        <c:auto val="1"/>
        <c:lblAlgn val="ctr"/>
        <c:lblOffset val="100"/>
        <c:noMultiLvlLbl val="0"/>
      </c:catAx>
      <c:valAx>
        <c:axId val="15272460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500"/>
                </a:pPr>
                <a:r>
                  <a:rPr lang="en-US" sz="1500"/>
                  <a:t>Execution Time is secs</a:t>
                </a:r>
              </a:p>
            </c:rich>
          </c:tx>
          <c:layout>
            <c:manualLayout>
              <c:xMode val="edge"/>
              <c:yMode val="edge"/>
              <c:x val="3.0367944627668455E-3"/>
              <c:y val="0.2619759639414450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 b="1"/>
            </a:pPr>
            <a:endParaRPr lang="en-US"/>
          </a:p>
        </c:txPr>
        <c:crossAx val="1574650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4709798775153105"/>
          <c:y val="0.14776428988043161"/>
          <c:w val="0.43991054237669897"/>
          <c:h val="0.16743438320209975"/>
        </c:manualLayout>
      </c:layout>
      <c:overlay val="0"/>
      <c:txPr>
        <a:bodyPr/>
        <a:lstStyle/>
        <a:p>
          <a:pPr>
            <a:defRPr sz="15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832891556872222"/>
          <c:y val="1.6277690288713911E-2"/>
          <c:w val="0.84167108443127781"/>
          <c:h val="0.86441591540187912"/>
        </c:manualLayout>
      </c:layout>
      <c:lineChart>
        <c:grouping val="standard"/>
        <c:varyColors val="0"/>
        <c:ser>
          <c:idx val="0"/>
          <c:order val="0"/>
          <c:tx>
            <c:strRef>
              <c:f>'Z:\research\nbody\treecode\ompmpi\[ompmpi.xlsx]Sheet1'!$F$3</c:f>
              <c:strCache>
                <c:ptCount val="1"/>
                <c:pt idx="0">
                  <c:v>Force (OMP)</c:v>
                </c:pt>
              </c:strCache>
            </c:strRef>
          </c:tx>
          <c:cat>
            <c:strRef>
              <c:f>Sheet1!$Q$55:$U$55</c:f>
              <c:strCache>
                <c:ptCount val="5"/>
                <c:pt idx="0">
                  <c:v>5k</c:v>
                </c:pt>
                <c:pt idx="1">
                  <c:v>10k</c:v>
                </c:pt>
                <c:pt idx="2">
                  <c:v>50k</c:v>
                </c:pt>
                <c:pt idx="3">
                  <c:v>100k</c:v>
                </c:pt>
                <c:pt idx="4">
                  <c:v>500k</c:v>
                </c:pt>
              </c:strCache>
            </c:strRef>
          </c:cat>
          <c:val>
            <c:numRef>
              <c:f>('Z:\research\nbody\treecode\ompmpi\[ompmpi.xlsx]Sheet1'!$F$8,'Z:\research\nbody\treecode\ompmpi\[ompmpi.xlsx]Sheet1'!$F$13,'Z:\research\nbody\treecode\ompmpi\[ompmpi.xlsx]Sheet1'!$F$18,'Z:\research\nbody\treecode\ompmpi\[ompmpi.xlsx]Sheet1'!$F$23,'Z:\research\nbody\treecode\ompmpi\[ompmpi.xlsx]Sheet1'!$F$28)</c:f>
              <c:numCache>
                <c:formatCode>General</c:formatCode>
                <c:ptCount val="5"/>
                <c:pt idx="0">
                  <c:v>7.812774520818615</c:v>
                </c:pt>
                <c:pt idx="1">
                  <c:v>7.8951680562110003</c:v>
                </c:pt>
                <c:pt idx="2">
                  <c:v>7.1654129852975625</c:v>
                </c:pt>
                <c:pt idx="3">
                  <c:v>6.4661556503284814</c:v>
                </c:pt>
                <c:pt idx="4">
                  <c:v>6.9143838796545642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'Z:\research\nbody\treecode\ompmpi\[ompmpi.xlsx]Sheet1'!$E$3</c:f>
              <c:strCache>
                <c:ptCount val="1"/>
                <c:pt idx="0">
                  <c:v>Force (OMP TREE)</c:v>
                </c:pt>
              </c:strCache>
            </c:strRef>
          </c:tx>
          <c:cat>
            <c:strRef>
              <c:f>Sheet1!$Q$55:$U$55</c:f>
              <c:strCache>
                <c:ptCount val="5"/>
                <c:pt idx="0">
                  <c:v>5k</c:v>
                </c:pt>
                <c:pt idx="1">
                  <c:v>10k</c:v>
                </c:pt>
                <c:pt idx="2">
                  <c:v>50k</c:v>
                </c:pt>
                <c:pt idx="3">
                  <c:v>100k</c:v>
                </c:pt>
                <c:pt idx="4">
                  <c:v>500k</c:v>
                </c:pt>
              </c:strCache>
            </c:strRef>
          </c:cat>
          <c:val>
            <c:numRef>
              <c:f>('Z:\research\nbody\treecode\ompmpi\[ompmpi.xlsx]Sheet1'!$E$8,'Z:\research\nbody\treecode\ompmpi\[ompmpi.xlsx]Sheet1'!$E$13,'Z:\research\nbody\treecode\ompmpi\[ompmpi.xlsx]Sheet1'!$E$18,'Z:\research\nbody\treecode\ompmpi\[ompmpi.xlsx]Sheet1'!$E$23,'Z:\research\nbody\treecode\ompmpi\[ompmpi.xlsx]Sheet1'!$E$28)</c:f>
              <c:numCache>
                <c:formatCode>General</c:formatCode>
                <c:ptCount val="5"/>
                <c:pt idx="0">
                  <c:v>0.73637761846029859</c:v>
                </c:pt>
                <c:pt idx="1">
                  <c:v>0.96644656081259983</c:v>
                </c:pt>
                <c:pt idx="2">
                  <c:v>4.790658509849024</c:v>
                </c:pt>
                <c:pt idx="3">
                  <c:v>14.414683347354519</c:v>
                </c:pt>
                <c:pt idx="4">
                  <c:v>125.40300788026046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'Z:\research\nbody\treecode\ompmpi\[ompmpi.xlsx]Sheet1'!$I$4</c:f>
              <c:strCache>
                <c:ptCount val="1"/>
                <c:pt idx="0">
                  <c:v>Force (MPI TREE)</c:v>
                </c:pt>
              </c:strCache>
            </c:strRef>
          </c:tx>
          <c:cat>
            <c:strRef>
              <c:f>Sheet1!$Q$55:$U$55</c:f>
              <c:strCache>
                <c:ptCount val="5"/>
                <c:pt idx="0">
                  <c:v>5k</c:v>
                </c:pt>
                <c:pt idx="1">
                  <c:v>10k</c:v>
                </c:pt>
                <c:pt idx="2">
                  <c:v>50k</c:v>
                </c:pt>
                <c:pt idx="3">
                  <c:v>100k</c:v>
                </c:pt>
                <c:pt idx="4">
                  <c:v>500k</c:v>
                </c:pt>
              </c:strCache>
            </c:strRef>
          </c:cat>
          <c:val>
            <c:numRef>
              <c:f>('Z:\research\nbody\treecode\ompmpi\[ompmpi.xlsx]Sheet1'!$J$8,'Z:\research\nbody\treecode\ompmpi\[ompmpi.xlsx]Sheet1'!$J$13,'Z:\research\nbody\treecode\ompmpi\[ompmpi.xlsx]Sheet1'!$J$18,'Z:\research\nbody\treecode\ompmpi\[ompmpi.xlsx]Sheet1'!$J$23,'Z:\research\nbody\treecode\ompmpi\[ompmpi.xlsx]Sheet1'!$J$28)</c:f>
              <c:numCache>
                <c:formatCode>General</c:formatCode>
                <c:ptCount val="5"/>
                <c:pt idx="0">
                  <c:v>4.5583710935221013</c:v>
                </c:pt>
                <c:pt idx="1">
                  <c:v>7.0889149363697257</c:v>
                </c:pt>
                <c:pt idx="2">
                  <c:v>26.894317876171019</c:v>
                </c:pt>
                <c:pt idx="3">
                  <c:v>46.919206257525772</c:v>
                </c:pt>
                <c:pt idx="4">
                  <c:v>195.62591135332406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'Z:\research\nbody\treecode\ompmpi\[ompmpi.xlsx]Sheet1'!$H$3</c:f>
              <c:strCache>
                <c:ptCount val="1"/>
                <c:pt idx="0">
                  <c:v>Force (MPI)</c:v>
                </c:pt>
              </c:strCache>
            </c:strRef>
          </c:tx>
          <c:cat>
            <c:strRef>
              <c:f>Sheet1!$Q$55:$U$55</c:f>
              <c:strCache>
                <c:ptCount val="5"/>
                <c:pt idx="0">
                  <c:v>5k</c:v>
                </c:pt>
                <c:pt idx="1">
                  <c:v>10k</c:v>
                </c:pt>
                <c:pt idx="2">
                  <c:v>50k</c:v>
                </c:pt>
                <c:pt idx="3">
                  <c:v>100k</c:v>
                </c:pt>
                <c:pt idx="4">
                  <c:v>500k</c:v>
                </c:pt>
              </c:strCache>
            </c:strRef>
          </c:cat>
          <c:val>
            <c:numRef>
              <c:f>('Z:\research\nbody\treecode\ompmpi\[ompmpi.xlsx]Sheet1'!$K$8,'Z:\research\nbody\treecode\ompmpi\[ompmpi.xlsx]Sheet1'!$K$13,'Z:\research\nbody\treecode\ompmpi\[ompmpi.xlsx]Sheet1'!$K$18,'Z:\research\nbody\treecode\ompmpi\[ompmpi.xlsx]Sheet1'!$K$23,'Z:\research\nbody\treecode\ompmpi\[ompmpi.xlsx]Sheet1'!$K$28)</c:f>
              <c:numCache>
                <c:formatCode>General</c:formatCode>
                <c:ptCount val="5"/>
                <c:pt idx="0">
                  <c:v>8.0304642091793479</c:v>
                </c:pt>
                <c:pt idx="1">
                  <c:v>7.8538631811953206</c:v>
                </c:pt>
                <c:pt idx="2">
                  <c:v>8.0165874311486842</c:v>
                </c:pt>
                <c:pt idx="3">
                  <c:v>7.9577105238033967</c:v>
                </c:pt>
                <c:pt idx="4">
                  <c:v>7.925744159105987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'Z:\research\nbody\treecode\ompmpi\[ompmpi.xlsx]Sheet1'!$O$3</c:f>
              <c:strCache>
                <c:ptCount val="1"/>
                <c:pt idx="0">
                  <c:v>Potential (OMP)</c:v>
                </c:pt>
              </c:strCache>
            </c:strRef>
          </c:tx>
          <c:cat>
            <c:strRef>
              <c:f>Sheet1!$Q$55:$U$55</c:f>
              <c:strCache>
                <c:ptCount val="5"/>
                <c:pt idx="0">
                  <c:v>5k</c:v>
                </c:pt>
                <c:pt idx="1">
                  <c:v>10k</c:v>
                </c:pt>
                <c:pt idx="2">
                  <c:v>50k</c:v>
                </c:pt>
                <c:pt idx="3">
                  <c:v>100k</c:v>
                </c:pt>
                <c:pt idx="4">
                  <c:v>500k</c:v>
                </c:pt>
              </c:strCache>
            </c:strRef>
          </c:cat>
          <c:val>
            <c:numRef>
              <c:f>('Z:\research\nbody\treecode\ompmpi\[ompmpi.xlsx]Sheet1'!$P$8,'Z:\research\nbody\treecode\ompmpi\[ompmpi.xlsx]Sheet1'!$P$13,'Z:\research\nbody\treecode\ompmpi\[ompmpi.xlsx]Sheet1'!$P$18,'Z:\research\nbody\treecode\ompmpi\[ompmpi.xlsx]Sheet1'!$P$23,'Z:\research\nbody\treecode\ompmpi\[ompmpi.xlsx]Sheet1'!$P$28)</c:f>
              <c:numCache>
                <c:formatCode>General</c:formatCode>
                <c:ptCount val="5"/>
                <c:pt idx="0">
                  <c:v>7.9292316923573987</c:v>
                </c:pt>
                <c:pt idx="1">
                  <c:v>8.0361349383372751</c:v>
                </c:pt>
                <c:pt idx="2">
                  <c:v>8.0216835115560166</c:v>
                </c:pt>
                <c:pt idx="3">
                  <c:v>7.9684543694605292</c:v>
                </c:pt>
                <c:pt idx="4">
                  <c:v>5.6222506218598935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'Z:\research\nbody\treecode\ompmpi\[ompmpi.xlsx]Sheet1'!$M$3</c:f>
              <c:strCache>
                <c:ptCount val="1"/>
                <c:pt idx="0">
                  <c:v>Potential (OMP TREE)</c:v>
                </c:pt>
              </c:strCache>
            </c:strRef>
          </c:tx>
          <c:cat>
            <c:strRef>
              <c:f>Sheet1!$Q$55:$U$55</c:f>
              <c:strCache>
                <c:ptCount val="5"/>
                <c:pt idx="0">
                  <c:v>5k</c:v>
                </c:pt>
                <c:pt idx="1">
                  <c:v>10k</c:v>
                </c:pt>
                <c:pt idx="2">
                  <c:v>50k</c:v>
                </c:pt>
                <c:pt idx="3">
                  <c:v>100k</c:v>
                </c:pt>
                <c:pt idx="4">
                  <c:v>500k</c:v>
                </c:pt>
              </c:strCache>
            </c:strRef>
          </c:cat>
          <c:val>
            <c:numRef>
              <c:f>('Z:\research\nbody\treecode\ompmpi\[ompmpi.xlsx]Sheet1'!$O$8,'Z:\research\nbody\treecode\ompmpi\[ompmpi.xlsx]Sheet1'!$O$13,'Z:\research\nbody\treecode\ompmpi\[ompmpi.xlsx]Sheet1'!$O$18,'Z:\research\nbody\treecode\ompmpi\[ompmpi.xlsx]Sheet1'!$O$23,'Z:\research\nbody\treecode\ompmpi\[ompmpi.xlsx]Sheet1'!$O$28)</c:f>
              <c:numCache>
                <c:formatCode>General</c:formatCode>
                <c:ptCount val="5"/>
                <c:pt idx="0">
                  <c:v>2.7576464777427918</c:v>
                </c:pt>
                <c:pt idx="1">
                  <c:v>5.0697227164929117</c:v>
                </c:pt>
                <c:pt idx="2">
                  <c:v>29.880522663398907</c:v>
                </c:pt>
                <c:pt idx="3">
                  <c:v>47.515575100780069</c:v>
                </c:pt>
                <c:pt idx="4">
                  <c:v>227.15535456669468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'Z:\research\nbody\treecode\ompmpi\[ompmpi.xlsx]Sheet1'!$R$3</c:f>
              <c:strCache>
                <c:ptCount val="1"/>
                <c:pt idx="0">
                  <c:v>Potential (MPI TREE)</c:v>
                </c:pt>
              </c:strCache>
            </c:strRef>
          </c:tx>
          <c:cat>
            <c:strRef>
              <c:f>Sheet1!$Q$55:$U$55</c:f>
              <c:strCache>
                <c:ptCount val="5"/>
                <c:pt idx="0">
                  <c:v>5k</c:v>
                </c:pt>
                <c:pt idx="1">
                  <c:v>10k</c:v>
                </c:pt>
                <c:pt idx="2">
                  <c:v>50k</c:v>
                </c:pt>
                <c:pt idx="3">
                  <c:v>100k</c:v>
                </c:pt>
                <c:pt idx="4">
                  <c:v>500k</c:v>
                </c:pt>
              </c:strCache>
            </c:strRef>
          </c:cat>
          <c:val>
            <c:numRef>
              <c:f>('Z:\research\nbody\treecode\ompmpi\[ompmpi.xlsx]Sheet1'!$T$8,'Z:\research\nbody\treecode\ompmpi\[ompmpi.xlsx]Sheet1'!$T$13,'Z:\research\nbody\treecode\ompmpi\[ompmpi.xlsx]Sheet1'!$T$18,'Z:\research\nbody\treecode\ompmpi\[ompmpi.xlsx]Sheet1'!$T$23,'Z:\research\nbody\treecode\ompmpi\[ompmpi.xlsx]Sheet1'!$T$28)</c:f>
              <c:numCache>
                <c:formatCode>General</c:formatCode>
                <c:ptCount val="5"/>
                <c:pt idx="0">
                  <c:v>5.3930374282121374</c:v>
                </c:pt>
                <c:pt idx="1">
                  <c:v>7.8263424989802139</c:v>
                </c:pt>
                <c:pt idx="2">
                  <c:v>30.112843245573853</c:v>
                </c:pt>
                <c:pt idx="3">
                  <c:v>52.462462375633578</c:v>
                </c:pt>
                <c:pt idx="4">
                  <c:v>212.72297762318408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'Z:\research\nbody\treecode\ompmpi\[ompmpi.xlsx]Sheet1'!$S$3</c:f>
              <c:strCache>
                <c:ptCount val="1"/>
                <c:pt idx="0">
                  <c:v>Potential (MPI)</c:v>
                </c:pt>
              </c:strCache>
            </c:strRef>
          </c:tx>
          <c:cat>
            <c:strRef>
              <c:f>Sheet1!$Q$55:$U$55</c:f>
              <c:strCache>
                <c:ptCount val="5"/>
                <c:pt idx="0">
                  <c:v>5k</c:v>
                </c:pt>
                <c:pt idx="1">
                  <c:v>10k</c:v>
                </c:pt>
                <c:pt idx="2">
                  <c:v>50k</c:v>
                </c:pt>
                <c:pt idx="3">
                  <c:v>100k</c:v>
                </c:pt>
                <c:pt idx="4">
                  <c:v>500k</c:v>
                </c:pt>
              </c:strCache>
            </c:strRef>
          </c:cat>
          <c:val>
            <c:numRef>
              <c:f>('Z:\research\nbody\treecode\ompmpi\[ompmpi.xlsx]Sheet1'!$U$8,'Z:\research\nbody\treecode\ompmpi\[ompmpi.xlsx]Sheet1'!$U$13,'Z:\research\nbody\treecode\ompmpi\[ompmpi.xlsx]Sheet1'!$U$18,'Z:\research\nbody\treecode\ompmpi\[ompmpi.xlsx]Sheet1'!$U$23,'Z:\research\nbody\treecode\ompmpi\[ompmpi.xlsx]Sheet1'!$U$28)</c:f>
              <c:numCache>
                <c:formatCode>General</c:formatCode>
                <c:ptCount val="5"/>
                <c:pt idx="0">
                  <c:v>7.9952020962059382</c:v>
                </c:pt>
                <c:pt idx="1">
                  <c:v>7.9894329146797407</c:v>
                </c:pt>
                <c:pt idx="2">
                  <c:v>7.9556424915101003</c:v>
                </c:pt>
                <c:pt idx="3">
                  <c:v>7.9262864057524043</c:v>
                </c:pt>
                <c:pt idx="4">
                  <c:v>7.9492165438959583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'Z:\research\nbody\treecode\ompmpi\[ompmpi.xlsx]Sheet1'!$X$2</c:f>
              <c:strCache>
                <c:ptCount val="1"/>
                <c:pt idx="0">
                  <c:v>Screened (OMP TREE)</c:v>
                </c:pt>
              </c:strCache>
            </c:strRef>
          </c:tx>
          <c:cat>
            <c:strRef>
              <c:f>Sheet1!$Q$55:$U$55</c:f>
              <c:strCache>
                <c:ptCount val="5"/>
                <c:pt idx="0">
                  <c:v>5k</c:v>
                </c:pt>
                <c:pt idx="1">
                  <c:v>10k</c:v>
                </c:pt>
                <c:pt idx="2">
                  <c:v>50k</c:v>
                </c:pt>
                <c:pt idx="3">
                  <c:v>100k</c:v>
                </c:pt>
                <c:pt idx="4">
                  <c:v>500k</c:v>
                </c:pt>
              </c:strCache>
            </c:strRef>
          </c:cat>
          <c:val>
            <c:numRef>
              <c:f>('Z:\research\nbody\treecode\ompmpi\[ompmpi.xlsx]Sheet1'!$Y$8,'Z:\research\nbody\treecode\ompmpi\[ompmpi.xlsx]Sheet1'!$Y$13,'Z:\research\nbody\treecode\ompmpi\[ompmpi.xlsx]Sheet1'!$Y$18,'Z:\research\nbody\treecode\ompmpi\[ompmpi.xlsx]Sheet1'!$Y$23,'Z:\research\nbody\treecode\ompmpi\[ompmpi.xlsx]Sheet1'!$Y$28)</c:f>
              <c:numCache>
                <c:formatCode>General</c:formatCode>
                <c:ptCount val="5"/>
                <c:pt idx="0">
                  <c:v>3.9652177315231429</c:v>
                </c:pt>
                <c:pt idx="1">
                  <c:v>6.5865493491952627</c:v>
                </c:pt>
                <c:pt idx="2">
                  <c:v>29.88728745508789</c:v>
                </c:pt>
                <c:pt idx="3">
                  <c:v>56.916635260219117</c:v>
                </c:pt>
                <c:pt idx="4">
                  <c:v>216.44444355719344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'Z:\research\nbody\treecode\ompmpi\[ompmpi.xlsx]Sheet1'!$Z$2</c:f>
              <c:strCache>
                <c:ptCount val="1"/>
                <c:pt idx="0">
                  <c:v>Screened (OMP)</c:v>
                </c:pt>
              </c:strCache>
            </c:strRef>
          </c:tx>
          <c:cat>
            <c:strRef>
              <c:f>Sheet1!$Q$55:$U$55</c:f>
              <c:strCache>
                <c:ptCount val="5"/>
                <c:pt idx="0">
                  <c:v>5k</c:v>
                </c:pt>
                <c:pt idx="1">
                  <c:v>10k</c:v>
                </c:pt>
                <c:pt idx="2">
                  <c:v>50k</c:v>
                </c:pt>
                <c:pt idx="3">
                  <c:v>100k</c:v>
                </c:pt>
                <c:pt idx="4">
                  <c:v>500k</c:v>
                </c:pt>
              </c:strCache>
            </c:strRef>
          </c:cat>
          <c:val>
            <c:numRef>
              <c:f>('Z:\research\nbody\treecode\ompmpi\[ompmpi.xlsx]Sheet1'!$Z$8,'Z:\research\nbody\treecode\ompmpi\[ompmpi.xlsx]Sheet1'!$Z$13,'Z:\research\nbody\treecode\ompmpi\[ompmpi.xlsx]Sheet1'!$Z$18,'Z:\research\nbody\treecode\ompmpi\[ompmpi.xlsx]Sheet1'!$Z$23,'Z:\research\nbody\treecode\ompmpi\[ompmpi.xlsx]Sheet1'!$Z$28)</c:f>
              <c:numCache>
                <c:formatCode>General</c:formatCode>
                <c:ptCount val="5"/>
                <c:pt idx="0">
                  <c:v>7.8528258612406825</c:v>
                </c:pt>
                <c:pt idx="1">
                  <c:v>8.175317208369778</c:v>
                </c:pt>
                <c:pt idx="2">
                  <c:v>8.0112806171345987</c:v>
                </c:pt>
                <c:pt idx="3">
                  <c:v>8.0477139806687514</c:v>
                </c:pt>
                <c:pt idx="4">
                  <c:v>7.725886443963061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'Z:\research\nbody\treecode\ompmpi\[ompmpi.xlsx]Sheet1'!$AB$3</c:f>
              <c:strCache>
                <c:ptCount val="1"/>
                <c:pt idx="0">
                  <c:v>Screened Potential (MPI)</c:v>
                </c:pt>
              </c:strCache>
            </c:strRef>
          </c:tx>
          <c:cat>
            <c:strRef>
              <c:f>Sheet1!$Q$55:$U$55</c:f>
              <c:strCache>
                <c:ptCount val="5"/>
                <c:pt idx="0">
                  <c:v>5k</c:v>
                </c:pt>
                <c:pt idx="1">
                  <c:v>10k</c:v>
                </c:pt>
                <c:pt idx="2">
                  <c:v>50k</c:v>
                </c:pt>
                <c:pt idx="3">
                  <c:v>100k</c:v>
                </c:pt>
                <c:pt idx="4">
                  <c:v>500k</c:v>
                </c:pt>
              </c:strCache>
            </c:strRef>
          </c:cat>
          <c:val>
            <c:numRef>
              <c:f>('Z:\research\nbody\treecode\ompmpi\[ompmpi.xlsx]Sheet1'!$AD$8,'Z:\research\nbody\treecode\ompmpi\[ompmpi.xlsx]Sheet1'!$AD$13,'Z:\research\nbody\treecode\ompmpi\[ompmpi.xlsx]Sheet1'!$AD$18,'Z:\research\nbody\treecode\ompmpi\[ompmpi.xlsx]Sheet1'!$AD$23,'Z:\research\nbody\treecode\ompmpi\[ompmpi.xlsx]Sheet1'!$AD$28)</c:f>
              <c:numCache>
                <c:formatCode>General</c:formatCode>
                <c:ptCount val="5"/>
                <c:pt idx="0">
                  <c:v>8.7725989062086729</c:v>
                </c:pt>
                <c:pt idx="1">
                  <c:v>13.006582880611369</c:v>
                </c:pt>
                <c:pt idx="2">
                  <c:v>56.910241035754673</c:v>
                </c:pt>
                <c:pt idx="3">
                  <c:v>107.87586772654348</c:v>
                </c:pt>
                <c:pt idx="4">
                  <c:v>384.86699423321699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'Z:\research\nbody\treecode\ompmpi\[ompmpi.xlsx]Sheet1'!$AC$2</c:f>
              <c:strCache>
                <c:ptCount val="1"/>
                <c:pt idx="0">
                  <c:v>Screened (MPI)</c:v>
                </c:pt>
              </c:strCache>
            </c:strRef>
          </c:tx>
          <c:cat>
            <c:strRef>
              <c:f>Sheet1!$Q$55:$U$55</c:f>
              <c:strCache>
                <c:ptCount val="5"/>
                <c:pt idx="0">
                  <c:v>5k</c:v>
                </c:pt>
                <c:pt idx="1">
                  <c:v>10k</c:v>
                </c:pt>
                <c:pt idx="2">
                  <c:v>50k</c:v>
                </c:pt>
                <c:pt idx="3">
                  <c:v>100k</c:v>
                </c:pt>
                <c:pt idx="4">
                  <c:v>500k</c:v>
                </c:pt>
              </c:strCache>
            </c:strRef>
          </c:cat>
          <c:val>
            <c:numRef>
              <c:f>('Z:\research\nbody\treecode\ompmpi\[ompmpi.xlsx]Sheet1'!$AE$8,'Z:\research\nbody\treecode\ompmpi\[ompmpi.xlsx]Sheet1'!$AE$13,'Z:\research\nbody\treecode\ompmpi\[ompmpi.xlsx]Sheet1'!$AE$18,'Z:\research\nbody\treecode\ompmpi\[ompmpi.xlsx]Sheet1'!$AE$23,'Z:\research\nbody\treecode\ompmpi\[ompmpi.xlsx]Sheet1'!$AE$28)</c:f>
              <c:numCache>
                <c:formatCode>General</c:formatCode>
                <c:ptCount val="5"/>
                <c:pt idx="0">
                  <c:v>7.9996421124700463</c:v>
                </c:pt>
                <c:pt idx="1">
                  <c:v>7.9818032090637008</c:v>
                </c:pt>
                <c:pt idx="2">
                  <c:v>7.9523650687760092</c:v>
                </c:pt>
                <c:pt idx="3">
                  <c:v>7.8454695122872202</c:v>
                </c:pt>
                <c:pt idx="4">
                  <c:v>8.2969900895998272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906688"/>
        <c:axId val="159579456"/>
      </c:lineChart>
      <c:catAx>
        <c:axId val="2019066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Size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 b="1"/>
            </a:pPr>
            <a:endParaRPr lang="en-US"/>
          </a:p>
        </c:txPr>
        <c:crossAx val="159579456"/>
        <c:crosses val="autoZero"/>
        <c:auto val="1"/>
        <c:lblAlgn val="ctr"/>
        <c:lblOffset val="100"/>
        <c:noMultiLvlLbl val="0"/>
      </c:catAx>
      <c:valAx>
        <c:axId val="1595794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 b="1"/>
            </a:pPr>
            <a:endParaRPr lang="en-US"/>
          </a:p>
        </c:txPr>
        <c:crossAx val="2019066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7754332131507669"/>
          <c:y val="3.9413339370671645E-2"/>
          <c:w val="0.73090615252475022"/>
          <c:h val="0.50043859307407912"/>
        </c:manualLayout>
      </c:layout>
      <c:overlay val="0"/>
      <c:txPr>
        <a:bodyPr/>
        <a:lstStyle/>
        <a:p>
          <a:pPr>
            <a:defRPr sz="15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217261904761907"/>
          <c:y val="4.0189771176461241E-2"/>
          <c:w val="0.65873359580052493"/>
          <c:h val="0.82493812001362954"/>
        </c:manualLayout>
      </c:layout>
      <c:lineChart>
        <c:grouping val="standard"/>
        <c:varyColors val="0"/>
        <c:ser>
          <c:idx val="0"/>
          <c:order val="0"/>
          <c:tx>
            <c:strRef>
              <c:f>'Z:\research\nbody\treecode\ompmpi\[order.xlsx]Sheet1'!$F$2</c:f>
              <c:strCache>
                <c:ptCount val="1"/>
                <c:pt idx="0">
                  <c:v>Potential error</c:v>
                </c:pt>
              </c:strCache>
            </c:strRef>
          </c:tx>
          <c:val>
            <c:numRef>
              <c:f>'Z:\research\nbody\treecode\ompmpi\[order.xlsx]Sheet1'!$F$3:$F$8</c:f>
              <c:numCache>
                <c:formatCode>General</c:formatCode>
                <c:ptCount val="6"/>
                <c:pt idx="0">
                  <c:v>2.9690000000000001E-2</c:v>
                </c:pt>
                <c:pt idx="1">
                  <c:v>6.0070000000000002E-3</c:v>
                </c:pt>
                <c:pt idx="2">
                  <c:v>8.0400000000000003E-4</c:v>
                </c:pt>
                <c:pt idx="3">
                  <c:v>1.3100000000000001E-4</c:v>
                </c:pt>
                <c:pt idx="4">
                  <c:v>3.1000000000000001E-5</c:v>
                </c:pt>
                <c:pt idx="5">
                  <c:v>6.0000000000000002E-6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'Z:\research\nbody\treecode\ompmpi\[order.xlsx]Sheet1'!$I$2</c:f>
              <c:strCache>
                <c:ptCount val="1"/>
                <c:pt idx="0">
                  <c:v>Screened error</c:v>
                </c:pt>
              </c:strCache>
            </c:strRef>
          </c:tx>
          <c:val>
            <c:numRef>
              <c:f>'Z:\research\nbody\treecode\ompmpi\[order.xlsx]Sheet1'!$I$3:$I$8</c:f>
              <c:numCache>
                <c:formatCode>General</c:formatCode>
                <c:ptCount val="6"/>
                <c:pt idx="0">
                  <c:v>3.1419999999999997E-2</c:v>
                </c:pt>
                <c:pt idx="1">
                  <c:v>6.4149999999999997E-3</c:v>
                </c:pt>
                <c:pt idx="2">
                  <c:v>8.4999999999999995E-4</c:v>
                </c:pt>
                <c:pt idx="3">
                  <c:v>3.5799999999999997E-4</c:v>
                </c:pt>
                <c:pt idx="4">
                  <c:v>1.5799999999999999E-4</c:v>
                </c:pt>
                <c:pt idx="5">
                  <c:v>1.5999999999999999E-5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5066240"/>
        <c:axId val="8187264"/>
      </c:lineChart>
      <c:catAx>
        <c:axId val="1650662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500"/>
                </a:pPr>
                <a:r>
                  <a:rPr lang="en-US" sz="1500"/>
                  <a:t>Order</a:t>
                </a:r>
              </a:p>
            </c:rich>
          </c:tx>
          <c:layout>
            <c:manualLayout>
              <c:xMode val="edge"/>
              <c:yMode val="edge"/>
              <c:x val="0.43400240311524263"/>
              <c:y val="0.933128346683285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 b="1"/>
            </a:pPr>
            <a:endParaRPr lang="en-US"/>
          </a:p>
        </c:txPr>
        <c:crossAx val="8187264"/>
        <c:crosses val="autoZero"/>
        <c:auto val="1"/>
        <c:lblAlgn val="ctr"/>
        <c:lblOffset val="100"/>
        <c:noMultiLvlLbl val="0"/>
      </c:catAx>
      <c:valAx>
        <c:axId val="818726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500"/>
                </a:pPr>
                <a:r>
                  <a:rPr lang="en-US" sz="1500"/>
                  <a:t>Execution Time in secs</a:t>
                </a:r>
              </a:p>
            </c:rich>
          </c:tx>
          <c:layout>
            <c:manualLayout>
              <c:xMode val="edge"/>
              <c:yMode val="edge"/>
              <c:x val="2.0340504234809086E-4"/>
              <c:y val="0.254552063048732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 b="1"/>
            </a:pPr>
            <a:endParaRPr lang="en-US"/>
          </a:p>
        </c:txPr>
        <c:crossAx val="1650662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4336731346081737"/>
          <c:y val="0.12286888943569554"/>
          <c:w val="0.46583473940757408"/>
          <c:h val="0.45237122703412075"/>
        </c:manualLayout>
      </c:layout>
      <c:overlay val="0"/>
      <c:txPr>
        <a:bodyPr/>
        <a:lstStyle/>
        <a:p>
          <a:pPr>
            <a:defRPr sz="15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450897161520984"/>
          <c:y val="4.0189771176461241E-2"/>
          <c:w val="0.61403231587866913"/>
          <c:h val="0.82493812001362954"/>
        </c:manualLayout>
      </c:layout>
      <c:lineChart>
        <c:grouping val="standard"/>
        <c:varyColors val="0"/>
        <c:ser>
          <c:idx val="1"/>
          <c:order val="0"/>
          <c:tx>
            <c:strRef>
              <c:f>'Z:\research\nbody\treecode\ompmpi\[order.xlsx]Sheet1'!$E$2</c:f>
              <c:strCache>
                <c:ptCount val="1"/>
                <c:pt idx="0">
                  <c:v>Potential time</c:v>
                </c:pt>
              </c:strCache>
            </c:strRef>
          </c:tx>
          <c:cat>
            <c:numRef>
              <c:f>'Z:\research\nbody\treecode\ompmpi\[order.xlsx]Sheet1'!$A$3:$A$8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</c:numCache>
            </c:numRef>
          </c:cat>
          <c:val>
            <c:numRef>
              <c:f>'Z:\research\nbody\treecode\ompmpi\[order.xlsx]Sheet1'!$E$3:$E$8</c:f>
              <c:numCache>
                <c:formatCode>General</c:formatCode>
                <c:ptCount val="6"/>
                <c:pt idx="0">
                  <c:v>0.98053800000000002</c:v>
                </c:pt>
                <c:pt idx="1">
                  <c:v>2.42096</c:v>
                </c:pt>
                <c:pt idx="2">
                  <c:v>3.72132</c:v>
                </c:pt>
                <c:pt idx="3">
                  <c:v>9.4322499999999998</c:v>
                </c:pt>
                <c:pt idx="4">
                  <c:v>17.183800000000002</c:v>
                </c:pt>
                <c:pt idx="5">
                  <c:v>35.7121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'Z:\research\nbody\treecode\ompmpi\[order.xlsx]Sheet1'!$H$2</c:f>
              <c:strCache>
                <c:ptCount val="1"/>
                <c:pt idx="0">
                  <c:v>Screened time</c:v>
                </c:pt>
              </c:strCache>
            </c:strRef>
          </c:tx>
          <c:cat>
            <c:numRef>
              <c:f>'Z:\research\nbody\treecode\ompmpi\[order.xlsx]Sheet1'!$A$3:$A$8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</c:numCache>
            </c:numRef>
          </c:cat>
          <c:val>
            <c:numRef>
              <c:f>'Z:\research\nbody\treecode\ompmpi\[order.xlsx]Sheet1'!$H$3:$H$8</c:f>
              <c:numCache>
                <c:formatCode>General</c:formatCode>
                <c:ptCount val="6"/>
                <c:pt idx="0">
                  <c:v>2.1838600000000001</c:v>
                </c:pt>
                <c:pt idx="1">
                  <c:v>4.4150200000000002</c:v>
                </c:pt>
                <c:pt idx="2">
                  <c:v>7.3140299999999998</c:v>
                </c:pt>
                <c:pt idx="3">
                  <c:v>16.555099999999999</c:v>
                </c:pt>
                <c:pt idx="4">
                  <c:v>31.752099999999999</c:v>
                </c:pt>
                <c:pt idx="5">
                  <c:v>56.3001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5067264"/>
        <c:axId val="8188992"/>
      </c:lineChart>
      <c:catAx>
        <c:axId val="1650672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500"/>
                </a:pPr>
                <a:r>
                  <a:rPr lang="en-US" sz="1500"/>
                  <a:t>Order</a:t>
                </a:r>
              </a:p>
            </c:rich>
          </c:tx>
          <c:layout>
            <c:manualLayout>
              <c:xMode val="edge"/>
              <c:yMode val="edge"/>
              <c:x val="0.43400240311524263"/>
              <c:y val="0.933128346683285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 b="1"/>
            </a:pPr>
            <a:endParaRPr lang="en-US"/>
          </a:p>
        </c:txPr>
        <c:crossAx val="8188992"/>
        <c:crosses val="autoZero"/>
        <c:auto val="1"/>
        <c:lblAlgn val="ctr"/>
        <c:lblOffset val="100"/>
        <c:noMultiLvlLbl val="0"/>
      </c:catAx>
      <c:valAx>
        <c:axId val="818899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500"/>
                </a:pPr>
                <a:r>
                  <a:rPr lang="en-US" sz="1500"/>
                  <a:t>Execution Time in secs</a:t>
                </a:r>
              </a:p>
            </c:rich>
          </c:tx>
          <c:layout>
            <c:manualLayout>
              <c:xMode val="edge"/>
              <c:yMode val="edge"/>
              <c:x val="2.0340504234809086E-4"/>
              <c:y val="0.254552063048732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 b="1"/>
            </a:pPr>
            <a:endParaRPr lang="en-US"/>
          </a:p>
        </c:txPr>
        <c:crossAx val="1650672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5884341214880424"/>
          <c:y val="0.11505633374775522"/>
          <c:w val="0.35869195690567379"/>
          <c:h val="0.44716297831192159"/>
        </c:manualLayout>
      </c:layout>
      <c:overlay val="0"/>
      <c:txPr>
        <a:bodyPr/>
        <a:lstStyle/>
        <a:p>
          <a:pPr>
            <a:defRPr sz="15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B09A3B-FA96-4F9F-B0E3-AEF97894288A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B34C86-07CB-4DFC-A7F9-00EA19FB0918}">
      <dgm:prSet phldrT="[Text]"/>
      <dgm:spPr/>
      <dgm:t>
        <a:bodyPr/>
        <a:lstStyle/>
        <a:p>
          <a:r>
            <a:rPr lang="en-US" dirty="0" smtClean="0"/>
            <a:t>Submit BLAST job in a cluster</a:t>
          </a:r>
          <a:endParaRPr lang="en-US" dirty="0"/>
        </a:p>
      </dgm:t>
    </dgm:pt>
    <dgm:pt modelId="{965B23C2-AB20-40AE-BE32-3C27CB2EA399}" type="parTrans" cxnId="{E830D4BF-A2E4-48CE-A860-4AA86422A8D4}">
      <dgm:prSet/>
      <dgm:spPr/>
      <dgm:t>
        <a:bodyPr/>
        <a:lstStyle/>
        <a:p>
          <a:endParaRPr lang="en-US"/>
        </a:p>
      </dgm:t>
    </dgm:pt>
    <dgm:pt modelId="{4047D5F2-2440-42DA-B555-E60F6ADA280D}" type="sibTrans" cxnId="{E830D4BF-A2E4-48CE-A860-4AA86422A8D4}">
      <dgm:prSet/>
      <dgm:spPr/>
      <dgm:t>
        <a:bodyPr/>
        <a:lstStyle/>
        <a:p>
          <a:endParaRPr lang="en-US"/>
        </a:p>
      </dgm:t>
    </dgm:pt>
    <dgm:pt modelId="{3439DB10-AB67-4537-BB82-D867B8451D5F}">
      <dgm:prSet phldrT="[Text]"/>
      <dgm:spPr/>
      <dgm:t>
        <a:bodyPr/>
        <a:lstStyle/>
        <a:p>
          <a:r>
            <a:rPr lang="en-US" dirty="0" smtClean="0"/>
            <a:t>Check the status of the job</a:t>
          </a:r>
          <a:endParaRPr lang="en-US" dirty="0"/>
        </a:p>
      </dgm:t>
    </dgm:pt>
    <dgm:pt modelId="{4065A484-B588-444B-8847-99C9DFE391E2}" type="parTrans" cxnId="{0D4B1D76-14C4-4CEB-985F-AC435A54FA51}">
      <dgm:prSet/>
      <dgm:spPr/>
      <dgm:t>
        <a:bodyPr/>
        <a:lstStyle/>
        <a:p>
          <a:endParaRPr lang="en-US"/>
        </a:p>
      </dgm:t>
    </dgm:pt>
    <dgm:pt modelId="{8D90708E-1088-406C-82B6-50DFAEB340B5}" type="sibTrans" cxnId="{0D4B1D76-14C4-4CEB-985F-AC435A54FA51}">
      <dgm:prSet/>
      <dgm:spPr/>
      <dgm:t>
        <a:bodyPr/>
        <a:lstStyle/>
        <a:p>
          <a:endParaRPr lang="en-US"/>
        </a:p>
      </dgm:t>
    </dgm:pt>
    <dgm:pt modelId="{AA08BAF3-82ED-4EBE-B22C-5D94DC021980}">
      <dgm:prSet phldrT="[Text]"/>
      <dgm:spPr/>
      <dgm:t>
        <a:bodyPr/>
        <a:lstStyle/>
        <a:p>
          <a:r>
            <a:rPr lang="en-US" dirty="0" smtClean="0"/>
            <a:t>Download the output files upon completion of the job.</a:t>
          </a:r>
          <a:endParaRPr lang="en-US" dirty="0"/>
        </a:p>
      </dgm:t>
    </dgm:pt>
    <dgm:pt modelId="{0DC1D964-4014-4176-A014-F5E599791382}" type="parTrans" cxnId="{F543AB7D-E83C-42DD-B27F-0A0405A6FF23}">
      <dgm:prSet/>
      <dgm:spPr/>
      <dgm:t>
        <a:bodyPr/>
        <a:lstStyle/>
        <a:p>
          <a:endParaRPr lang="en-US"/>
        </a:p>
      </dgm:t>
    </dgm:pt>
    <dgm:pt modelId="{02A54996-2443-4D7E-8B0F-487EBB4A269A}" type="sibTrans" cxnId="{F543AB7D-E83C-42DD-B27F-0A0405A6FF23}">
      <dgm:prSet/>
      <dgm:spPr/>
      <dgm:t>
        <a:bodyPr/>
        <a:lstStyle/>
        <a:p>
          <a:endParaRPr lang="en-US"/>
        </a:p>
      </dgm:t>
    </dgm:pt>
    <dgm:pt modelId="{788608C6-B49A-483A-B598-358FC515D6CF}" type="pres">
      <dgm:prSet presAssocID="{25B09A3B-FA96-4F9F-B0E3-AEF97894288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774AD7-65A2-4127-A3DB-424DB44C2F19}" type="pres">
      <dgm:prSet presAssocID="{8DB34C86-07CB-4DFC-A7F9-00EA19FB0918}" presName="node" presStyleLbl="node1" presStyleIdx="0" presStyleCnt="3" custScaleX="63599" custScaleY="41493" custLinFactNeighborX="-11723" custLinFactNeighborY="27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C6CAEA-6C33-42A1-A166-7993D4D133F6}" type="pres">
      <dgm:prSet presAssocID="{4047D5F2-2440-42DA-B555-E60F6ADA280D}" presName="sibTrans" presStyleLbl="sibTrans1D1" presStyleIdx="0" presStyleCnt="2"/>
      <dgm:spPr/>
      <dgm:t>
        <a:bodyPr/>
        <a:lstStyle/>
        <a:p>
          <a:endParaRPr lang="en-US"/>
        </a:p>
      </dgm:t>
    </dgm:pt>
    <dgm:pt modelId="{8D88799D-66C0-4769-B048-A42008533596}" type="pres">
      <dgm:prSet presAssocID="{4047D5F2-2440-42DA-B555-E60F6ADA280D}" presName="connectorText" presStyleLbl="sibTrans1D1" presStyleIdx="0" presStyleCnt="2"/>
      <dgm:spPr/>
      <dgm:t>
        <a:bodyPr/>
        <a:lstStyle/>
        <a:p>
          <a:endParaRPr lang="en-US"/>
        </a:p>
      </dgm:t>
    </dgm:pt>
    <dgm:pt modelId="{D2E9C8E2-A0E4-4136-8ECC-29ED3DBAB973}" type="pres">
      <dgm:prSet presAssocID="{3439DB10-AB67-4537-BB82-D867B8451D5F}" presName="node" presStyleLbl="node1" presStyleIdx="1" presStyleCnt="3" custScaleX="68344" custScaleY="63412" custLinFactNeighborY="45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8CD1A8-6BFF-4095-90B7-20BB554485C0}" type="pres">
      <dgm:prSet presAssocID="{8D90708E-1088-406C-82B6-50DFAEB340B5}" presName="sibTrans" presStyleLbl="sibTrans1D1" presStyleIdx="1" presStyleCnt="2"/>
      <dgm:spPr/>
      <dgm:t>
        <a:bodyPr/>
        <a:lstStyle/>
        <a:p>
          <a:endParaRPr lang="en-US"/>
        </a:p>
      </dgm:t>
    </dgm:pt>
    <dgm:pt modelId="{5E875E6E-AE34-495C-A59E-829827A83C90}" type="pres">
      <dgm:prSet presAssocID="{8D90708E-1088-406C-82B6-50DFAEB340B5}" presName="connectorText" presStyleLbl="sibTrans1D1" presStyleIdx="1" presStyleCnt="2"/>
      <dgm:spPr/>
      <dgm:t>
        <a:bodyPr/>
        <a:lstStyle/>
        <a:p>
          <a:endParaRPr lang="en-US"/>
        </a:p>
      </dgm:t>
    </dgm:pt>
    <dgm:pt modelId="{D4CB47C8-16CD-403C-B672-665162E467A8}" type="pres">
      <dgm:prSet presAssocID="{AA08BAF3-82ED-4EBE-B22C-5D94DC021980}" presName="node" presStyleLbl="node1" presStyleIdx="2" presStyleCnt="3" custScaleX="96189" custScaleY="76641" custLinFactNeighborX="33108" custLinFactNeighborY="-21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375038-2BDD-4AF9-BD6B-0EC234F29FE3}" type="presOf" srcId="{3439DB10-AB67-4537-BB82-D867B8451D5F}" destId="{D2E9C8E2-A0E4-4136-8ECC-29ED3DBAB973}" srcOrd="0" destOrd="0" presId="urn:microsoft.com/office/officeart/2005/8/layout/bProcess3"/>
    <dgm:cxn modelId="{8BBD3069-EAA2-4B5E-95E1-47E2E1723D4F}" type="presOf" srcId="{8D90708E-1088-406C-82B6-50DFAEB340B5}" destId="{5E875E6E-AE34-495C-A59E-829827A83C90}" srcOrd="1" destOrd="0" presId="urn:microsoft.com/office/officeart/2005/8/layout/bProcess3"/>
    <dgm:cxn modelId="{2A460296-FB16-491A-8FAE-F454993697A9}" type="presOf" srcId="{AA08BAF3-82ED-4EBE-B22C-5D94DC021980}" destId="{D4CB47C8-16CD-403C-B672-665162E467A8}" srcOrd="0" destOrd="0" presId="urn:microsoft.com/office/officeart/2005/8/layout/bProcess3"/>
    <dgm:cxn modelId="{E830D4BF-A2E4-48CE-A860-4AA86422A8D4}" srcId="{25B09A3B-FA96-4F9F-B0E3-AEF97894288A}" destId="{8DB34C86-07CB-4DFC-A7F9-00EA19FB0918}" srcOrd="0" destOrd="0" parTransId="{965B23C2-AB20-40AE-BE32-3C27CB2EA399}" sibTransId="{4047D5F2-2440-42DA-B555-E60F6ADA280D}"/>
    <dgm:cxn modelId="{1CE741D1-D491-4AB2-B4F9-31C67372F79D}" type="presOf" srcId="{4047D5F2-2440-42DA-B555-E60F6ADA280D}" destId="{C8C6CAEA-6C33-42A1-A166-7993D4D133F6}" srcOrd="0" destOrd="0" presId="urn:microsoft.com/office/officeart/2005/8/layout/bProcess3"/>
    <dgm:cxn modelId="{F543AB7D-E83C-42DD-B27F-0A0405A6FF23}" srcId="{25B09A3B-FA96-4F9F-B0E3-AEF97894288A}" destId="{AA08BAF3-82ED-4EBE-B22C-5D94DC021980}" srcOrd="2" destOrd="0" parTransId="{0DC1D964-4014-4176-A014-F5E599791382}" sibTransId="{02A54996-2443-4D7E-8B0F-487EBB4A269A}"/>
    <dgm:cxn modelId="{0D4B1D76-14C4-4CEB-985F-AC435A54FA51}" srcId="{25B09A3B-FA96-4F9F-B0E3-AEF97894288A}" destId="{3439DB10-AB67-4537-BB82-D867B8451D5F}" srcOrd="1" destOrd="0" parTransId="{4065A484-B588-444B-8847-99C9DFE391E2}" sibTransId="{8D90708E-1088-406C-82B6-50DFAEB340B5}"/>
    <dgm:cxn modelId="{AB03B8AB-0157-4D64-A6D5-F32F0E9AEE19}" type="presOf" srcId="{8DB34C86-07CB-4DFC-A7F9-00EA19FB0918}" destId="{28774AD7-65A2-4127-A3DB-424DB44C2F19}" srcOrd="0" destOrd="0" presId="urn:microsoft.com/office/officeart/2005/8/layout/bProcess3"/>
    <dgm:cxn modelId="{1A6EFC28-29E0-48D5-9406-311E48D3F15C}" type="presOf" srcId="{4047D5F2-2440-42DA-B555-E60F6ADA280D}" destId="{8D88799D-66C0-4769-B048-A42008533596}" srcOrd="1" destOrd="0" presId="urn:microsoft.com/office/officeart/2005/8/layout/bProcess3"/>
    <dgm:cxn modelId="{EC2AE47C-D9C7-4F69-8A59-D9B87166211F}" type="presOf" srcId="{8D90708E-1088-406C-82B6-50DFAEB340B5}" destId="{FE8CD1A8-6BFF-4095-90B7-20BB554485C0}" srcOrd="0" destOrd="0" presId="urn:microsoft.com/office/officeart/2005/8/layout/bProcess3"/>
    <dgm:cxn modelId="{E78B8467-E73A-4DD6-B6AE-89733385120C}" type="presOf" srcId="{25B09A3B-FA96-4F9F-B0E3-AEF97894288A}" destId="{788608C6-B49A-483A-B598-358FC515D6CF}" srcOrd="0" destOrd="0" presId="urn:microsoft.com/office/officeart/2005/8/layout/bProcess3"/>
    <dgm:cxn modelId="{0F086830-5785-4A26-8CBC-D410E43C8D6D}" type="presParOf" srcId="{788608C6-B49A-483A-B598-358FC515D6CF}" destId="{28774AD7-65A2-4127-A3DB-424DB44C2F19}" srcOrd="0" destOrd="0" presId="urn:microsoft.com/office/officeart/2005/8/layout/bProcess3"/>
    <dgm:cxn modelId="{4B1023C4-CA74-4B37-8AA8-A195CDA7E96C}" type="presParOf" srcId="{788608C6-B49A-483A-B598-358FC515D6CF}" destId="{C8C6CAEA-6C33-42A1-A166-7993D4D133F6}" srcOrd="1" destOrd="0" presId="urn:microsoft.com/office/officeart/2005/8/layout/bProcess3"/>
    <dgm:cxn modelId="{4962A7A1-3C60-4F80-9BD6-9101F6A28DBC}" type="presParOf" srcId="{C8C6CAEA-6C33-42A1-A166-7993D4D133F6}" destId="{8D88799D-66C0-4769-B048-A42008533596}" srcOrd="0" destOrd="0" presId="urn:microsoft.com/office/officeart/2005/8/layout/bProcess3"/>
    <dgm:cxn modelId="{037E08E1-C8D5-417A-8939-E2DEBD402DEC}" type="presParOf" srcId="{788608C6-B49A-483A-B598-358FC515D6CF}" destId="{D2E9C8E2-A0E4-4136-8ECC-29ED3DBAB973}" srcOrd="2" destOrd="0" presId="urn:microsoft.com/office/officeart/2005/8/layout/bProcess3"/>
    <dgm:cxn modelId="{2FD8FE28-3EEE-453D-9BAC-BEE8FCDA5BE3}" type="presParOf" srcId="{788608C6-B49A-483A-B598-358FC515D6CF}" destId="{FE8CD1A8-6BFF-4095-90B7-20BB554485C0}" srcOrd="3" destOrd="0" presId="urn:microsoft.com/office/officeart/2005/8/layout/bProcess3"/>
    <dgm:cxn modelId="{EE351B5B-4C1D-4EC8-A109-8B244F4E3397}" type="presParOf" srcId="{FE8CD1A8-6BFF-4095-90B7-20BB554485C0}" destId="{5E875E6E-AE34-495C-A59E-829827A83C90}" srcOrd="0" destOrd="0" presId="urn:microsoft.com/office/officeart/2005/8/layout/bProcess3"/>
    <dgm:cxn modelId="{5D0BA9EC-E9AB-4F53-80A6-5930D44E466A}" type="presParOf" srcId="{788608C6-B49A-483A-B598-358FC515D6CF}" destId="{D4CB47C8-16CD-403C-B672-665162E467A8}" srcOrd="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1F0343-B92E-4D8E-B8BD-1FCF452EE33B}" type="doc">
      <dgm:prSet loTypeId="urn:microsoft.com/office/officeart/2005/8/layout/arrow2" loCatId="process" qsTypeId="urn:microsoft.com/office/officeart/2005/8/quickstyle/simple1" qsCatId="simple" csTypeId="urn:microsoft.com/office/officeart/2005/8/colors/accent2_2" csCatId="accent2" phldr="1"/>
      <dgm:spPr/>
    </dgm:pt>
    <dgm:pt modelId="{598E5D4B-1DB6-4940-96D1-C748592822A1}">
      <dgm:prSet phldrT="[Text]" custT="1"/>
      <dgm:spPr/>
      <dgm:t>
        <a:bodyPr/>
        <a:lstStyle/>
        <a:p>
          <a:r>
            <a:rPr lang="en-US" sz="1400" dirty="0" smtClean="0"/>
            <a:t>Workflow</a:t>
          </a:r>
          <a:endParaRPr lang="en-US" sz="1400" dirty="0"/>
        </a:p>
      </dgm:t>
    </dgm:pt>
    <dgm:pt modelId="{4212D95D-B2AE-475C-A143-F385BBE156B8}" type="parTrans" cxnId="{C1ECA449-C249-47B5-B317-A077A61ED991}">
      <dgm:prSet/>
      <dgm:spPr/>
      <dgm:t>
        <a:bodyPr/>
        <a:lstStyle/>
        <a:p>
          <a:endParaRPr lang="en-US"/>
        </a:p>
      </dgm:t>
    </dgm:pt>
    <dgm:pt modelId="{241F96DD-1173-4A85-ABB0-EBFE98570253}" type="sibTrans" cxnId="{C1ECA449-C249-47B5-B317-A077A61ED991}">
      <dgm:prSet/>
      <dgm:spPr/>
      <dgm:t>
        <a:bodyPr/>
        <a:lstStyle/>
        <a:p>
          <a:endParaRPr lang="en-US"/>
        </a:p>
      </dgm:t>
    </dgm:pt>
    <dgm:pt modelId="{6D91D5A1-037D-4C28-A064-48791F0F05F2}">
      <dgm:prSet phldrT="[Text]" custT="1"/>
      <dgm:spPr/>
      <dgm:t>
        <a:bodyPr/>
        <a:lstStyle/>
        <a:p>
          <a:r>
            <a:rPr lang="en-US" sz="1400" dirty="0" smtClean="0"/>
            <a:t>Web services</a:t>
          </a:r>
        </a:p>
        <a:p>
          <a:r>
            <a:rPr lang="en-US" sz="1400" dirty="0" smtClean="0"/>
            <a:t>(</a:t>
          </a:r>
          <a:r>
            <a:rPr lang="en-US" sz="1400" dirty="0" err="1" smtClean="0"/>
            <a:t>Taverna</a:t>
          </a:r>
          <a:r>
            <a:rPr lang="en-US" sz="1400" dirty="0" smtClean="0"/>
            <a:t> engine)</a:t>
          </a:r>
          <a:endParaRPr lang="en-US" sz="1400" dirty="0"/>
        </a:p>
      </dgm:t>
    </dgm:pt>
    <dgm:pt modelId="{E92BE5BF-1B15-4082-87CA-357B04288125}" type="parTrans" cxnId="{7B5A7BCA-7798-4A13-9555-2FD8DC303633}">
      <dgm:prSet/>
      <dgm:spPr/>
      <dgm:t>
        <a:bodyPr/>
        <a:lstStyle/>
        <a:p>
          <a:endParaRPr lang="en-US"/>
        </a:p>
      </dgm:t>
    </dgm:pt>
    <dgm:pt modelId="{2ED8D5DF-F46E-4208-AFFD-86C678E4503F}" type="sibTrans" cxnId="{7B5A7BCA-7798-4A13-9555-2FD8DC303633}">
      <dgm:prSet/>
      <dgm:spPr/>
      <dgm:t>
        <a:bodyPr/>
        <a:lstStyle/>
        <a:p>
          <a:endParaRPr lang="en-US"/>
        </a:p>
      </dgm:t>
    </dgm:pt>
    <dgm:pt modelId="{03CBC97E-0B4E-49C2-B90D-E10223AC466F}">
      <dgm:prSet phldrT="[Text]" custT="1"/>
      <dgm:spPr/>
      <dgm:t>
        <a:bodyPr/>
        <a:lstStyle/>
        <a:p>
          <a:r>
            <a:rPr lang="en-US" sz="1400" dirty="0" smtClean="0"/>
            <a:t>Retrieve documents </a:t>
          </a:r>
        </a:p>
        <a:p>
          <a:r>
            <a:rPr lang="en-US" sz="1400" dirty="0" smtClean="0"/>
            <a:t>(AF framework)</a:t>
          </a:r>
          <a:endParaRPr lang="en-US" sz="1400" dirty="0"/>
        </a:p>
      </dgm:t>
    </dgm:pt>
    <dgm:pt modelId="{7CE073BB-45BC-43F6-AE85-6FC8EA55D271}" type="parTrans" cxnId="{4311E6AB-7534-4110-A294-DCB08BCE870A}">
      <dgm:prSet/>
      <dgm:spPr/>
      <dgm:t>
        <a:bodyPr/>
        <a:lstStyle/>
        <a:p>
          <a:endParaRPr lang="en-US"/>
        </a:p>
      </dgm:t>
    </dgm:pt>
    <dgm:pt modelId="{7441B8AA-DCC4-4F24-B933-09587244D3CE}" type="sibTrans" cxnId="{4311E6AB-7534-4110-A294-DCB08BCE870A}">
      <dgm:prSet/>
      <dgm:spPr/>
      <dgm:t>
        <a:bodyPr/>
        <a:lstStyle/>
        <a:p>
          <a:endParaRPr lang="en-US"/>
        </a:p>
      </dgm:t>
    </dgm:pt>
    <dgm:pt modelId="{FCC46827-B668-4B10-B18F-753939CF9EFA}">
      <dgm:prSet phldrT="[Text]" custT="1"/>
      <dgm:spPr/>
      <dgm:t>
        <a:bodyPr/>
        <a:lstStyle/>
        <a:p>
          <a:r>
            <a:rPr lang="en-US" sz="1400" dirty="0" smtClean="0"/>
            <a:t>Apply templates</a:t>
          </a:r>
        </a:p>
        <a:p>
          <a:r>
            <a:rPr lang="en-US" sz="1400" dirty="0" smtClean="0"/>
            <a:t>(Template engine)</a:t>
          </a:r>
          <a:endParaRPr lang="en-US" sz="1400" dirty="0"/>
        </a:p>
      </dgm:t>
    </dgm:pt>
    <dgm:pt modelId="{650E6735-3B2B-4CB7-932B-E5414360AFFE}" type="parTrans" cxnId="{16E1493C-8260-45E7-9AD5-E739795ED762}">
      <dgm:prSet/>
      <dgm:spPr/>
      <dgm:t>
        <a:bodyPr/>
        <a:lstStyle/>
        <a:p>
          <a:endParaRPr lang="en-US"/>
        </a:p>
      </dgm:t>
    </dgm:pt>
    <dgm:pt modelId="{B35B5F49-0289-47D3-B184-EF38315A68F1}" type="sibTrans" cxnId="{16E1493C-8260-45E7-9AD5-E739795ED762}">
      <dgm:prSet/>
      <dgm:spPr/>
      <dgm:t>
        <a:bodyPr/>
        <a:lstStyle/>
        <a:p>
          <a:endParaRPr lang="en-US"/>
        </a:p>
      </dgm:t>
    </dgm:pt>
    <dgm:pt modelId="{8E4A6804-1D3F-44F5-B282-8507375527CC}">
      <dgm:prSet phldrT="[Text]" custT="1"/>
      <dgm:spPr/>
      <dgm:t>
        <a:bodyPr/>
        <a:lstStyle/>
        <a:p>
          <a:r>
            <a:rPr lang="en-US" sz="1400" dirty="0" smtClean="0"/>
            <a:t>Execution</a:t>
          </a:r>
          <a:endParaRPr lang="en-US" sz="1400" dirty="0"/>
        </a:p>
      </dgm:t>
    </dgm:pt>
    <dgm:pt modelId="{86431884-1DD6-49D5-B938-5484BB4C17F0}" type="parTrans" cxnId="{1D3DBCBC-521A-44B6-9283-547D0F53809F}">
      <dgm:prSet/>
      <dgm:spPr/>
      <dgm:t>
        <a:bodyPr/>
        <a:lstStyle/>
        <a:p>
          <a:endParaRPr lang="en-US"/>
        </a:p>
      </dgm:t>
    </dgm:pt>
    <dgm:pt modelId="{CF16DFE4-345C-4E12-96FD-F78E71AA9850}" type="sibTrans" cxnId="{1D3DBCBC-521A-44B6-9283-547D0F53809F}">
      <dgm:prSet/>
      <dgm:spPr/>
      <dgm:t>
        <a:bodyPr/>
        <a:lstStyle/>
        <a:p>
          <a:endParaRPr lang="en-US"/>
        </a:p>
      </dgm:t>
    </dgm:pt>
    <dgm:pt modelId="{94B95804-7DD0-40C7-B967-FABCFFBA5D39}" type="pres">
      <dgm:prSet presAssocID="{FD1F0343-B92E-4D8E-B8BD-1FCF452EE33B}" presName="arrowDiagram" presStyleCnt="0">
        <dgm:presLayoutVars>
          <dgm:chMax val="5"/>
          <dgm:dir/>
          <dgm:resizeHandles val="exact"/>
        </dgm:presLayoutVars>
      </dgm:prSet>
      <dgm:spPr/>
    </dgm:pt>
    <dgm:pt modelId="{93DFED88-B22F-465B-9181-A949A3252316}" type="pres">
      <dgm:prSet presAssocID="{FD1F0343-B92E-4D8E-B8BD-1FCF452EE33B}" presName="arrow" presStyleLbl="bgShp" presStyleIdx="0" presStyleCnt="1"/>
      <dgm:spPr/>
    </dgm:pt>
    <dgm:pt modelId="{CEFDBD1F-5648-47DE-97FD-B9778B874AFA}" type="pres">
      <dgm:prSet presAssocID="{FD1F0343-B92E-4D8E-B8BD-1FCF452EE33B}" presName="arrowDiagram5" presStyleCnt="0"/>
      <dgm:spPr/>
    </dgm:pt>
    <dgm:pt modelId="{A537DF52-62E7-4B07-89B6-035ABA3AE197}" type="pres">
      <dgm:prSet presAssocID="{598E5D4B-1DB6-4940-96D1-C748592822A1}" presName="bullet5a" presStyleLbl="node1" presStyleIdx="0" presStyleCnt="5"/>
      <dgm:spPr/>
    </dgm:pt>
    <dgm:pt modelId="{FDA615CA-744F-48F8-9C64-78E932F8B5B2}" type="pres">
      <dgm:prSet presAssocID="{598E5D4B-1DB6-4940-96D1-C748592822A1}" presName="textBox5a" presStyleLbl="revTx" presStyleIdx="0" presStyleCnt="5" custScaleX="3045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178264-1C13-4110-AE68-D22A8F10A233}" type="pres">
      <dgm:prSet presAssocID="{6D91D5A1-037D-4C28-A064-48791F0F05F2}" presName="bullet5b" presStyleLbl="node1" presStyleIdx="1" presStyleCnt="5"/>
      <dgm:spPr/>
    </dgm:pt>
    <dgm:pt modelId="{606A0165-D1C9-44F7-8C78-ABCE6777BB45}" type="pres">
      <dgm:prSet presAssocID="{6D91D5A1-037D-4C28-A064-48791F0F05F2}" presName="textBox5b" presStyleLbl="revTx" presStyleIdx="1" presStyleCnt="5" custScaleX="233563" custLinFactNeighborX="43460" custLinFactNeighborY="355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EE755C-4D89-4E37-B0E4-F2DFA85E7176}" type="pres">
      <dgm:prSet presAssocID="{03CBC97E-0B4E-49C2-B90D-E10223AC466F}" presName="bullet5c" presStyleLbl="node1" presStyleIdx="2" presStyleCnt="5"/>
      <dgm:spPr/>
    </dgm:pt>
    <dgm:pt modelId="{4BFF040A-4CBE-4F19-9EB4-E135C3FD9578}" type="pres">
      <dgm:prSet presAssocID="{03CBC97E-0B4E-49C2-B90D-E10223AC466F}" presName="textBox5c" presStyleLbl="revTx" presStyleIdx="2" presStyleCnt="5" custScaleX="243006" custLinFactNeighborX="-43819" custLinFactNeighborY="-482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4842E0-CC20-4CFF-99BC-46A64B67A663}" type="pres">
      <dgm:prSet presAssocID="{FCC46827-B668-4B10-B18F-753939CF9EFA}" presName="bullet5d" presStyleLbl="node1" presStyleIdx="3" presStyleCnt="5"/>
      <dgm:spPr/>
    </dgm:pt>
    <dgm:pt modelId="{76C9B591-C0C7-44F9-9933-DA035B86BF7E}" type="pres">
      <dgm:prSet presAssocID="{FCC46827-B668-4B10-B18F-753939CF9EFA}" presName="textBox5d" presStyleLbl="revTx" presStyleIdx="3" presStyleCnt="5" custScaleX="184374" custLinFactNeighborX="27929" custLinFactNeighborY="181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BE7E81-FC05-450F-BD92-D160C8AE572B}" type="pres">
      <dgm:prSet presAssocID="{8E4A6804-1D3F-44F5-B282-8507375527CC}" presName="bullet5e" presStyleLbl="node1" presStyleIdx="4" presStyleCnt="5"/>
      <dgm:spPr/>
    </dgm:pt>
    <dgm:pt modelId="{DCDD8E71-6A7E-48EF-967C-4EF13120EA54}" type="pres">
      <dgm:prSet presAssocID="{8E4A6804-1D3F-44F5-B282-8507375527CC}" presName="textBox5e" presStyleLbl="revTx" presStyleIdx="4" presStyleCnt="5" custScaleX="150000" custLinFactNeighborX="-23857" custLinFactNeighborY="-330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ECA449-C249-47B5-B317-A077A61ED991}" srcId="{FD1F0343-B92E-4D8E-B8BD-1FCF452EE33B}" destId="{598E5D4B-1DB6-4940-96D1-C748592822A1}" srcOrd="0" destOrd="0" parTransId="{4212D95D-B2AE-475C-A143-F385BBE156B8}" sibTransId="{241F96DD-1173-4A85-ABB0-EBFE98570253}"/>
    <dgm:cxn modelId="{44F45026-DF48-491A-AED6-54A2250F6ACD}" type="presOf" srcId="{6D91D5A1-037D-4C28-A064-48791F0F05F2}" destId="{606A0165-D1C9-44F7-8C78-ABCE6777BB45}" srcOrd="0" destOrd="0" presId="urn:microsoft.com/office/officeart/2005/8/layout/arrow2"/>
    <dgm:cxn modelId="{4311E6AB-7534-4110-A294-DCB08BCE870A}" srcId="{FD1F0343-B92E-4D8E-B8BD-1FCF452EE33B}" destId="{03CBC97E-0B4E-49C2-B90D-E10223AC466F}" srcOrd="2" destOrd="0" parTransId="{7CE073BB-45BC-43F6-AE85-6FC8EA55D271}" sibTransId="{7441B8AA-DCC4-4F24-B933-09587244D3CE}"/>
    <dgm:cxn modelId="{C2E079E3-FBCB-41AF-8924-F0CEB2E1D9BB}" type="presOf" srcId="{FD1F0343-B92E-4D8E-B8BD-1FCF452EE33B}" destId="{94B95804-7DD0-40C7-B967-FABCFFBA5D39}" srcOrd="0" destOrd="0" presId="urn:microsoft.com/office/officeart/2005/8/layout/arrow2"/>
    <dgm:cxn modelId="{A0271F56-18E9-4FFF-AA40-B2CEA5E9C3DC}" type="presOf" srcId="{598E5D4B-1DB6-4940-96D1-C748592822A1}" destId="{FDA615CA-744F-48F8-9C64-78E932F8B5B2}" srcOrd="0" destOrd="0" presId="urn:microsoft.com/office/officeart/2005/8/layout/arrow2"/>
    <dgm:cxn modelId="{B904F19F-174D-4727-8A41-A7276F87B6FF}" type="presOf" srcId="{8E4A6804-1D3F-44F5-B282-8507375527CC}" destId="{DCDD8E71-6A7E-48EF-967C-4EF13120EA54}" srcOrd="0" destOrd="0" presId="urn:microsoft.com/office/officeart/2005/8/layout/arrow2"/>
    <dgm:cxn modelId="{7B5A7BCA-7798-4A13-9555-2FD8DC303633}" srcId="{FD1F0343-B92E-4D8E-B8BD-1FCF452EE33B}" destId="{6D91D5A1-037D-4C28-A064-48791F0F05F2}" srcOrd="1" destOrd="0" parTransId="{E92BE5BF-1B15-4082-87CA-357B04288125}" sibTransId="{2ED8D5DF-F46E-4208-AFFD-86C678E4503F}"/>
    <dgm:cxn modelId="{E2487ECA-4961-4C08-B14E-1D0A13B65A0C}" type="presOf" srcId="{03CBC97E-0B4E-49C2-B90D-E10223AC466F}" destId="{4BFF040A-4CBE-4F19-9EB4-E135C3FD9578}" srcOrd="0" destOrd="0" presId="urn:microsoft.com/office/officeart/2005/8/layout/arrow2"/>
    <dgm:cxn modelId="{3CC00CF1-465A-43ED-8913-E8580731EAE5}" type="presOf" srcId="{FCC46827-B668-4B10-B18F-753939CF9EFA}" destId="{76C9B591-C0C7-44F9-9933-DA035B86BF7E}" srcOrd="0" destOrd="0" presId="urn:microsoft.com/office/officeart/2005/8/layout/arrow2"/>
    <dgm:cxn modelId="{16E1493C-8260-45E7-9AD5-E739795ED762}" srcId="{FD1F0343-B92E-4D8E-B8BD-1FCF452EE33B}" destId="{FCC46827-B668-4B10-B18F-753939CF9EFA}" srcOrd="3" destOrd="0" parTransId="{650E6735-3B2B-4CB7-932B-E5414360AFFE}" sibTransId="{B35B5F49-0289-47D3-B184-EF38315A68F1}"/>
    <dgm:cxn modelId="{1D3DBCBC-521A-44B6-9283-547D0F53809F}" srcId="{FD1F0343-B92E-4D8E-B8BD-1FCF452EE33B}" destId="{8E4A6804-1D3F-44F5-B282-8507375527CC}" srcOrd="4" destOrd="0" parTransId="{86431884-1DD6-49D5-B938-5484BB4C17F0}" sibTransId="{CF16DFE4-345C-4E12-96FD-F78E71AA9850}"/>
    <dgm:cxn modelId="{3DBD6BE0-1A2F-4CA2-8759-D3D9AE78516D}" type="presParOf" srcId="{94B95804-7DD0-40C7-B967-FABCFFBA5D39}" destId="{93DFED88-B22F-465B-9181-A949A3252316}" srcOrd="0" destOrd="0" presId="urn:microsoft.com/office/officeart/2005/8/layout/arrow2"/>
    <dgm:cxn modelId="{E758555B-895A-4AEF-9616-D151F6FD8E93}" type="presParOf" srcId="{94B95804-7DD0-40C7-B967-FABCFFBA5D39}" destId="{CEFDBD1F-5648-47DE-97FD-B9778B874AFA}" srcOrd="1" destOrd="0" presId="urn:microsoft.com/office/officeart/2005/8/layout/arrow2"/>
    <dgm:cxn modelId="{74052087-EC6B-4AA0-A91A-635417DC889D}" type="presParOf" srcId="{CEFDBD1F-5648-47DE-97FD-B9778B874AFA}" destId="{A537DF52-62E7-4B07-89B6-035ABA3AE197}" srcOrd="0" destOrd="0" presId="urn:microsoft.com/office/officeart/2005/8/layout/arrow2"/>
    <dgm:cxn modelId="{D74E6EF2-91F9-4500-8C6A-F759554D2EAB}" type="presParOf" srcId="{CEFDBD1F-5648-47DE-97FD-B9778B874AFA}" destId="{FDA615CA-744F-48F8-9C64-78E932F8B5B2}" srcOrd="1" destOrd="0" presId="urn:microsoft.com/office/officeart/2005/8/layout/arrow2"/>
    <dgm:cxn modelId="{73F61F89-03A7-4037-823C-1DAF710A8AA5}" type="presParOf" srcId="{CEFDBD1F-5648-47DE-97FD-B9778B874AFA}" destId="{4B178264-1C13-4110-AE68-D22A8F10A233}" srcOrd="2" destOrd="0" presId="urn:microsoft.com/office/officeart/2005/8/layout/arrow2"/>
    <dgm:cxn modelId="{85B56C51-00A1-490C-8758-3305A4991703}" type="presParOf" srcId="{CEFDBD1F-5648-47DE-97FD-B9778B874AFA}" destId="{606A0165-D1C9-44F7-8C78-ABCE6777BB45}" srcOrd="3" destOrd="0" presId="urn:microsoft.com/office/officeart/2005/8/layout/arrow2"/>
    <dgm:cxn modelId="{D54E6DC7-F889-4843-A636-39733E9415CD}" type="presParOf" srcId="{CEFDBD1F-5648-47DE-97FD-B9778B874AFA}" destId="{2DEE755C-4D89-4E37-B0E4-F2DFA85E7176}" srcOrd="4" destOrd="0" presId="urn:microsoft.com/office/officeart/2005/8/layout/arrow2"/>
    <dgm:cxn modelId="{582EFBB3-E110-45E7-8DB5-ADC8EAEA10FD}" type="presParOf" srcId="{CEFDBD1F-5648-47DE-97FD-B9778B874AFA}" destId="{4BFF040A-4CBE-4F19-9EB4-E135C3FD9578}" srcOrd="5" destOrd="0" presId="urn:microsoft.com/office/officeart/2005/8/layout/arrow2"/>
    <dgm:cxn modelId="{ABD609AC-72DA-4A4C-A593-DAF1B0E3E075}" type="presParOf" srcId="{CEFDBD1F-5648-47DE-97FD-B9778B874AFA}" destId="{454842E0-CC20-4CFF-99BC-46A64B67A663}" srcOrd="6" destOrd="0" presId="urn:microsoft.com/office/officeart/2005/8/layout/arrow2"/>
    <dgm:cxn modelId="{C570B83A-284B-459C-BB1D-2AB8EB9219E9}" type="presParOf" srcId="{CEFDBD1F-5648-47DE-97FD-B9778B874AFA}" destId="{76C9B591-C0C7-44F9-9933-DA035B86BF7E}" srcOrd="7" destOrd="0" presId="urn:microsoft.com/office/officeart/2005/8/layout/arrow2"/>
    <dgm:cxn modelId="{411E93C1-3AEC-47B3-983A-9F18C648E80D}" type="presParOf" srcId="{CEFDBD1F-5648-47DE-97FD-B9778B874AFA}" destId="{52BE7E81-FC05-450F-BD92-D160C8AE572B}" srcOrd="8" destOrd="0" presId="urn:microsoft.com/office/officeart/2005/8/layout/arrow2"/>
    <dgm:cxn modelId="{94CFDD66-6BD9-4BA6-ABA7-BB90ADEB12BF}" type="presParOf" srcId="{CEFDBD1F-5648-47DE-97FD-B9778B874AFA}" destId="{DCDD8E71-6A7E-48EF-967C-4EF13120EA54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A5DA1F-B32F-4EB9-937B-6D89EA620C8E}" type="doc">
      <dgm:prSet loTypeId="urn:microsoft.com/office/officeart/2005/8/layout/orgChart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61026F-21BD-4626-854A-4A410D323910}">
      <dgm:prSet phldrT="[Text]"/>
      <dgm:spPr/>
      <dgm:t>
        <a:bodyPr/>
        <a:lstStyle/>
        <a:p>
          <a:r>
            <a:rPr lang="en-US" dirty="0" smtClean="0"/>
            <a:t>Parallel Programming</a:t>
          </a:r>
          <a:endParaRPr lang="en-US" dirty="0"/>
        </a:p>
      </dgm:t>
    </dgm:pt>
    <dgm:pt modelId="{F8C052BB-606C-4CE9-9012-3E5FFFD0FF85}" type="parTrans" cxnId="{144A8A3E-33F7-479C-9DFC-787DD6662AE7}">
      <dgm:prSet/>
      <dgm:spPr/>
      <dgm:t>
        <a:bodyPr/>
        <a:lstStyle/>
        <a:p>
          <a:endParaRPr lang="en-US"/>
        </a:p>
      </dgm:t>
    </dgm:pt>
    <dgm:pt modelId="{DB503C13-D4C9-4399-8C8B-2D175D14D9F4}" type="sibTrans" cxnId="{144A8A3E-33F7-479C-9DFC-787DD6662AE7}">
      <dgm:prSet/>
      <dgm:spPr/>
      <dgm:t>
        <a:bodyPr/>
        <a:lstStyle/>
        <a:p>
          <a:endParaRPr lang="en-US"/>
        </a:p>
      </dgm:t>
    </dgm:pt>
    <dgm:pt modelId="{F71C6D31-1A5C-4C87-853F-872284A9FA7D}">
      <dgm:prSet phldrT="[Text]"/>
      <dgm:spPr/>
      <dgm:t>
        <a:bodyPr/>
        <a:lstStyle/>
        <a:p>
          <a:r>
            <a:rPr lang="en-US" dirty="0" smtClean="0"/>
            <a:t>Sequential to parallel converters</a:t>
          </a:r>
          <a:endParaRPr lang="en-US" dirty="0"/>
        </a:p>
      </dgm:t>
    </dgm:pt>
    <dgm:pt modelId="{C1E9E9CA-08B1-4BEA-97F5-E40F2D561DFB}" type="parTrans" cxnId="{7B053CFE-28DC-4E99-9E21-BEC2406CAECD}">
      <dgm:prSet/>
      <dgm:spPr/>
      <dgm:t>
        <a:bodyPr/>
        <a:lstStyle/>
        <a:p>
          <a:endParaRPr lang="en-US"/>
        </a:p>
      </dgm:t>
    </dgm:pt>
    <dgm:pt modelId="{9C44FD6E-A36F-4305-9066-7C2668525C2F}" type="sibTrans" cxnId="{7B053CFE-28DC-4E99-9E21-BEC2406CAECD}">
      <dgm:prSet/>
      <dgm:spPr/>
      <dgm:t>
        <a:bodyPr/>
        <a:lstStyle/>
        <a:p>
          <a:endParaRPr lang="en-US"/>
        </a:p>
      </dgm:t>
    </dgm:pt>
    <dgm:pt modelId="{660CFCA9-C652-424A-B9D0-84205FE74AD8}">
      <dgm:prSet phldrT="[Text]"/>
      <dgm:spPr/>
      <dgm:t>
        <a:bodyPr/>
        <a:lstStyle/>
        <a:p>
          <a:r>
            <a:rPr lang="en-US" dirty="0" smtClean="0"/>
            <a:t>Automatic</a:t>
          </a:r>
        </a:p>
        <a:p>
          <a:r>
            <a:rPr lang="en-US" dirty="0" smtClean="0"/>
            <a:t>Conversion</a:t>
          </a:r>
        </a:p>
        <a:p>
          <a:endParaRPr lang="en-US" dirty="0"/>
        </a:p>
      </dgm:t>
    </dgm:pt>
    <dgm:pt modelId="{84C8E1BD-7755-4E03-839E-8D1AEF70083D}" type="parTrans" cxnId="{0C7E2BB9-541C-4032-B6DA-854C7E1554FC}">
      <dgm:prSet/>
      <dgm:spPr/>
      <dgm:t>
        <a:bodyPr/>
        <a:lstStyle/>
        <a:p>
          <a:endParaRPr lang="en-US"/>
        </a:p>
      </dgm:t>
    </dgm:pt>
    <dgm:pt modelId="{D769576A-9B77-410A-A5C8-776AA9E88509}" type="sibTrans" cxnId="{0C7E2BB9-541C-4032-B6DA-854C7E1554FC}">
      <dgm:prSet/>
      <dgm:spPr/>
      <dgm:t>
        <a:bodyPr/>
        <a:lstStyle/>
        <a:p>
          <a:endParaRPr lang="en-US"/>
        </a:p>
      </dgm:t>
    </dgm:pt>
    <dgm:pt modelId="{15282638-0A68-433B-B784-654CE95B8C16}">
      <dgm:prSet phldrT="[Text]"/>
      <dgm:spPr/>
      <dgm:t>
        <a:bodyPr/>
        <a:lstStyle/>
        <a:p>
          <a:r>
            <a:rPr lang="en-US" dirty="0" smtClean="0"/>
            <a:t>Parallel to parallel converters</a:t>
          </a:r>
          <a:endParaRPr lang="en-US" dirty="0"/>
        </a:p>
      </dgm:t>
    </dgm:pt>
    <dgm:pt modelId="{AE55E200-4B66-48A5-ABEC-6453EB15F774}" type="parTrans" cxnId="{6CAF3664-D586-4BBD-88DB-BA02234E3FA7}">
      <dgm:prSet/>
      <dgm:spPr/>
      <dgm:t>
        <a:bodyPr/>
        <a:lstStyle/>
        <a:p>
          <a:endParaRPr lang="en-US"/>
        </a:p>
      </dgm:t>
    </dgm:pt>
    <dgm:pt modelId="{3E64A8A2-7A5C-4FA0-866A-F82E22DFE156}" type="sibTrans" cxnId="{6CAF3664-D586-4BBD-88DB-BA02234E3FA7}">
      <dgm:prSet/>
      <dgm:spPr/>
      <dgm:t>
        <a:bodyPr/>
        <a:lstStyle/>
        <a:p>
          <a:endParaRPr lang="en-US"/>
        </a:p>
      </dgm:t>
    </dgm:pt>
    <dgm:pt modelId="{F9040ABF-C697-459D-8D4F-182E86E55DFC}">
      <dgm:prSet phldrT="[Text]"/>
      <dgm:spPr/>
      <dgm:t>
        <a:bodyPr/>
        <a:lstStyle/>
        <a:p>
          <a:r>
            <a:rPr lang="en-US" dirty="0" err="1" smtClean="0"/>
            <a:t>OpenMP</a:t>
          </a:r>
          <a:r>
            <a:rPr lang="en-US" dirty="0" smtClean="0"/>
            <a:t> to GPGPU,</a:t>
          </a:r>
        </a:p>
        <a:p>
          <a:r>
            <a:rPr lang="en-US" dirty="0" err="1" smtClean="0"/>
            <a:t>OpenMP</a:t>
          </a:r>
          <a:r>
            <a:rPr lang="en-US" dirty="0" smtClean="0"/>
            <a:t> to MPI</a:t>
          </a:r>
          <a:endParaRPr lang="en-US" dirty="0"/>
        </a:p>
      </dgm:t>
    </dgm:pt>
    <dgm:pt modelId="{CAAEC344-3D14-4C61-AEAD-AAADBD14FCC0}" type="parTrans" cxnId="{BA17467A-04DE-415F-B64F-D3B9B517C3C9}">
      <dgm:prSet/>
      <dgm:spPr/>
      <dgm:t>
        <a:bodyPr/>
        <a:lstStyle/>
        <a:p>
          <a:endParaRPr lang="en-US"/>
        </a:p>
      </dgm:t>
    </dgm:pt>
    <dgm:pt modelId="{0DE0E0C4-2EEA-41A1-9778-A40CBD46A5DD}" type="sibTrans" cxnId="{BA17467A-04DE-415F-B64F-D3B9B517C3C9}">
      <dgm:prSet/>
      <dgm:spPr/>
      <dgm:t>
        <a:bodyPr/>
        <a:lstStyle/>
        <a:p>
          <a:endParaRPr lang="en-US"/>
        </a:p>
      </dgm:t>
    </dgm:pt>
    <dgm:pt modelId="{C444E7F7-4BD9-4D9B-8E90-629B68BD4E74}">
      <dgm:prSet/>
      <dgm:spPr/>
      <dgm:t>
        <a:bodyPr/>
        <a:lstStyle/>
        <a:p>
          <a:r>
            <a:rPr lang="en-US" dirty="0" smtClean="0"/>
            <a:t>Software modeling</a:t>
          </a:r>
          <a:endParaRPr lang="en-US" dirty="0"/>
        </a:p>
      </dgm:t>
    </dgm:pt>
    <dgm:pt modelId="{E89DC372-A77A-4FA9-8059-0C049625921B}" type="parTrans" cxnId="{B55A67C5-7DBA-457D-8533-E65D9155F53C}">
      <dgm:prSet/>
      <dgm:spPr/>
      <dgm:t>
        <a:bodyPr/>
        <a:lstStyle/>
        <a:p>
          <a:endParaRPr lang="en-US"/>
        </a:p>
      </dgm:t>
    </dgm:pt>
    <dgm:pt modelId="{C9E3D735-B0B0-45E2-8A2A-4A15BD58AB96}" type="sibTrans" cxnId="{B55A67C5-7DBA-457D-8533-E65D9155F53C}">
      <dgm:prSet/>
      <dgm:spPr/>
      <dgm:t>
        <a:bodyPr/>
        <a:lstStyle/>
        <a:p>
          <a:endParaRPr lang="en-US"/>
        </a:p>
      </dgm:t>
    </dgm:pt>
    <dgm:pt modelId="{B205A038-B8BF-4639-866D-D769714D18EE}">
      <dgm:prSet/>
      <dgm:spPr/>
      <dgm:t>
        <a:bodyPr/>
        <a:lstStyle/>
        <a:p>
          <a:r>
            <a:rPr lang="en-US" dirty="0" smtClean="0"/>
            <a:t>Source code transformation</a:t>
          </a:r>
          <a:endParaRPr lang="en-US" dirty="0"/>
        </a:p>
      </dgm:t>
    </dgm:pt>
    <dgm:pt modelId="{EC06710A-0210-4BCD-B1FF-1675EC25920E}" type="parTrans" cxnId="{A0CA0239-A7C9-41C2-8501-E3C59DD5AFFF}">
      <dgm:prSet/>
      <dgm:spPr/>
      <dgm:t>
        <a:bodyPr/>
        <a:lstStyle/>
        <a:p>
          <a:endParaRPr lang="en-US"/>
        </a:p>
      </dgm:t>
    </dgm:pt>
    <dgm:pt modelId="{5D4C7756-884E-44F8-BAA8-6C28FDE596E0}" type="sibTrans" cxnId="{A0CA0239-A7C9-41C2-8501-E3C59DD5AFFF}">
      <dgm:prSet/>
      <dgm:spPr/>
      <dgm:t>
        <a:bodyPr/>
        <a:lstStyle/>
        <a:p>
          <a:endParaRPr lang="en-US"/>
        </a:p>
      </dgm:t>
    </dgm:pt>
    <dgm:pt modelId="{7DA3AE31-3342-4B05-9E8B-8E74916E1744}">
      <dgm:prSet/>
      <dgm:spPr/>
      <dgm:t>
        <a:bodyPr/>
        <a:lstStyle/>
        <a:p>
          <a:r>
            <a:rPr lang="en-US" dirty="0" smtClean="0"/>
            <a:t>DSLs for parallel </a:t>
          </a:r>
          <a:r>
            <a:rPr lang="en-US" dirty="0" err="1" smtClean="0"/>
            <a:t>programing</a:t>
          </a:r>
          <a:endParaRPr lang="en-US" dirty="0"/>
        </a:p>
      </dgm:t>
    </dgm:pt>
    <dgm:pt modelId="{0FFA2875-FD08-49BC-9440-7EDACE1E6588}" type="parTrans" cxnId="{74CB2F51-CA30-4FDF-A394-C9DFC0CDE530}">
      <dgm:prSet/>
      <dgm:spPr/>
      <dgm:t>
        <a:bodyPr/>
        <a:lstStyle/>
        <a:p>
          <a:endParaRPr lang="en-US"/>
        </a:p>
      </dgm:t>
    </dgm:pt>
    <dgm:pt modelId="{BD34B15A-1432-476C-9128-49B4BFAE5BF9}" type="sibTrans" cxnId="{74CB2F51-CA30-4FDF-A394-C9DFC0CDE530}">
      <dgm:prSet/>
      <dgm:spPr/>
      <dgm:t>
        <a:bodyPr/>
        <a:lstStyle/>
        <a:p>
          <a:endParaRPr lang="en-US"/>
        </a:p>
      </dgm:t>
    </dgm:pt>
    <dgm:pt modelId="{1DCE611A-5C63-45E3-A22B-120F1D084C15}">
      <dgm:prSet/>
      <dgm:spPr/>
      <dgm:t>
        <a:bodyPr/>
        <a:lstStyle/>
        <a:p>
          <a:r>
            <a:rPr lang="en-US" dirty="0" smtClean="0"/>
            <a:t>Graphical programming languages</a:t>
          </a:r>
          <a:endParaRPr lang="en-US" dirty="0"/>
        </a:p>
      </dgm:t>
    </dgm:pt>
    <dgm:pt modelId="{7867C3E4-CFE0-4C54-B221-CE1700F07B50}" type="parTrans" cxnId="{3A1B68D4-F820-4008-A61C-0870A88C3F2C}">
      <dgm:prSet/>
      <dgm:spPr/>
      <dgm:t>
        <a:bodyPr/>
        <a:lstStyle/>
        <a:p>
          <a:endParaRPr lang="en-US"/>
        </a:p>
      </dgm:t>
    </dgm:pt>
    <dgm:pt modelId="{590B3ACB-074E-4DE1-B993-ACCD21FD3BCB}" type="sibTrans" cxnId="{3A1B68D4-F820-4008-A61C-0870A88C3F2C}">
      <dgm:prSet/>
      <dgm:spPr/>
      <dgm:t>
        <a:bodyPr/>
        <a:lstStyle/>
        <a:p>
          <a:endParaRPr lang="en-US"/>
        </a:p>
      </dgm:t>
    </dgm:pt>
    <dgm:pt modelId="{C90F6AF5-6044-482B-A6E0-56B333C6D445}">
      <dgm:prSet/>
      <dgm:spPr/>
      <dgm:t>
        <a:bodyPr/>
        <a:lstStyle/>
        <a:p>
          <a:r>
            <a:rPr lang="en-US" dirty="0" smtClean="0"/>
            <a:t>DSM</a:t>
          </a:r>
          <a:endParaRPr lang="en-US" dirty="0"/>
        </a:p>
      </dgm:t>
    </dgm:pt>
    <dgm:pt modelId="{A6203FC8-0BB4-4922-BE78-D72A51CC8DE5}" type="parTrans" cxnId="{5AAC477C-3A87-440D-A576-B33CCA09E269}">
      <dgm:prSet/>
      <dgm:spPr/>
      <dgm:t>
        <a:bodyPr/>
        <a:lstStyle/>
        <a:p>
          <a:endParaRPr lang="en-US"/>
        </a:p>
      </dgm:t>
    </dgm:pt>
    <dgm:pt modelId="{3EB4C503-CE59-4037-8D56-245EB0B7C6D5}" type="sibTrans" cxnId="{5AAC477C-3A87-440D-A576-B33CCA09E269}">
      <dgm:prSet/>
      <dgm:spPr/>
      <dgm:t>
        <a:bodyPr/>
        <a:lstStyle/>
        <a:p>
          <a:endParaRPr lang="en-US"/>
        </a:p>
      </dgm:t>
    </dgm:pt>
    <dgm:pt modelId="{1ED60FB9-638E-4B8D-937F-4C8BC3E6B3F5}">
      <dgm:prSet/>
      <dgm:spPr/>
      <dgm:t>
        <a:bodyPr/>
        <a:lstStyle/>
        <a:p>
          <a:r>
            <a:rPr lang="en-US" dirty="0" smtClean="0"/>
            <a:t>AOP</a:t>
          </a:r>
          <a:endParaRPr lang="en-US" dirty="0"/>
        </a:p>
      </dgm:t>
    </dgm:pt>
    <dgm:pt modelId="{69B3A52B-8159-449F-864D-2C088BDBCDA1}" type="parTrans" cxnId="{6CE4E79B-597B-4CEA-B047-9332D1277BD1}">
      <dgm:prSet/>
      <dgm:spPr/>
      <dgm:t>
        <a:bodyPr/>
        <a:lstStyle/>
        <a:p>
          <a:endParaRPr lang="en-US"/>
        </a:p>
      </dgm:t>
    </dgm:pt>
    <dgm:pt modelId="{2256F7A0-99AF-4CCA-ACB3-588115FD6B5C}" type="sibTrans" cxnId="{6CE4E79B-597B-4CEA-B047-9332D1277BD1}">
      <dgm:prSet/>
      <dgm:spPr/>
      <dgm:t>
        <a:bodyPr/>
        <a:lstStyle/>
        <a:p>
          <a:endParaRPr lang="en-US"/>
        </a:p>
      </dgm:t>
    </dgm:pt>
    <dgm:pt modelId="{9E09E8D8-4802-4FF2-994E-CCC818EBD0E2}">
      <dgm:prSet/>
      <dgm:spPr/>
      <dgm:t>
        <a:bodyPr/>
        <a:lstStyle/>
        <a:p>
          <a:r>
            <a:rPr lang="en-US" dirty="0" smtClean="0"/>
            <a:t>User Interaction</a:t>
          </a:r>
          <a:endParaRPr lang="en-US" dirty="0"/>
        </a:p>
      </dgm:t>
    </dgm:pt>
    <dgm:pt modelId="{31591566-4F91-4A89-9257-0D2E4B743DC1}" type="parTrans" cxnId="{AE795D58-4A09-4DF4-84EE-DF85D86AA015}">
      <dgm:prSet/>
      <dgm:spPr/>
      <dgm:t>
        <a:bodyPr/>
        <a:lstStyle/>
        <a:p>
          <a:endParaRPr lang="en-US"/>
        </a:p>
      </dgm:t>
    </dgm:pt>
    <dgm:pt modelId="{2D15DF03-18E6-477C-9D7B-1CE9AAE6C9CA}" type="sibTrans" cxnId="{AE795D58-4A09-4DF4-84EE-DF85D86AA015}">
      <dgm:prSet/>
      <dgm:spPr/>
      <dgm:t>
        <a:bodyPr/>
        <a:lstStyle/>
        <a:p>
          <a:endParaRPr lang="en-US"/>
        </a:p>
      </dgm:t>
    </dgm:pt>
    <dgm:pt modelId="{ABDDF286-8F1E-4DDA-BBAD-05AEB0363790}">
      <dgm:prSet/>
      <dgm:spPr/>
      <dgm:t>
        <a:bodyPr/>
        <a:lstStyle/>
        <a:p>
          <a:r>
            <a:rPr lang="en-US" dirty="0" smtClean="0"/>
            <a:t>PFC,  ALT</a:t>
          </a:r>
          <a:endParaRPr lang="en-US" dirty="0"/>
        </a:p>
      </dgm:t>
    </dgm:pt>
    <dgm:pt modelId="{45917979-69DF-4383-875C-C3A10BB3C92C}" type="parTrans" cxnId="{644BD930-29E4-45A8-86C0-445D20654953}">
      <dgm:prSet/>
      <dgm:spPr/>
      <dgm:t>
        <a:bodyPr/>
        <a:lstStyle/>
        <a:p>
          <a:endParaRPr lang="en-US"/>
        </a:p>
      </dgm:t>
    </dgm:pt>
    <dgm:pt modelId="{E697EBB1-901D-43F6-AF4E-A7BB2584EBBA}" type="sibTrans" cxnId="{644BD930-29E4-45A8-86C0-445D20654953}">
      <dgm:prSet/>
      <dgm:spPr/>
      <dgm:t>
        <a:bodyPr/>
        <a:lstStyle/>
        <a:p>
          <a:endParaRPr lang="en-US"/>
        </a:p>
      </dgm:t>
    </dgm:pt>
    <dgm:pt modelId="{A241235C-97D8-4755-8C0E-00FED6739D7E}">
      <dgm:prSet/>
      <dgm:spPr/>
      <dgm:t>
        <a:bodyPr/>
        <a:lstStyle/>
        <a:p>
          <a:r>
            <a:rPr lang="en-US" dirty="0" smtClean="0"/>
            <a:t>PAT, CUDACL</a:t>
          </a:r>
          <a:endParaRPr lang="en-US" dirty="0"/>
        </a:p>
      </dgm:t>
    </dgm:pt>
    <dgm:pt modelId="{6B0CDB26-71CB-4D9D-A4F2-62C67917657F}" type="parTrans" cxnId="{308C076D-2AE3-4EA3-B9FE-9EC2C28DAE0C}">
      <dgm:prSet/>
      <dgm:spPr/>
      <dgm:t>
        <a:bodyPr/>
        <a:lstStyle/>
        <a:p>
          <a:endParaRPr lang="en-US"/>
        </a:p>
      </dgm:t>
    </dgm:pt>
    <dgm:pt modelId="{5E5378E6-D200-4907-8869-1DFAC5BBF4EB}" type="sibTrans" cxnId="{308C076D-2AE3-4EA3-B9FE-9EC2C28DAE0C}">
      <dgm:prSet/>
      <dgm:spPr/>
      <dgm:t>
        <a:bodyPr/>
        <a:lstStyle/>
        <a:p>
          <a:endParaRPr lang="en-US"/>
        </a:p>
      </dgm:t>
    </dgm:pt>
    <dgm:pt modelId="{0E634940-26A4-49D7-ABD9-E36EDA57350B}">
      <dgm:prSet/>
      <dgm:spPr/>
      <dgm:t>
        <a:bodyPr/>
        <a:lstStyle/>
        <a:p>
          <a:r>
            <a:rPr lang="en-US" dirty="0" err="1" smtClean="0"/>
            <a:t>HiCUDA</a:t>
          </a:r>
          <a:r>
            <a:rPr lang="en-US" dirty="0" smtClean="0"/>
            <a:t>, CUDA-</a:t>
          </a:r>
          <a:r>
            <a:rPr lang="en-US" dirty="0" err="1" smtClean="0"/>
            <a:t>Lite</a:t>
          </a:r>
          <a:r>
            <a:rPr lang="en-US" dirty="0" smtClean="0"/>
            <a:t>, </a:t>
          </a:r>
          <a:r>
            <a:rPr lang="en-US" dirty="0" err="1" smtClean="0"/>
            <a:t>Sawzall</a:t>
          </a:r>
          <a:endParaRPr lang="en-US" dirty="0"/>
        </a:p>
      </dgm:t>
    </dgm:pt>
    <dgm:pt modelId="{B1FB04E8-8580-462A-B8A2-43E84C6B6C04}" type="parTrans" cxnId="{2901F291-2D49-4181-9922-E30F51B4EEE8}">
      <dgm:prSet/>
      <dgm:spPr/>
      <dgm:t>
        <a:bodyPr/>
        <a:lstStyle/>
        <a:p>
          <a:endParaRPr lang="en-US"/>
        </a:p>
      </dgm:t>
    </dgm:pt>
    <dgm:pt modelId="{B798DEC1-632E-4D40-A30A-C447B6432A0F}" type="sibTrans" cxnId="{2901F291-2D49-4181-9922-E30F51B4EEE8}">
      <dgm:prSet/>
      <dgm:spPr/>
      <dgm:t>
        <a:bodyPr/>
        <a:lstStyle/>
        <a:p>
          <a:endParaRPr lang="en-US"/>
        </a:p>
      </dgm:t>
    </dgm:pt>
    <dgm:pt modelId="{CD6EA600-4528-4330-A9E6-CD1C81085786}">
      <dgm:prSet/>
      <dgm:spPr/>
      <dgm:t>
        <a:bodyPr/>
        <a:lstStyle/>
        <a:p>
          <a:r>
            <a:rPr lang="en-US" dirty="0" smtClean="0"/>
            <a:t>CODE, GASPARD</a:t>
          </a:r>
          <a:endParaRPr lang="en-US" dirty="0"/>
        </a:p>
      </dgm:t>
    </dgm:pt>
    <dgm:pt modelId="{6B41518C-A82D-4820-AB2A-19CA1F2978E7}" type="parTrans" cxnId="{53619BE8-E03C-4562-9900-7978760A2418}">
      <dgm:prSet/>
      <dgm:spPr/>
      <dgm:t>
        <a:bodyPr/>
        <a:lstStyle/>
        <a:p>
          <a:endParaRPr lang="en-US"/>
        </a:p>
      </dgm:t>
    </dgm:pt>
    <dgm:pt modelId="{AF1B78E6-87E9-4C81-8F74-4537910A76B0}" type="sibTrans" cxnId="{53619BE8-E03C-4562-9900-7978760A2418}">
      <dgm:prSet/>
      <dgm:spPr/>
      <dgm:t>
        <a:bodyPr/>
        <a:lstStyle/>
        <a:p>
          <a:endParaRPr lang="en-US"/>
        </a:p>
      </dgm:t>
    </dgm:pt>
    <dgm:pt modelId="{98B98293-E797-4971-8CB3-44D1358CAE6D}">
      <dgm:prSet/>
      <dgm:spPr/>
      <dgm:t>
        <a:bodyPr/>
        <a:lstStyle/>
        <a:p>
          <a:r>
            <a:rPr lang="en-US" dirty="0" smtClean="0"/>
            <a:t>SPL to CPL</a:t>
          </a:r>
          <a:endParaRPr lang="en-US" dirty="0"/>
        </a:p>
      </dgm:t>
    </dgm:pt>
    <dgm:pt modelId="{EB179302-9C86-4643-AD95-8F3221801DF0}" type="parTrans" cxnId="{B47F1EDA-85EA-4EA0-BA8B-7F68C82B8792}">
      <dgm:prSet/>
      <dgm:spPr/>
      <dgm:t>
        <a:bodyPr/>
        <a:lstStyle/>
        <a:p>
          <a:endParaRPr lang="en-US"/>
        </a:p>
      </dgm:t>
    </dgm:pt>
    <dgm:pt modelId="{C3DFFFED-29E9-4C83-BCB6-85F0B7BC6B61}" type="sibTrans" cxnId="{B47F1EDA-85EA-4EA0-BA8B-7F68C82B8792}">
      <dgm:prSet/>
      <dgm:spPr/>
      <dgm:t>
        <a:bodyPr/>
        <a:lstStyle/>
        <a:p>
          <a:endParaRPr lang="en-US"/>
        </a:p>
      </dgm:t>
    </dgm:pt>
    <dgm:pt modelId="{BF39278C-B4EC-4A51-BA39-D704DDEBE57F}">
      <dgm:prSet/>
      <dgm:spPr/>
      <dgm:t>
        <a:bodyPr/>
        <a:lstStyle/>
        <a:p>
          <a:r>
            <a:rPr lang="en-US" dirty="0" err="1" smtClean="0"/>
            <a:t>AspectJ</a:t>
          </a:r>
          <a:r>
            <a:rPr lang="en-US" dirty="0" smtClean="0"/>
            <a:t> for MPI programs</a:t>
          </a:r>
        </a:p>
      </dgm:t>
    </dgm:pt>
    <dgm:pt modelId="{67485459-821A-4EFA-BFB9-DB3FE6FB5671}" type="parTrans" cxnId="{B0BE4F2A-B5C8-4938-9199-71835D4C175C}">
      <dgm:prSet/>
      <dgm:spPr/>
      <dgm:t>
        <a:bodyPr/>
        <a:lstStyle/>
        <a:p>
          <a:endParaRPr lang="en-US"/>
        </a:p>
      </dgm:t>
    </dgm:pt>
    <dgm:pt modelId="{9A00A818-43C4-4963-B7FB-EBF383752DF7}" type="sibTrans" cxnId="{B0BE4F2A-B5C8-4938-9199-71835D4C175C}">
      <dgm:prSet/>
      <dgm:spPr/>
      <dgm:t>
        <a:bodyPr/>
        <a:lstStyle/>
        <a:p>
          <a:endParaRPr lang="en-US"/>
        </a:p>
      </dgm:t>
    </dgm:pt>
    <dgm:pt modelId="{3BE94C2D-0BCB-418A-980A-90DFA608EC71}" type="pres">
      <dgm:prSet presAssocID="{06A5DA1F-B32F-4EB9-937B-6D89EA620C8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474D37A-716E-4648-A120-1182A958B9AD}" type="pres">
      <dgm:prSet presAssocID="{3761026F-21BD-4626-854A-4A410D323910}" presName="hierRoot1" presStyleCnt="0">
        <dgm:presLayoutVars>
          <dgm:hierBranch val="init"/>
        </dgm:presLayoutVars>
      </dgm:prSet>
      <dgm:spPr/>
    </dgm:pt>
    <dgm:pt modelId="{918B30B3-A91E-47C3-83E1-697E03C2A490}" type="pres">
      <dgm:prSet presAssocID="{3761026F-21BD-4626-854A-4A410D323910}" presName="rootComposite1" presStyleCnt="0"/>
      <dgm:spPr/>
    </dgm:pt>
    <dgm:pt modelId="{59B4A88C-25E0-4DB4-82C4-02221699C93F}" type="pres">
      <dgm:prSet presAssocID="{3761026F-21BD-4626-854A-4A410D323910}" presName="rootText1" presStyleLbl="node0" presStyleIdx="0" presStyleCnt="3" custLinFactY="-78944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7F277E-2E96-4A0C-8A0F-32211D0D3299}" type="pres">
      <dgm:prSet presAssocID="{3761026F-21BD-4626-854A-4A410D32391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8C84A388-7026-4C67-8C8C-9C3EA7F94E26}" type="pres">
      <dgm:prSet presAssocID="{3761026F-21BD-4626-854A-4A410D323910}" presName="hierChild2" presStyleCnt="0"/>
      <dgm:spPr/>
    </dgm:pt>
    <dgm:pt modelId="{64DDAA61-3FC4-488E-BE10-6AB4BD0FAA97}" type="pres">
      <dgm:prSet presAssocID="{C1E9E9CA-08B1-4BEA-97F5-E40F2D561DFB}" presName="Name37" presStyleLbl="parChTrans1D2" presStyleIdx="0" presStyleCnt="6"/>
      <dgm:spPr/>
      <dgm:t>
        <a:bodyPr/>
        <a:lstStyle/>
        <a:p>
          <a:endParaRPr lang="en-US"/>
        </a:p>
      </dgm:t>
    </dgm:pt>
    <dgm:pt modelId="{3EA188FC-61F1-4570-85BC-D64970365322}" type="pres">
      <dgm:prSet presAssocID="{F71C6D31-1A5C-4C87-853F-872284A9FA7D}" presName="hierRoot2" presStyleCnt="0">
        <dgm:presLayoutVars>
          <dgm:hierBranch val="init"/>
        </dgm:presLayoutVars>
      </dgm:prSet>
      <dgm:spPr/>
    </dgm:pt>
    <dgm:pt modelId="{982F0C63-2EC2-4016-840A-80C7CA5F4DDD}" type="pres">
      <dgm:prSet presAssocID="{F71C6D31-1A5C-4C87-853F-872284A9FA7D}" presName="rootComposite" presStyleCnt="0"/>
      <dgm:spPr/>
    </dgm:pt>
    <dgm:pt modelId="{B7D2B70B-22E1-4C3C-A192-7F6625132E49}" type="pres">
      <dgm:prSet presAssocID="{F71C6D31-1A5C-4C87-853F-872284A9FA7D}" presName="rootText" presStyleLbl="node2" presStyleIdx="0" presStyleCnt="6" custLinFactNeighborY="-327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CD167D-C670-45FA-952B-11E690D77B12}" type="pres">
      <dgm:prSet presAssocID="{F71C6D31-1A5C-4C87-853F-872284A9FA7D}" presName="rootConnector" presStyleLbl="node2" presStyleIdx="0" presStyleCnt="6"/>
      <dgm:spPr/>
      <dgm:t>
        <a:bodyPr/>
        <a:lstStyle/>
        <a:p>
          <a:endParaRPr lang="en-US"/>
        </a:p>
      </dgm:t>
    </dgm:pt>
    <dgm:pt modelId="{88713103-5BD3-4768-B978-D75351643CD5}" type="pres">
      <dgm:prSet presAssocID="{F71C6D31-1A5C-4C87-853F-872284A9FA7D}" presName="hierChild4" presStyleCnt="0"/>
      <dgm:spPr/>
    </dgm:pt>
    <dgm:pt modelId="{8C21DF66-CD9D-4C43-BFB8-C1205EF8618B}" type="pres">
      <dgm:prSet presAssocID="{84C8E1BD-7755-4E03-839E-8D1AEF70083D}" presName="Name37" presStyleLbl="parChTrans1D3" presStyleIdx="0" presStyleCnt="7"/>
      <dgm:spPr/>
      <dgm:t>
        <a:bodyPr/>
        <a:lstStyle/>
        <a:p>
          <a:endParaRPr lang="en-US"/>
        </a:p>
      </dgm:t>
    </dgm:pt>
    <dgm:pt modelId="{029DFC92-DD48-4180-86BC-2C74CD87F776}" type="pres">
      <dgm:prSet presAssocID="{660CFCA9-C652-424A-B9D0-84205FE74AD8}" presName="hierRoot2" presStyleCnt="0">
        <dgm:presLayoutVars>
          <dgm:hierBranch val="init"/>
        </dgm:presLayoutVars>
      </dgm:prSet>
      <dgm:spPr/>
    </dgm:pt>
    <dgm:pt modelId="{4E618A34-C9F2-4B56-9065-334E57DCAD45}" type="pres">
      <dgm:prSet presAssocID="{660CFCA9-C652-424A-B9D0-84205FE74AD8}" presName="rootComposite" presStyleCnt="0"/>
      <dgm:spPr/>
    </dgm:pt>
    <dgm:pt modelId="{E9BD0414-1883-490F-B5F5-B3E2B0B712D8}" type="pres">
      <dgm:prSet presAssocID="{660CFCA9-C652-424A-B9D0-84205FE74AD8}" presName="rootText" presStyleLbl="node3" presStyleIdx="0" presStyleCnt="7" custLinFactNeighborY="635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EE05A5-6590-41D4-A6E3-C8A68CC039C5}" type="pres">
      <dgm:prSet presAssocID="{660CFCA9-C652-424A-B9D0-84205FE74AD8}" presName="rootConnector" presStyleLbl="node3" presStyleIdx="0" presStyleCnt="7"/>
      <dgm:spPr/>
      <dgm:t>
        <a:bodyPr/>
        <a:lstStyle/>
        <a:p>
          <a:endParaRPr lang="en-US"/>
        </a:p>
      </dgm:t>
    </dgm:pt>
    <dgm:pt modelId="{6EAD3794-7AB8-473E-8719-8F8F8BBD38D6}" type="pres">
      <dgm:prSet presAssocID="{660CFCA9-C652-424A-B9D0-84205FE74AD8}" presName="hierChild4" presStyleCnt="0"/>
      <dgm:spPr/>
    </dgm:pt>
    <dgm:pt modelId="{1D659D54-BCEA-48B5-95BC-C54D4999D34A}" type="pres">
      <dgm:prSet presAssocID="{45917979-69DF-4383-875C-C3A10BB3C92C}" presName="Name37" presStyleLbl="parChTrans1D4" presStyleIdx="0" presStyleCnt="2"/>
      <dgm:spPr/>
      <dgm:t>
        <a:bodyPr/>
        <a:lstStyle/>
        <a:p>
          <a:endParaRPr lang="en-US"/>
        </a:p>
      </dgm:t>
    </dgm:pt>
    <dgm:pt modelId="{7A174A83-679E-4025-8B33-5985FF264309}" type="pres">
      <dgm:prSet presAssocID="{ABDDF286-8F1E-4DDA-BBAD-05AEB0363790}" presName="hierRoot2" presStyleCnt="0">
        <dgm:presLayoutVars>
          <dgm:hierBranch val="init"/>
        </dgm:presLayoutVars>
      </dgm:prSet>
      <dgm:spPr/>
    </dgm:pt>
    <dgm:pt modelId="{E1B51014-84FA-4224-A1E4-09FF7A22A338}" type="pres">
      <dgm:prSet presAssocID="{ABDDF286-8F1E-4DDA-BBAD-05AEB0363790}" presName="rootComposite" presStyleCnt="0"/>
      <dgm:spPr/>
    </dgm:pt>
    <dgm:pt modelId="{CD9DB38C-2122-4C51-945F-023B92E75660}" type="pres">
      <dgm:prSet presAssocID="{ABDDF286-8F1E-4DDA-BBAD-05AEB0363790}" presName="rootText" presStyleLbl="node4" presStyleIdx="0" presStyleCnt="2" custLinFactNeighborY="980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2EF3AB-7D94-45B8-BE2E-44B307F69759}" type="pres">
      <dgm:prSet presAssocID="{ABDDF286-8F1E-4DDA-BBAD-05AEB0363790}" presName="rootConnector" presStyleLbl="node4" presStyleIdx="0" presStyleCnt="2"/>
      <dgm:spPr/>
      <dgm:t>
        <a:bodyPr/>
        <a:lstStyle/>
        <a:p>
          <a:endParaRPr lang="en-US"/>
        </a:p>
      </dgm:t>
    </dgm:pt>
    <dgm:pt modelId="{9238A847-4A2D-412E-9917-761406285956}" type="pres">
      <dgm:prSet presAssocID="{ABDDF286-8F1E-4DDA-BBAD-05AEB0363790}" presName="hierChild4" presStyleCnt="0"/>
      <dgm:spPr/>
    </dgm:pt>
    <dgm:pt modelId="{5A485733-42AE-43B0-BF04-547EEBD41617}" type="pres">
      <dgm:prSet presAssocID="{ABDDF286-8F1E-4DDA-BBAD-05AEB0363790}" presName="hierChild5" presStyleCnt="0"/>
      <dgm:spPr/>
    </dgm:pt>
    <dgm:pt modelId="{9DE9673C-853C-474E-959A-FC90E3584245}" type="pres">
      <dgm:prSet presAssocID="{660CFCA9-C652-424A-B9D0-84205FE74AD8}" presName="hierChild5" presStyleCnt="0"/>
      <dgm:spPr/>
    </dgm:pt>
    <dgm:pt modelId="{F164F076-A61A-4B86-8824-FB998A3651A4}" type="pres">
      <dgm:prSet presAssocID="{31591566-4F91-4A89-9257-0D2E4B743DC1}" presName="Name37" presStyleLbl="parChTrans1D3" presStyleIdx="1" presStyleCnt="7"/>
      <dgm:spPr/>
      <dgm:t>
        <a:bodyPr/>
        <a:lstStyle/>
        <a:p>
          <a:endParaRPr lang="en-US"/>
        </a:p>
      </dgm:t>
    </dgm:pt>
    <dgm:pt modelId="{85CD9E63-908F-4523-83BF-78EBEE6422FA}" type="pres">
      <dgm:prSet presAssocID="{9E09E8D8-4802-4FF2-994E-CCC818EBD0E2}" presName="hierRoot2" presStyleCnt="0">
        <dgm:presLayoutVars>
          <dgm:hierBranch val="init"/>
        </dgm:presLayoutVars>
      </dgm:prSet>
      <dgm:spPr/>
    </dgm:pt>
    <dgm:pt modelId="{1E6DFC61-B53A-4E2A-8249-9EC4FEA79F0A}" type="pres">
      <dgm:prSet presAssocID="{9E09E8D8-4802-4FF2-994E-CCC818EBD0E2}" presName="rootComposite" presStyleCnt="0"/>
      <dgm:spPr/>
    </dgm:pt>
    <dgm:pt modelId="{54D4262D-6691-4BD2-ACDC-751951A770DE}" type="pres">
      <dgm:prSet presAssocID="{9E09E8D8-4802-4FF2-994E-CCC818EBD0E2}" presName="rootText" presStyleLbl="node3" presStyleIdx="1" presStyleCnt="7" custLinFactNeighborY="635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E1CEAA-5933-49EA-B190-B22028AAECB2}" type="pres">
      <dgm:prSet presAssocID="{9E09E8D8-4802-4FF2-994E-CCC818EBD0E2}" presName="rootConnector" presStyleLbl="node3" presStyleIdx="1" presStyleCnt="7"/>
      <dgm:spPr/>
      <dgm:t>
        <a:bodyPr/>
        <a:lstStyle/>
        <a:p>
          <a:endParaRPr lang="en-US"/>
        </a:p>
      </dgm:t>
    </dgm:pt>
    <dgm:pt modelId="{F03EE0B3-8BF4-49FA-BAC6-174C51C0A318}" type="pres">
      <dgm:prSet presAssocID="{9E09E8D8-4802-4FF2-994E-CCC818EBD0E2}" presName="hierChild4" presStyleCnt="0"/>
      <dgm:spPr/>
    </dgm:pt>
    <dgm:pt modelId="{4078E812-DAFA-48BE-B114-96ECC96C2A92}" type="pres">
      <dgm:prSet presAssocID="{6B0CDB26-71CB-4D9D-A4F2-62C67917657F}" presName="Name37" presStyleLbl="parChTrans1D4" presStyleIdx="1" presStyleCnt="2"/>
      <dgm:spPr/>
      <dgm:t>
        <a:bodyPr/>
        <a:lstStyle/>
        <a:p>
          <a:endParaRPr lang="en-US"/>
        </a:p>
      </dgm:t>
    </dgm:pt>
    <dgm:pt modelId="{00DDED2B-9D0B-488D-83C2-F12DC0EB7EA8}" type="pres">
      <dgm:prSet presAssocID="{A241235C-97D8-4755-8C0E-00FED6739D7E}" presName="hierRoot2" presStyleCnt="0">
        <dgm:presLayoutVars>
          <dgm:hierBranch val="init"/>
        </dgm:presLayoutVars>
      </dgm:prSet>
      <dgm:spPr/>
    </dgm:pt>
    <dgm:pt modelId="{3FC112B9-6F70-4853-9344-B43C3A8A91C2}" type="pres">
      <dgm:prSet presAssocID="{A241235C-97D8-4755-8C0E-00FED6739D7E}" presName="rootComposite" presStyleCnt="0"/>
      <dgm:spPr/>
    </dgm:pt>
    <dgm:pt modelId="{36505F1B-582F-4881-B827-AAC48991E321}" type="pres">
      <dgm:prSet presAssocID="{A241235C-97D8-4755-8C0E-00FED6739D7E}" presName="rootText" presStyleLbl="node4" presStyleIdx="1" presStyleCnt="2" custLinFactNeighborY="980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95EE9D-AE84-40FB-949E-268AE4A91401}" type="pres">
      <dgm:prSet presAssocID="{A241235C-97D8-4755-8C0E-00FED6739D7E}" presName="rootConnector" presStyleLbl="node4" presStyleIdx="1" presStyleCnt="2"/>
      <dgm:spPr/>
      <dgm:t>
        <a:bodyPr/>
        <a:lstStyle/>
        <a:p>
          <a:endParaRPr lang="en-US"/>
        </a:p>
      </dgm:t>
    </dgm:pt>
    <dgm:pt modelId="{1BFAD282-6EAD-4499-9320-356DB77D5514}" type="pres">
      <dgm:prSet presAssocID="{A241235C-97D8-4755-8C0E-00FED6739D7E}" presName="hierChild4" presStyleCnt="0"/>
      <dgm:spPr/>
    </dgm:pt>
    <dgm:pt modelId="{F5C831AB-E768-4703-AD0C-E996E1220041}" type="pres">
      <dgm:prSet presAssocID="{A241235C-97D8-4755-8C0E-00FED6739D7E}" presName="hierChild5" presStyleCnt="0"/>
      <dgm:spPr/>
    </dgm:pt>
    <dgm:pt modelId="{7E4375C8-0DD3-44DE-89A1-3F03DCCD89B9}" type="pres">
      <dgm:prSet presAssocID="{9E09E8D8-4802-4FF2-994E-CCC818EBD0E2}" presName="hierChild5" presStyleCnt="0"/>
      <dgm:spPr/>
    </dgm:pt>
    <dgm:pt modelId="{58B0F02B-08E1-4A63-8D8E-A939C966A230}" type="pres">
      <dgm:prSet presAssocID="{F71C6D31-1A5C-4C87-853F-872284A9FA7D}" presName="hierChild5" presStyleCnt="0"/>
      <dgm:spPr/>
    </dgm:pt>
    <dgm:pt modelId="{F41EFD7A-8128-4FF2-A0FE-BC3B4229AB3F}" type="pres">
      <dgm:prSet presAssocID="{AE55E200-4B66-48A5-ABEC-6453EB15F774}" presName="Name37" presStyleLbl="parChTrans1D2" presStyleIdx="1" presStyleCnt="6"/>
      <dgm:spPr/>
      <dgm:t>
        <a:bodyPr/>
        <a:lstStyle/>
        <a:p>
          <a:endParaRPr lang="en-US"/>
        </a:p>
      </dgm:t>
    </dgm:pt>
    <dgm:pt modelId="{E3DE6949-9E5F-4C6B-BFBC-520782199258}" type="pres">
      <dgm:prSet presAssocID="{15282638-0A68-433B-B784-654CE95B8C16}" presName="hierRoot2" presStyleCnt="0">
        <dgm:presLayoutVars>
          <dgm:hierBranch val="init"/>
        </dgm:presLayoutVars>
      </dgm:prSet>
      <dgm:spPr/>
    </dgm:pt>
    <dgm:pt modelId="{06842673-7201-488C-AD59-12616E2B0368}" type="pres">
      <dgm:prSet presAssocID="{15282638-0A68-433B-B784-654CE95B8C16}" presName="rootComposite" presStyleCnt="0"/>
      <dgm:spPr/>
    </dgm:pt>
    <dgm:pt modelId="{15F79D9F-E0E8-4980-AFFB-0A1637B11DEE}" type="pres">
      <dgm:prSet presAssocID="{15282638-0A68-433B-B784-654CE95B8C16}" presName="rootText" presStyleLbl="node2" presStyleIdx="1" presStyleCnt="6" custLinFactNeighborY="-327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DE80CD-EF8E-4B60-AF33-1DAF776B7794}" type="pres">
      <dgm:prSet presAssocID="{15282638-0A68-433B-B784-654CE95B8C16}" presName="rootConnector" presStyleLbl="node2" presStyleIdx="1" presStyleCnt="6"/>
      <dgm:spPr/>
      <dgm:t>
        <a:bodyPr/>
        <a:lstStyle/>
        <a:p>
          <a:endParaRPr lang="en-US"/>
        </a:p>
      </dgm:t>
    </dgm:pt>
    <dgm:pt modelId="{14698BB2-9A45-45FF-AE34-8C97C63C0660}" type="pres">
      <dgm:prSet presAssocID="{15282638-0A68-433B-B784-654CE95B8C16}" presName="hierChild4" presStyleCnt="0"/>
      <dgm:spPr/>
    </dgm:pt>
    <dgm:pt modelId="{FB10C2A8-715F-4C39-A017-53E1B863208C}" type="pres">
      <dgm:prSet presAssocID="{CAAEC344-3D14-4C61-AEAD-AAADBD14FCC0}" presName="Name37" presStyleLbl="parChTrans1D3" presStyleIdx="2" presStyleCnt="7"/>
      <dgm:spPr/>
      <dgm:t>
        <a:bodyPr/>
        <a:lstStyle/>
        <a:p>
          <a:endParaRPr lang="en-US"/>
        </a:p>
      </dgm:t>
    </dgm:pt>
    <dgm:pt modelId="{752AF2DB-BA88-4BFE-91FC-D01C03121E43}" type="pres">
      <dgm:prSet presAssocID="{F9040ABF-C697-459D-8D4F-182E86E55DFC}" presName="hierRoot2" presStyleCnt="0">
        <dgm:presLayoutVars>
          <dgm:hierBranch val="init"/>
        </dgm:presLayoutVars>
      </dgm:prSet>
      <dgm:spPr/>
    </dgm:pt>
    <dgm:pt modelId="{6A4F71DD-1624-4CA4-9833-77370C7EEB29}" type="pres">
      <dgm:prSet presAssocID="{F9040ABF-C697-459D-8D4F-182E86E55DFC}" presName="rootComposite" presStyleCnt="0"/>
      <dgm:spPr/>
    </dgm:pt>
    <dgm:pt modelId="{38C90DE7-16A8-4710-B787-3A92B42A23D4}" type="pres">
      <dgm:prSet presAssocID="{F9040ABF-C697-459D-8D4F-182E86E55DFC}" presName="rootText" presStyleLbl="node3" presStyleIdx="2" presStyleCnt="7" custLinFactNeighborY="635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13F7E4-988B-4DBD-9E72-1756B0411E19}" type="pres">
      <dgm:prSet presAssocID="{F9040ABF-C697-459D-8D4F-182E86E55DFC}" presName="rootConnector" presStyleLbl="node3" presStyleIdx="2" presStyleCnt="7"/>
      <dgm:spPr/>
      <dgm:t>
        <a:bodyPr/>
        <a:lstStyle/>
        <a:p>
          <a:endParaRPr lang="en-US"/>
        </a:p>
      </dgm:t>
    </dgm:pt>
    <dgm:pt modelId="{C9ED9B56-1137-47A9-948C-1F9274AE6A0E}" type="pres">
      <dgm:prSet presAssocID="{F9040ABF-C697-459D-8D4F-182E86E55DFC}" presName="hierChild4" presStyleCnt="0"/>
      <dgm:spPr/>
    </dgm:pt>
    <dgm:pt modelId="{B308E4F8-4564-4888-8AAA-1E79BD9BF0DC}" type="pres">
      <dgm:prSet presAssocID="{F9040ABF-C697-459D-8D4F-182E86E55DFC}" presName="hierChild5" presStyleCnt="0"/>
      <dgm:spPr/>
    </dgm:pt>
    <dgm:pt modelId="{325F1893-2838-4063-837B-6F6ED091B46A}" type="pres">
      <dgm:prSet presAssocID="{15282638-0A68-433B-B784-654CE95B8C16}" presName="hierChild5" presStyleCnt="0"/>
      <dgm:spPr/>
    </dgm:pt>
    <dgm:pt modelId="{66A915F1-FFF2-4F7C-BE30-1F71930EEB13}" type="pres">
      <dgm:prSet presAssocID="{0FFA2875-FD08-49BC-9440-7EDACE1E6588}" presName="Name37" presStyleLbl="parChTrans1D2" presStyleIdx="2" presStyleCnt="6"/>
      <dgm:spPr/>
      <dgm:t>
        <a:bodyPr/>
        <a:lstStyle/>
        <a:p>
          <a:endParaRPr lang="en-US"/>
        </a:p>
      </dgm:t>
    </dgm:pt>
    <dgm:pt modelId="{1C5F8F7C-ACFB-42FB-B211-1ECC130FFF58}" type="pres">
      <dgm:prSet presAssocID="{7DA3AE31-3342-4B05-9E8B-8E74916E1744}" presName="hierRoot2" presStyleCnt="0">
        <dgm:presLayoutVars>
          <dgm:hierBranch val="init"/>
        </dgm:presLayoutVars>
      </dgm:prSet>
      <dgm:spPr/>
    </dgm:pt>
    <dgm:pt modelId="{85A9F593-F06D-49D8-89FC-D01E97905CD0}" type="pres">
      <dgm:prSet presAssocID="{7DA3AE31-3342-4B05-9E8B-8E74916E1744}" presName="rootComposite" presStyleCnt="0"/>
      <dgm:spPr/>
    </dgm:pt>
    <dgm:pt modelId="{73B7C815-B1A6-41FB-BC3C-9ADD12FCA318}" type="pres">
      <dgm:prSet presAssocID="{7DA3AE31-3342-4B05-9E8B-8E74916E1744}" presName="rootText" presStyleLbl="node2" presStyleIdx="2" presStyleCnt="6" custLinFactNeighborY="-327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FC11094-8FBF-42C2-8590-53B4FF0FC1AC}" type="pres">
      <dgm:prSet presAssocID="{7DA3AE31-3342-4B05-9E8B-8E74916E1744}" presName="rootConnector" presStyleLbl="node2" presStyleIdx="2" presStyleCnt="6"/>
      <dgm:spPr/>
      <dgm:t>
        <a:bodyPr/>
        <a:lstStyle/>
        <a:p>
          <a:endParaRPr lang="en-US"/>
        </a:p>
      </dgm:t>
    </dgm:pt>
    <dgm:pt modelId="{921DF6C8-1E53-43AA-AE14-99E68695E096}" type="pres">
      <dgm:prSet presAssocID="{7DA3AE31-3342-4B05-9E8B-8E74916E1744}" presName="hierChild4" presStyleCnt="0"/>
      <dgm:spPr/>
    </dgm:pt>
    <dgm:pt modelId="{5226F41A-737B-4089-AB81-2556E8C5D170}" type="pres">
      <dgm:prSet presAssocID="{B1FB04E8-8580-462A-B8A2-43E84C6B6C04}" presName="Name37" presStyleLbl="parChTrans1D3" presStyleIdx="3" presStyleCnt="7"/>
      <dgm:spPr/>
      <dgm:t>
        <a:bodyPr/>
        <a:lstStyle/>
        <a:p>
          <a:endParaRPr lang="en-US"/>
        </a:p>
      </dgm:t>
    </dgm:pt>
    <dgm:pt modelId="{8C9F38C8-49B2-495F-983A-B234E068D396}" type="pres">
      <dgm:prSet presAssocID="{0E634940-26A4-49D7-ABD9-E36EDA57350B}" presName="hierRoot2" presStyleCnt="0">
        <dgm:presLayoutVars>
          <dgm:hierBranch val="init"/>
        </dgm:presLayoutVars>
      </dgm:prSet>
      <dgm:spPr/>
    </dgm:pt>
    <dgm:pt modelId="{674562D0-0A17-4D1F-B0E8-5786A26C182B}" type="pres">
      <dgm:prSet presAssocID="{0E634940-26A4-49D7-ABD9-E36EDA57350B}" presName="rootComposite" presStyleCnt="0"/>
      <dgm:spPr/>
    </dgm:pt>
    <dgm:pt modelId="{D2E3BB8E-8C06-4E12-9930-01F58A7F98A2}" type="pres">
      <dgm:prSet presAssocID="{0E634940-26A4-49D7-ABD9-E36EDA57350B}" presName="rootText" presStyleLbl="node3" presStyleIdx="3" presStyleCnt="7" custLinFactNeighborY="635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1D5B3C-A974-4445-8F32-FF18A3ADD9D6}" type="pres">
      <dgm:prSet presAssocID="{0E634940-26A4-49D7-ABD9-E36EDA57350B}" presName="rootConnector" presStyleLbl="node3" presStyleIdx="3" presStyleCnt="7"/>
      <dgm:spPr/>
      <dgm:t>
        <a:bodyPr/>
        <a:lstStyle/>
        <a:p>
          <a:endParaRPr lang="en-US"/>
        </a:p>
      </dgm:t>
    </dgm:pt>
    <dgm:pt modelId="{33BFBD95-9969-46AD-B850-7E5C7C20FA73}" type="pres">
      <dgm:prSet presAssocID="{0E634940-26A4-49D7-ABD9-E36EDA57350B}" presName="hierChild4" presStyleCnt="0"/>
      <dgm:spPr/>
    </dgm:pt>
    <dgm:pt modelId="{4CE33A9A-1721-464B-B3AA-5A260BC214B5}" type="pres">
      <dgm:prSet presAssocID="{0E634940-26A4-49D7-ABD9-E36EDA57350B}" presName="hierChild5" presStyleCnt="0"/>
      <dgm:spPr/>
    </dgm:pt>
    <dgm:pt modelId="{33623BBF-DBD1-4758-83D8-6361F66124E8}" type="pres">
      <dgm:prSet presAssocID="{7DA3AE31-3342-4B05-9E8B-8E74916E1744}" presName="hierChild5" presStyleCnt="0"/>
      <dgm:spPr/>
    </dgm:pt>
    <dgm:pt modelId="{E92A34C1-B939-4C85-A0E6-BB7218108D33}" type="pres">
      <dgm:prSet presAssocID="{3761026F-21BD-4626-854A-4A410D323910}" presName="hierChild3" presStyleCnt="0"/>
      <dgm:spPr/>
    </dgm:pt>
    <dgm:pt modelId="{7E15478F-BE64-4F7C-9FB3-91832E685122}" type="pres">
      <dgm:prSet presAssocID="{C444E7F7-4BD9-4D9B-8E90-629B68BD4E74}" presName="hierRoot1" presStyleCnt="0">
        <dgm:presLayoutVars>
          <dgm:hierBranch val="init"/>
        </dgm:presLayoutVars>
      </dgm:prSet>
      <dgm:spPr/>
    </dgm:pt>
    <dgm:pt modelId="{FB08FB16-CB81-4185-AA3A-6D6A3AB005A4}" type="pres">
      <dgm:prSet presAssocID="{C444E7F7-4BD9-4D9B-8E90-629B68BD4E74}" presName="rootComposite1" presStyleCnt="0"/>
      <dgm:spPr/>
    </dgm:pt>
    <dgm:pt modelId="{39499768-B0B0-4482-8CC7-85E6281EB309}" type="pres">
      <dgm:prSet presAssocID="{C444E7F7-4BD9-4D9B-8E90-629B68BD4E74}" presName="rootText1" presStyleLbl="node0" presStyleIdx="1" presStyleCnt="3" custLinFactY="-78944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4C2C2C-2779-4789-BD99-96DEBA387C35}" type="pres">
      <dgm:prSet presAssocID="{C444E7F7-4BD9-4D9B-8E90-629B68BD4E74}" presName="rootConnector1" presStyleLbl="node1" presStyleIdx="0" presStyleCnt="0"/>
      <dgm:spPr/>
      <dgm:t>
        <a:bodyPr/>
        <a:lstStyle/>
        <a:p>
          <a:endParaRPr lang="en-US"/>
        </a:p>
      </dgm:t>
    </dgm:pt>
    <dgm:pt modelId="{2383825B-859B-476C-9A46-F68D3E08DB98}" type="pres">
      <dgm:prSet presAssocID="{C444E7F7-4BD9-4D9B-8E90-629B68BD4E74}" presName="hierChild2" presStyleCnt="0"/>
      <dgm:spPr/>
    </dgm:pt>
    <dgm:pt modelId="{72B48BEC-41A7-4D33-8DA7-ADCECE857BCE}" type="pres">
      <dgm:prSet presAssocID="{7867C3E4-CFE0-4C54-B221-CE1700F07B50}" presName="Name37" presStyleLbl="parChTrans1D2" presStyleIdx="3" presStyleCnt="6"/>
      <dgm:spPr/>
      <dgm:t>
        <a:bodyPr/>
        <a:lstStyle/>
        <a:p>
          <a:endParaRPr lang="en-US"/>
        </a:p>
      </dgm:t>
    </dgm:pt>
    <dgm:pt modelId="{C9829770-C202-4363-B428-C40F3C7A071C}" type="pres">
      <dgm:prSet presAssocID="{1DCE611A-5C63-45E3-A22B-120F1D084C15}" presName="hierRoot2" presStyleCnt="0">
        <dgm:presLayoutVars>
          <dgm:hierBranch val="init"/>
        </dgm:presLayoutVars>
      </dgm:prSet>
      <dgm:spPr/>
    </dgm:pt>
    <dgm:pt modelId="{0138ABFB-9C27-4F54-AFCF-9CD0A2B1DBD8}" type="pres">
      <dgm:prSet presAssocID="{1DCE611A-5C63-45E3-A22B-120F1D084C15}" presName="rootComposite" presStyleCnt="0"/>
      <dgm:spPr/>
    </dgm:pt>
    <dgm:pt modelId="{52C19B1D-EFFD-4970-B6FA-E459E7A5835A}" type="pres">
      <dgm:prSet presAssocID="{1DCE611A-5C63-45E3-A22B-120F1D084C15}" presName="rootText" presStyleLbl="node2" presStyleIdx="3" presStyleCnt="6" custLinFactNeighborY="-327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2491FC-B9B3-41D5-A969-D37F36427B2A}" type="pres">
      <dgm:prSet presAssocID="{1DCE611A-5C63-45E3-A22B-120F1D084C15}" presName="rootConnector" presStyleLbl="node2" presStyleIdx="3" presStyleCnt="6"/>
      <dgm:spPr/>
      <dgm:t>
        <a:bodyPr/>
        <a:lstStyle/>
        <a:p>
          <a:endParaRPr lang="en-US"/>
        </a:p>
      </dgm:t>
    </dgm:pt>
    <dgm:pt modelId="{755F9247-5856-4B40-85C3-EB1016297B4F}" type="pres">
      <dgm:prSet presAssocID="{1DCE611A-5C63-45E3-A22B-120F1D084C15}" presName="hierChild4" presStyleCnt="0"/>
      <dgm:spPr/>
    </dgm:pt>
    <dgm:pt modelId="{5B056DFB-FE04-499F-A649-418E1624C460}" type="pres">
      <dgm:prSet presAssocID="{6B41518C-A82D-4820-AB2A-19CA1F2978E7}" presName="Name37" presStyleLbl="parChTrans1D3" presStyleIdx="4" presStyleCnt="7"/>
      <dgm:spPr/>
      <dgm:t>
        <a:bodyPr/>
        <a:lstStyle/>
        <a:p>
          <a:endParaRPr lang="en-US"/>
        </a:p>
      </dgm:t>
    </dgm:pt>
    <dgm:pt modelId="{B9234C00-73D0-4D0F-9810-A34D51C80C2D}" type="pres">
      <dgm:prSet presAssocID="{CD6EA600-4528-4330-A9E6-CD1C81085786}" presName="hierRoot2" presStyleCnt="0">
        <dgm:presLayoutVars>
          <dgm:hierBranch val="init"/>
        </dgm:presLayoutVars>
      </dgm:prSet>
      <dgm:spPr/>
    </dgm:pt>
    <dgm:pt modelId="{EC6E43E1-E40C-403A-8FCC-BCFC45ACDC99}" type="pres">
      <dgm:prSet presAssocID="{CD6EA600-4528-4330-A9E6-CD1C81085786}" presName="rootComposite" presStyleCnt="0"/>
      <dgm:spPr/>
    </dgm:pt>
    <dgm:pt modelId="{A432DF91-7196-46D9-AD84-F25698EF542B}" type="pres">
      <dgm:prSet presAssocID="{CD6EA600-4528-4330-A9E6-CD1C81085786}" presName="rootText" presStyleLbl="node3" presStyleIdx="4" presStyleCnt="7" custLinFactNeighborY="635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7D9209-E819-493C-AAC6-00C6F898EC5D}" type="pres">
      <dgm:prSet presAssocID="{CD6EA600-4528-4330-A9E6-CD1C81085786}" presName="rootConnector" presStyleLbl="node3" presStyleIdx="4" presStyleCnt="7"/>
      <dgm:spPr/>
      <dgm:t>
        <a:bodyPr/>
        <a:lstStyle/>
        <a:p>
          <a:endParaRPr lang="en-US"/>
        </a:p>
      </dgm:t>
    </dgm:pt>
    <dgm:pt modelId="{FAED3CE4-0C27-428E-9A38-3FDCD871B7FF}" type="pres">
      <dgm:prSet presAssocID="{CD6EA600-4528-4330-A9E6-CD1C81085786}" presName="hierChild4" presStyleCnt="0"/>
      <dgm:spPr/>
    </dgm:pt>
    <dgm:pt modelId="{B38B0293-1987-40C9-AD2E-964367D75FA3}" type="pres">
      <dgm:prSet presAssocID="{CD6EA600-4528-4330-A9E6-CD1C81085786}" presName="hierChild5" presStyleCnt="0"/>
      <dgm:spPr/>
    </dgm:pt>
    <dgm:pt modelId="{026C65E7-24D6-4679-82E0-E8EF86A9DED8}" type="pres">
      <dgm:prSet presAssocID="{1DCE611A-5C63-45E3-A22B-120F1D084C15}" presName="hierChild5" presStyleCnt="0"/>
      <dgm:spPr/>
    </dgm:pt>
    <dgm:pt modelId="{F811888F-3FA8-4420-939B-BDA032E2FDBD}" type="pres">
      <dgm:prSet presAssocID="{A6203FC8-0BB4-4922-BE78-D72A51CC8DE5}" presName="Name37" presStyleLbl="parChTrans1D2" presStyleIdx="4" presStyleCnt="6"/>
      <dgm:spPr/>
      <dgm:t>
        <a:bodyPr/>
        <a:lstStyle/>
        <a:p>
          <a:endParaRPr lang="en-US"/>
        </a:p>
      </dgm:t>
    </dgm:pt>
    <dgm:pt modelId="{D8010618-C357-487D-B02A-A913AB87A379}" type="pres">
      <dgm:prSet presAssocID="{C90F6AF5-6044-482B-A6E0-56B333C6D445}" presName="hierRoot2" presStyleCnt="0">
        <dgm:presLayoutVars>
          <dgm:hierBranch val="init"/>
        </dgm:presLayoutVars>
      </dgm:prSet>
      <dgm:spPr/>
    </dgm:pt>
    <dgm:pt modelId="{9283A274-3ED5-4F8B-BB9B-24CDD7BFEBC5}" type="pres">
      <dgm:prSet presAssocID="{C90F6AF5-6044-482B-A6E0-56B333C6D445}" presName="rootComposite" presStyleCnt="0"/>
      <dgm:spPr/>
    </dgm:pt>
    <dgm:pt modelId="{DA582141-3A98-4D96-8595-93292C6EF393}" type="pres">
      <dgm:prSet presAssocID="{C90F6AF5-6044-482B-A6E0-56B333C6D445}" presName="rootText" presStyleLbl="node2" presStyleIdx="4" presStyleCnt="6" custLinFactNeighborY="-327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C506E0-7C9D-4217-A28E-4A5F0C0FA39B}" type="pres">
      <dgm:prSet presAssocID="{C90F6AF5-6044-482B-A6E0-56B333C6D445}" presName="rootConnector" presStyleLbl="node2" presStyleIdx="4" presStyleCnt="6"/>
      <dgm:spPr/>
      <dgm:t>
        <a:bodyPr/>
        <a:lstStyle/>
        <a:p>
          <a:endParaRPr lang="en-US"/>
        </a:p>
      </dgm:t>
    </dgm:pt>
    <dgm:pt modelId="{70D128BB-D699-43D0-9507-F2D92207B507}" type="pres">
      <dgm:prSet presAssocID="{C90F6AF5-6044-482B-A6E0-56B333C6D445}" presName="hierChild4" presStyleCnt="0"/>
      <dgm:spPr/>
    </dgm:pt>
    <dgm:pt modelId="{86CF96F0-6BFE-402C-BA24-5EBBAF90A763}" type="pres">
      <dgm:prSet presAssocID="{EB179302-9C86-4643-AD95-8F3221801DF0}" presName="Name37" presStyleLbl="parChTrans1D3" presStyleIdx="5" presStyleCnt="7"/>
      <dgm:spPr/>
      <dgm:t>
        <a:bodyPr/>
        <a:lstStyle/>
        <a:p>
          <a:endParaRPr lang="en-US"/>
        </a:p>
      </dgm:t>
    </dgm:pt>
    <dgm:pt modelId="{11F2D96F-4E77-4017-8361-3D59009901B2}" type="pres">
      <dgm:prSet presAssocID="{98B98293-E797-4971-8CB3-44D1358CAE6D}" presName="hierRoot2" presStyleCnt="0">
        <dgm:presLayoutVars>
          <dgm:hierBranch val="init"/>
        </dgm:presLayoutVars>
      </dgm:prSet>
      <dgm:spPr/>
    </dgm:pt>
    <dgm:pt modelId="{D605D446-FCC6-4841-8BCE-64AE88C62F37}" type="pres">
      <dgm:prSet presAssocID="{98B98293-E797-4971-8CB3-44D1358CAE6D}" presName="rootComposite" presStyleCnt="0"/>
      <dgm:spPr/>
    </dgm:pt>
    <dgm:pt modelId="{91051AB8-4938-4FCB-A1E6-1453DFC0DD70}" type="pres">
      <dgm:prSet presAssocID="{98B98293-E797-4971-8CB3-44D1358CAE6D}" presName="rootText" presStyleLbl="node3" presStyleIdx="5" presStyleCnt="7" custLinFactNeighborY="635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F691F96-9DD5-4D72-957E-4623F71DAE40}" type="pres">
      <dgm:prSet presAssocID="{98B98293-E797-4971-8CB3-44D1358CAE6D}" presName="rootConnector" presStyleLbl="node3" presStyleIdx="5" presStyleCnt="7"/>
      <dgm:spPr/>
      <dgm:t>
        <a:bodyPr/>
        <a:lstStyle/>
        <a:p>
          <a:endParaRPr lang="en-US"/>
        </a:p>
      </dgm:t>
    </dgm:pt>
    <dgm:pt modelId="{624B9036-4223-4637-BA50-EF712F3A2EF4}" type="pres">
      <dgm:prSet presAssocID="{98B98293-E797-4971-8CB3-44D1358CAE6D}" presName="hierChild4" presStyleCnt="0"/>
      <dgm:spPr/>
    </dgm:pt>
    <dgm:pt modelId="{465A657A-51B3-4E33-BE0A-64B1D6E4304D}" type="pres">
      <dgm:prSet presAssocID="{98B98293-E797-4971-8CB3-44D1358CAE6D}" presName="hierChild5" presStyleCnt="0"/>
      <dgm:spPr/>
    </dgm:pt>
    <dgm:pt modelId="{70FDC7FD-9E9F-44FB-9BFA-C6077A55077E}" type="pres">
      <dgm:prSet presAssocID="{C90F6AF5-6044-482B-A6E0-56B333C6D445}" presName="hierChild5" presStyleCnt="0"/>
      <dgm:spPr/>
    </dgm:pt>
    <dgm:pt modelId="{141A0B95-067D-4695-9303-D666979CAA1A}" type="pres">
      <dgm:prSet presAssocID="{C444E7F7-4BD9-4D9B-8E90-629B68BD4E74}" presName="hierChild3" presStyleCnt="0"/>
      <dgm:spPr/>
    </dgm:pt>
    <dgm:pt modelId="{42BC9879-98E2-407F-BE5D-7BDA0CB21913}" type="pres">
      <dgm:prSet presAssocID="{B205A038-B8BF-4639-866D-D769714D18EE}" presName="hierRoot1" presStyleCnt="0">
        <dgm:presLayoutVars>
          <dgm:hierBranch val="init"/>
        </dgm:presLayoutVars>
      </dgm:prSet>
      <dgm:spPr/>
    </dgm:pt>
    <dgm:pt modelId="{3810961E-D283-49BC-98AE-36288271F037}" type="pres">
      <dgm:prSet presAssocID="{B205A038-B8BF-4639-866D-D769714D18EE}" presName="rootComposite1" presStyleCnt="0"/>
      <dgm:spPr/>
    </dgm:pt>
    <dgm:pt modelId="{C7D1020C-33FC-4585-95D2-7ACE123D9F1F}" type="pres">
      <dgm:prSet presAssocID="{B205A038-B8BF-4639-866D-D769714D18EE}" presName="rootText1" presStyleLbl="node0" presStyleIdx="2" presStyleCnt="3" custLinFactY="-78944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5BF6CE-80BC-4D08-A5D2-4648807C8DF9}" type="pres">
      <dgm:prSet presAssocID="{B205A038-B8BF-4639-866D-D769714D18E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9C0834D-71AE-42A6-8707-369095CDBD1A}" type="pres">
      <dgm:prSet presAssocID="{B205A038-B8BF-4639-866D-D769714D18EE}" presName="hierChild2" presStyleCnt="0"/>
      <dgm:spPr/>
    </dgm:pt>
    <dgm:pt modelId="{C505007D-BC0C-42A9-9C98-5BE6BF97B76D}" type="pres">
      <dgm:prSet presAssocID="{69B3A52B-8159-449F-864D-2C088BDBCDA1}" presName="Name37" presStyleLbl="parChTrans1D2" presStyleIdx="5" presStyleCnt="6"/>
      <dgm:spPr/>
      <dgm:t>
        <a:bodyPr/>
        <a:lstStyle/>
        <a:p>
          <a:endParaRPr lang="en-US"/>
        </a:p>
      </dgm:t>
    </dgm:pt>
    <dgm:pt modelId="{32BB38A0-6F4D-4206-A312-DB49CD35A506}" type="pres">
      <dgm:prSet presAssocID="{1ED60FB9-638E-4B8D-937F-4C8BC3E6B3F5}" presName="hierRoot2" presStyleCnt="0">
        <dgm:presLayoutVars>
          <dgm:hierBranch val="init"/>
        </dgm:presLayoutVars>
      </dgm:prSet>
      <dgm:spPr/>
    </dgm:pt>
    <dgm:pt modelId="{535649B5-D19B-432B-BC1F-800B349A9485}" type="pres">
      <dgm:prSet presAssocID="{1ED60FB9-638E-4B8D-937F-4C8BC3E6B3F5}" presName="rootComposite" presStyleCnt="0"/>
      <dgm:spPr/>
    </dgm:pt>
    <dgm:pt modelId="{9A6BF6EE-F431-4CFD-AB7A-74D37B0BE0C8}" type="pres">
      <dgm:prSet presAssocID="{1ED60FB9-638E-4B8D-937F-4C8BC3E6B3F5}" presName="rootText" presStyleLbl="node2" presStyleIdx="5" presStyleCnt="6" custLinFactNeighborY="-327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3514A6-A40C-44B6-A59C-B0FDBA747302}" type="pres">
      <dgm:prSet presAssocID="{1ED60FB9-638E-4B8D-937F-4C8BC3E6B3F5}" presName="rootConnector" presStyleLbl="node2" presStyleIdx="5" presStyleCnt="6"/>
      <dgm:spPr/>
      <dgm:t>
        <a:bodyPr/>
        <a:lstStyle/>
        <a:p>
          <a:endParaRPr lang="en-US"/>
        </a:p>
      </dgm:t>
    </dgm:pt>
    <dgm:pt modelId="{441AA4A7-FF38-4E4C-907E-D8F08ABE966F}" type="pres">
      <dgm:prSet presAssocID="{1ED60FB9-638E-4B8D-937F-4C8BC3E6B3F5}" presName="hierChild4" presStyleCnt="0"/>
      <dgm:spPr/>
    </dgm:pt>
    <dgm:pt modelId="{811BC2D0-8413-41F7-A5E4-5BD5DD4EA016}" type="pres">
      <dgm:prSet presAssocID="{67485459-821A-4EFA-BFB9-DB3FE6FB5671}" presName="Name37" presStyleLbl="parChTrans1D3" presStyleIdx="6" presStyleCnt="7"/>
      <dgm:spPr/>
      <dgm:t>
        <a:bodyPr/>
        <a:lstStyle/>
        <a:p>
          <a:endParaRPr lang="en-US"/>
        </a:p>
      </dgm:t>
    </dgm:pt>
    <dgm:pt modelId="{C626B4D5-C57C-4A82-8909-8A5F6D5FB2C6}" type="pres">
      <dgm:prSet presAssocID="{BF39278C-B4EC-4A51-BA39-D704DDEBE57F}" presName="hierRoot2" presStyleCnt="0">
        <dgm:presLayoutVars>
          <dgm:hierBranch val="init"/>
        </dgm:presLayoutVars>
      </dgm:prSet>
      <dgm:spPr/>
    </dgm:pt>
    <dgm:pt modelId="{95E74DE3-E1FC-4A2A-A014-2AC5BB6DFDF1}" type="pres">
      <dgm:prSet presAssocID="{BF39278C-B4EC-4A51-BA39-D704DDEBE57F}" presName="rootComposite" presStyleCnt="0"/>
      <dgm:spPr/>
    </dgm:pt>
    <dgm:pt modelId="{AD86CBE4-BC84-4A8F-A77F-C257F2B30188}" type="pres">
      <dgm:prSet presAssocID="{BF39278C-B4EC-4A51-BA39-D704DDEBE57F}" presName="rootText" presStyleLbl="node3" presStyleIdx="6" presStyleCnt="7" custLinFactNeighborY="635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EA10DB-3399-48B4-A428-678A47AF94F9}" type="pres">
      <dgm:prSet presAssocID="{BF39278C-B4EC-4A51-BA39-D704DDEBE57F}" presName="rootConnector" presStyleLbl="node3" presStyleIdx="6" presStyleCnt="7"/>
      <dgm:spPr/>
      <dgm:t>
        <a:bodyPr/>
        <a:lstStyle/>
        <a:p>
          <a:endParaRPr lang="en-US"/>
        </a:p>
      </dgm:t>
    </dgm:pt>
    <dgm:pt modelId="{BDF62805-BDC5-45CC-8A6A-C38A89CFDCE5}" type="pres">
      <dgm:prSet presAssocID="{BF39278C-B4EC-4A51-BA39-D704DDEBE57F}" presName="hierChild4" presStyleCnt="0"/>
      <dgm:spPr/>
    </dgm:pt>
    <dgm:pt modelId="{4A2CA2EB-1275-4F2D-9A34-032C13A9CF7D}" type="pres">
      <dgm:prSet presAssocID="{BF39278C-B4EC-4A51-BA39-D704DDEBE57F}" presName="hierChild5" presStyleCnt="0"/>
      <dgm:spPr/>
    </dgm:pt>
    <dgm:pt modelId="{091679BC-9D39-4751-BFC6-D5C0D3D505F2}" type="pres">
      <dgm:prSet presAssocID="{1ED60FB9-638E-4B8D-937F-4C8BC3E6B3F5}" presName="hierChild5" presStyleCnt="0"/>
      <dgm:spPr/>
    </dgm:pt>
    <dgm:pt modelId="{B709A624-A56B-4C54-9EF9-4CA033E928ED}" type="pres">
      <dgm:prSet presAssocID="{B205A038-B8BF-4639-866D-D769714D18EE}" presName="hierChild3" presStyleCnt="0"/>
      <dgm:spPr/>
    </dgm:pt>
  </dgm:ptLst>
  <dgm:cxnLst>
    <dgm:cxn modelId="{DCA85B81-5F52-48DF-BA55-CF9390B1BD85}" type="presOf" srcId="{7DA3AE31-3342-4B05-9E8B-8E74916E1744}" destId="{73B7C815-B1A6-41FB-BC3C-9ADD12FCA318}" srcOrd="0" destOrd="0" presId="urn:microsoft.com/office/officeart/2005/8/layout/orgChart1"/>
    <dgm:cxn modelId="{DCAE26FB-8040-4474-BB53-EABCE3AF728B}" type="presOf" srcId="{1DCE611A-5C63-45E3-A22B-120F1D084C15}" destId="{52C19B1D-EFFD-4970-B6FA-E459E7A5835A}" srcOrd="0" destOrd="0" presId="urn:microsoft.com/office/officeart/2005/8/layout/orgChart1"/>
    <dgm:cxn modelId="{9C5A3862-5705-4FAB-93CD-BA8A19A2838D}" type="presOf" srcId="{A6203FC8-0BB4-4922-BE78-D72A51CC8DE5}" destId="{F811888F-3FA8-4420-939B-BDA032E2FDBD}" srcOrd="0" destOrd="0" presId="urn:microsoft.com/office/officeart/2005/8/layout/orgChart1"/>
    <dgm:cxn modelId="{0BBBAD7B-156F-4409-A126-CD22BB2C0F4F}" type="presOf" srcId="{9E09E8D8-4802-4FF2-994E-CCC818EBD0E2}" destId="{7EE1CEAA-5933-49EA-B190-B22028AAECB2}" srcOrd="1" destOrd="0" presId="urn:microsoft.com/office/officeart/2005/8/layout/orgChart1"/>
    <dgm:cxn modelId="{3A1B68D4-F820-4008-A61C-0870A88C3F2C}" srcId="{C444E7F7-4BD9-4D9B-8E90-629B68BD4E74}" destId="{1DCE611A-5C63-45E3-A22B-120F1D084C15}" srcOrd="0" destOrd="0" parTransId="{7867C3E4-CFE0-4C54-B221-CE1700F07B50}" sibTransId="{590B3ACB-074E-4DE1-B993-ACCD21FD3BCB}"/>
    <dgm:cxn modelId="{BA902BF9-FD0F-4419-9DC8-2673360969BA}" type="presOf" srcId="{ABDDF286-8F1E-4DDA-BBAD-05AEB0363790}" destId="{CD9DB38C-2122-4C51-945F-023B92E75660}" srcOrd="0" destOrd="0" presId="urn:microsoft.com/office/officeart/2005/8/layout/orgChart1"/>
    <dgm:cxn modelId="{B47F1EDA-85EA-4EA0-BA8B-7F68C82B8792}" srcId="{C90F6AF5-6044-482B-A6E0-56B333C6D445}" destId="{98B98293-E797-4971-8CB3-44D1358CAE6D}" srcOrd="0" destOrd="0" parTransId="{EB179302-9C86-4643-AD95-8F3221801DF0}" sibTransId="{C3DFFFED-29E9-4C83-BCB6-85F0B7BC6B61}"/>
    <dgm:cxn modelId="{0EBBF9CB-92F5-4075-9B7B-F5941DC36C56}" type="presOf" srcId="{31591566-4F91-4A89-9257-0D2E4B743DC1}" destId="{F164F076-A61A-4B86-8824-FB998A3651A4}" srcOrd="0" destOrd="0" presId="urn:microsoft.com/office/officeart/2005/8/layout/orgChart1"/>
    <dgm:cxn modelId="{0CD7D854-9F58-4A56-90D3-13EAA52CD7FC}" type="presOf" srcId="{BF39278C-B4EC-4A51-BA39-D704DDEBE57F}" destId="{B7EA10DB-3399-48B4-A428-678A47AF94F9}" srcOrd="1" destOrd="0" presId="urn:microsoft.com/office/officeart/2005/8/layout/orgChart1"/>
    <dgm:cxn modelId="{BEFF37A3-6704-43D6-A0B9-799E268BACAB}" type="presOf" srcId="{EB179302-9C86-4643-AD95-8F3221801DF0}" destId="{86CF96F0-6BFE-402C-BA24-5EBBAF90A763}" srcOrd="0" destOrd="0" presId="urn:microsoft.com/office/officeart/2005/8/layout/orgChart1"/>
    <dgm:cxn modelId="{144A8A3E-33F7-479C-9DFC-787DD6662AE7}" srcId="{06A5DA1F-B32F-4EB9-937B-6D89EA620C8E}" destId="{3761026F-21BD-4626-854A-4A410D323910}" srcOrd="0" destOrd="0" parTransId="{F8C052BB-606C-4CE9-9012-3E5FFFD0FF85}" sibTransId="{DB503C13-D4C9-4399-8C8B-2D175D14D9F4}"/>
    <dgm:cxn modelId="{AD9A78D4-FC17-42BE-B1B3-3D1AED4253B2}" type="presOf" srcId="{15282638-0A68-433B-B784-654CE95B8C16}" destId="{15F79D9F-E0E8-4980-AFFB-0A1637B11DEE}" srcOrd="0" destOrd="0" presId="urn:microsoft.com/office/officeart/2005/8/layout/orgChart1"/>
    <dgm:cxn modelId="{76B0A621-C008-4BAB-8A91-E8652A24C2F2}" type="presOf" srcId="{1DCE611A-5C63-45E3-A22B-120F1D084C15}" destId="{992491FC-B9B3-41D5-A969-D37F36427B2A}" srcOrd="1" destOrd="0" presId="urn:microsoft.com/office/officeart/2005/8/layout/orgChart1"/>
    <dgm:cxn modelId="{7B053CFE-28DC-4E99-9E21-BEC2406CAECD}" srcId="{3761026F-21BD-4626-854A-4A410D323910}" destId="{F71C6D31-1A5C-4C87-853F-872284A9FA7D}" srcOrd="0" destOrd="0" parTransId="{C1E9E9CA-08B1-4BEA-97F5-E40F2D561DFB}" sibTransId="{9C44FD6E-A36F-4305-9066-7C2668525C2F}"/>
    <dgm:cxn modelId="{800C493F-ECED-42AE-9695-15216C7F7D0C}" type="presOf" srcId="{F9040ABF-C697-459D-8D4F-182E86E55DFC}" destId="{38C90DE7-16A8-4710-B787-3A92B42A23D4}" srcOrd="0" destOrd="0" presId="urn:microsoft.com/office/officeart/2005/8/layout/orgChart1"/>
    <dgm:cxn modelId="{47BC5F36-88BD-4D85-9457-978F846A08DF}" type="presOf" srcId="{A241235C-97D8-4755-8C0E-00FED6739D7E}" destId="{C795EE9D-AE84-40FB-949E-268AE4A91401}" srcOrd="1" destOrd="0" presId="urn:microsoft.com/office/officeart/2005/8/layout/orgChart1"/>
    <dgm:cxn modelId="{D75095A0-14A4-4F16-9F56-A3FE2AE8DA88}" type="presOf" srcId="{0E634940-26A4-49D7-ABD9-E36EDA57350B}" destId="{7B1D5B3C-A974-4445-8F32-FF18A3ADD9D6}" srcOrd="1" destOrd="0" presId="urn:microsoft.com/office/officeart/2005/8/layout/orgChart1"/>
    <dgm:cxn modelId="{B55A67C5-7DBA-457D-8533-E65D9155F53C}" srcId="{06A5DA1F-B32F-4EB9-937B-6D89EA620C8E}" destId="{C444E7F7-4BD9-4D9B-8E90-629B68BD4E74}" srcOrd="1" destOrd="0" parTransId="{E89DC372-A77A-4FA9-8059-0C049625921B}" sibTransId="{C9E3D735-B0B0-45E2-8A2A-4A15BD58AB96}"/>
    <dgm:cxn modelId="{A7EFF397-A213-42C4-A81D-F02DDCDACF4E}" type="presOf" srcId="{F71C6D31-1A5C-4C87-853F-872284A9FA7D}" destId="{AACD167D-C670-45FA-952B-11E690D77B12}" srcOrd="1" destOrd="0" presId="urn:microsoft.com/office/officeart/2005/8/layout/orgChart1"/>
    <dgm:cxn modelId="{604C1C46-3DD9-4D51-BBD6-4A5DE0CA59DD}" type="presOf" srcId="{AE55E200-4B66-48A5-ABEC-6453EB15F774}" destId="{F41EFD7A-8128-4FF2-A0FE-BC3B4229AB3F}" srcOrd="0" destOrd="0" presId="urn:microsoft.com/office/officeart/2005/8/layout/orgChart1"/>
    <dgm:cxn modelId="{C4107946-65E9-436D-AC6E-B0BE8871EDED}" type="presOf" srcId="{CAAEC344-3D14-4C61-AEAD-AAADBD14FCC0}" destId="{FB10C2A8-715F-4C39-A017-53E1B863208C}" srcOrd="0" destOrd="0" presId="urn:microsoft.com/office/officeart/2005/8/layout/orgChart1"/>
    <dgm:cxn modelId="{B4D975AF-D0A1-4185-BA51-13BA617C2B65}" type="presOf" srcId="{F9040ABF-C697-459D-8D4F-182E86E55DFC}" destId="{6413F7E4-988B-4DBD-9E72-1756B0411E19}" srcOrd="1" destOrd="0" presId="urn:microsoft.com/office/officeart/2005/8/layout/orgChart1"/>
    <dgm:cxn modelId="{1082F75D-2150-4189-BD41-CAE432FDBC34}" type="presOf" srcId="{C444E7F7-4BD9-4D9B-8E90-629B68BD4E74}" destId="{39499768-B0B0-4482-8CC7-85E6281EB309}" srcOrd="0" destOrd="0" presId="urn:microsoft.com/office/officeart/2005/8/layout/orgChart1"/>
    <dgm:cxn modelId="{7E4A42CE-9263-4146-BF67-81E3E3B9F507}" type="presOf" srcId="{660CFCA9-C652-424A-B9D0-84205FE74AD8}" destId="{BFEE05A5-6590-41D4-A6E3-C8A68CC039C5}" srcOrd="1" destOrd="0" presId="urn:microsoft.com/office/officeart/2005/8/layout/orgChart1"/>
    <dgm:cxn modelId="{C4C9F585-9103-448F-A2DD-65F726834DD3}" type="presOf" srcId="{98B98293-E797-4971-8CB3-44D1358CAE6D}" destId="{91051AB8-4938-4FCB-A1E6-1453DFC0DD70}" srcOrd="0" destOrd="0" presId="urn:microsoft.com/office/officeart/2005/8/layout/orgChart1"/>
    <dgm:cxn modelId="{53619BE8-E03C-4562-9900-7978760A2418}" srcId="{1DCE611A-5C63-45E3-A22B-120F1D084C15}" destId="{CD6EA600-4528-4330-A9E6-CD1C81085786}" srcOrd="0" destOrd="0" parTransId="{6B41518C-A82D-4820-AB2A-19CA1F2978E7}" sibTransId="{AF1B78E6-87E9-4C81-8F74-4537910A76B0}"/>
    <dgm:cxn modelId="{0C7E2BB9-541C-4032-B6DA-854C7E1554FC}" srcId="{F71C6D31-1A5C-4C87-853F-872284A9FA7D}" destId="{660CFCA9-C652-424A-B9D0-84205FE74AD8}" srcOrd="0" destOrd="0" parTransId="{84C8E1BD-7755-4E03-839E-8D1AEF70083D}" sibTransId="{D769576A-9B77-410A-A5C8-776AA9E88509}"/>
    <dgm:cxn modelId="{930981C4-AC22-49DF-B09C-1AFF5CFA7FAC}" type="presOf" srcId="{3761026F-21BD-4626-854A-4A410D323910}" destId="{6C7F277E-2E96-4A0C-8A0F-32211D0D3299}" srcOrd="1" destOrd="0" presId="urn:microsoft.com/office/officeart/2005/8/layout/orgChart1"/>
    <dgm:cxn modelId="{74CB2F51-CA30-4FDF-A394-C9DFC0CDE530}" srcId="{3761026F-21BD-4626-854A-4A410D323910}" destId="{7DA3AE31-3342-4B05-9E8B-8E74916E1744}" srcOrd="2" destOrd="0" parTransId="{0FFA2875-FD08-49BC-9440-7EDACE1E6588}" sibTransId="{BD34B15A-1432-476C-9128-49B4BFAE5BF9}"/>
    <dgm:cxn modelId="{CA800684-A93F-4E48-B228-FE4687DAD781}" type="presOf" srcId="{660CFCA9-C652-424A-B9D0-84205FE74AD8}" destId="{E9BD0414-1883-490F-B5F5-B3E2B0B712D8}" srcOrd="0" destOrd="0" presId="urn:microsoft.com/office/officeart/2005/8/layout/orgChart1"/>
    <dgm:cxn modelId="{841B5930-5719-4903-BD61-4C579ED24EF8}" type="presOf" srcId="{69B3A52B-8159-449F-864D-2C088BDBCDA1}" destId="{C505007D-BC0C-42A9-9C98-5BE6BF97B76D}" srcOrd="0" destOrd="0" presId="urn:microsoft.com/office/officeart/2005/8/layout/orgChart1"/>
    <dgm:cxn modelId="{CD4BBF86-2E05-41A3-AFC5-FFE300D8BA8F}" type="presOf" srcId="{C444E7F7-4BD9-4D9B-8E90-629B68BD4E74}" destId="{584C2C2C-2779-4789-BD99-96DEBA387C35}" srcOrd="1" destOrd="0" presId="urn:microsoft.com/office/officeart/2005/8/layout/orgChart1"/>
    <dgm:cxn modelId="{A0CA0239-A7C9-41C2-8501-E3C59DD5AFFF}" srcId="{06A5DA1F-B32F-4EB9-937B-6D89EA620C8E}" destId="{B205A038-B8BF-4639-866D-D769714D18EE}" srcOrd="2" destOrd="0" parTransId="{EC06710A-0210-4BCD-B1FF-1675EC25920E}" sibTransId="{5D4C7756-884E-44F8-BAA8-6C28FDE596E0}"/>
    <dgm:cxn modelId="{E64224A0-6451-46E5-92DC-7AB740C71718}" type="presOf" srcId="{B1FB04E8-8580-462A-B8A2-43E84C6B6C04}" destId="{5226F41A-737B-4089-AB81-2556E8C5D170}" srcOrd="0" destOrd="0" presId="urn:microsoft.com/office/officeart/2005/8/layout/orgChart1"/>
    <dgm:cxn modelId="{CF7268AB-1E61-415B-9EF8-B27710E8827B}" type="presOf" srcId="{B205A038-B8BF-4639-866D-D769714D18EE}" destId="{C7D1020C-33FC-4585-95D2-7ACE123D9F1F}" srcOrd="0" destOrd="0" presId="urn:microsoft.com/office/officeart/2005/8/layout/orgChart1"/>
    <dgm:cxn modelId="{A9F4B9A5-009B-4CAE-9A5F-0D57D652DE72}" type="presOf" srcId="{1ED60FB9-638E-4B8D-937F-4C8BC3E6B3F5}" destId="{9A6BF6EE-F431-4CFD-AB7A-74D37B0BE0C8}" srcOrd="0" destOrd="0" presId="urn:microsoft.com/office/officeart/2005/8/layout/orgChart1"/>
    <dgm:cxn modelId="{F8F57A23-164D-49AF-8F97-1B3B1C634C8E}" type="presOf" srcId="{0E634940-26A4-49D7-ABD9-E36EDA57350B}" destId="{D2E3BB8E-8C06-4E12-9930-01F58A7F98A2}" srcOrd="0" destOrd="0" presId="urn:microsoft.com/office/officeart/2005/8/layout/orgChart1"/>
    <dgm:cxn modelId="{54119662-DAB4-488D-9DC2-6FA185C0F684}" type="presOf" srcId="{CD6EA600-4528-4330-A9E6-CD1C81085786}" destId="{657D9209-E819-493C-AAC6-00C6F898EC5D}" srcOrd="1" destOrd="0" presId="urn:microsoft.com/office/officeart/2005/8/layout/orgChart1"/>
    <dgm:cxn modelId="{50D9B68F-2EC3-4430-9FFE-0A48F380889F}" type="presOf" srcId="{7867C3E4-CFE0-4C54-B221-CE1700F07B50}" destId="{72B48BEC-41A7-4D33-8DA7-ADCECE857BCE}" srcOrd="0" destOrd="0" presId="urn:microsoft.com/office/officeart/2005/8/layout/orgChart1"/>
    <dgm:cxn modelId="{3392F647-6446-4DFD-9148-40E70CA7C209}" type="presOf" srcId="{15282638-0A68-433B-B784-654CE95B8C16}" destId="{49DE80CD-EF8E-4B60-AF33-1DAF776B7794}" srcOrd="1" destOrd="0" presId="urn:microsoft.com/office/officeart/2005/8/layout/orgChart1"/>
    <dgm:cxn modelId="{37BAFB8F-DBA3-4310-B72A-CBB5E48A739B}" type="presOf" srcId="{6B41518C-A82D-4820-AB2A-19CA1F2978E7}" destId="{5B056DFB-FE04-499F-A649-418E1624C460}" srcOrd="0" destOrd="0" presId="urn:microsoft.com/office/officeart/2005/8/layout/orgChart1"/>
    <dgm:cxn modelId="{6CAF3664-D586-4BBD-88DB-BA02234E3FA7}" srcId="{3761026F-21BD-4626-854A-4A410D323910}" destId="{15282638-0A68-433B-B784-654CE95B8C16}" srcOrd="1" destOrd="0" parTransId="{AE55E200-4B66-48A5-ABEC-6453EB15F774}" sibTransId="{3E64A8A2-7A5C-4FA0-866A-F82E22DFE156}"/>
    <dgm:cxn modelId="{31A9FC65-1EA3-43FE-AB0B-8F56A4C9E34B}" type="presOf" srcId="{45917979-69DF-4383-875C-C3A10BB3C92C}" destId="{1D659D54-BCEA-48B5-95BC-C54D4999D34A}" srcOrd="0" destOrd="0" presId="urn:microsoft.com/office/officeart/2005/8/layout/orgChart1"/>
    <dgm:cxn modelId="{308C076D-2AE3-4EA3-B9FE-9EC2C28DAE0C}" srcId="{9E09E8D8-4802-4FF2-994E-CCC818EBD0E2}" destId="{A241235C-97D8-4755-8C0E-00FED6739D7E}" srcOrd="0" destOrd="0" parTransId="{6B0CDB26-71CB-4D9D-A4F2-62C67917657F}" sibTransId="{5E5378E6-D200-4907-8869-1DFAC5BBF4EB}"/>
    <dgm:cxn modelId="{B0BE4F2A-B5C8-4938-9199-71835D4C175C}" srcId="{1ED60FB9-638E-4B8D-937F-4C8BC3E6B3F5}" destId="{BF39278C-B4EC-4A51-BA39-D704DDEBE57F}" srcOrd="0" destOrd="0" parTransId="{67485459-821A-4EFA-BFB9-DB3FE6FB5671}" sibTransId="{9A00A818-43C4-4963-B7FB-EBF383752DF7}"/>
    <dgm:cxn modelId="{3F47B802-D21F-4028-A65C-DDD4ED3555C3}" type="presOf" srcId="{C90F6AF5-6044-482B-A6E0-56B333C6D445}" destId="{DA582141-3A98-4D96-8595-93292C6EF393}" srcOrd="0" destOrd="0" presId="urn:microsoft.com/office/officeart/2005/8/layout/orgChart1"/>
    <dgm:cxn modelId="{2FF23F42-258E-4919-A839-54A268FFBFDE}" type="presOf" srcId="{B205A038-B8BF-4639-866D-D769714D18EE}" destId="{DA5BF6CE-80BC-4D08-A5D2-4648807C8DF9}" srcOrd="1" destOrd="0" presId="urn:microsoft.com/office/officeart/2005/8/layout/orgChart1"/>
    <dgm:cxn modelId="{AE795D58-4A09-4DF4-84EE-DF85D86AA015}" srcId="{F71C6D31-1A5C-4C87-853F-872284A9FA7D}" destId="{9E09E8D8-4802-4FF2-994E-CCC818EBD0E2}" srcOrd="1" destOrd="0" parTransId="{31591566-4F91-4A89-9257-0D2E4B743DC1}" sibTransId="{2D15DF03-18E6-477C-9D7B-1CE9AAE6C9CA}"/>
    <dgm:cxn modelId="{BA17467A-04DE-415F-B64F-D3B9B517C3C9}" srcId="{15282638-0A68-433B-B784-654CE95B8C16}" destId="{F9040ABF-C697-459D-8D4F-182E86E55DFC}" srcOrd="0" destOrd="0" parTransId="{CAAEC344-3D14-4C61-AEAD-AAADBD14FCC0}" sibTransId="{0DE0E0C4-2EEA-41A1-9778-A40CBD46A5DD}"/>
    <dgm:cxn modelId="{2901F291-2D49-4181-9922-E30F51B4EEE8}" srcId="{7DA3AE31-3342-4B05-9E8B-8E74916E1744}" destId="{0E634940-26A4-49D7-ABD9-E36EDA57350B}" srcOrd="0" destOrd="0" parTransId="{B1FB04E8-8580-462A-B8A2-43E84C6B6C04}" sibTransId="{B798DEC1-632E-4D40-A30A-C447B6432A0F}"/>
    <dgm:cxn modelId="{9A0F130D-186F-40C1-9305-CBE5B00E1E84}" type="presOf" srcId="{7DA3AE31-3342-4B05-9E8B-8E74916E1744}" destId="{DFC11094-8FBF-42C2-8590-53B4FF0FC1AC}" srcOrd="1" destOrd="0" presId="urn:microsoft.com/office/officeart/2005/8/layout/orgChart1"/>
    <dgm:cxn modelId="{26174542-7A0E-4D22-A2C9-DBE3E3811921}" type="presOf" srcId="{1ED60FB9-638E-4B8D-937F-4C8BC3E6B3F5}" destId="{F83514A6-A40C-44B6-A59C-B0FDBA747302}" srcOrd="1" destOrd="0" presId="urn:microsoft.com/office/officeart/2005/8/layout/orgChart1"/>
    <dgm:cxn modelId="{C7B548A5-EF46-4B85-A041-1028EE685F62}" type="presOf" srcId="{06A5DA1F-B32F-4EB9-937B-6D89EA620C8E}" destId="{3BE94C2D-0BCB-418A-980A-90DFA608EC71}" srcOrd="0" destOrd="0" presId="urn:microsoft.com/office/officeart/2005/8/layout/orgChart1"/>
    <dgm:cxn modelId="{ADBE69C6-1952-45F7-8CD1-B93D1D4EFF8F}" type="presOf" srcId="{CD6EA600-4528-4330-A9E6-CD1C81085786}" destId="{A432DF91-7196-46D9-AD84-F25698EF542B}" srcOrd="0" destOrd="0" presId="urn:microsoft.com/office/officeart/2005/8/layout/orgChart1"/>
    <dgm:cxn modelId="{7D9F2598-50A2-4315-8B79-3AF5A34D83B0}" type="presOf" srcId="{6B0CDB26-71CB-4D9D-A4F2-62C67917657F}" destId="{4078E812-DAFA-48BE-B114-96ECC96C2A92}" srcOrd="0" destOrd="0" presId="urn:microsoft.com/office/officeart/2005/8/layout/orgChart1"/>
    <dgm:cxn modelId="{39EB7198-C000-429D-9C79-7FC5E4EF95C1}" type="presOf" srcId="{A241235C-97D8-4755-8C0E-00FED6739D7E}" destId="{36505F1B-582F-4881-B827-AAC48991E321}" srcOrd="0" destOrd="0" presId="urn:microsoft.com/office/officeart/2005/8/layout/orgChart1"/>
    <dgm:cxn modelId="{5AAC477C-3A87-440D-A576-B33CCA09E269}" srcId="{C444E7F7-4BD9-4D9B-8E90-629B68BD4E74}" destId="{C90F6AF5-6044-482B-A6E0-56B333C6D445}" srcOrd="1" destOrd="0" parTransId="{A6203FC8-0BB4-4922-BE78-D72A51CC8DE5}" sibTransId="{3EB4C503-CE59-4037-8D56-245EB0B7C6D5}"/>
    <dgm:cxn modelId="{6CE4E79B-597B-4CEA-B047-9332D1277BD1}" srcId="{B205A038-B8BF-4639-866D-D769714D18EE}" destId="{1ED60FB9-638E-4B8D-937F-4C8BC3E6B3F5}" srcOrd="0" destOrd="0" parTransId="{69B3A52B-8159-449F-864D-2C088BDBCDA1}" sibTransId="{2256F7A0-99AF-4CCA-ACB3-588115FD6B5C}"/>
    <dgm:cxn modelId="{EF764E7B-A894-4918-A370-5839D8111878}" type="presOf" srcId="{C1E9E9CA-08B1-4BEA-97F5-E40F2D561DFB}" destId="{64DDAA61-3FC4-488E-BE10-6AB4BD0FAA97}" srcOrd="0" destOrd="0" presId="urn:microsoft.com/office/officeart/2005/8/layout/orgChart1"/>
    <dgm:cxn modelId="{32922301-484F-45AA-B6C5-389BC34D85E3}" type="presOf" srcId="{C90F6AF5-6044-482B-A6E0-56B333C6D445}" destId="{63C506E0-7C9D-4217-A28E-4A5F0C0FA39B}" srcOrd="1" destOrd="0" presId="urn:microsoft.com/office/officeart/2005/8/layout/orgChart1"/>
    <dgm:cxn modelId="{5DFAF72D-42C1-4CFD-B317-DCD0DE3D6B39}" type="presOf" srcId="{ABDDF286-8F1E-4DDA-BBAD-05AEB0363790}" destId="{9E2EF3AB-7D94-45B8-BE2E-44B307F69759}" srcOrd="1" destOrd="0" presId="urn:microsoft.com/office/officeart/2005/8/layout/orgChart1"/>
    <dgm:cxn modelId="{605A80A1-ED34-43AC-877C-891823551441}" type="presOf" srcId="{BF39278C-B4EC-4A51-BA39-D704DDEBE57F}" destId="{AD86CBE4-BC84-4A8F-A77F-C257F2B30188}" srcOrd="0" destOrd="0" presId="urn:microsoft.com/office/officeart/2005/8/layout/orgChart1"/>
    <dgm:cxn modelId="{644BD930-29E4-45A8-86C0-445D20654953}" srcId="{660CFCA9-C652-424A-B9D0-84205FE74AD8}" destId="{ABDDF286-8F1E-4DDA-BBAD-05AEB0363790}" srcOrd="0" destOrd="0" parTransId="{45917979-69DF-4383-875C-C3A10BB3C92C}" sibTransId="{E697EBB1-901D-43F6-AF4E-A7BB2584EBBA}"/>
    <dgm:cxn modelId="{43F33525-9058-4A67-99DC-2C552B01EB7F}" type="presOf" srcId="{9E09E8D8-4802-4FF2-994E-CCC818EBD0E2}" destId="{54D4262D-6691-4BD2-ACDC-751951A770DE}" srcOrd="0" destOrd="0" presId="urn:microsoft.com/office/officeart/2005/8/layout/orgChart1"/>
    <dgm:cxn modelId="{E601E34F-E0B4-40CE-BDC1-ACCC5FE0A62B}" type="presOf" srcId="{F71C6D31-1A5C-4C87-853F-872284A9FA7D}" destId="{B7D2B70B-22E1-4C3C-A192-7F6625132E49}" srcOrd="0" destOrd="0" presId="urn:microsoft.com/office/officeart/2005/8/layout/orgChart1"/>
    <dgm:cxn modelId="{0DE6A9A1-13FB-4348-BCF5-1E1CC95333B4}" type="presOf" srcId="{84C8E1BD-7755-4E03-839E-8D1AEF70083D}" destId="{8C21DF66-CD9D-4C43-BFB8-C1205EF8618B}" srcOrd="0" destOrd="0" presId="urn:microsoft.com/office/officeart/2005/8/layout/orgChart1"/>
    <dgm:cxn modelId="{4A46B425-9CFF-4625-AC69-4EC39F76D00F}" type="presOf" srcId="{67485459-821A-4EFA-BFB9-DB3FE6FB5671}" destId="{811BC2D0-8413-41F7-A5E4-5BD5DD4EA016}" srcOrd="0" destOrd="0" presId="urn:microsoft.com/office/officeart/2005/8/layout/orgChart1"/>
    <dgm:cxn modelId="{026937A6-D454-4621-BD3F-78048084D6C4}" type="presOf" srcId="{98B98293-E797-4971-8CB3-44D1358CAE6D}" destId="{6F691F96-9DD5-4D72-957E-4623F71DAE40}" srcOrd="1" destOrd="0" presId="urn:microsoft.com/office/officeart/2005/8/layout/orgChart1"/>
    <dgm:cxn modelId="{B5F1CD1C-2431-47BA-92D4-8D0E64769FDB}" type="presOf" srcId="{0FFA2875-FD08-49BC-9440-7EDACE1E6588}" destId="{66A915F1-FFF2-4F7C-BE30-1F71930EEB13}" srcOrd="0" destOrd="0" presId="urn:microsoft.com/office/officeart/2005/8/layout/orgChart1"/>
    <dgm:cxn modelId="{D9025735-4ACC-4389-B209-9B95A2149CF8}" type="presOf" srcId="{3761026F-21BD-4626-854A-4A410D323910}" destId="{59B4A88C-25E0-4DB4-82C4-02221699C93F}" srcOrd="0" destOrd="0" presId="urn:microsoft.com/office/officeart/2005/8/layout/orgChart1"/>
    <dgm:cxn modelId="{501C735F-F6E1-478E-BD0B-AC9BA3D23BD8}" type="presParOf" srcId="{3BE94C2D-0BCB-418A-980A-90DFA608EC71}" destId="{7474D37A-716E-4648-A120-1182A958B9AD}" srcOrd="0" destOrd="0" presId="urn:microsoft.com/office/officeart/2005/8/layout/orgChart1"/>
    <dgm:cxn modelId="{C39AC729-06D3-4F3B-9834-BBF7CCF49D68}" type="presParOf" srcId="{7474D37A-716E-4648-A120-1182A958B9AD}" destId="{918B30B3-A91E-47C3-83E1-697E03C2A490}" srcOrd="0" destOrd="0" presId="urn:microsoft.com/office/officeart/2005/8/layout/orgChart1"/>
    <dgm:cxn modelId="{4C3C51B9-2235-40A7-9E98-59B6E659837C}" type="presParOf" srcId="{918B30B3-A91E-47C3-83E1-697E03C2A490}" destId="{59B4A88C-25E0-4DB4-82C4-02221699C93F}" srcOrd="0" destOrd="0" presId="urn:microsoft.com/office/officeart/2005/8/layout/orgChart1"/>
    <dgm:cxn modelId="{401E0236-3EC7-42CF-A98A-08703642F37C}" type="presParOf" srcId="{918B30B3-A91E-47C3-83E1-697E03C2A490}" destId="{6C7F277E-2E96-4A0C-8A0F-32211D0D3299}" srcOrd="1" destOrd="0" presId="urn:microsoft.com/office/officeart/2005/8/layout/orgChart1"/>
    <dgm:cxn modelId="{6C74064E-D1F5-47E6-A2C7-237B47798C32}" type="presParOf" srcId="{7474D37A-716E-4648-A120-1182A958B9AD}" destId="{8C84A388-7026-4C67-8C8C-9C3EA7F94E26}" srcOrd="1" destOrd="0" presId="urn:microsoft.com/office/officeart/2005/8/layout/orgChart1"/>
    <dgm:cxn modelId="{EDE9E16D-4B56-4526-8EA0-7295FFDB9644}" type="presParOf" srcId="{8C84A388-7026-4C67-8C8C-9C3EA7F94E26}" destId="{64DDAA61-3FC4-488E-BE10-6AB4BD0FAA97}" srcOrd="0" destOrd="0" presId="urn:microsoft.com/office/officeart/2005/8/layout/orgChart1"/>
    <dgm:cxn modelId="{2B69C838-8AB7-47B7-AEA6-B808CDA0E9A0}" type="presParOf" srcId="{8C84A388-7026-4C67-8C8C-9C3EA7F94E26}" destId="{3EA188FC-61F1-4570-85BC-D64970365322}" srcOrd="1" destOrd="0" presId="urn:microsoft.com/office/officeart/2005/8/layout/orgChart1"/>
    <dgm:cxn modelId="{D0E8BBFA-FEA4-44CB-95A9-028073FBD491}" type="presParOf" srcId="{3EA188FC-61F1-4570-85BC-D64970365322}" destId="{982F0C63-2EC2-4016-840A-80C7CA5F4DDD}" srcOrd="0" destOrd="0" presId="urn:microsoft.com/office/officeart/2005/8/layout/orgChart1"/>
    <dgm:cxn modelId="{8816BC7F-F421-444F-B5BA-3F874F893648}" type="presParOf" srcId="{982F0C63-2EC2-4016-840A-80C7CA5F4DDD}" destId="{B7D2B70B-22E1-4C3C-A192-7F6625132E49}" srcOrd="0" destOrd="0" presId="urn:microsoft.com/office/officeart/2005/8/layout/orgChart1"/>
    <dgm:cxn modelId="{D21E3A9A-FC5B-4846-8A4A-7EDA4F175A72}" type="presParOf" srcId="{982F0C63-2EC2-4016-840A-80C7CA5F4DDD}" destId="{AACD167D-C670-45FA-952B-11E690D77B12}" srcOrd="1" destOrd="0" presId="urn:microsoft.com/office/officeart/2005/8/layout/orgChart1"/>
    <dgm:cxn modelId="{AD5D2E31-659D-43F9-B693-3B45C80EB7E5}" type="presParOf" srcId="{3EA188FC-61F1-4570-85BC-D64970365322}" destId="{88713103-5BD3-4768-B978-D75351643CD5}" srcOrd="1" destOrd="0" presId="urn:microsoft.com/office/officeart/2005/8/layout/orgChart1"/>
    <dgm:cxn modelId="{88F71F0C-1846-45A9-85AB-6DAD26307598}" type="presParOf" srcId="{88713103-5BD3-4768-B978-D75351643CD5}" destId="{8C21DF66-CD9D-4C43-BFB8-C1205EF8618B}" srcOrd="0" destOrd="0" presId="urn:microsoft.com/office/officeart/2005/8/layout/orgChart1"/>
    <dgm:cxn modelId="{3B1E1489-C4BF-4D8B-AACD-62366B3E794E}" type="presParOf" srcId="{88713103-5BD3-4768-B978-D75351643CD5}" destId="{029DFC92-DD48-4180-86BC-2C74CD87F776}" srcOrd="1" destOrd="0" presId="urn:microsoft.com/office/officeart/2005/8/layout/orgChart1"/>
    <dgm:cxn modelId="{CE1E8E4B-34BE-40A7-8684-EBBE48922884}" type="presParOf" srcId="{029DFC92-DD48-4180-86BC-2C74CD87F776}" destId="{4E618A34-C9F2-4B56-9065-334E57DCAD45}" srcOrd="0" destOrd="0" presId="urn:microsoft.com/office/officeart/2005/8/layout/orgChart1"/>
    <dgm:cxn modelId="{9167F70F-F28A-44F5-A388-56DAB281952C}" type="presParOf" srcId="{4E618A34-C9F2-4B56-9065-334E57DCAD45}" destId="{E9BD0414-1883-490F-B5F5-B3E2B0B712D8}" srcOrd="0" destOrd="0" presId="urn:microsoft.com/office/officeart/2005/8/layout/orgChart1"/>
    <dgm:cxn modelId="{93EA5FF9-9E0D-4235-B531-A03EDB60C82B}" type="presParOf" srcId="{4E618A34-C9F2-4B56-9065-334E57DCAD45}" destId="{BFEE05A5-6590-41D4-A6E3-C8A68CC039C5}" srcOrd="1" destOrd="0" presId="urn:microsoft.com/office/officeart/2005/8/layout/orgChart1"/>
    <dgm:cxn modelId="{F898C99C-5504-434A-BDF6-0436454DCFB9}" type="presParOf" srcId="{029DFC92-DD48-4180-86BC-2C74CD87F776}" destId="{6EAD3794-7AB8-473E-8719-8F8F8BBD38D6}" srcOrd="1" destOrd="0" presId="urn:microsoft.com/office/officeart/2005/8/layout/orgChart1"/>
    <dgm:cxn modelId="{C85E6729-5805-4B1E-8608-321A13C27E20}" type="presParOf" srcId="{6EAD3794-7AB8-473E-8719-8F8F8BBD38D6}" destId="{1D659D54-BCEA-48B5-95BC-C54D4999D34A}" srcOrd="0" destOrd="0" presId="urn:microsoft.com/office/officeart/2005/8/layout/orgChart1"/>
    <dgm:cxn modelId="{C6049660-BD54-4126-A225-B9B351D9BF69}" type="presParOf" srcId="{6EAD3794-7AB8-473E-8719-8F8F8BBD38D6}" destId="{7A174A83-679E-4025-8B33-5985FF264309}" srcOrd="1" destOrd="0" presId="urn:microsoft.com/office/officeart/2005/8/layout/orgChart1"/>
    <dgm:cxn modelId="{3D5D6FD4-FA1C-466D-BB13-C88E5893CDB5}" type="presParOf" srcId="{7A174A83-679E-4025-8B33-5985FF264309}" destId="{E1B51014-84FA-4224-A1E4-09FF7A22A338}" srcOrd="0" destOrd="0" presId="urn:microsoft.com/office/officeart/2005/8/layout/orgChart1"/>
    <dgm:cxn modelId="{3A9C0F07-CCF3-424A-B3E2-C75B8E4C3380}" type="presParOf" srcId="{E1B51014-84FA-4224-A1E4-09FF7A22A338}" destId="{CD9DB38C-2122-4C51-945F-023B92E75660}" srcOrd="0" destOrd="0" presId="urn:microsoft.com/office/officeart/2005/8/layout/orgChart1"/>
    <dgm:cxn modelId="{9055BF14-6495-4F4B-AF75-6911A09805CF}" type="presParOf" srcId="{E1B51014-84FA-4224-A1E4-09FF7A22A338}" destId="{9E2EF3AB-7D94-45B8-BE2E-44B307F69759}" srcOrd="1" destOrd="0" presId="urn:microsoft.com/office/officeart/2005/8/layout/orgChart1"/>
    <dgm:cxn modelId="{8F3938BE-1CE0-40DD-BA5F-F2AA7F3E3991}" type="presParOf" srcId="{7A174A83-679E-4025-8B33-5985FF264309}" destId="{9238A847-4A2D-412E-9917-761406285956}" srcOrd="1" destOrd="0" presId="urn:microsoft.com/office/officeart/2005/8/layout/orgChart1"/>
    <dgm:cxn modelId="{C4CBE84A-5C42-402C-B8B7-42B2569C1AF6}" type="presParOf" srcId="{7A174A83-679E-4025-8B33-5985FF264309}" destId="{5A485733-42AE-43B0-BF04-547EEBD41617}" srcOrd="2" destOrd="0" presId="urn:microsoft.com/office/officeart/2005/8/layout/orgChart1"/>
    <dgm:cxn modelId="{D7E78343-CA96-4D7E-9274-EA31AC3F555D}" type="presParOf" srcId="{029DFC92-DD48-4180-86BC-2C74CD87F776}" destId="{9DE9673C-853C-474E-959A-FC90E3584245}" srcOrd="2" destOrd="0" presId="urn:microsoft.com/office/officeart/2005/8/layout/orgChart1"/>
    <dgm:cxn modelId="{800D4E45-7158-48E0-B4A0-40A254950CFD}" type="presParOf" srcId="{88713103-5BD3-4768-B978-D75351643CD5}" destId="{F164F076-A61A-4B86-8824-FB998A3651A4}" srcOrd="2" destOrd="0" presId="urn:microsoft.com/office/officeart/2005/8/layout/orgChart1"/>
    <dgm:cxn modelId="{5D24B267-D2B3-4D1B-A1EE-ECD114E8F64D}" type="presParOf" srcId="{88713103-5BD3-4768-B978-D75351643CD5}" destId="{85CD9E63-908F-4523-83BF-78EBEE6422FA}" srcOrd="3" destOrd="0" presId="urn:microsoft.com/office/officeart/2005/8/layout/orgChart1"/>
    <dgm:cxn modelId="{363518C0-71AF-4AA0-91A5-13CFB0262551}" type="presParOf" srcId="{85CD9E63-908F-4523-83BF-78EBEE6422FA}" destId="{1E6DFC61-B53A-4E2A-8249-9EC4FEA79F0A}" srcOrd="0" destOrd="0" presId="urn:microsoft.com/office/officeart/2005/8/layout/orgChart1"/>
    <dgm:cxn modelId="{E856498F-5B75-46F1-AF8C-65B76ACBA9B0}" type="presParOf" srcId="{1E6DFC61-B53A-4E2A-8249-9EC4FEA79F0A}" destId="{54D4262D-6691-4BD2-ACDC-751951A770DE}" srcOrd="0" destOrd="0" presId="urn:microsoft.com/office/officeart/2005/8/layout/orgChart1"/>
    <dgm:cxn modelId="{0D22AC51-827D-44D0-9672-56B7F757FEF9}" type="presParOf" srcId="{1E6DFC61-B53A-4E2A-8249-9EC4FEA79F0A}" destId="{7EE1CEAA-5933-49EA-B190-B22028AAECB2}" srcOrd="1" destOrd="0" presId="urn:microsoft.com/office/officeart/2005/8/layout/orgChart1"/>
    <dgm:cxn modelId="{700AB4E8-2865-449F-8683-51F66522AFCB}" type="presParOf" srcId="{85CD9E63-908F-4523-83BF-78EBEE6422FA}" destId="{F03EE0B3-8BF4-49FA-BAC6-174C51C0A318}" srcOrd="1" destOrd="0" presId="urn:microsoft.com/office/officeart/2005/8/layout/orgChart1"/>
    <dgm:cxn modelId="{6AFD6293-6FC0-4BB2-8180-6ED3FB186D9C}" type="presParOf" srcId="{F03EE0B3-8BF4-49FA-BAC6-174C51C0A318}" destId="{4078E812-DAFA-48BE-B114-96ECC96C2A92}" srcOrd="0" destOrd="0" presId="urn:microsoft.com/office/officeart/2005/8/layout/orgChart1"/>
    <dgm:cxn modelId="{2860ECBB-61C4-4248-8A2F-FB4A1CD3CD8E}" type="presParOf" srcId="{F03EE0B3-8BF4-49FA-BAC6-174C51C0A318}" destId="{00DDED2B-9D0B-488D-83C2-F12DC0EB7EA8}" srcOrd="1" destOrd="0" presId="urn:microsoft.com/office/officeart/2005/8/layout/orgChart1"/>
    <dgm:cxn modelId="{F55762B3-6DF9-47DD-A92F-5DC2B25D0771}" type="presParOf" srcId="{00DDED2B-9D0B-488D-83C2-F12DC0EB7EA8}" destId="{3FC112B9-6F70-4853-9344-B43C3A8A91C2}" srcOrd="0" destOrd="0" presId="urn:microsoft.com/office/officeart/2005/8/layout/orgChart1"/>
    <dgm:cxn modelId="{1E705EC8-9ABC-4AA4-98C6-CAB30E8A3BF2}" type="presParOf" srcId="{3FC112B9-6F70-4853-9344-B43C3A8A91C2}" destId="{36505F1B-582F-4881-B827-AAC48991E321}" srcOrd="0" destOrd="0" presId="urn:microsoft.com/office/officeart/2005/8/layout/orgChart1"/>
    <dgm:cxn modelId="{C0042104-D9C1-4A2B-AA8B-BDDD6917CAE3}" type="presParOf" srcId="{3FC112B9-6F70-4853-9344-B43C3A8A91C2}" destId="{C795EE9D-AE84-40FB-949E-268AE4A91401}" srcOrd="1" destOrd="0" presId="urn:microsoft.com/office/officeart/2005/8/layout/orgChart1"/>
    <dgm:cxn modelId="{9AF72CCA-4638-4892-858F-7A002329C828}" type="presParOf" srcId="{00DDED2B-9D0B-488D-83C2-F12DC0EB7EA8}" destId="{1BFAD282-6EAD-4499-9320-356DB77D5514}" srcOrd="1" destOrd="0" presId="urn:microsoft.com/office/officeart/2005/8/layout/orgChart1"/>
    <dgm:cxn modelId="{DAB7BBD7-4D18-4B9C-89EB-B6F9F55B75DB}" type="presParOf" srcId="{00DDED2B-9D0B-488D-83C2-F12DC0EB7EA8}" destId="{F5C831AB-E768-4703-AD0C-E996E1220041}" srcOrd="2" destOrd="0" presId="urn:microsoft.com/office/officeart/2005/8/layout/orgChart1"/>
    <dgm:cxn modelId="{D401F3DA-D753-4128-9752-5B3A3E7ABCBD}" type="presParOf" srcId="{85CD9E63-908F-4523-83BF-78EBEE6422FA}" destId="{7E4375C8-0DD3-44DE-89A1-3F03DCCD89B9}" srcOrd="2" destOrd="0" presId="urn:microsoft.com/office/officeart/2005/8/layout/orgChart1"/>
    <dgm:cxn modelId="{F7D74C6D-BBA5-4D5C-80F4-FF1155B2133E}" type="presParOf" srcId="{3EA188FC-61F1-4570-85BC-D64970365322}" destId="{58B0F02B-08E1-4A63-8D8E-A939C966A230}" srcOrd="2" destOrd="0" presId="urn:microsoft.com/office/officeart/2005/8/layout/orgChart1"/>
    <dgm:cxn modelId="{BFE3BF3A-044A-455D-A5E4-7511571C5E66}" type="presParOf" srcId="{8C84A388-7026-4C67-8C8C-9C3EA7F94E26}" destId="{F41EFD7A-8128-4FF2-A0FE-BC3B4229AB3F}" srcOrd="2" destOrd="0" presId="urn:microsoft.com/office/officeart/2005/8/layout/orgChart1"/>
    <dgm:cxn modelId="{4F6E8B57-D260-4D84-BAFC-BEDAFCE1AA04}" type="presParOf" srcId="{8C84A388-7026-4C67-8C8C-9C3EA7F94E26}" destId="{E3DE6949-9E5F-4C6B-BFBC-520782199258}" srcOrd="3" destOrd="0" presId="urn:microsoft.com/office/officeart/2005/8/layout/orgChart1"/>
    <dgm:cxn modelId="{D6401C47-7573-4E0D-A81F-E733A938BBB7}" type="presParOf" srcId="{E3DE6949-9E5F-4C6B-BFBC-520782199258}" destId="{06842673-7201-488C-AD59-12616E2B0368}" srcOrd="0" destOrd="0" presId="urn:microsoft.com/office/officeart/2005/8/layout/orgChart1"/>
    <dgm:cxn modelId="{0D6D936C-E62D-4737-A6FA-219F0E730D6B}" type="presParOf" srcId="{06842673-7201-488C-AD59-12616E2B0368}" destId="{15F79D9F-E0E8-4980-AFFB-0A1637B11DEE}" srcOrd="0" destOrd="0" presId="urn:microsoft.com/office/officeart/2005/8/layout/orgChart1"/>
    <dgm:cxn modelId="{901633E3-2064-456A-9B01-051EC1691E3E}" type="presParOf" srcId="{06842673-7201-488C-AD59-12616E2B0368}" destId="{49DE80CD-EF8E-4B60-AF33-1DAF776B7794}" srcOrd="1" destOrd="0" presId="urn:microsoft.com/office/officeart/2005/8/layout/orgChart1"/>
    <dgm:cxn modelId="{62A92005-97BF-438B-ADA0-D535DBE11D2E}" type="presParOf" srcId="{E3DE6949-9E5F-4C6B-BFBC-520782199258}" destId="{14698BB2-9A45-45FF-AE34-8C97C63C0660}" srcOrd="1" destOrd="0" presId="urn:microsoft.com/office/officeart/2005/8/layout/orgChart1"/>
    <dgm:cxn modelId="{54FCB985-F9CC-4C29-BE13-8835B265F6F5}" type="presParOf" srcId="{14698BB2-9A45-45FF-AE34-8C97C63C0660}" destId="{FB10C2A8-715F-4C39-A017-53E1B863208C}" srcOrd="0" destOrd="0" presId="urn:microsoft.com/office/officeart/2005/8/layout/orgChart1"/>
    <dgm:cxn modelId="{101D5210-FA9D-4F9F-BB00-4D50AD3CB9B1}" type="presParOf" srcId="{14698BB2-9A45-45FF-AE34-8C97C63C0660}" destId="{752AF2DB-BA88-4BFE-91FC-D01C03121E43}" srcOrd="1" destOrd="0" presId="urn:microsoft.com/office/officeart/2005/8/layout/orgChart1"/>
    <dgm:cxn modelId="{E6BDAE21-1A7B-43C1-8F93-458343C3DBA5}" type="presParOf" srcId="{752AF2DB-BA88-4BFE-91FC-D01C03121E43}" destId="{6A4F71DD-1624-4CA4-9833-77370C7EEB29}" srcOrd="0" destOrd="0" presId="urn:microsoft.com/office/officeart/2005/8/layout/orgChart1"/>
    <dgm:cxn modelId="{7497BFF9-194A-4E25-A18C-AF726485B62C}" type="presParOf" srcId="{6A4F71DD-1624-4CA4-9833-77370C7EEB29}" destId="{38C90DE7-16A8-4710-B787-3A92B42A23D4}" srcOrd="0" destOrd="0" presId="urn:microsoft.com/office/officeart/2005/8/layout/orgChart1"/>
    <dgm:cxn modelId="{5F7572B6-CD1B-4539-B048-F21B60B4B449}" type="presParOf" srcId="{6A4F71DD-1624-4CA4-9833-77370C7EEB29}" destId="{6413F7E4-988B-4DBD-9E72-1756B0411E19}" srcOrd="1" destOrd="0" presId="urn:microsoft.com/office/officeart/2005/8/layout/orgChart1"/>
    <dgm:cxn modelId="{475AD33C-0F17-49E8-9774-2220821DFB61}" type="presParOf" srcId="{752AF2DB-BA88-4BFE-91FC-D01C03121E43}" destId="{C9ED9B56-1137-47A9-948C-1F9274AE6A0E}" srcOrd="1" destOrd="0" presId="urn:microsoft.com/office/officeart/2005/8/layout/orgChart1"/>
    <dgm:cxn modelId="{6EA0F18B-7EB1-41BB-B0A3-1A05F4506FE0}" type="presParOf" srcId="{752AF2DB-BA88-4BFE-91FC-D01C03121E43}" destId="{B308E4F8-4564-4888-8AAA-1E79BD9BF0DC}" srcOrd="2" destOrd="0" presId="urn:microsoft.com/office/officeart/2005/8/layout/orgChart1"/>
    <dgm:cxn modelId="{D97B1A9A-6503-405E-9490-7A8ACEF08AA8}" type="presParOf" srcId="{E3DE6949-9E5F-4C6B-BFBC-520782199258}" destId="{325F1893-2838-4063-837B-6F6ED091B46A}" srcOrd="2" destOrd="0" presId="urn:microsoft.com/office/officeart/2005/8/layout/orgChart1"/>
    <dgm:cxn modelId="{0229E774-8EFC-4FA7-8F1E-063DDB0AD992}" type="presParOf" srcId="{8C84A388-7026-4C67-8C8C-9C3EA7F94E26}" destId="{66A915F1-FFF2-4F7C-BE30-1F71930EEB13}" srcOrd="4" destOrd="0" presId="urn:microsoft.com/office/officeart/2005/8/layout/orgChart1"/>
    <dgm:cxn modelId="{7FD8C098-B123-4CDF-8760-E96D918BF11B}" type="presParOf" srcId="{8C84A388-7026-4C67-8C8C-9C3EA7F94E26}" destId="{1C5F8F7C-ACFB-42FB-B211-1ECC130FFF58}" srcOrd="5" destOrd="0" presId="urn:microsoft.com/office/officeart/2005/8/layout/orgChart1"/>
    <dgm:cxn modelId="{658EF165-7DB9-466C-BEB9-88A138F0CE13}" type="presParOf" srcId="{1C5F8F7C-ACFB-42FB-B211-1ECC130FFF58}" destId="{85A9F593-F06D-49D8-89FC-D01E97905CD0}" srcOrd="0" destOrd="0" presId="urn:microsoft.com/office/officeart/2005/8/layout/orgChart1"/>
    <dgm:cxn modelId="{820AB83C-7A8A-4C21-91F5-D1039201C4DA}" type="presParOf" srcId="{85A9F593-F06D-49D8-89FC-D01E97905CD0}" destId="{73B7C815-B1A6-41FB-BC3C-9ADD12FCA318}" srcOrd="0" destOrd="0" presId="urn:microsoft.com/office/officeart/2005/8/layout/orgChart1"/>
    <dgm:cxn modelId="{9B9C0D63-A2A1-47D8-A13B-B139425A4DB5}" type="presParOf" srcId="{85A9F593-F06D-49D8-89FC-D01E97905CD0}" destId="{DFC11094-8FBF-42C2-8590-53B4FF0FC1AC}" srcOrd="1" destOrd="0" presId="urn:microsoft.com/office/officeart/2005/8/layout/orgChart1"/>
    <dgm:cxn modelId="{CCB27A2B-9ABC-4A39-A163-868DEAD79342}" type="presParOf" srcId="{1C5F8F7C-ACFB-42FB-B211-1ECC130FFF58}" destId="{921DF6C8-1E53-43AA-AE14-99E68695E096}" srcOrd="1" destOrd="0" presId="urn:microsoft.com/office/officeart/2005/8/layout/orgChart1"/>
    <dgm:cxn modelId="{9DEBCC61-0C52-41B5-8A9F-AFED758D05FE}" type="presParOf" srcId="{921DF6C8-1E53-43AA-AE14-99E68695E096}" destId="{5226F41A-737B-4089-AB81-2556E8C5D170}" srcOrd="0" destOrd="0" presId="urn:microsoft.com/office/officeart/2005/8/layout/orgChart1"/>
    <dgm:cxn modelId="{68F8F3D8-E06B-4FC9-918A-15315551226C}" type="presParOf" srcId="{921DF6C8-1E53-43AA-AE14-99E68695E096}" destId="{8C9F38C8-49B2-495F-983A-B234E068D396}" srcOrd="1" destOrd="0" presId="urn:microsoft.com/office/officeart/2005/8/layout/orgChart1"/>
    <dgm:cxn modelId="{4492531F-470C-4CB8-AC61-4C97B7614FB4}" type="presParOf" srcId="{8C9F38C8-49B2-495F-983A-B234E068D396}" destId="{674562D0-0A17-4D1F-B0E8-5786A26C182B}" srcOrd="0" destOrd="0" presId="urn:microsoft.com/office/officeart/2005/8/layout/orgChart1"/>
    <dgm:cxn modelId="{F0C93F93-211D-40B3-A6A8-57627F038153}" type="presParOf" srcId="{674562D0-0A17-4D1F-B0E8-5786A26C182B}" destId="{D2E3BB8E-8C06-4E12-9930-01F58A7F98A2}" srcOrd="0" destOrd="0" presId="urn:microsoft.com/office/officeart/2005/8/layout/orgChart1"/>
    <dgm:cxn modelId="{4C929FE6-832B-4EF1-AD5C-0562404001F3}" type="presParOf" srcId="{674562D0-0A17-4D1F-B0E8-5786A26C182B}" destId="{7B1D5B3C-A974-4445-8F32-FF18A3ADD9D6}" srcOrd="1" destOrd="0" presId="urn:microsoft.com/office/officeart/2005/8/layout/orgChart1"/>
    <dgm:cxn modelId="{C7B69F05-E48F-4F92-BE7D-00C7A4A99694}" type="presParOf" srcId="{8C9F38C8-49B2-495F-983A-B234E068D396}" destId="{33BFBD95-9969-46AD-B850-7E5C7C20FA73}" srcOrd="1" destOrd="0" presId="urn:microsoft.com/office/officeart/2005/8/layout/orgChart1"/>
    <dgm:cxn modelId="{1C0EB4E5-CD22-41FF-91C6-9940665199D2}" type="presParOf" srcId="{8C9F38C8-49B2-495F-983A-B234E068D396}" destId="{4CE33A9A-1721-464B-B3AA-5A260BC214B5}" srcOrd="2" destOrd="0" presId="urn:microsoft.com/office/officeart/2005/8/layout/orgChart1"/>
    <dgm:cxn modelId="{BCF9CD7F-2A2C-472E-9BAC-CFCAFB62357F}" type="presParOf" srcId="{1C5F8F7C-ACFB-42FB-B211-1ECC130FFF58}" destId="{33623BBF-DBD1-4758-83D8-6361F66124E8}" srcOrd="2" destOrd="0" presId="urn:microsoft.com/office/officeart/2005/8/layout/orgChart1"/>
    <dgm:cxn modelId="{5219169C-678A-41EE-B847-8E6AA7204899}" type="presParOf" srcId="{7474D37A-716E-4648-A120-1182A958B9AD}" destId="{E92A34C1-B939-4C85-A0E6-BB7218108D33}" srcOrd="2" destOrd="0" presId="urn:microsoft.com/office/officeart/2005/8/layout/orgChart1"/>
    <dgm:cxn modelId="{941E4BED-6F1A-4E84-9BEE-7AF9FA04F87C}" type="presParOf" srcId="{3BE94C2D-0BCB-418A-980A-90DFA608EC71}" destId="{7E15478F-BE64-4F7C-9FB3-91832E685122}" srcOrd="1" destOrd="0" presId="urn:microsoft.com/office/officeart/2005/8/layout/orgChart1"/>
    <dgm:cxn modelId="{CC987B00-3C29-4CD3-8AA0-393C85F0C3C5}" type="presParOf" srcId="{7E15478F-BE64-4F7C-9FB3-91832E685122}" destId="{FB08FB16-CB81-4185-AA3A-6D6A3AB005A4}" srcOrd="0" destOrd="0" presId="urn:microsoft.com/office/officeart/2005/8/layout/orgChart1"/>
    <dgm:cxn modelId="{A4D5ABA7-8613-4091-92C6-DD8F055E9927}" type="presParOf" srcId="{FB08FB16-CB81-4185-AA3A-6D6A3AB005A4}" destId="{39499768-B0B0-4482-8CC7-85E6281EB309}" srcOrd="0" destOrd="0" presId="urn:microsoft.com/office/officeart/2005/8/layout/orgChart1"/>
    <dgm:cxn modelId="{16861157-818A-42DA-B691-8AF0AFF28598}" type="presParOf" srcId="{FB08FB16-CB81-4185-AA3A-6D6A3AB005A4}" destId="{584C2C2C-2779-4789-BD99-96DEBA387C35}" srcOrd="1" destOrd="0" presId="urn:microsoft.com/office/officeart/2005/8/layout/orgChart1"/>
    <dgm:cxn modelId="{4207518D-A5FB-4D16-98A5-ECB504FDEA29}" type="presParOf" srcId="{7E15478F-BE64-4F7C-9FB3-91832E685122}" destId="{2383825B-859B-476C-9A46-F68D3E08DB98}" srcOrd="1" destOrd="0" presId="urn:microsoft.com/office/officeart/2005/8/layout/orgChart1"/>
    <dgm:cxn modelId="{7503E796-C689-4044-AFEC-BD862C0611E0}" type="presParOf" srcId="{2383825B-859B-476C-9A46-F68D3E08DB98}" destId="{72B48BEC-41A7-4D33-8DA7-ADCECE857BCE}" srcOrd="0" destOrd="0" presId="urn:microsoft.com/office/officeart/2005/8/layout/orgChart1"/>
    <dgm:cxn modelId="{F3688083-DC4A-4693-9A52-432C85A804FD}" type="presParOf" srcId="{2383825B-859B-476C-9A46-F68D3E08DB98}" destId="{C9829770-C202-4363-B428-C40F3C7A071C}" srcOrd="1" destOrd="0" presId="urn:microsoft.com/office/officeart/2005/8/layout/orgChart1"/>
    <dgm:cxn modelId="{610F333A-6D78-4B76-85D4-4386087DC83F}" type="presParOf" srcId="{C9829770-C202-4363-B428-C40F3C7A071C}" destId="{0138ABFB-9C27-4F54-AFCF-9CD0A2B1DBD8}" srcOrd="0" destOrd="0" presId="urn:microsoft.com/office/officeart/2005/8/layout/orgChart1"/>
    <dgm:cxn modelId="{F2BAC478-AD0D-46CF-AD47-679006CA0A0B}" type="presParOf" srcId="{0138ABFB-9C27-4F54-AFCF-9CD0A2B1DBD8}" destId="{52C19B1D-EFFD-4970-B6FA-E459E7A5835A}" srcOrd="0" destOrd="0" presId="urn:microsoft.com/office/officeart/2005/8/layout/orgChart1"/>
    <dgm:cxn modelId="{2F1EBF4C-C6CD-48DF-BF36-5EBB21346BA6}" type="presParOf" srcId="{0138ABFB-9C27-4F54-AFCF-9CD0A2B1DBD8}" destId="{992491FC-B9B3-41D5-A969-D37F36427B2A}" srcOrd="1" destOrd="0" presId="urn:microsoft.com/office/officeart/2005/8/layout/orgChart1"/>
    <dgm:cxn modelId="{5CC9FE28-159D-41F7-BF00-911931091E69}" type="presParOf" srcId="{C9829770-C202-4363-B428-C40F3C7A071C}" destId="{755F9247-5856-4B40-85C3-EB1016297B4F}" srcOrd="1" destOrd="0" presId="urn:microsoft.com/office/officeart/2005/8/layout/orgChart1"/>
    <dgm:cxn modelId="{8D5761E5-F8C7-4BE6-98A5-7A641E1DD4E2}" type="presParOf" srcId="{755F9247-5856-4B40-85C3-EB1016297B4F}" destId="{5B056DFB-FE04-499F-A649-418E1624C460}" srcOrd="0" destOrd="0" presId="urn:microsoft.com/office/officeart/2005/8/layout/orgChart1"/>
    <dgm:cxn modelId="{1E126A9D-3E18-4D10-8680-1386AF894C34}" type="presParOf" srcId="{755F9247-5856-4B40-85C3-EB1016297B4F}" destId="{B9234C00-73D0-4D0F-9810-A34D51C80C2D}" srcOrd="1" destOrd="0" presId="urn:microsoft.com/office/officeart/2005/8/layout/orgChart1"/>
    <dgm:cxn modelId="{2E3718D6-9148-4A91-A931-4444CDE695D8}" type="presParOf" srcId="{B9234C00-73D0-4D0F-9810-A34D51C80C2D}" destId="{EC6E43E1-E40C-403A-8FCC-BCFC45ACDC99}" srcOrd="0" destOrd="0" presId="urn:microsoft.com/office/officeart/2005/8/layout/orgChart1"/>
    <dgm:cxn modelId="{539F8AF2-1C17-4891-A1B8-05A1F514A6E7}" type="presParOf" srcId="{EC6E43E1-E40C-403A-8FCC-BCFC45ACDC99}" destId="{A432DF91-7196-46D9-AD84-F25698EF542B}" srcOrd="0" destOrd="0" presId="urn:microsoft.com/office/officeart/2005/8/layout/orgChart1"/>
    <dgm:cxn modelId="{D3699EA1-B4B1-409E-9E87-CE242756F006}" type="presParOf" srcId="{EC6E43E1-E40C-403A-8FCC-BCFC45ACDC99}" destId="{657D9209-E819-493C-AAC6-00C6F898EC5D}" srcOrd="1" destOrd="0" presId="urn:microsoft.com/office/officeart/2005/8/layout/orgChart1"/>
    <dgm:cxn modelId="{E9FFAC58-0D04-4FC7-AFE7-ADD67767AD0E}" type="presParOf" srcId="{B9234C00-73D0-4D0F-9810-A34D51C80C2D}" destId="{FAED3CE4-0C27-428E-9A38-3FDCD871B7FF}" srcOrd="1" destOrd="0" presId="urn:microsoft.com/office/officeart/2005/8/layout/orgChart1"/>
    <dgm:cxn modelId="{BC4612D2-DF15-4829-B0AF-93D53DE4A6B1}" type="presParOf" srcId="{B9234C00-73D0-4D0F-9810-A34D51C80C2D}" destId="{B38B0293-1987-40C9-AD2E-964367D75FA3}" srcOrd="2" destOrd="0" presId="urn:microsoft.com/office/officeart/2005/8/layout/orgChart1"/>
    <dgm:cxn modelId="{345EA43B-C88D-40D4-8FDD-61FE64881C03}" type="presParOf" srcId="{C9829770-C202-4363-B428-C40F3C7A071C}" destId="{026C65E7-24D6-4679-82E0-E8EF86A9DED8}" srcOrd="2" destOrd="0" presId="urn:microsoft.com/office/officeart/2005/8/layout/orgChart1"/>
    <dgm:cxn modelId="{BF3704CA-E1C8-4934-ACCF-6AEF5AADD085}" type="presParOf" srcId="{2383825B-859B-476C-9A46-F68D3E08DB98}" destId="{F811888F-3FA8-4420-939B-BDA032E2FDBD}" srcOrd="2" destOrd="0" presId="urn:microsoft.com/office/officeart/2005/8/layout/orgChart1"/>
    <dgm:cxn modelId="{B964B041-96D2-4705-88E3-6A953B629E23}" type="presParOf" srcId="{2383825B-859B-476C-9A46-F68D3E08DB98}" destId="{D8010618-C357-487D-B02A-A913AB87A379}" srcOrd="3" destOrd="0" presId="urn:microsoft.com/office/officeart/2005/8/layout/orgChart1"/>
    <dgm:cxn modelId="{8048EB34-BB5A-4B01-B350-E4464FDBE694}" type="presParOf" srcId="{D8010618-C357-487D-B02A-A913AB87A379}" destId="{9283A274-3ED5-4F8B-BB9B-24CDD7BFEBC5}" srcOrd="0" destOrd="0" presId="urn:microsoft.com/office/officeart/2005/8/layout/orgChart1"/>
    <dgm:cxn modelId="{CC80E81E-07A8-4E00-8507-AB5BAEC92269}" type="presParOf" srcId="{9283A274-3ED5-4F8B-BB9B-24CDD7BFEBC5}" destId="{DA582141-3A98-4D96-8595-93292C6EF393}" srcOrd="0" destOrd="0" presId="urn:microsoft.com/office/officeart/2005/8/layout/orgChart1"/>
    <dgm:cxn modelId="{0B298FE0-37FD-4881-87B1-95C2A3C9EEA4}" type="presParOf" srcId="{9283A274-3ED5-4F8B-BB9B-24CDD7BFEBC5}" destId="{63C506E0-7C9D-4217-A28E-4A5F0C0FA39B}" srcOrd="1" destOrd="0" presId="urn:microsoft.com/office/officeart/2005/8/layout/orgChart1"/>
    <dgm:cxn modelId="{2E1D497B-14C7-4953-BB9A-8D0E0C565BED}" type="presParOf" srcId="{D8010618-C357-487D-B02A-A913AB87A379}" destId="{70D128BB-D699-43D0-9507-F2D92207B507}" srcOrd="1" destOrd="0" presId="urn:microsoft.com/office/officeart/2005/8/layout/orgChart1"/>
    <dgm:cxn modelId="{957D78E1-089E-447B-9F1D-A5390AB86DFC}" type="presParOf" srcId="{70D128BB-D699-43D0-9507-F2D92207B507}" destId="{86CF96F0-6BFE-402C-BA24-5EBBAF90A763}" srcOrd="0" destOrd="0" presId="urn:microsoft.com/office/officeart/2005/8/layout/orgChart1"/>
    <dgm:cxn modelId="{1EEB8FB6-E47B-4178-9E67-DBDD92692D1A}" type="presParOf" srcId="{70D128BB-D699-43D0-9507-F2D92207B507}" destId="{11F2D96F-4E77-4017-8361-3D59009901B2}" srcOrd="1" destOrd="0" presId="urn:microsoft.com/office/officeart/2005/8/layout/orgChart1"/>
    <dgm:cxn modelId="{7F41D8E2-81BC-4DB9-9374-1F40B717C73D}" type="presParOf" srcId="{11F2D96F-4E77-4017-8361-3D59009901B2}" destId="{D605D446-FCC6-4841-8BCE-64AE88C62F37}" srcOrd="0" destOrd="0" presId="urn:microsoft.com/office/officeart/2005/8/layout/orgChart1"/>
    <dgm:cxn modelId="{B726407F-F2E6-41E9-82B4-38C8E140439A}" type="presParOf" srcId="{D605D446-FCC6-4841-8BCE-64AE88C62F37}" destId="{91051AB8-4938-4FCB-A1E6-1453DFC0DD70}" srcOrd="0" destOrd="0" presId="urn:microsoft.com/office/officeart/2005/8/layout/orgChart1"/>
    <dgm:cxn modelId="{D29B3C4B-9D28-42BA-AE4C-FCCD988B83D3}" type="presParOf" srcId="{D605D446-FCC6-4841-8BCE-64AE88C62F37}" destId="{6F691F96-9DD5-4D72-957E-4623F71DAE40}" srcOrd="1" destOrd="0" presId="urn:microsoft.com/office/officeart/2005/8/layout/orgChart1"/>
    <dgm:cxn modelId="{751821D9-BB27-4E86-BECF-704807C3188F}" type="presParOf" srcId="{11F2D96F-4E77-4017-8361-3D59009901B2}" destId="{624B9036-4223-4637-BA50-EF712F3A2EF4}" srcOrd="1" destOrd="0" presId="urn:microsoft.com/office/officeart/2005/8/layout/orgChart1"/>
    <dgm:cxn modelId="{D0B720D6-8BBE-4001-81A8-9A8713546BE1}" type="presParOf" srcId="{11F2D96F-4E77-4017-8361-3D59009901B2}" destId="{465A657A-51B3-4E33-BE0A-64B1D6E4304D}" srcOrd="2" destOrd="0" presId="urn:microsoft.com/office/officeart/2005/8/layout/orgChart1"/>
    <dgm:cxn modelId="{050D9BF6-4859-4B4B-945D-86E7B57D6404}" type="presParOf" srcId="{D8010618-C357-487D-B02A-A913AB87A379}" destId="{70FDC7FD-9E9F-44FB-9BFA-C6077A55077E}" srcOrd="2" destOrd="0" presId="urn:microsoft.com/office/officeart/2005/8/layout/orgChart1"/>
    <dgm:cxn modelId="{891724A3-48B9-4B4D-96F3-36C7A2BEE9CF}" type="presParOf" srcId="{7E15478F-BE64-4F7C-9FB3-91832E685122}" destId="{141A0B95-067D-4695-9303-D666979CAA1A}" srcOrd="2" destOrd="0" presId="urn:microsoft.com/office/officeart/2005/8/layout/orgChart1"/>
    <dgm:cxn modelId="{A92F48DC-102A-471F-9EA5-84C73BF30017}" type="presParOf" srcId="{3BE94C2D-0BCB-418A-980A-90DFA608EC71}" destId="{42BC9879-98E2-407F-BE5D-7BDA0CB21913}" srcOrd="2" destOrd="0" presId="urn:microsoft.com/office/officeart/2005/8/layout/orgChart1"/>
    <dgm:cxn modelId="{C8F20AD9-8137-47A3-ACA5-BEAC79CBAD3D}" type="presParOf" srcId="{42BC9879-98E2-407F-BE5D-7BDA0CB21913}" destId="{3810961E-D283-49BC-98AE-36288271F037}" srcOrd="0" destOrd="0" presId="urn:microsoft.com/office/officeart/2005/8/layout/orgChart1"/>
    <dgm:cxn modelId="{0CC99074-E963-4292-B30F-5173C5BDFEAA}" type="presParOf" srcId="{3810961E-D283-49BC-98AE-36288271F037}" destId="{C7D1020C-33FC-4585-95D2-7ACE123D9F1F}" srcOrd="0" destOrd="0" presId="urn:microsoft.com/office/officeart/2005/8/layout/orgChart1"/>
    <dgm:cxn modelId="{A4BD21F5-6688-418B-A936-55E04EE53FB3}" type="presParOf" srcId="{3810961E-D283-49BC-98AE-36288271F037}" destId="{DA5BF6CE-80BC-4D08-A5D2-4648807C8DF9}" srcOrd="1" destOrd="0" presId="urn:microsoft.com/office/officeart/2005/8/layout/orgChart1"/>
    <dgm:cxn modelId="{9E364BD2-F4F9-4D27-9C1F-CF5E91B5F481}" type="presParOf" srcId="{42BC9879-98E2-407F-BE5D-7BDA0CB21913}" destId="{D9C0834D-71AE-42A6-8707-369095CDBD1A}" srcOrd="1" destOrd="0" presId="urn:microsoft.com/office/officeart/2005/8/layout/orgChart1"/>
    <dgm:cxn modelId="{291EDCAC-A2F5-4C78-B29D-B807A1BB251E}" type="presParOf" srcId="{D9C0834D-71AE-42A6-8707-369095CDBD1A}" destId="{C505007D-BC0C-42A9-9C98-5BE6BF97B76D}" srcOrd="0" destOrd="0" presId="urn:microsoft.com/office/officeart/2005/8/layout/orgChart1"/>
    <dgm:cxn modelId="{B49103B7-6499-49E5-81AC-E72F667A49F6}" type="presParOf" srcId="{D9C0834D-71AE-42A6-8707-369095CDBD1A}" destId="{32BB38A0-6F4D-4206-A312-DB49CD35A506}" srcOrd="1" destOrd="0" presId="urn:microsoft.com/office/officeart/2005/8/layout/orgChart1"/>
    <dgm:cxn modelId="{970919DE-679A-41E1-9610-68C9AD460588}" type="presParOf" srcId="{32BB38A0-6F4D-4206-A312-DB49CD35A506}" destId="{535649B5-D19B-432B-BC1F-800B349A9485}" srcOrd="0" destOrd="0" presId="urn:microsoft.com/office/officeart/2005/8/layout/orgChart1"/>
    <dgm:cxn modelId="{13A404FA-AF01-4483-BDDE-8A923C4D3EB3}" type="presParOf" srcId="{535649B5-D19B-432B-BC1F-800B349A9485}" destId="{9A6BF6EE-F431-4CFD-AB7A-74D37B0BE0C8}" srcOrd="0" destOrd="0" presId="urn:microsoft.com/office/officeart/2005/8/layout/orgChart1"/>
    <dgm:cxn modelId="{0C5032F6-A1DE-4026-BC81-0A762B2FC21B}" type="presParOf" srcId="{535649B5-D19B-432B-BC1F-800B349A9485}" destId="{F83514A6-A40C-44B6-A59C-B0FDBA747302}" srcOrd="1" destOrd="0" presId="urn:microsoft.com/office/officeart/2005/8/layout/orgChart1"/>
    <dgm:cxn modelId="{061C96AB-8E2A-4F70-B76D-87FFDAAB178E}" type="presParOf" srcId="{32BB38A0-6F4D-4206-A312-DB49CD35A506}" destId="{441AA4A7-FF38-4E4C-907E-D8F08ABE966F}" srcOrd="1" destOrd="0" presId="urn:microsoft.com/office/officeart/2005/8/layout/orgChart1"/>
    <dgm:cxn modelId="{42316CF3-893B-4ED2-BD15-1B196D960887}" type="presParOf" srcId="{441AA4A7-FF38-4E4C-907E-D8F08ABE966F}" destId="{811BC2D0-8413-41F7-A5E4-5BD5DD4EA016}" srcOrd="0" destOrd="0" presId="urn:microsoft.com/office/officeart/2005/8/layout/orgChart1"/>
    <dgm:cxn modelId="{42649C9C-4C18-41C7-893B-DBA63E78CC44}" type="presParOf" srcId="{441AA4A7-FF38-4E4C-907E-D8F08ABE966F}" destId="{C626B4D5-C57C-4A82-8909-8A5F6D5FB2C6}" srcOrd="1" destOrd="0" presId="urn:microsoft.com/office/officeart/2005/8/layout/orgChart1"/>
    <dgm:cxn modelId="{A636D4E1-0CCD-4453-B2F4-906ACE98FD7E}" type="presParOf" srcId="{C626B4D5-C57C-4A82-8909-8A5F6D5FB2C6}" destId="{95E74DE3-E1FC-4A2A-A014-2AC5BB6DFDF1}" srcOrd="0" destOrd="0" presId="urn:microsoft.com/office/officeart/2005/8/layout/orgChart1"/>
    <dgm:cxn modelId="{C20D46CB-C567-4537-BB93-8BB9273C4051}" type="presParOf" srcId="{95E74DE3-E1FC-4A2A-A014-2AC5BB6DFDF1}" destId="{AD86CBE4-BC84-4A8F-A77F-C257F2B30188}" srcOrd="0" destOrd="0" presId="urn:microsoft.com/office/officeart/2005/8/layout/orgChart1"/>
    <dgm:cxn modelId="{4AD525AF-4226-424D-836A-6C5CED51B2EA}" type="presParOf" srcId="{95E74DE3-E1FC-4A2A-A014-2AC5BB6DFDF1}" destId="{B7EA10DB-3399-48B4-A428-678A47AF94F9}" srcOrd="1" destOrd="0" presId="urn:microsoft.com/office/officeart/2005/8/layout/orgChart1"/>
    <dgm:cxn modelId="{342ED6FB-078B-4551-8F7E-E1AE48410F25}" type="presParOf" srcId="{C626B4D5-C57C-4A82-8909-8A5F6D5FB2C6}" destId="{BDF62805-BDC5-45CC-8A6A-C38A89CFDCE5}" srcOrd="1" destOrd="0" presId="urn:microsoft.com/office/officeart/2005/8/layout/orgChart1"/>
    <dgm:cxn modelId="{6FC72335-59E0-4444-BB09-2D4F87D587A6}" type="presParOf" srcId="{C626B4D5-C57C-4A82-8909-8A5F6D5FB2C6}" destId="{4A2CA2EB-1275-4F2D-9A34-032C13A9CF7D}" srcOrd="2" destOrd="0" presId="urn:microsoft.com/office/officeart/2005/8/layout/orgChart1"/>
    <dgm:cxn modelId="{68584191-573A-435C-8505-E1A95825D892}" type="presParOf" srcId="{32BB38A0-6F4D-4206-A312-DB49CD35A506}" destId="{091679BC-9D39-4751-BFC6-D5C0D3D505F2}" srcOrd="2" destOrd="0" presId="urn:microsoft.com/office/officeart/2005/8/layout/orgChart1"/>
    <dgm:cxn modelId="{FE0D36B2-792D-497E-A53A-771D1FD806C4}" type="presParOf" srcId="{42BC9879-98E2-407F-BE5D-7BDA0CB21913}" destId="{B709A624-A56B-4C54-9EF9-4CA033E928E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91730D4-6610-46F2-9465-57DD2035358B}" type="doc">
      <dgm:prSet loTypeId="urn:microsoft.com/office/officeart/2005/8/layout/hierarchy3" loCatId="list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584DCDE7-9F26-401F-9A29-F0E96642D089}">
      <dgm:prSet phldrT="[Text]"/>
      <dgm:spPr/>
      <dgm:t>
        <a:bodyPr/>
        <a:lstStyle/>
        <a:p>
          <a:r>
            <a:rPr lang="en-US" dirty="0" smtClean="0"/>
            <a:t>GPU languages</a:t>
          </a:r>
          <a:endParaRPr lang="en-US" dirty="0"/>
        </a:p>
      </dgm:t>
    </dgm:pt>
    <dgm:pt modelId="{660ACAB8-15C2-475E-96A4-5078048AF3A9}" type="parTrans" cxnId="{2E68453E-11FB-4810-8170-F9E0C83BF243}">
      <dgm:prSet/>
      <dgm:spPr/>
      <dgm:t>
        <a:bodyPr/>
        <a:lstStyle/>
        <a:p>
          <a:endParaRPr lang="en-US"/>
        </a:p>
      </dgm:t>
    </dgm:pt>
    <dgm:pt modelId="{A2464513-F625-40C0-B38B-ABFDAB626ABF}" type="sibTrans" cxnId="{2E68453E-11FB-4810-8170-F9E0C83BF243}">
      <dgm:prSet/>
      <dgm:spPr/>
      <dgm:t>
        <a:bodyPr/>
        <a:lstStyle/>
        <a:p>
          <a:endParaRPr lang="en-US"/>
        </a:p>
      </dgm:t>
    </dgm:pt>
    <dgm:pt modelId="{9A7136B7-2456-4C44-9335-E9F20BCD5A29}">
      <dgm:prSet phldrT="[Text]" custT="1"/>
      <dgm:spPr/>
      <dgm:t>
        <a:bodyPr/>
        <a:lstStyle/>
        <a:p>
          <a:r>
            <a:rPr lang="en-US" sz="900" dirty="0" smtClean="0"/>
            <a:t>Cg</a:t>
          </a:r>
          <a:endParaRPr lang="en-US" sz="900" dirty="0"/>
        </a:p>
      </dgm:t>
    </dgm:pt>
    <dgm:pt modelId="{4A7402F4-22EB-483D-A7B6-22574BB23C28}" type="parTrans" cxnId="{2B17C4FE-B5D3-4DE8-BA3C-E127C9E015EF}">
      <dgm:prSet/>
      <dgm:spPr/>
      <dgm:t>
        <a:bodyPr/>
        <a:lstStyle/>
        <a:p>
          <a:endParaRPr lang="en-US"/>
        </a:p>
      </dgm:t>
    </dgm:pt>
    <dgm:pt modelId="{9B31CDC3-8482-4AB4-9891-1E1AC46336AB}" type="sibTrans" cxnId="{2B17C4FE-B5D3-4DE8-BA3C-E127C9E015EF}">
      <dgm:prSet/>
      <dgm:spPr/>
      <dgm:t>
        <a:bodyPr/>
        <a:lstStyle/>
        <a:p>
          <a:endParaRPr lang="en-US"/>
        </a:p>
      </dgm:t>
    </dgm:pt>
    <dgm:pt modelId="{1302ED71-CF3E-4160-BC8B-26E7CD5320BE}">
      <dgm:prSet phldrT="[Text]" custT="1"/>
      <dgm:spPr/>
      <dgm:t>
        <a:bodyPr/>
        <a:lstStyle/>
        <a:p>
          <a:r>
            <a:rPr lang="en-US" sz="900" dirty="0" smtClean="0"/>
            <a:t>Brook</a:t>
          </a:r>
          <a:endParaRPr lang="en-US" sz="1600" dirty="0"/>
        </a:p>
      </dgm:t>
    </dgm:pt>
    <dgm:pt modelId="{23B49708-9255-4535-8E21-7B940D89563B}" type="parTrans" cxnId="{2E0FBB9D-3B18-4F96-9B46-14C18D0B8055}">
      <dgm:prSet/>
      <dgm:spPr/>
      <dgm:t>
        <a:bodyPr/>
        <a:lstStyle/>
        <a:p>
          <a:endParaRPr lang="en-US"/>
        </a:p>
      </dgm:t>
    </dgm:pt>
    <dgm:pt modelId="{64A43B01-0051-4CAE-B7A2-DA5A16E6DD85}" type="sibTrans" cxnId="{2E0FBB9D-3B18-4F96-9B46-14C18D0B8055}">
      <dgm:prSet/>
      <dgm:spPr/>
      <dgm:t>
        <a:bodyPr/>
        <a:lstStyle/>
        <a:p>
          <a:endParaRPr lang="en-US"/>
        </a:p>
      </dgm:t>
    </dgm:pt>
    <dgm:pt modelId="{AEB2B413-6859-4C14-881A-F90731A3451F}">
      <dgm:prSet phldrT="[Text]"/>
      <dgm:spPr/>
      <dgm:t>
        <a:bodyPr/>
        <a:lstStyle/>
        <a:p>
          <a:r>
            <a:rPr lang="en-US" dirty="0" smtClean="0"/>
            <a:t>CUDA abstractions</a:t>
          </a:r>
          <a:endParaRPr lang="en-US" dirty="0"/>
        </a:p>
      </dgm:t>
    </dgm:pt>
    <dgm:pt modelId="{C0930260-E453-4B65-BBC4-70C0F1A95BC1}" type="parTrans" cxnId="{F4721E9C-5E1C-489B-9FB9-5F7D2B8FB6D7}">
      <dgm:prSet/>
      <dgm:spPr/>
      <dgm:t>
        <a:bodyPr/>
        <a:lstStyle/>
        <a:p>
          <a:endParaRPr lang="en-US"/>
        </a:p>
      </dgm:t>
    </dgm:pt>
    <dgm:pt modelId="{03F3B16F-2F75-4690-8EBB-917D79EE2E6C}" type="sibTrans" cxnId="{F4721E9C-5E1C-489B-9FB9-5F7D2B8FB6D7}">
      <dgm:prSet/>
      <dgm:spPr/>
      <dgm:t>
        <a:bodyPr/>
        <a:lstStyle/>
        <a:p>
          <a:endParaRPr lang="en-US"/>
        </a:p>
      </dgm:t>
    </dgm:pt>
    <dgm:pt modelId="{39D61797-D718-41C0-824B-8363DC907ABF}">
      <dgm:prSet phldrT="[Text]"/>
      <dgm:spPr/>
      <dgm:t>
        <a:bodyPr/>
        <a:lstStyle/>
        <a:p>
          <a:r>
            <a:rPr lang="en-US" dirty="0" err="1" smtClean="0"/>
            <a:t>hiCUDA</a:t>
          </a:r>
          <a:endParaRPr lang="en-US" dirty="0"/>
        </a:p>
      </dgm:t>
    </dgm:pt>
    <dgm:pt modelId="{5342A2CD-C950-4FB4-BB71-4E50D6CE8447}" type="parTrans" cxnId="{4B20B061-2B10-4CA3-A406-353D6B20C147}">
      <dgm:prSet/>
      <dgm:spPr/>
      <dgm:t>
        <a:bodyPr/>
        <a:lstStyle/>
        <a:p>
          <a:endParaRPr lang="en-US"/>
        </a:p>
      </dgm:t>
    </dgm:pt>
    <dgm:pt modelId="{822A80A2-9CD3-460E-A4F1-9C23674C8193}" type="sibTrans" cxnId="{4B20B061-2B10-4CA3-A406-353D6B20C147}">
      <dgm:prSet/>
      <dgm:spPr/>
      <dgm:t>
        <a:bodyPr/>
        <a:lstStyle/>
        <a:p>
          <a:endParaRPr lang="en-US"/>
        </a:p>
      </dgm:t>
    </dgm:pt>
    <dgm:pt modelId="{6E539CBB-07E4-40A8-82B1-FADB0064F6E7}">
      <dgm:prSet phldrT="[Text]"/>
      <dgm:spPr/>
      <dgm:t>
        <a:bodyPr/>
        <a:lstStyle/>
        <a:p>
          <a:r>
            <a:rPr lang="en-US" dirty="0" smtClean="0"/>
            <a:t>CUDA-</a:t>
          </a:r>
          <a:r>
            <a:rPr lang="en-US" dirty="0" err="1" smtClean="0"/>
            <a:t>lite</a:t>
          </a:r>
          <a:endParaRPr lang="en-US" dirty="0"/>
        </a:p>
      </dgm:t>
    </dgm:pt>
    <dgm:pt modelId="{31D4D3A3-A061-4175-AEA8-A5DDC5C2768B}" type="parTrans" cxnId="{675F8659-876E-4D70-864C-80A149279F3D}">
      <dgm:prSet/>
      <dgm:spPr/>
      <dgm:t>
        <a:bodyPr/>
        <a:lstStyle/>
        <a:p>
          <a:endParaRPr lang="en-US"/>
        </a:p>
      </dgm:t>
    </dgm:pt>
    <dgm:pt modelId="{64CC940C-F81E-492F-9B7D-045FE79FAB0F}" type="sibTrans" cxnId="{675F8659-876E-4D70-864C-80A149279F3D}">
      <dgm:prSet/>
      <dgm:spPr/>
      <dgm:t>
        <a:bodyPr/>
        <a:lstStyle/>
        <a:p>
          <a:endParaRPr lang="en-US"/>
        </a:p>
      </dgm:t>
    </dgm:pt>
    <dgm:pt modelId="{3C01E9CB-84F2-4F0B-8E97-A6D13B83E4BC}">
      <dgm:prSet phldrT="[Text]"/>
      <dgm:spPr/>
      <dgm:t>
        <a:bodyPr/>
        <a:lstStyle/>
        <a:p>
          <a:r>
            <a:rPr lang="en-US" dirty="0" smtClean="0"/>
            <a:t>OpenCL</a:t>
          </a:r>
          <a:endParaRPr lang="en-US" dirty="0"/>
        </a:p>
      </dgm:t>
    </dgm:pt>
    <dgm:pt modelId="{38EF2BF4-0BCE-49F8-B9D4-B88B13AB1ADE}" type="parTrans" cxnId="{00BE7D05-A2D6-49F7-903C-D00529BEE966}">
      <dgm:prSet/>
      <dgm:spPr/>
      <dgm:t>
        <a:bodyPr/>
        <a:lstStyle/>
        <a:p>
          <a:endParaRPr lang="en-US"/>
        </a:p>
      </dgm:t>
    </dgm:pt>
    <dgm:pt modelId="{204ED56F-C1CD-480E-AA50-8CA9D8208565}" type="sibTrans" cxnId="{00BE7D05-A2D6-49F7-903C-D00529BEE966}">
      <dgm:prSet/>
      <dgm:spPr/>
      <dgm:t>
        <a:bodyPr/>
        <a:lstStyle/>
        <a:p>
          <a:endParaRPr lang="en-US"/>
        </a:p>
      </dgm:t>
    </dgm:pt>
    <dgm:pt modelId="{E8DFE243-E8BF-451C-BE96-202C097F7838}">
      <dgm:prSet phldrT="[Text]"/>
      <dgm:spPr/>
      <dgm:t>
        <a:bodyPr/>
        <a:lstStyle/>
        <a:p>
          <a:r>
            <a:rPr lang="en-US" dirty="0" err="1" smtClean="0"/>
            <a:t>CalCon</a:t>
          </a:r>
          <a:endParaRPr lang="en-US" dirty="0"/>
        </a:p>
      </dgm:t>
    </dgm:pt>
    <dgm:pt modelId="{5737DB71-3007-4857-AB53-4B9166A1880F}" type="parTrans" cxnId="{729CC0D2-A177-481B-8826-30F228E8205B}">
      <dgm:prSet/>
      <dgm:spPr/>
      <dgm:t>
        <a:bodyPr/>
        <a:lstStyle/>
        <a:p>
          <a:endParaRPr lang="en-US"/>
        </a:p>
      </dgm:t>
    </dgm:pt>
    <dgm:pt modelId="{C7B9B4E0-CB4D-46FD-BF6A-3BF1439D47DF}" type="sibTrans" cxnId="{729CC0D2-A177-481B-8826-30F228E8205B}">
      <dgm:prSet/>
      <dgm:spPr/>
      <dgm:t>
        <a:bodyPr/>
        <a:lstStyle/>
        <a:p>
          <a:endParaRPr lang="en-US"/>
        </a:p>
      </dgm:t>
    </dgm:pt>
    <dgm:pt modelId="{FB53278F-7115-477D-BE61-63BA3821E9B8}">
      <dgm:prSet phldrT="[Text]"/>
      <dgm:spPr/>
      <dgm:t>
        <a:bodyPr/>
        <a:lstStyle/>
        <a:p>
          <a:r>
            <a:rPr lang="en-US" dirty="0" smtClean="0"/>
            <a:t>PGI compiler</a:t>
          </a:r>
          <a:endParaRPr lang="en-US" dirty="0"/>
        </a:p>
      </dgm:t>
    </dgm:pt>
    <dgm:pt modelId="{97DD6B8B-EDFD-4B23-8434-EA029C95B414}" type="parTrans" cxnId="{1397D185-7B1E-42A1-BBE3-9D6CD1F46712}">
      <dgm:prSet/>
      <dgm:spPr/>
      <dgm:t>
        <a:bodyPr/>
        <a:lstStyle/>
        <a:p>
          <a:endParaRPr lang="en-US"/>
        </a:p>
      </dgm:t>
    </dgm:pt>
    <dgm:pt modelId="{8142A248-2908-4D8F-B619-834E49FA4021}" type="sibTrans" cxnId="{1397D185-7B1E-42A1-BBE3-9D6CD1F46712}">
      <dgm:prSet/>
      <dgm:spPr/>
      <dgm:t>
        <a:bodyPr/>
        <a:lstStyle/>
        <a:p>
          <a:endParaRPr lang="en-US"/>
        </a:p>
      </dgm:t>
    </dgm:pt>
    <dgm:pt modelId="{FFEA47C6-4680-49A0-91C7-EEB59601C3C1}">
      <dgm:prSet phldrT="[Text]"/>
      <dgm:spPr/>
      <dgm:t>
        <a:bodyPr/>
        <a:lstStyle/>
        <a:p>
          <a:r>
            <a:rPr lang="en-US" dirty="0" err="1" smtClean="0"/>
            <a:t>CuPP</a:t>
          </a:r>
          <a:r>
            <a:rPr lang="en-US" dirty="0" smtClean="0"/>
            <a:t> framework</a:t>
          </a:r>
          <a:endParaRPr lang="en-US" dirty="0"/>
        </a:p>
      </dgm:t>
    </dgm:pt>
    <dgm:pt modelId="{1A0A318C-7D5D-42F8-9C68-9A9A98E65C46}" type="parTrans" cxnId="{55E5068F-F83C-43FC-A572-0B4828C41BCA}">
      <dgm:prSet/>
      <dgm:spPr/>
      <dgm:t>
        <a:bodyPr/>
        <a:lstStyle/>
        <a:p>
          <a:endParaRPr lang="en-US"/>
        </a:p>
      </dgm:t>
    </dgm:pt>
    <dgm:pt modelId="{A894A039-F323-49B1-A337-27B2CBF1C31C}" type="sibTrans" cxnId="{55E5068F-F83C-43FC-A572-0B4828C41BCA}">
      <dgm:prSet/>
      <dgm:spPr/>
      <dgm:t>
        <a:bodyPr/>
        <a:lstStyle/>
        <a:p>
          <a:endParaRPr lang="en-US"/>
        </a:p>
      </dgm:t>
    </dgm:pt>
    <dgm:pt modelId="{B34ABC9B-EEA9-4251-9042-610EBA8C1720}" type="pres">
      <dgm:prSet presAssocID="{191730D4-6610-46F2-9465-57DD2035358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DE87B9C-1212-4633-9ADC-29F3EC1A1D14}" type="pres">
      <dgm:prSet presAssocID="{584DCDE7-9F26-401F-9A29-F0E96642D089}" presName="root" presStyleCnt="0"/>
      <dgm:spPr/>
      <dgm:t>
        <a:bodyPr/>
        <a:lstStyle/>
        <a:p>
          <a:endParaRPr lang="en-US"/>
        </a:p>
      </dgm:t>
    </dgm:pt>
    <dgm:pt modelId="{8E734D80-E754-4993-9E85-50FABC5C87A9}" type="pres">
      <dgm:prSet presAssocID="{584DCDE7-9F26-401F-9A29-F0E96642D089}" presName="rootComposite" presStyleCnt="0"/>
      <dgm:spPr/>
      <dgm:t>
        <a:bodyPr/>
        <a:lstStyle/>
        <a:p>
          <a:endParaRPr lang="en-US"/>
        </a:p>
      </dgm:t>
    </dgm:pt>
    <dgm:pt modelId="{82C02FE6-0CAB-4828-AAE7-E2A1E7719837}" type="pres">
      <dgm:prSet presAssocID="{584DCDE7-9F26-401F-9A29-F0E96642D089}" presName="rootText" presStyleLbl="node1" presStyleIdx="0" presStyleCnt="3"/>
      <dgm:spPr/>
      <dgm:t>
        <a:bodyPr/>
        <a:lstStyle/>
        <a:p>
          <a:endParaRPr lang="en-US"/>
        </a:p>
      </dgm:t>
    </dgm:pt>
    <dgm:pt modelId="{67D3B387-9F79-4A51-8372-C1047ADF5FDA}" type="pres">
      <dgm:prSet presAssocID="{584DCDE7-9F26-401F-9A29-F0E96642D089}" presName="rootConnector" presStyleLbl="node1" presStyleIdx="0" presStyleCnt="3"/>
      <dgm:spPr/>
      <dgm:t>
        <a:bodyPr/>
        <a:lstStyle/>
        <a:p>
          <a:endParaRPr lang="en-US"/>
        </a:p>
      </dgm:t>
    </dgm:pt>
    <dgm:pt modelId="{FF10E99B-6791-430B-91C7-F9412F4C349B}" type="pres">
      <dgm:prSet presAssocID="{584DCDE7-9F26-401F-9A29-F0E96642D089}" presName="childShape" presStyleCnt="0"/>
      <dgm:spPr/>
      <dgm:t>
        <a:bodyPr/>
        <a:lstStyle/>
        <a:p>
          <a:endParaRPr lang="en-US"/>
        </a:p>
      </dgm:t>
    </dgm:pt>
    <dgm:pt modelId="{2A87F87B-B5A7-4770-BDF6-F4E15A0CE0F9}" type="pres">
      <dgm:prSet presAssocID="{4A7402F4-22EB-483D-A7B6-22574BB23C28}" presName="Name13" presStyleLbl="parChTrans1D2" presStyleIdx="0" presStyleCnt="7"/>
      <dgm:spPr/>
      <dgm:t>
        <a:bodyPr/>
        <a:lstStyle/>
        <a:p>
          <a:endParaRPr lang="en-US"/>
        </a:p>
      </dgm:t>
    </dgm:pt>
    <dgm:pt modelId="{510BE9AE-0A99-421B-AE48-A1988A58A37E}" type="pres">
      <dgm:prSet presAssocID="{9A7136B7-2456-4C44-9335-E9F20BCD5A29}" presName="childText" presStyleLbl="bgAcc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7A27A5-8E4E-4C62-B29E-D6A2F0588766}" type="pres">
      <dgm:prSet presAssocID="{23B49708-9255-4535-8E21-7B940D89563B}" presName="Name13" presStyleLbl="parChTrans1D2" presStyleIdx="1" presStyleCnt="7"/>
      <dgm:spPr/>
      <dgm:t>
        <a:bodyPr/>
        <a:lstStyle/>
        <a:p>
          <a:endParaRPr lang="en-US"/>
        </a:p>
      </dgm:t>
    </dgm:pt>
    <dgm:pt modelId="{D0DAE789-8181-4A2B-B77D-5295E9DF781C}" type="pres">
      <dgm:prSet presAssocID="{1302ED71-CF3E-4160-BC8B-26E7CD5320BE}" presName="childText" presStyleLbl="bgAcc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62146B-507C-404F-81B9-51D0AA94A400}" type="pres">
      <dgm:prSet presAssocID="{AEB2B413-6859-4C14-881A-F90731A3451F}" presName="root" presStyleCnt="0"/>
      <dgm:spPr/>
      <dgm:t>
        <a:bodyPr/>
        <a:lstStyle/>
        <a:p>
          <a:endParaRPr lang="en-US"/>
        </a:p>
      </dgm:t>
    </dgm:pt>
    <dgm:pt modelId="{C88F84E2-DFDB-4F2D-9609-15E22562D3B3}" type="pres">
      <dgm:prSet presAssocID="{AEB2B413-6859-4C14-881A-F90731A3451F}" presName="rootComposite" presStyleCnt="0"/>
      <dgm:spPr/>
      <dgm:t>
        <a:bodyPr/>
        <a:lstStyle/>
        <a:p>
          <a:endParaRPr lang="en-US"/>
        </a:p>
      </dgm:t>
    </dgm:pt>
    <dgm:pt modelId="{47815462-7226-4F4C-9F48-EE656D4BDA2B}" type="pres">
      <dgm:prSet presAssocID="{AEB2B413-6859-4C14-881A-F90731A3451F}" presName="rootText" presStyleLbl="node1" presStyleIdx="1" presStyleCnt="3"/>
      <dgm:spPr/>
      <dgm:t>
        <a:bodyPr/>
        <a:lstStyle/>
        <a:p>
          <a:endParaRPr lang="en-US"/>
        </a:p>
      </dgm:t>
    </dgm:pt>
    <dgm:pt modelId="{179537CA-E571-483C-9393-37A9E9874611}" type="pres">
      <dgm:prSet presAssocID="{AEB2B413-6859-4C14-881A-F90731A3451F}" presName="rootConnector" presStyleLbl="node1" presStyleIdx="1" presStyleCnt="3"/>
      <dgm:spPr/>
      <dgm:t>
        <a:bodyPr/>
        <a:lstStyle/>
        <a:p>
          <a:endParaRPr lang="en-US"/>
        </a:p>
      </dgm:t>
    </dgm:pt>
    <dgm:pt modelId="{9F5B8BC7-47E2-4622-8B92-1CAC26C98422}" type="pres">
      <dgm:prSet presAssocID="{AEB2B413-6859-4C14-881A-F90731A3451F}" presName="childShape" presStyleCnt="0"/>
      <dgm:spPr/>
      <dgm:t>
        <a:bodyPr/>
        <a:lstStyle/>
        <a:p>
          <a:endParaRPr lang="en-US"/>
        </a:p>
      </dgm:t>
    </dgm:pt>
    <dgm:pt modelId="{7A1BA6E9-B741-4E62-8A42-8799027E5257}" type="pres">
      <dgm:prSet presAssocID="{5342A2CD-C950-4FB4-BB71-4E50D6CE8447}" presName="Name13" presStyleLbl="parChTrans1D2" presStyleIdx="2" presStyleCnt="7"/>
      <dgm:spPr/>
      <dgm:t>
        <a:bodyPr/>
        <a:lstStyle/>
        <a:p>
          <a:endParaRPr lang="en-US"/>
        </a:p>
      </dgm:t>
    </dgm:pt>
    <dgm:pt modelId="{5C7C80E3-654C-42F6-8937-009BE87EAE44}" type="pres">
      <dgm:prSet presAssocID="{39D61797-D718-41C0-824B-8363DC907ABF}" presName="childText" presStyleLbl="bgAcc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373FE0-0D48-4CA8-B975-771BE6991D6E}" type="pres">
      <dgm:prSet presAssocID="{31D4D3A3-A061-4175-AEA8-A5DDC5C2768B}" presName="Name13" presStyleLbl="parChTrans1D2" presStyleIdx="3" presStyleCnt="7"/>
      <dgm:spPr/>
      <dgm:t>
        <a:bodyPr/>
        <a:lstStyle/>
        <a:p>
          <a:endParaRPr lang="en-US"/>
        </a:p>
      </dgm:t>
    </dgm:pt>
    <dgm:pt modelId="{CFBC6592-0DF6-4B45-A9C6-45C643CD6F54}" type="pres">
      <dgm:prSet presAssocID="{6E539CBB-07E4-40A8-82B1-FADB0064F6E7}" presName="childText" presStyleLbl="bgAcc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BEF30C-0953-493D-B907-AD27EA226DFB}" type="pres">
      <dgm:prSet presAssocID="{97DD6B8B-EDFD-4B23-8434-EA029C95B414}" presName="Name13" presStyleLbl="parChTrans1D2" presStyleIdx="4" presStyleCnt="7"/>
      <dgm:spPr/>
      <dgm:t>
        <a:bodyPr/>
        <a:lstStyle/>
        <a:p>
          <a:endParaRPr lang="en-US"/>
        </a:p>
      </dgm:t>
    </dgm:pt>
    <dgm:pt modelId="{5AC76BA1-7860-4A04-9EEE-D37AD93361EB}" type="pres">
      <dgm:prSet presAssocID="{FB53278F-7115-477D-BE61-63BA3821E9B8}" presName="childText" presStyleLbl="bgAcc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BB449B-16F6-402E-9179-2AF3A9362625}" type="pres">
      <dgm:prSet presAssocID="{1A0A318C-7D5D-42F8-9C68-9A9A98E65C46}" presName="Name13" presStyleLbl="parChTrans1D2" presStyleIdx="5" presStyleCnt="7"/>
      <dgm:spPr/>
      <dgm:t>
        <a:bodyPr/>
        <a:lstStyle/>
        <a:p>
          <a:endParaRPr lang="en-US"/>
        </a:p>
      </dgm:t>
    </dgm:pt>
    <dgm:pt modelId="{9AD20F56-141E-4FFB-8BAA-30AECD33E018}" type="pres">
      <dgm:prSet presAssocID="{FFEA47C6-4680-49A0-91C7-EEB59601C3C1}" presName="childText" presStyleLbl="bgAcc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06485B-F5A3-46B5-8023-1B0D26C1BBB7}" type="pres">
      <dgm:prSet presAssocID="{3C01E9CB-84F2-4F0B-8E97-A6D13B83E4BC}" presName="root" presStyleCnt="0"/>
      <dgm:spPr/>
      <dgm:t>
        <a:bodyPr/>
        <a:lstStyle/>
        <a:p>
          <a:endParaRPr lang="en-US"/>
        </a:p>
      </dgm:t>
    </dgm:pt>
    <dgm:pt modelId="{C5FD5580-6C2A-40EE-B878-0EC769A255FF}" type="pres">
      <dgm:prSet presAssocID="{3C01E9CB-84F2-4F0B-8E97-A6D13B83E4BC}" presName="rootComposite" presStyleCnt="0"/>
      <dgm:spPr/>
      <dgm:t>
        <a:bodyPr/>
        <a:lstStyle/>
        <a:p>
          <a:endParaRPr lang="en-US"/>
        </a:p>
      </dgm:t>
    </dgm:pt>
    <dgm:pt modelId="{BAF9CB2B-84F1-4900-9C0E-68070632D826}" type="pres">
      <dgm:prSet presAssocID="{3C01E9CB-84F2-4F0B-8E97-A6D13B83E4BC}" presName="rootText" presStyleLbl="node1" presStyleIdx="2" presStyleCnt="3"/>
      <dgm:spPr/>
      <dgm:t>
        <a:bodyPr/>
        <a:lstStyle/>
        <a:p>
          <a:endParaRPr lang="en-US"/>
        </a:p>
      </dgm:t>
    </dgm:pt>
    <dgm:pt modelId="{D0D9965E-C1D9-414E-9B99-C2699B772F93}" type="pres">
      <dgm:prSet presAssocID="{3C01E9CB-84F2-4F0B-8E97-A6D13B83E4BC}" presName="rootConnector" presStyleLbl="node1" presStyleIdx="2" presStyleCnt="3"/>
      <dgm:spPr/>
      <dgm:t>
        <a:bodyPr/>
        <a:lstStyle/>
        <a:p>
          <a:endParaRPr lang="en-US"/>
        </a:p>
      </dgm:t>
    </dgm:pt>
    <dgm:pt modelId="{2FA37228-8C74-4836-B616-6BEC6B47988F}" type="pres">
      <dgm:prSet presAssocID="{3C01E9CB-84F2-4F0B-8E97-A6D13B83E4BC}" presName="childShape" presStyleCnt="0"/>
      <dgm:spPr/>
      <dgm:t>
        <a:bodyPr/>
        <a:lstStyle/>
        <a:p>
          <a:endParaRPr lang="en-US"/>
        </a:p>
      </dgm:t>
    </dgm:pt>
    <dgm:pt modelId="{72CBC46B-751D-433D-B8B3-1115EC1F62DF}" type="pres">
      <dgm:prSet presAssocID="{5737DB71-3007-4857-AB53-4B9166A1880F}" presName="Name13" presStyleLbl="parChTrans1D2" presStyleIdx="6" presStyleCnt="7"/>
      <dgm:spPr/>
      <dgm:t>
        <a:bodyPr/>
        <a:lstStyle/>
        <a:p>
          <a:endParaRPr lang="en-US"/>
        </a:p>
      </dgm:t>
    </dgm:pt>
    <dgm:pt modelId="{28CE8454-5D44-4CDB-A139-9FF09AF6E699}" type="pres">
      <dgm:prSet presAssocID="{E8DFE243-E8BF-451C-BE96-202C097F7838}" presName="childText" presStyleLbl="bgAcc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75D30D-0872-4A4A-B7B8-CA1A33AD42E0}" type="presOf" srcId="{4A7402F4-22EB-483D-A7B6-22574BB23C28}" destId="{2A87F87B-B5A7-4770-BDF6-F4E15A0CE0F9}" srcOrd="0" destOrd="0" presId="urn:microsoft.com/office/officeart/2005/8/layout/hierarchy3"/>
    <dgm:cxn modelId="{39513833-815C-4E72-8316-5AA2F7DB8AA1}" type="presOf" srcId="{191730D4-6610-46F2-9465-57DD2035358B}" destId="{B34ABC9B-EEA9-4251-9042-610EBA8C1720}" srcOrd="0" destOrd="0" presId="urn:microsoft.com/office/officeart/2005/8/layout/hierarchy3"/>
    <dgm:cxn modelId="{53821B19-742D-4BFD-98E9-8637C4A76C56}" type="presOf" srcId="{23B49708-9255-4535-8E21-7B940D89563B}" destId="{5B7A27A5-8E4E-4C62-B29E-D6A2F0588766}" srcOrd="0" destOrd="0" presId="urn:microsoft.com/office/officeart/2005/8/layout/hierarchy3"/>
    <dgm:cxn modelId="{675F8659-876E-4D70-864C-80A149279F3D}" srcId="{AEB2B413-6859-4C14-881A-F90731A3451F}" destId="{6E539CBB-07E4-40A8-82B1-FADB0064F6E7}" srcOrd="1" destOrd="0" parTransId="{31D4D3A3-A061-4175-AEA8-A5DDC5C2768B}" sibTransId="{64CC940C-F81E-492F-9B7D-045FE79FAB0F}"/>
    <dgm:cxn modelId="{96CF68E6-18D5-4B1D-8EDA-590BCBF01772}" type="presOf" srcId="{FB53278F-7115-477D-BE61-63BA3821E9B8}" destId="{5AC76BA1-7860-4A04-9EEE-D37AD93361EB}" srcOrd="0" destOrd="0" presId="urn:microsoft.com/office/officeart/2005/8/layout/hierarchy3"/>
    <dgm:cxn modelId="{EF8934A8-04FB-4DF5-840A-3AB0BBF975AC}" type="presOf" srcId="{9A7136B7-2456-4C44-9335-E9F20BCD5A29}" destId="{510BE9AE-0A99-421B-AE48-A1988A58A37E}" srcOrd="0" destOrd="0" presId="urn:microsoft.com/office/officeart/2005/8/layout/hierarchy3"/>
    <dgm:cxn modelId="{5C8C8F27-A8E4-43FA-A8E6-C0832BF7A77D}" type="presOf" srcId="{5342A2CD-C950-4FB4-BB71-4E50D6CE8447}" destId="{7A1BA6E9-B741-4E62-8A42-8799027E5257}" srcOrd="0" destOrd="0" presId="urn:microsoft.com/office/officeart/2005/8/layout/hierarchy3"/>
    <dgm:cxn modelId="{F8BAA0E2-AF8A-4AFB-8A61-D81D4217A2D6}" type="presOf" srcId="{3C01E9CB-84F2-4F0B-8E97-A6D13B83E4BC}" destId="{D0D9965E-C1D9-414E-9B99-C2699B772F93}" srcOrd="1" destOrd="0" presId="urn:microsoft.com/office/officeart/2005/8/layout/hierarchy3"/>
    <dgm:cxn modelId="{00BE7D05-A2D6-49F7-903C-D00529BEE966}" srcId="{191730D4-6610-46F2-9465-57DD2035358B}" destId="{3C01E9CB-84F2-4F0B-8E97-A6D13B83E4BC}" srcOrd="2" destOrd="0" parTransId="{38EF2BF4-0BCE-49F8-B9D4-B88B13AB1ADE}" sibTransId="{204ED56F-C1CD-480E-AA50-8CA9D8208565}"/>
    <dgm:cxn modelId="{2E0FBB9D-3B18-4F96-9B46-14C18D0B8055}" srcId="{584DCDE7-9F26-401F-9A29-F0E96642D089}" destId="{1302ED71-CF3E-4160-BC8B-26E7CD5320BE}" srcOrd="1" destOrd="0" parTransId="{23B49708-9255-4535-8E21-7B940D89563B}" sibTransId="{64A43B01-0051-4CAE-B7A2-DA5A16E6DD85}"/>
    <dgm:cxn modelId="{46D470A5-86D3-419F-91FB-CE77A1D48425}" type="presOf" srcId="{584DCDE7-9F26-401F-9A29-F0E96642D089}" destId="{67D3B387-9F79-4A51-8372-C1047ADF5FDA}" srcOrd="1" destOrd="0" presId="urn:microsoft.com/office/officeart/2005/8/layout/hierarchy3"/>
    <dgm:cxn modelId="{38520972-2D7F-4468-8D08-E28FE9896349}" type="presOf" srcId="{5737DB71-3007-4857-AB53-4B9166A1880F}" destId="{72CBC46B-751D-433D-B8B3-1115EC1F62DF}" srcOrd="0" destOrd="0" presId="urn:microsoft.com/office/officeart/2005/8/layout/hierarchy3"/>
    <dgm:cxn modelId="{099D4FCD-8EAF-49B5-A8AA-E934884E6A9D}" type="presOf" srcId="{E8DFE243-E8BF-451C-BE96-202C097F7838}" destId="{28CE8454-5D44-4CDB-A139-9FF09AF6E699}" srcOrd="0" destOrd="0" presId="urn:microsoft.com/office/officeart/2005/8/layout/hierarchy3"/>
    <dgm:cxn modelId="{BFD5E191-443E-4C60-90D3-EFC032B4C206}" type="presOf" srcId="{AEB2B413-6859-4C14-881A-F90731A3451F}" destId="{179537CA-E571-483C-9393-37A9E9874611}" srcOrd="1" destOrd="0" presId="urn:microsoft.com/office/officeart/2005/8/layout/hierarchy3"/>
    <dgm:cxn modelId="{581CB08B-BEDB-4E05-B165-6579E25A440F}" type="presOf" srcId="{584DCDE7-9F26-401F-9A29-F0E96642D089}" destId="{82C02FE6-0CAB-4828-AAE7-E2A1E7719837}" srcOrd="0" destOrd="0" presId="urn:microsoft.com/office/officeart/2005/8/layout/hierarchy3"/>
    <dgm:cxn modelId="{2E68453E-11FB-4810-8170-F9E0C83BF243}" srcId="{191730D4-6610-46F2-9465-57DD2035358B}" destId="{584DCDE7-9F26-401F-9A29-F0E96642D089}" srcOrd="0" destOrd="0" parTransId="{660ACAB8-15C2-475E-96A4-5078048AF3A9}" sibTransId="{A2464513-F625-40C0-B38B-ABFDAB626ABF}"/>
    <dgm:cxn modelId="{729CC0D2-A177-481B-8826-30F228E8205B}" srcId="{3C01E9CB-84F2-4F0B-8E97-A6D13B83E4BC}" destId="{E8DFE243-E8BF-451C-BE96-202C097F7838}" srcOrd="0" destOrd="0" parTransId="{5737DB71-3007-4857-AB53-4B9166A1880F}" sibTransId="{C7B9B4E0-CB4D-46FD-BF6A-3BF1439D47DF}"/>
    <dgm:cxn modelId="{4B20B061-2B10-4CA3-A406-353D6B20C147}" srcId="{AEB2B413-6859-4C14-881A-F90731A3451F}" destId="{39D61797-D718-41C0-824B-8363DC907ABF}" srcOrd="0" destOrd="0" parTransId="{5342A2CD-C950-4FB4-BB71-4E50D6CE8447}" sibTransId="{822A80A2-9CD3-460E-A4F1-9C23674C8193}"/>
    <dgm:cxn modelId="{053BDFAC-D849-448A-8644-A7D7859D3239}" type="presOf" srcId="{6E539CBB-07E4-40A8-82B1-FADB0064F6E7}" destId="{CFBC6592-0DF6-4B45-A9C6-45C643CD6F54}" srcOrd="0" destOrd="0" presId="urn:microsoft.com/office/officeart/2005/8/layout/hierarchy3"/>
    <dgm:cxn modelId="{B816B5A8-4BED-4B86-87D7-76CA22EACF32}" type="presOf" srcId="{31D4D3A3-A061-4175-AEA8-A5DDC5C2768B}" destId="{D5373FE0-0D48-4CA8-B975-771BE6991D6E}" srcOrd="0" destOrd="0" presId="urn:microsoft.com/office/officeart/2005/8/layout/hierarchy3"/>
    <dgm:cxn modelId="{1397D185-7B1E-42A1-BBE3-9D6CD1F46712}" srcId="{AEB2B413-6859-4C14-881A-F90731A3451F}" destId="{FB53278F-7115-477D-BE61-63BA3821E9B8}" srcOrd="2" destOrd="0" parTransId="{97DD6B8B-EDFD-4B23-8434-EA029C95B414}" sibTransId="{8142A248-2908-4D8F-B619-834E49FA4021}"/>
    <dgm:cxn modelId="{32C528D0-E42F-4BD7-95E1-5503DE3F2FE0}" type="presOf" srcId="{39D61797-D718-41C0-824B-8363DC907ABF}" destId="{5C7C80E3-654C-42F6-8937-009BE87EAE44}" srcOrd="0" destOrd="0" presId="urn:microsoft.com/office/officeart/2005/8/layout/hierarchy3"/>
    <dgm:cxn modelId="{55E5068F-F83C-43FC-A572-0B4828C41BCA}" srcId="{AEB2B413-6859-4C14-881A-F90731A3451F}" destId="{FFEA47C6-4680-49A0-91C7-EEB59601C3C1}" srcOrd="3" destOrd="0" parTransId="{1A0A318C-7D5D-42F8-9C68-9A9A98E65C46}" sibTransId="{A894A039-F323-49B1-A337-27B2CBF1C31C}"/>
    <dgm:cxn modelId="{F74B92CE-6859-4BA3-8577-B86130472180}" type="presOf" srcId="{FFEA47C6-4680-49A0-91C7-EEB59601C3C1}" destId="{9AD20F56-141E-4FFB-8BAA-30AECD33E018}" srcOrd="0" destOrd="0" presId="urn:microsoft.com/office/officeart/2005/8/layout/hierarchy3"/>
    <dgm:cxn modelId="{D4F973E4-CD85-4E95-9A9B-1CD19E7ACB42}" type="presOf" srcId="{3C01E9CB-84F2-4F0B-8E97-A6D13B83E4BC}" destId="{BAF9CB2B-84F1-4900-9C0E-68070632D826}" srcOrd="0" destOrd="0" presId="urn:microsoft.com/office/officeart/2005/8/layout/hierarchy3"/>
    <dgm:cxn modelId="{2B17C4FE-B5D3-4DE8-BA3C-E127C9E015EF}" srcId="{584DCDE7-9F26-401F-9A29-F0E96642D089}" destId="{9A7136B7-2456-4C44-9335-E9F20BCD5A29}" srcOrd="0" destOrd="0" parTransId="{4A7402F4-22EB-483D-A7B6-22574BB23C28}" sibTransId="{9B31CDC3-8482-4AB4-9891-1E1AC46336AB}"/>
    <dgm:cxn modelId="{F4721E9C-5E1C-489B-9FB9-5F7D2B8FB6D7}" srcId="{191730D4-6610-46F2-9465-57DD2035358B}" destId="{AEB2B413-6859-4C14-881A-F90731A3451F}" srcOrd="1" destOrd="0" parTransId="{C0930260-E453-4B65-BBC4-70C0F1A95BC1}" sibTransId="{03F3B16F-2F75-4690-8EBB-917D79EE2E6C}"/>
    <dgm:cxn modelId="{63C19537-65EB-43AD-9B41-AD90E78EDCDD}" type="presOf" srcId="{1302ED71-CF3E-4160-BC8B-26E7CD5320BE}" destId="{D0DAE789-8181-4A2B-B77D-5295E9DF781C}" srcOrd="0" destOrd="0" presId="urn:microsoft.com/office/officeart/2005/8/layout/hierarchy3"/>
    <dgm:cxn modelId="{C7BC045B-67D6-4782-A7D5-0B4F8ACA57B4}" type="presOf" srcId="{AEB2B413-6859-4C14-881A-F90731A3451F}" destId="{47815462-7226-4F4C-9F48-EE656D4BDA2B}" srcOrd="0" destOrd="0" presId="urn:microsoft.com/office/officeart/2005/8/layout/hierarchy3"/>
    <dgm:cxn modelId="{394E49F4-0584-4C78-8797-98CDC03DF968}" type="presOf" srcId="{97DD6B8B-EDFD-4B23-8434-EA029C95B414}" destId="{B1BEF30C-0953-493D-B907-AD27EA226DFB}" srcOrd="0" destOrd="0" presId="urn:microsoft.com/office/officeart/2005/8/layout/hierarchy3"/>
    <dgm:cxn modelId="{279B8493-B922-47F3-BD27-AE2EA6FD4F75}" type="presOf" srcId="{1A0A318C-7D5D-42F8-9C68-9A9A98E65C46}" destId="{16BB449B-16F6-402E-9179-2AF3A9362625}" srcOrd="0" destOrd="0" presId="urn:microsoft.com/office/officeart/2005/8/layout/hierarchy3"/>
    <dgm:cxn modelId="{61250EE6-73CA-4A35-B5E5-DB8309C29F3D}" type="presParOf" srcId="{B34ABC9B-EEA9-4251-9042-610EBA8C1720}" destId="{3DE87B9C-1212-4633-9ADC-29F3EC1A1D14}" srcOrd="0" destOrd="0" presId="urn:microsoft.com/office/officeart/2005/8/layout/hierarchy3"/>
    <dgm:cxn modelId="{D98C3305-821D-43F4-8A06-9F53B073421B}" type="presParOf" srcId="{3DE87B9C-1212-4633-9ADC-29F3EC1A1D14}" destId="{8E734D80-E754-4993-9E85-50FABC5C87A9}" srcOrd="0" destOrd="0" presId="urn:microsoft.com/office/officeart/2005/8/layout/hierarchy3"/>
    <dgm:cxn modelId="{2A81356A-5CE7-497A-8D49-67D06071C532}" type="presParOf" srcId="{8E734D80-E754-4993-9E85-50FABC5C87A9}" destId="{82C02FE6-0CAB-4828-AAE7-E2A1E7719837}" srcOrd="0" destOrd="0" presId="urn:microsoft.com/office/officeart/2005/8/layout/hierarchy3"/>
    <dgm:cxn modelId="{55EE6166-64F1-4A7D-98FC-0498EF1B18BB}" type="presParOf" srcId="{8E734D80-E754-4993-9E85-50FABC5C87A9}" destId="{67D3B387-9F79-4A51-8372-C1047ADF5FDA}" srcOrd="1" destOrd="0" presId="urn:microsoft.com/office/officeart/2005/8/layout/hierarchy3"/>
    <dgm:cxn modelId="{7854DBCA-3951-447B-AFCA-41BC9E8E592B}" type="presParOf" srcId="{3DE87B9C-1212-4633-9ADC-29F3EC1A1D14}" destId="{FF10E99B-6791-430B-91C7-F9412F4C349B}" srcOrd="1" destOrd="0" presId="urn:microsoft.com/office/officeart/2005/8/layout/hierarchy3"/>
    <dgm:cxn modelId="{FB778336-DBE5-41B2-9A02-AFDF5C5B01CA}" type="presParOf" srcId="{FF10E99B-6791-430B-91C7-F9412F4C349B}" destId="{2A87F87B-B5A7-4770-BDF6-F4E15A0CE0F9}" srcOrd="0" destOrd="0" presId="urn:microsoft.com/office/officeart/2005/8/layout/hierarchy3"/>
    <dgm:cxn modelId="{63F5FDBA-A150-4A18-970A-78428A74E356}" type="presParOf" srcId="{FF10E99B-6791-430B-91C7-F9412F4C349B}" destId="{510BE9AE-0A99-421B-AE48-A1988A58A37E}" srcOrd="1" destOrd="0" presId="urn:microsoft.com/office/officeart/2005/8/layout/hierarchy3"/>
    <dgm:cxn modelId="{6FA19AF4-517C-4385-8072-06E46143605B}" type="presParOf" srcId="{FF10E99B-6791-430B-91C7-F9412F4C349B}" destId="{5B7A27A5-8E4E-4C62-B29E-D6A2F0588766}" srcOrd="2" destOrd="0" presId="urn:microsoft.com/office/officeart/2005/8/layout/hierarchy3"/>
    <dgm:cxn modelId="{E9300B00-0F51-45DB-B587-18E26149D9E0}" type="presParOf" srcId="{FF10E99B-6791-430B-91C7-F9412F4C349B}" destId="{D0DAE789-8181-4A2B-B77D-5295E9DF781C}" srcOrd="3" destOrd="0" presId="urn:microsoft.com/office/officeart/2005/8/layout/hierarchy3"/>
    <dgm:cxn modelId="{EF92C060-D806-48B2-890F-3C8659612715}" type="presParOf" srcId="{B34ABC9B-EEA9-4251-9042-610EBA8C1720}" destId="{0162146B-507C-404F-81B9-51D0AA94A400}" srcOrd="1" destOrd="0" presId="urn:microsoft.com/office/officeart/2005/8/layout/hierarchy3"/>
    <dgm:cxn modelId="{5BD641B5-6B4B-44E9-9944-4F6F08DD6F08}" type="presParOf" srcId="{0162146B-507C-404F-81B9-51D0AA94A400}" destId="{C88F84E2-DFDB-4F2D-9609-15E22562D3B3}" srcOrd="0" destOrd="0" presId="urn:microsoft.com/office/officeart/2005/8/layout/hierarchy3"/>
    <dgm:cxn modelId="{CB84AFA0-2A4D-4389-A483-C7F92B7FCA54}" type="presParOf" srcId="{C88F84E2-DFDB-4F2D-9609-15E22562D3B3}" destId="{47815462-7226-4F4C-9F48-EE656D4BDA2B}" srcOrd="0" destOrd="0" presId="urn:microsoft.com/office/officeart/2005/8/layout/hierarchy3"/>
    <dgm:cxn modelId="{2EACD7F6-DF5D-45EE-9DE8-71DAE5DF6CCF}" type="presParOf" srcId="{C88F84E2-DFDB-4F2D-9609-15E22562D3B3}" destId="{179537CA-E571-483C-9393-37A9E9874611}" srcOrd="1" destOrd="0" presId="urn:microsoft.com/office/officeart/2005/8/layout/hierarchy3"/>
    <dgm:cxn modelId="{A00E50B5-7569-4BDD-8AEB-4E8BA5896026}" type="presParOf" srcId="{0162146B-507C-404F-81B9-51D0AA94A400}" destId="{9F5B8BC7-47E2-4622-8B92-1CAC26C98422}" srcOrd="1" destOrd="0" presId="urn:microsoft.com/office/officeart/2005/8/layout/hierarchy3"/>
    <dgm:cxn modelId="{057A728D-1BBC-47C4-A24D-EFB045621F62}" type="presParOf" srcId="{9F5B8BC7-47E2-4622-8B92-1CAC26C98422}" destId="{7A1BA6E9-B741-4E62-8A42-8799027E5257}" srcOrd="0" destOrd="0" presId="urn:microsoft.com/office/officeart/2005/8/layout/hierarchy3"/>
    <dgm:cxn modelId="{19E58B62-3814-4F02-8CDD-49088ECA2EC6}" type="presParOf" srcId="{9F5B8BC7-47E2-4622-8B92-1CAC26C98422}" destId="{5C7C80E3-654C-42F6-8937-009BE87EAE44}" srcOrd="1" destOrd="0" presId="urn:microsoft.com/office/officeart/2005/8/layout/hierarchy3"/>
    <dgm:cxn modelId="{75F10808-F682-46FD-A7A0-5CC8894FDB41}" type="presParOf" srcId="{9F5B8BC7-47E2-4622-8B92-1CAC26C98422}" destId="{D5373FE0-0D48-4CA8-B975-771BE6991D6E}" srcOrd="2" destOrd="0" presId="urn:microsoft.com/office/officeart/2005/8/layout/hierarchy3"/>
    <dgm:cxn modelId="{8FAC4F6E-A444-4D6F-9A39-E9F856C588C2}" type="presParOf" srcId="{9F5B8BC7-47E2-4622-8B92-1CAC26C98422}" destId="{CFBC6592-0DF6-4B45-A9C6-45C643CD6F54}" srcOrd="3" destOrd="0" presId="urn:microsoft.com/office/officeart/2005/8/layout/hierarchy3"/>
    <dgm:cxn modelId="{AC3856F7-B55A-4FE2-860B-A313D0DC9CC2}" type="presParOf" srcId="{9F5B8BC7-47E2-4622-8B92-1CAC26C98422}" destId="{B1BEF30C-0953-493D-B907-AD27EA226DFB}" srcOrd="4" destOrd="0" presId="urn:microsoft.com/office/officeart/2005/8/layout/hierarchy3"/>
    <dgm:cxn modelId="{E28F38BB-95D6-491C-9329-CCDBCFA61889}" type="presParOf" srcId="{9F5B8BC7-47E2-4622-8B92-1CAC26C98422}" destId="{5AC76BA1-7860-4A04-9EEE-D37AD93361EB}" srcOrd="5" destOrd="0" presId="urn:microsoft.com/office/officeart/2005/8/layout/hierarchy3"/>
    <dgm:cxn modelId="{FEEE8A63-4C13-43F0-A696-AC2143E9F142}" type="presParOf" srcId="{9F5B8BC7-47E2-4622-8B92-1CAC26C98422}" destId="{16BB449B-16F6-402E-9179-2AF3A9362625}" srcOrd="6" destOrd="0" presId="urn:microsoft.com/office/officeart/2005/8/layout/hierarchy3"/>
    <dgm:cxn modelId="{A1AAECEB-891A-4801-8530-5388F52CFDAD}" type="presParOf" srcId="{9F5B8BC7-47E2-4622-8B92-1CAC26C98422}" destId="{9AD20F56-141E-4FFB-8BAA-30AECD33E018}" srcOrd="7" destOrd="0" presId="urn:microsoft.com/office/officeart/2005/8/layout/hierarchy3"/>
    <dgm:cxn modelId="{4803F6FD-FAF7-442D-8918-667ADA8DB4BF}" type="presParOf" srcId="{B34ABC9B-EEA9-4251-9042-610EBA8C1720}" destId="{9006485B-F5A3-46B5-8023-1B0D26C1BBB7}" srcOrd="2" destOrd="0" presId="urn:microsoft.com/office/officeart/2005/8/layout/hierarchy3"/>
    <dgm:cxn modelId="{8DA97346-E583-4D3F-9759-EF14B8A3858A}" type="presParOf" srcId="{9006485B-F5A3-46B5-8023-1B0D26C1BBB7}" destId="{C5FD5580-6C2A-40EE-B878-0EC769A255FF}" srcOrd="0" destOrd="0" presId="urn:microsoft.com/office/officeart/2005/8/layout/hierarchy3"/>
    <dgm:cxn modelId="{12487F96-C12D-4F9D-B891-99B67EA5BF90}" type="presParOf" srcId="{C5FD5580-6C2A-40EE-B878-0EC769A255FF}" destId="{BAF9CB2B-84F1-4900-9C0E-68070632D826}" srcOrd="0" destOrd="0" presId="urn:microsoft.com/office/officeart/2005/8/layout/hierarchy3"/>
    <dgm:cxn modelId="{28E7FDA0-4E04-49BF-8DD1-2A9EEF673516}" type="presParOf" srcId="{C5FD5580-6C2A-40EE-B878-0EC769A255FF}" destId="{D0D9965E-C1D9-414E-9B99-C2699B772F93}" srcOrd="1" destOrd="0" presId="urn:microsoft.com/office/officeart/2005/8/layout/hierarchy3"/>
    <dgm:cxn modelId="{33258410-E6A8-40B0-91AF-87F3C6ACF941}" type="presParOf" srcId="{9006485B-F5A3-46B5-8023-1B0D26C1BBB7}" destId="{2FA37228-8C74-4836-B616-6BEC6B47988F}" srcOrd="1" destOrd="0" presId="urn:microsoft.com/office/officeart/2005/8/layout/hierarchy3"/>
    <dgm:cxn modelId="{0FB95288-5286-49A6-A8AD-74740B00AAA1}" type="presParOf" srcId="{2FA37228-8C74-4836-B616-6BEC6B47988F}" destId="{72CBC46B-751D-433D-B8B3-1115EC1F62DF}" srcOrd="0" destOrd="0" presId="urn:microsoft.com/office/officeart/2005/8/layout/hierarchy3"/>
    <dgm:cxn modelId="{D7710087-3FAE-4A21-89F1-F090EAB1EEB8}" type="presParOf" srcId="{2FA37228-8C74-4836-B616-6BEC6B47988F}" destId="{28CE8454-5D44-4CDB-A139-9FF09AF6E69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6FCAB02-D353-4030-B3FD-83CA0F471CA1}" type="doc">
      <dgm:prSet loTypeId="urn:diagrams.loki3.com/BracketList+Icon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7B099D-0E26-4357-8470-8B3D37D479F3}">
      <dgm:prSet phldrT="[Text]" custT="1"/>
      <dgm:spPr/>
      <dgm:t>
        <a:bodyPr/>
        <a:lstStyle/>
        <a:p>
          <a:r>
            <a:rPr lang="en-US" sz="1400" dirty="0" smtClean="0"/>
            <a:t>Automatic Translation</a:t>
          </a:r>
          <a:endParaRPr lang="en-US" sz="1400" dirty="0"/>
        </a:p>
      </dgm:t>
    </dgm:pt>
    <dgm:pt modelId="{6260618F-0AFC-474D-ABD6-22BB60FBB01E}" type="parTrans" cxnId="{B3AC7204-1A7F-4909-B5A3-8A9575BAE93D}">
      <dgm:prSet/>
      <dgm:spPr/>
      <dgm:t>
        <a:bodyPr/>
        <a:lstStyle/>
        <a:p>
          <a:endParaRPr lang="en-US" sz="1400"/>
        </a:p>
      </dgm:t>
    </dgm:pt>
    <dgm:pt modelId="{E4553390-6F2D-4E49-8665-BA677EFE534C}" type="sibTrans" cxnId="{B3AC7204-1A7F-4909-B5A3-8A9575BAE93D}">
      <dgm:prSet/>
      <dgm:spPr/>
      <dgm:t>
        <a:bodyPr/>
        <a:lstStyle/>
        <a:p>
          <a:endParaRPr lang="en-US" sz="1400"/>
        </a:p>
      </dgm:t>
    </dgm:pt>
    <dgm:pt modelId="{4F821A33-24E3-43ED-A74A-E6B4BAC8290A}">
      <dgm:prSet phldrT="[Text]" custT="1"/>
      <dgm:spPr/>
      <dgm:t>
        <a:bodyPr/>
        <a:lstStyle/>
        <a:p>
          <a:r>
            <a:rPr lang="en-US" sz="1400" dirty="0" smtClean="0"/>
            <a:t>Parallel logic</a:t>
          </a:r>
          <a:endParaRPr lang="en-US" sz="1400" dirty="0"/>
        </a:p>
      </dgm:t>
    </dgm:pt>
    <dgm:pt modelId="{A739CAED-DA1E-4CA9-A124-76279C0D3851}" type="parTrans" cxnId="{0E438DD6-BD0C-471D-B91C-CB61A5E107C5}">
      <dgm:prSet/>
      <dgm:spPr/>
      <dgm:t>
        <a:bodyPr/>
        <a:lstStyle/>
        <a:p>
          <a:endParaRPr lang="en-US" sz="1400"/>
        </a:p>
      </dgm:t>
    </dgm:pt>
    <dgm:pt modelId="{534E9D15-8EA4-47B0-8D05-9DAD362962F2}" type="sibTrans" cxnId="{0E438DD6-BD0C-471D-B91C-CB61A5E107C5}">
      <dgm:prSet/>
      <dgm:spPr/>
      <dgm:t>
        <a:bodyPr/>
        <a:lstStyle/>
        <a:p>
          <a:endParaRPr lang="en-US" sz="1400"/>
        </a:p>
      </dgm:t>
    </dgm:pt>
    <dgm:pt modelId="{849F7CB9-E767-434D-90FB-68990E3BDF96}">
      <dgm:prSet phldrT="[Text]" custT="1"/>
      <dgm:spPr/>
      <dgm:t>
        <a:bodyPr/>
        <a:lstStyle/>
        <a:p>
          <a:r>
            <a:rPr lang="en-US" sz="1400" dirty="0" smtClean="0"/>
            <a:t>GPU</a:t>
          </a:r>
          <a:endParaRPr lang="en-US" sz="1400" dirty="0"/>
        </a:p>
      </dgm:t>
    </dgm:pt>
    <dgm:pt modelId="{8AF73936-2A57-443B-BCE6-2C4287B8B53F}" type="parTrans" cxnId="{AF9E3B99-46B4-4983-A34F-4F666350EC67}">
      <dgm:prSet/>
      <dgm:spPr/>
      <dgm:t>
        <a:bodyPr/>
        <a:lstStyle/>
        <a:p>
          <a:endParaRPr lang="en-US" sz="1400"/>
        </a:p>
      </dgm:t>
    </dgm:pt>
    <dgm:pt modelId="{6AB2FB26-3321-40D0-84A3-6F0D6D73CDB3}" type="sibTrans" cxnId="{AF9E3B99-46B4-4983-A34F-4F666350EC67}">
      <dgm:prSet/>
      <dgm:spPr/>
      <dgm:t>
        <a:bodyPr/>
        <a:lstStyle/>
        <a:p>
          <a:endParaRPr lang="en-US" sz="1400"/>
        </a:p>
      </dgm:t>
    </dgm:pt>
    <dgm:pt modelId="{AFB0E779-2F71-4F84-B6AD-1751B69FA338}">
      <dgm:prSet custT="1"/>
      <dgm:spPr/>
      <dgm:t>
        <a:bodyPr/>
        <a:lstStyle/>
        <a:p>
          <a:r>
            <a:rPr lang="en-US" sz="1400" dirty="0" smtClean="0"/>
            <a:t>Computer-specific</a:t>
          </a:r>
          <a:endParaRPr lang="en-US" sz="1400" dirty="0"/>
        </a:p>
      </dgm:t>
    </dgm:pt>
    <dgm:pt modelId="{6B6EE56D-9DD8-4061-A189-151D7C717DDE}" type="parTrans" cxnId="{E4F944EA-7645-4155-86AC-C8BD8734CDFA}">
      <dgm:prSet/>
      <dgm:spPr/>
      <dgm:t>
        <a:bodyPr/>
        <a:lstStyle/>
        <a:p>
          <a:endParaRPr lang="en-US" sz="1400"/>
        </a:p>
      </dgm:t>
    </dgm:pt>
    <dgm:pt modelId="{55244631-E817-4EAA-B7CD-448EA253743A}" type="sibTrans" cxnId="{E4F944EA-7645-4155-86AC-C8BD8734CDFA}">
      <dgm:prSet/>
      <dgm:spPr/>
      <dgm:t>
        <a:bodyPr/>
        <a:lstStyle/>
        <a:p>
          <a:endParaRPr lang="en-US" sz="1400"/>
        </a:p>
      </dgm:t>
    </dgm:pt>
    <dgm:pt modelId="{5FB959A0-68A2-42EB-ABFD-F2C1976A40B6}">
      <dgm:prSet custT="1"/>
      <dgm:spPr/>
      <dgm:t>
        <a:bodyPr/>
        <a:lstStyle/>
        <a:p>
          <a:r>
            <a:rPr lang="en-US" sz="1400" dirty="0" smtClean="0"/>
            <a:t>Architecture-specific</a:t>
          </a:r>
          <a:endParaRPr lang="en-US" sz="1400" dirty="0"/>
        </a:p>
      </dgm:t>
    </dgm:pt>
    <dgm:pt modelId="{2B383293-156C-43F6-A92F-5CACCCD69329}" type="parTrans" cxnId="{6F75A314-A027-4B8A-98B7-E0F722BE9DD4}">
      <dgm:prSet/>
      <dgm:spPr/>
      <dgm:t>
        <a:bodyPr/>
        <a:lstStyle/>
        <a:p>
          <a:endParaRPr lang="en-US" sz="1400"/>
        </a:p>
      </dgm:t>
    </dgm:pt>
    <dgm:pt modelId="{1F6B44C9-5722-4D11-94A6-F91B47E2A4F9}" type="sibTrans" cxnId="{6F75A314-A027-4B8A-98B7-E0F722BE9DD4}">
      <dgm:prSet/>
      <dgm:spPr/>
      <dgm:t>
        <a:bodyPr/>
        <a:lstStyle/>
        <a:p>
          <a:endParaRPr lang="en-US" sz="1400"/>
        </a:p>
      </dgm:t>
    </dgm:pt>
    <dgm:pt modelId="{1F3AFDC0-0282-421A-81B1-EC6A64FC5ABE}">
      <dgm:prSet custT="1"/>
      <dgm:spPr/>
      <dgm:t>
        <a:bodyPr/>
        <a:lstStyle/>
        <a:p>
          <a:r>
            <a:rPr lang="en-US" sz="1400" dirty="0" smtClean="0"/>
            <a:t>Task and Data parallel</a:t>
          </a:r>
          <a:endParaRPr lang="en-US" sz="1400" dirty="0"/>
        </a:p>
      </dgm:t>
    </dgm:pt>
    <dgm:pt modelId="{8C1E3DB7-5B27-4B13-9AF4-5088857B38DA}" type="parTrans" cxnId="{4DC94872-591D-4D07-BC08-2EB411C9188B}">
      <dgm:prSet/>
      <dgm:spPr/>
      <dgm:t>
        <a:bodyPr/>
        <a:lstStyle/>
        <a:p>
          <a:endParaRPr lang="en-US" sz="1400"/>
        </a:p>
      </dgm:t>
    </dgm:pt>
    <dgm:pt modelId="{A086CB09-18FD-466D-AF63-158AC0D24979}" type="sibTrans" cxnId="{4DC94872-591D-4D07-BC08-2EB411C9188B}">
      <dgm:prSet/>
      <dgm:spPr/>
      <dgm:t>
        <a:bodyPr/>
        <a:lstStyle/>
        <a:p>
          <a:endParaRPr lang="en-US" sz="1400"/>
        </a:p>
      </dgm:t>
    </dgm:pt>
    <dgm:pt modelId="{7C855690-AAC2-43E8-BE75-2C1F39D6D058}">
      <dgm:prSet custT="1"/>
      <dgm:spPr/>
      <dgm:t>
        <a:bodyPr/>
        <a:lstStyle/>
        <a:p>
          <a:r>
            <a:rPr lang="en-US" sz="1400" dirty="0" smtClean="0"/>
            <a:t>Template</a:t>
          </a:r>
          <a:endParaRPr lang="en-US" sz="1400" dirty="0"/>
        </a:p>
      </dgm:t>
    </dgm:pt>
    <dgm:pt modelId="{20D9BF5B-95D2-4319-9F27-231CF4723C95}" type="parTrans" cxnId="{7B832D56-8C34-4705-8CCF-96654E1760E0}">
      <dgm:prSet/>
      <dgm:spPr/>
      <dgm:t>
        <a:bodyPr/>
        <a:lstStyle/>
        <a:p>
          <a:endParaRPr lang="en-US" sz="1400"/>
        </a:p>
      </dgm:t>
    </dgm:pt>
    <dgm:pt modelId="{8CE8396B-5FD0-4AC6-B0CA-E54B1622A050}" type="sibTrans" cxnId="{7B832D56-8C34-4705-8CCF-96654E1760E0}">
      <dgm:prSet/>
      <dgm:spPr/>
      <dgm:t>
        <a:bodyPr/>
        <a:lstStyle/>
        <a:p>
          <a:endParaRPr lang="en-US" sz="1400"/>
        </a:p>
      </dgm:t>
    </dgm:pt>
    <dgm:pt modelId="{DDA05D3F-2961-4CA6-A350-72839CC67794}">
      <dgm:prSet custT="1"/>
      <dgm:spPr/>
      <dgm:t>
        <a:bodyPr/>
        <a:lstStyle/>
        <a:p>
          <a:r>
            <a:rPr lang="en-US" sz="1400" dirty="0" smtClean="0"/>
            <a:t>Sequential to parallel converters</a:t>
          </a:r>
          <a:endParaRPr lang="en-US" sz="1400" dirty="0"/>
        </a:p>
      </dgm:t>
    </dgm:pt>
    <dgm:pt modelId="{EBD498CA-DEED-4799-A1BB-0F541C68B772}" type="parTrans" cxnId="{C17D7A51-76EE-45FE-961D-97A0AD5EEB36}">
      <dgm:prSet/>
      <dgm:spPr/>
      <dgm:t>
        <a:bodyPr/>
        <a:lstStyle/>
        <a:p>
          <a:endParaRPr lang="en-US" sz="1400"/>
        </a:p>
      </dgm:t>
    </dgm:pt>
    <dgm:pt modelId="{72F0D249-7503-4BB3-BEA6-C715802EB8DA}" type="sibTrans" cxnId="{C17D7A51-76EE-45FE-961D-97A0AD5EEB36}">
      <dgm:prSet/>
      <dgm:spPr/>
      <dgm:t>
        <a:bodyPr/>
        <a:lstStyle/>
        <a:p>
          <a:endParaRPr lang="en-US" sz="1400"/>
        </a:p>
      </dgm:t>
    </dgm:pt>
    <dgm:pt modelId="{FA6FC4CC-D01D-4411-AB82-49F2C3E1D91E}">
      <dgm:prSet custT="1"/>
      <dgm:spPr/>
      <dgm:t>
        <a:bodyPr/>
        <a:lstStyle/>
        <a:p>
          <a:r>
            <a:rPr lang="en-US" sz="1400" dirty="0" smtClean="0"/>
            <a:t> Languages tailored for a specific computer</a:t>
          </a:r>
          <a:endParaRPr lang="en-US" sz="1400" dirty="0"/>
        </a:p>
      </dgm:t>
    </dgm:pt>
    <dgm:pt modelId="{E1619616-0FBA-4FF3-AA60-0D686251CCAD}" type="parTrans" cxnId="{53868FED-F7C2-4D73-A877-F3E54FBD04AC}">
      <dgm:prSet/>
      <dgm:spPr/>
      <dgm:t>
        <a:bodyPr/>
        <a:lstStyle/>
        <a:p>
          <a:endParaRPr lang="en-US" sz="1400"/>
        </a:p>
      </dgm:t>
    </dgm:pt>
    <dgm:pt modelId="{BB3390E2-9BC1-4E3F-8A94-1340634BBF81}" type="sibTrans" cxnId="{53868FED-F7C2-4D73-A877-F3E54FBD04AC}">
      <dgm:prSet/>
      <dgm:spPr/>
      <dgm:t>
        <a:bodyPr/>
        <a:lstStyle/>
        <a:p>
          <a:endParaRPr lang="en-US" sz="1400"/>
        </a:p>
      </dgm:t>
    </dgm:pt>
    <dgm:pt modelId="{F6377DC3-9F50-49BF-94FC-CD9240316ACF}">
      <dgm:prSet custT="1"/>
      <dgm:spPr/>
      <dgm:t>
        <a:bodyPr/>
        <a:lstStyle/>
        <a:p>
          <a:r>
            <a:rPr lang="en-US" sz="1400" dirty="0" smtClean="0"/>
            <a:t>OpenMP,  MPI</a:t>
          </a:r>
          <a:endParaRPr lang="en-US" sz="1400" dirty="0"/>
        </a:p>
      </dgm:t>
    </dgm:pt>
    <dgm:pt modelId="{D375A60D-1A8D-4D7E-AF9A-CBFF61F79391}" type="parTrans" cxnId="{4344FF1E-C18F-4677-B0A1-7E4D06A61DE0}">
      <dgm:prSet/>
      <dgm:spPr/>
      <dgm:t>
        <a:bodyPr/>
        <a:lstStyle/>
        <a:p>
          <a:endParaRPr lang="en-US" sz="1400"/>
        </a:p>
      </dgm:t>
    </dgm:pt>
    <dgm:pt modelId="{146CE3AC-EAD3-4A66-9B32-F1F6A094FF03}" type="sibTrans" cxnId="{4344FF1E-C18F-4677-B0A1-7E4D06A61DE0}">
      <dgm:prSet/>
      <dgm:spPr/>
      <dgm:t>
        <a:bodyPr/>
        <a:lstStyle/>
        <a:p>
          <a:endParaRPr lang="en-US" sz="1400"/>
        </a:p>
      </dgm:t>
    </dgm:pt>
    <dgm:pt modelId="{E5E46B15-676E-4346-BBE4-0F73347266E3}">
      <dgm:prSet custT="1"/>
      <dgm:spPr/>
      <dgm:t>
        <a:bodyPr/>
        <a:lstStyle/>
        <a:p>
          <a:r>
            <a:rPr lang="en-US" sz="1400" dirty="0" smtClean="0"/>
            <a:t>Using parallelism in data and tasks</a:t>
          </a:r>
          <a:endParaRPr lang="en-US" sz="1400" dirty="0"/>
        </a:p>
      </dgm:t>
    </dgm:pt>
    <dgm:pt modelId="{EAE54196-2B5C-44CC-BE3C-E1E3B8C21D54}" type="parTrans" cxnId="{BEA7CBED-0907-48E3-9B59-1D4BB1A78F7B}">
      <dgm:prSet/>
      <dgm:spPr/>
      <dgm:t>
        <a:bodyPr/>
        <a:lstStyle/>
        <a:p>
          <a:endParaRPr lang="en-US" sz="1400"/>
        </a:p>
      </dgm:t>
    </dgm:pt>
    <dgm:pt modelId="{3D308E2B-3BA6-4A91-BDD7-DF7ECC788C89}" type="sibTrans" cxnId="{BEA7CBED-0907-48E3-9B59-1D4BB1A78F7B}">
      <dgm:prSet/>
      <dgm:spPr/>
      <dgm:t>
        <a:bodyPr/>
        <a:lstStyle/>
        <a:p>
          <a:endParaRPr lang="en-US" sz="1400"/>
        </a:p>
      </dgm:t>
    </dgm:pt>
    <dgm:pt modelId="{D36161A3-176B-4801-B917-092C7E6003B4}">
      <dgm:prSet custT="1"/>
      <dgm:spPr/>
      <dgm:t>
        <a:bodyPr/>
        <a:lstStyle/>
        <a:p>
          <a:r>
            <a:rPr lang="en-US" sz="1400" dirty="0" smtClean="0"/>
            <a:t>Skeleton of the program is provided</a:t>
          </a:r>
          <a:endParaRPr lang="en-US" sz="1400" dirty="0"/>
        </a:p>
      </dgm:t>
    </dgm:pt>
    <dgm:pt modelId="{F8F1E4FB-F5C8-43DC-8EE0-A939D30183BF}" type="parTrans" cxnId="{CE08F279-2661-4355-A4B0-B82A9811645F}">
      <dgm:prSet/>
      <dgm:spPr/>
      <dgm:t>
        <a:bodyPr/>
        <a:lstStyle/>
        <a:p>
          <a:endParaRPr lang="en-US" sz="1400"/>
        </a:p>
      </dgm:t>
    </dgm:pt>
    <dgm:pt modelId="{21E45F89-3841-4BF1-B058-C511EA293BC4}" type="sibTrans" cxnId="{CE08F279-2661-4355-A4B0-B82A9811645F}">
      <dgm:prSet/>
      <dgm:spPr/>
      <dgm:t>
        <a:bodyPr/>
        <a:lstStyle/>
        <a:p>
          <a:endParaRPr lang="en-US" sz="1400"/>
        </a:p>
      </dgm:t>
    </dgm:pt>
    <dgm:pt modelId="{F00A5CD9-A410-42AC-8B95-C7C84A12C5CA}">
      <dgm:prSet custT="1"/>
      <dgm:spPr/>
      <dgm:t>
        <a:bodyPr/>
        <a:lstStyle/>
        <a:p>
          <a:r>
            <a:rPr lang="en-US" sz="1400" dirty="0" smtClean="0"/>
            <a:t>Specification is in first order logic</a:t>
          </a:r>
          <a:endParaRPr lang="en-US" sz="1400" dirty="0"/>
        </a:p>
      </dgm:t>
    </dgm:pt>
    <dgm:pt modelId="{D730527C-543F-4CB2-A66D-DD01FFB68347}" type="parTrans" cxnId="{42B3FB7B-6115-4EC5-9094-E9C0D9FB31D5}">
      <dgm:prSet/>
      <dgm:spPr/>
      <dgm:t>
        <a:bodyPr/>
        <a:lstStyle/>
        <a:p>
          <a:endParaRPr lang="en-US" sz="1400"/>
        </a:p>
      </dgm:t>
    </dgm:pt>
    <dgm:pt modelId="{28150881-BD75-414B-AFC1-3FF45E980D18}" type="sibTrans" cxnId="{42B3FB7B-6115-4EC5-9094-E9C0D9FB31D5}">
      <dgm:prSet/>
      <dgm:spPr/>
      <dgm:t>
        <a:bodyPr/>
        <a:lstStyle/>
        <a:p>
          <a:endParaRPr lang="en-US" sz="1400"/>
        </a:p>
      </dgm:t>
    </dgm:pt>
    <dgm:pt modelId="{7555BB5D-F72D-4523-9850-242C9C1209C7}">
      <dgm:prSet custT="1"/>
      <dgm:spPr/>
      <dgm:t>
        <a:bodyPr/>
        <a:lstStyle/>
        <a:p>
          <a:r>
            <a:rPr lang="en-US" sz="1400" dirty="0" smtClean="0"/>
            <a:t>Cg, CUDA. </a:t>
          </a:r>
          <a:r>
            <a:rPr lang="en-US" sz="1400" dirty="0" err="1" smtClean="0"/>
            <a:t>OpenCL</a:t>
          </a:r>
          <a:endParaRPr lang="en-US" sz="1400" dirty="0"/>
        </a:p>
      </dgm:t>
    </dgm:pt>
    <dgm:pt modelId="{4753F59C-AA4B-4FCB-B16F-038559847C46}" type="parTrans" cxnId="{CD944A56-0E16-4159-8AD6-6B6C70E5D456}">
      <dgm:prSet/>
      <dgm:spPr/>
      <dgm:t>
        <a:bodyPr/>
        <a:lstStyle/>
        <a:p>
          <a:endParaRPr lang="en-US" sz="1400"/>
        </a:p>
      </dgm:t>
    </dgm:pt>
    <dgm:pt modelId="{62CBED72-23B5-49FD-91B8-F69D61E6AC9C}" type="sibTrans" cxnId="{CD944A56-0E16-4159-8AD6-6B6C70E5D456}">
      <dgm:prSet/>
      <dgm:spPr/>
      <dgm:t>
        <a:bodyPr/>
        <a:lstStyle/>
        <a:p>
          <a:endParaRPr lang="en-US" sz="1400"/>
        </a:p>
      </dgm:t>
    </dgm:pt>
    <dgm:pt modelId="{2E91DB94-DA21-45E9-8D62-BCE07BEB0056}" type="pres">
      <dgm:prSet presAssocID="{16FCAB02-D353-4030-B3FD-83CA0F471CA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DCE122-AFB5-40B1-95FD-BA3BBD9FE9D9}" type="pres">
      <dgm:prSet presAssocID="{217B099D-0E26-4357-8470-8B3D37D479F3}" presName="linNode" presStyleCnt="0"/>
      <dgm:spPr/>
      <dgm:t>
        <a:bodyPr/>
        <a:lstStyle/>
        <a:p>
          <a:endParaRPr lang="en-US"/>
        </a:p>
      </dgm:t>
    </dgm:pt>
    <dgm:pt modelId="{56921796-648C-4F62-8895-25ED81685E2F}" type="pres">
      <dgm:prSet presAssocID="{217B099D-0E26-4357-8470-8B3D37D479F3}" presName="parTx" presStyleLbl="revTx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D4461A-DCA7-464D-9AA1-35A6D18B818A}" type="pres">
      <dgm:prSet presAssocID="{217B099D-0E26-4357-8470-8B3D37D479F3}" presName="bracket" presStyleLbl="parChTrans1D1" presStyleIdx="0" presStyleCnt="7"/>
      <dgm:spPr/>
      <dgm:t>
        <a:bodyPr/>
        <a:lstStyle/>
        <a:p>
          <a:endParaRPr lang="en-US"/>
        </a:p>
      </dgm:t>
    </dgm:pt>
    <dgm:pt modelId="{4F3DE942-2987-475A-B3F8-771FCA69772C}" type="pres">
      <dgm:prSet presAssocID="{217B099D-0E26-4357-8470-8B3D37D479F3}" presName="spH" presStyleCnt="0"/>
      <dgm:spPr/>
      <dgm:t>
        <a:bodyPr/>
        <a:lstStyle/>
        <a:p>
          <a:endParaRPr lang="en-US"/>
        </a:p>
      </dgm:t>
    </dgm:pt>
    <dgm:pt modelId="{79330728-EFFD-4DE8-B697-F9ED078EA14F}" type="pres">
      <dgm:prSet presAssocID="{217B099D-0E26-4357-8470-8B3D37D479F3}" presName="desTx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863BF6-75A1-47DC-BD63-9A8BDE47B15C}" type="pres">
      <dgm:prSet presAssocID="{E4553390-6F2D-4E49-8665-BA677EFE534C}" presName="spV" presStyleCnt="0"/>
      <dgm:spPr/>
      <dgm:t>
        <a:bodyPr/>
        <a:lstStyle/>
        <a:p>
          <a:endParaRPr lang="en-US"/>
        </a:p>
      </dgm:t>
    </dgm:pt>
    <dgm:pt modelId="{8D0A3CFA-2202-4A7A-BFA8-48FDC0DB5057}" type="pres">
      <dgm:prSet presAssocID="{AFB0E779-2F71-4F84-B6AD-1751B69FA338}" presName="linNode" presStyleCnt="0"/>
      <dgm:spPr/>
      <dgm:t>
        <a:bodyPr/>
        <a:lstStyle/>
        <a:p>
          <a:endParaRPr lang="en-US"/>
        </a:p>
      </dgm:t>
    </dgm:pt>
    <dgm:pt modelId="{F629E2EC-531C-484E-AA44-1A766DC8A4B6}" type="pres">
      <dgm:prSet presAssocID="{AFB0E779-2F71-4F84-B6AD-1751B69FA338}" presName="parTx" presStyleLbl="revTx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5363D2-63C7-4D1F-9D83-F172D191FE3B}" type="pres">
      <dgm:prSet presAssocID="{AFB0E779-2F71-4F84-B6AD-1751B69FA338}" presName="bracket" presStyleLbl="parChTrans1D1" presStyleIdx="1" presStyleCnt="7"/>
      <dgm:spPr/>
      <dgm:t>
        <a:bodyPr/>
        <a:lstStyle/>
        <a:p>
          <a:endParaRPr lang="en-US"/>
        </a:p>
      </dgm:t>
    </dgm:pt>
    <dgm:pt modelId="{6A626F7E-0B66-401D-9ED5-1B906667BB47}" type="pres">
      <dgm:prSet presAssocID="{AFB0E779-2F71-4F84-B6AD-1751B69FA338}" presName="spH" presStyleCnt="0"/>
      <dgm:spPr/>
      <dgm:t>
        <a:bodyPr/>
        <a:lstStyle/>
        <a:p>
          <a:endParaRPr lang="en-US"/>
        </a:p>
      </dgm:t>
    </dgm:pt>
    <dgm:pt modelId="{E98DAB1E-4803-4E62-9716-838144EEBF15}" type="pres">
      <dgm:prSet presAssocID="{AFB0E779-2F71-4F84-B6AD-1751B69FA338}" presName="desTx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398E60-7912-488D-9A00-0F4611795042}" type="pres">
      <dgm:prSet presAssocID="{55244631-E817-4EAA-B7CD-448EA253743A}" presName="spV" presStyleCnt="0"/>
      <dgm:spPr/>
      <dgm:t>
        <a:bodyPr/>
        <a:lstStyle/>
        <a:p>
          <a:endParaRPr lang="en-US"/>
        </a:p>
      </dgm:t>
    </dgm:pt>
    <dgm:pt modelId="{C726EE09-EF2D-46D6-A9B9-FFAD4E698491}" type="pres">
      <dgm:prSet presAssocID="{5FB959A0-68A2-42EB-ABFD-F2C1976A40B6}" presName="linNode" presStyleCnt="0"/>
      <dgm:spPr/>
      <dgm:t>
        <a:bodyPr/>
        <a:lstStyle/>
        <a:p>
          <a:endParaRPr lang="en-US"/>
        </a:p>
      </dgm:t>
    </dgm:pt>
    <dgm:pt modelId="{B7B2D1FB-AA22-485E-AA20-CA4AED8217AD}" type="pres">
      <dgm:prSet presAssocID="{5FB959A0-68A2-42EB-ABFD-F2C1976A40B6}" presName="parTx" presStyleLbl="revTx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BEE6A4-8D7A-475C-B647-3AE95EC24834}" type="pres">
      <dgm:prSet presAssocID="{5FB959A0-68A2-42EB-ABFD-F2C1976A40B6}" presName="bracket" presStyleLbl="parChTrans1D1" presStyleIdx="2" presStyleCnt="7"/>
      <dgm:spPr/>
      <dgm:t>
        <a:bodyPr/>
        <a:lstStyle/>
        <a:p>
          <a:endParaRPr lang="en-US"/>
        </a:p>
      </dgm:t>
    </dgm:pt>
    <dgm:pt modelId="{976EB25F-F2D1-4EE1-8737-C6B7239C09F0}" type="pres">
      <dgm:prSet presAssocID="{5FB959A0-68A2-42EB-ABFD-F2C1976A40B6}" presName="spH" presStyleCnt="0"/>
      <dgm:spPr/>
      <dgm:t>
        <a:bodyPr/>
        <a:lstStyle/>
        <a:p>
          <a:endParaRPr lang="en-US"/>
        </a:p>
      </dgm:t>
    </dgm:pt>
    <dgm:pt modelId="{E06E1547-07AF-4ECD-9FB6-7F810FA68B4D}" type="pres">
      <dgm:prSet presAssocID="{5FB959A0-68A2-42EB-ABFD-F2C1976A40B6}" presName="desTx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55B4AF-325C-405A-8154-7E2B31247EC9}" type="pres">
      <dgm:prSet presAssocID="{1F6B44C9-5722-4D11-94A6-F91B47E2A4F9}" presName="spV" presStyleCnt="0"/>
      <dgm:spPr/>
      <dgm:t>
        <a:bodyPr/>
        <a:lstStyle/>
        <a:p>
          <a:endParaRPr lang="en-US"/>
        </a:p>
      </dgm:t>
    </dgm:pt>
    <dgm:pt modelId="{4A4F571E-62B2-4E88-ABD6-67173C9B023D}" type="pres">
      <dgm:prSet presAssocID="{1F3AFDC0-0282-421A-81B1-EC6A64FC5ABE}" presName="linNode" presStyleCnt="0"/>
      <dgm:spPr/>
      <dgm:t>
        <a:bodyPr/>
        <a:lstStyle/>
        <a:p>
          <a:endParaRPr lang="en-US"/>
        </a:p>
      </dgm:t>
    </dgm:pt>
    <dgm:pt modelId="{0233003A-26A4-4F66-ACF8-761D50D93A6D}" type="pres">
      <dgm:prSet presAssocID="{1F3AFDC0-0282-421A-81B1-EC6A64FC5ABE}" presName="parTx" presStyleLbl="revTx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435371-E1F2-46C5-BF24-4C94AC5B6670}" type="pres">
      <dgm:prSet presAssocID="{1F3AFDC0-0282-421A-81B1-EC6A64FC5ABE}" presName="bracket" presStyleLbl="parChTrans1D1" presStyleIdx="3" presStyleCnt="7"/>
      <dgm:spPr/>
      <dgm:t>
        <a:bodyPr/>
        <a:lstStyle/>
        <a:p>
          <a:endParaRPr lang="en-US"/>
        </a:p>
      </dgm:t>
    </dgm:pt>
    <dgm:pt modelId="{49BAE914-1C29-4AC7-8223-7B7FFFCC6F90}" type="pres">
      <dgm:prSet presAssocID="{1F3AFDC0-0282-421A-81B1-EC6A64FC5ABE}" presName="spH" presStyleCnt="0"/>
      <dgm:spPr/>
      <dgm:t>
        <a:bodyPr/>
        <a:lstStyle/>
        <a:p>
          <a:endParaRPr lang="en-US"/>
        </a:p>
      </dgm:t>
    </dgm:pt>
    <dgm:pt modelId="{A2BB8C48-7B54-45A7-96FF-CD444D65D303}" type="pres">
      <dgm:prSet presAssocID="{1F3AFDC0-0282-421A-81B1-EC6A64FC5ABE}" presName="desTx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C4A6C7-CF01-49AC-949E-779F697BE86A}" type="pres">
      <dgm:prSet presAssocID="{A086CB09-18FD-466D-AF63-158AC0D24979}" presName="spV" presStyleCnt="0"/>
      <dgm:spPr/>
      <dgm:t>
        <a:bodyPr/>
        <a:lstStyle/>
        <a:p>
          <a:endParaRPr lang="en-US"/>
        </a:p>
      </dgm:t>
    </dgm:pt>
    <dgm:pt modelId="{893DEB78-BF40-42C2-AB6E-FB532127B8D4}" type="pres">
      <dgm:prSet presAssocID="{7C855690-AAC2-43E8-BE75-2C1F39D6D058}" presName="linNode" presStyleCnt="0"/>
      <dgm:spPr/>
      <dgm:t>
        <a:bodyPr/>
        <a:lstStyle/>
        <a:p>
          <a:endParaRPr lang="en-US"/>
        </a:p>
      </dgm:t>
    </dgm:pt>
    <dgm:pt modelId="{C34139C3-5416-4AEB-9D7F-5024C6591259}" type="pres">
      <dgm:prSet presAssocID="{7C855690-AAC2-43E8-BE75-2C1F39D6D058}" presName="parTx" presStyleLbl="revTx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821A45-47C6-4878-A240-4D4E6707236C}" type="pres">
      <dgm:prSet presAssocID="{7C855690-AAC2-43E8-BE75-2C1F39D6D058}" presName="bracket" presStyleLbl="parChTrans1D1" presStyleIdx="4" presStyleCnt="7"/>
      <dgm:spPr/>
      <dgm:t>
        <a:bodyPr/>
        <a:lstStyle/>
        <a:p>
          <a:endParaRPr lang="en-US"/>
        </a:p>
      </dgm:t>
    </dgm:pt>
    <dgm:pt modelId="{E499DF9A-1007-4550-B524-8BA4AD250E2A}" type="pres">
      <dgm:prSet presAssocID="{7C855690-AAC2-43E8-BE75-2C1F39D6D058}" presName="spH" presStyleCnt="0"/>
      <dgm:spPr/>
      <dgm:t>
        <a:bodyPr/>
        <a:lstStyle/>
        <a:p>
          <a:endParaRPr lang="en-US"/>
        </a:p>
      </dgm:t>
    </dgm:pt>
    <dgm:pt modelId="{93096F37-B8BF-4470-93EE-48133616C395}" type="pres">
      <dgm:prSet presAssocID="{7C855690-AAC2-43E8-BE75-2C1F39D6D058}" presName="desTx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12A9A8-B4D9-4E87-8F1C-87CB43150CDF}" type="pres">
      <dgm:prSet presAssocID="{8CE8396B-5FD0-4AC6-B0CA-E54B1622A050}" presName="spV" presStyleCnt="0"/>
      <dgm:spPr/>
      <dgm:t>
        <a:bodyPr/>
        <a:lstStyle/>
        <a:p>
          <a:endParaRPr lang="en-US"/>
        </a:p>
      </dgm:t>
    </dgm:pt>
    <dgm:pt modelId="{2587F9E0-8A86-4C8B-B4D3-38E7BA27A5DB}" type="pres">
      <dgm:prSet presAssocID="{4F821A33-24E3-43ED-A74A-E6B4BAC8290A}" presName="linNode" presStyleCnt="0"/>
      <dgm:spPr/>
      <dgm:t>
        <a:bodyPr/>
        <a:lstStyle/>
        <a:p>
          <a:endParaRPr lang="en-US"/>
        </a:p>
      </dgm:t>
    </dgm:pt>
    <dgm:pt modelId="{9CEED37C-D05F-45E4-9580-072AE3D67FCE}" type="pres">
      <dgm:prSet presAssocID="{4F821A33-24E3-43ED-A74A-E6B4BAC8290A}" presName="parTx" presStyleLbl="revTx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390B72-5724-4DEF-AEB5-1D75A1BA86F9}" type="pres">
      <dgm:prSet presAssocID="{4F821A33-24E3-43ED-A74A-E6B4BAC8290A}" presName="bracket" presStyleLbl="parChTrans1D1" presStyleIdx="5" presStyleCnt="7"/>
      <dgm:spPr/>
      <dgm:t>
        <a:bodyPr/>
        <a:lstStyle/>
        <a:p>
          <a:endParaRPr lang="en-US"/>
        </a:p>
      </dgm:t>
    </dgm:pt>
    <dgm:pt modelId="{B606FC9D-454E-43AD-A081-D17224B252A5}" type="pres">
      <dgm:prSet presAssocID="{4F821A33-24E3-43ED-A74A-E6B4BAC8290A}" presName="spH" presStyleCnt="0"/>
      <dgm:spPr/>
      <dgm:t>
        <a:bodyPr/>
        <a:lstStyle/>
        <a:p>
          <a:endParaRPr lang="en-US"/>
        </a:p>
      </dgm:t>
    </dgm:pt>
    <dgm:pt modelId="{28EDC1CE-7C30-4DA4-8586-47CDDD8EF375}" type="pres">
      <dgm:prSet presAssocID="{4F821A33-24E3-43ED-A74A-E6B4BAC8290A}" presName="desTx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2E4C8C-C8AE-451A-AEFA-5C5E0F5C855E}" type="pres">
      <dgm:prSet presAssocID="{534E9D15-8EA4-47B0-8D05-9DAD362962F2}" presName="spV" presStyleCnt="0"/>
      <dgm:spPr/>
      <dgm:t>
        <a:bodyPr/>
        <a:lstStyle/>
        <a:p>
          <a:endParaRPr lang="en-US"/>
        </a:p>
      </dgm:t>
    </dgm:pt>
    <dgm:pt modelId="{85594EC0-08A7-45E3-9877-F01177523DB4}" type="pres">
      <dgm:prSet presAssocID="{849F7CB9-E767-434D-90FB-68990E3BDF96}" presName="linNode" presStyleCnt="0"/>
      <dgm:spPr/>
      <dgm:t>
        <a:bodyPr/>
        <a:lstStyle/>
        <a:p>
          <a:endParaRPr lang="en-US"/>
        </a:p>
      </dgm:t>
    </dgm:pt>
    <dgm:pt modelId="{ADE7B2EC-E367-40B7-9CEB-3F1BF1DEDCBA}" type="pres">
      <dgm:prSet presAssocID="{849F7CB9-E767-434D-90FB-68990E3BDF96}" presName="parTx" presStyleLbl="revTx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E4B205-CAE0-4FF4-9B53-FAB64CCE4CA8}" type="pres">
      <dgm:prSet presAssocID="{849F7CB9-E767-434D-90FB-68990E3BDF96}" presName="bracket" presStyleLbl="parChTrans1D1" presStyleIdx="6" presStyleCnt="7"/>
      <dgm:spPr/>
      <dgm:t>
        <a:bodyPr/>
        <a:lstStyle/>
        <a:p>
          <a:endParaRPr lang="en-US"/>
        </a:p>
      </dgm:t>
    </dgm:pt>
    <dgm:pt modelId="{2DC00B44-DF0D-4D8C-BBC4-3613A0624606}" type="pres">
      <dgm:prSet presAssocID="{849F7CB9-E767-434D-90FB-68990E3BDF96}" presName="spH" presStyleCnt="0"/>
      <dgm:spPr/>
      <dgm:t>
        <a:bodyPr/>
        <a:lstStyle/>
        <a:p>
          <a:endParaRPr lang="en-US"/>
        </a:p>
      </dgm:t>
    </dgm:pt>
    <dgm:pt modelId="{EAB74FB8-AAA8-4B7B-BB72-48007DD27855}" type="pres">
      <dgm:prSet presAssocID="{849F7CB9-E767-434D-90FB-68990E3BDF96}" presName="desTx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12BC39-3F3E-4C84-8AA2-501C6ED3339A}" type="presOf" srcId="{E5E46B15-676E-4346-BBE4-0F73347266E3}" destId="{A2BB8C48-7B54-45A7-96FF-CD444D65D303}" srcOrd="0" destOrd="0" presId="urn:diagrams.loki3.com/BracketList+Icon"/>
    <dgm:cxn modelId="{CD944A56-0E16-4159-8AD6-6B6C70E5D456}" srcId="{849F7CB9-E767-434D-90FB-68990E3BDF96}" destId="{7555BB5D-F72D-4523-9850-242C9C1209C7}" srcOrd="0" destOrd="0" parTransId="{4753F59C-AA4B-4FCB-B16F-038559847C46}" sibTransId="{62CBED72-23B5-49FD-91B8-F69D61E6AC9C}"/>
    <dgm:cxn modelId="{F44DE6E1-65EE-49CD-A8BE-8CEA748C9371}" type="presOf" srcId="{7C855690-AAC2-43E8-BE75-2C1F39D6D058}" destId="{C34139C3-5416-4AEB-9D7F-5024C6591259}" srcOrd="0" destOrd="0" presId="urn:diagrams.loki3.com/BracketList+Icon"/>
    <dgm:cxn modelId="{BEA7CBED-0907-48E3-9B59-1D4BB1A78F7B}" srcId="{1F3AFDC0-0282-421A-81B1-EC6A64FC5ABE}" destId="{E5E46B15-676E-4346-BBE4-0F73347266E3}" srcOrd="0" destOrd="0" parTransId="{EAE54196-2B5C-44CC-BE3C-E1E3B8C21D54}" sibTransId="{3D308E2B-3BA6-4A91-BDD7-DF7ECC788C89}"/>
    <dgm:cxn modelId="{08D211E8-47E3-4561-AB23-545FB9296098}" type="presOf" srcId="{849F7CB9-E767-434D-90FB-68990E3BDF96}" destId="{ADE7B2EC-E367-40B7-9CEB-3F1BF1DEDCBA}" srcOrd="0" destOrd="0" presId="urn:diagrams.loki3.com/BracketList+Icon"/>
    <dgm:cxn modelId="{4EA10211-018B-4D65-89E0-951D0E174DC3}" type="presOf" srcId="{F00A5CD9-A410-42AC-8B95-C7C84A12C5CA}" destId="{28EDC1CE-7C30-4DA4-8586-47CDDD8EF375}" srcOrd="0" destOrd="0" presId="urn:diagrams.loki3.com/BracketList+Icon"/>
    <dgm:cxn modelId="{AF9E3B99-46B4-4983-A34F-4F666350EC67}" srcId="{16FCAB02-D353-4030-B3FD-83CA0F471CA1}" destId="{849F7CB9-E767-434D-90FB-68990E3BDF96}" srcOrd="6" destOrd="0" parTransId="{8AF73936-2A57-443B-BCE6-2C4287B8B53F}" sibTransId="{6AB2FB26-3321-40D0-84A3-6F0D6D73CDB3}"/>
    <dgm:cxn modelId="{159AA28B-42E5-451F-A160-69265DC34ABD}" type="presOf" srcId="{1F3AFDC0-0282-421A-81B1-EC6A64FC5ABE}" destId="{0233003A-26A4-4F66-ACF8-761D50D93A6D}" srcOrd="0" destOrd="0" presId="urn:diagrams.loki3.com/BracketList+Icon"/>
    <dgm:cxn modelId="{CA064AFC-C85F-4634-86E5-F2464C79EBBD}" type="presOf" srcId="{5FB959A0-68A2-42EB-ABFD-F2C1976A40B6}" destId="{B7B2D1FB-AA22-485E-AA20-CA4AED8217AD}" srcOrd="0" destOrd="0" presId="urn:diagrams.loki3.com/BracketList+Icon"/>
    <dgm:cxn modelId="{D5783A4D-C48F-40FA-9E1B-630F666628B5}" type="presOf" srcId="{FA6FC4CC-D01D-4411-AB82-49F2C3E1D91E}" destId="{E98DAB1E-4803-4E62-9716-838144EEBF15}" srcOrd="0" destOrd="0" presId="urn:diagrams.loki3.com/BracketList+Icon"/>
    <dgm:cxn modelId="{EDACD6A0-D4C7-48ED-A873-BCC4567E63AE}" type="presOf" srcId="{D36161A3-176B-4801-B917-092C7E6003B4}" destId="{93096F37-B8BF-4470-93EE-48133616C395}" srcOrd="0" destOrd="0" presId="urn:diagrams.loki3.com/BracketList+Icon"/>
    <dgm:cxn modelId="{268779C5-1E99-474B-BD36-1BD5A776D9A2}" type="presOf" srcId="{4F821A33-24E3-43ED-A74A-E6B4BAC8290A}" destId="{9CEED37C-D05F-45E4-9580-072AE3D67FCE}" srcOrd="0" destOrd="0" presId="urn:diagrams.loki3.com/BracketList+Icon"/>
    <dgm:cxn modelId="{3C584508-400F-41A0-9CCD-003CCCCE1FC0}" type="presOf" srcId="{DDA05D3F-2961-4CA6-A350-72839CC67794}" destId="{79330728-EFFD-4DE8-B697-F9ED078EA14F}" srcOrd="0" destOrd="0" presId="urn:diagrams.loki3.com/BracketList+Icon"/>
    <dgm:cxn modelId="{53868FED-F7C2-4D73-A877-F3E54FBD04AC}" srcId="{AFB0E779-2F71-4F84-B6AD-1751B69FA338}" destId="{FA6FC4CC-D01D-4411-AB82-49F2C3E1D91E}" srcOrd="0" destOrd="0" parTransId="{E1619616-0FBA-4FF3-AA60-0D686251CCAD}" sibTransId="{BB3390E2-9BC1-4E3F-8A94-1340634BBF81}"/>
    <dgm:cxn modelId="{E4F944EA-7645-4155-86AC-C8BD8734CDFA}" srcId="{16FCAB02-D353-4030-B3FD-83CA0F471CA1}" destId="{AFB0E779-2F71-4F84-B6AD-1751B69FA338}" srcOrd="1" destOrd="0" parTransId="{6B6EE56D-9DD8-4061-A189-151D7C717DDE}" sibTransId="{55244631-E817-4EAA-B7CD-448EA253743A}"/>
    <dgm:cxn modelId="{0E438DD6-BD0C-471D-B91C-CB61A5E107C5}" srcId="{16FCAB02-D353-4030-B3FD-83CA0F471CA1}" destId="{4F821A33-24E3-43ED-A74A-E6B4BAC8290A}" srcOrd="5" destOrd="0" parTransId="{A739CAED-DA1E-4CA9-A124-76279C0D3851}" sibTransId="{534E9D15-8EA4-47B0-8D05-9DAD362962F2}"/>
    <dgm:cxn modelId="{4DC94872-591D-4D07-BC08-2EB411C9188B}" srcId="{16FCAB02-D353-4030-B3FD-83CA0F471CA1}" destId="{1F3AFDC0-0282-421A-81B1-EC6A64FC5ABE}" srcOrd="3" destOrd="0" parTransId="{8C1E3DB7-5B27-4B13-9AF4-5088857B38DA}" sibTransId="{A086CB09-18FD-466D-AF63-158AC0D24979}"/>
    <dgm:cxn modelId="{6F75A314-A027-4B8A-98B7-E0F722BE9DD4}" srcId="{16FCAB02-D353-4030-B3FD-83CA0F471CA1}" destId="{5FB959A0-68A2-42EB-ABFD-F2C1976A40B6}" srcOrd="2" destOrd="0" parTransId="{2B383293-156C-43F6-A92F-5CACCCD69329}" sibTransId="{1F6B44C9-5722-4D11-94A6-F91B47E2A4F9}"/>
    <dgm:cxn modelId="{7B832D56-8C34-4705-8CCF-96654E1760E0}" srcId="{16FCAB02-D353-4030-B3FD-83CA0F471CA1}" destId="{7C855690-AAC2-43E8-BE75-2C1F39D6D058}" srcOrd="4" destOrd="0" parTransId="{20D9BF5B-95D2-4319-9F27-231CF4723C95}" sibTransId="{8CE8396B-5FD0-4AC6-B0CA-E54B1622A050}"/>
    <dgm:cxn modelId="{CE08F279-2661-4355-A4B0-B82A9811645F}" srcId="{7C855690-AAC2-43E8-BE75-2C1F39D6D058}" destId="{D36161A3-176B-4801-B917-092C7E6003B4}" srcOrd="0" destOrd="0" parTransId="{F8F1E4FB-F5C8-43DC-8EE0-A939D30183BF}" sibTransId="{21E45F89-3841-4BF1-B058-C511EA293BC4}"/>
    <dgm:cxn modelId="{C17D7A51-76EE-45FE-961D-97A0AD5EEB36}" srcId="{217B099D-0E26-4357-8470-8B3D37D479F3}" destId="{DDA05D3F-2961-4CA6-A350-72839CC67794}" srcOrd="0" destOrd="0" parTransId="{EBD498CA-DEED-4799-A1BB-0F541C68B772}" sibTransId="{72F0D249-7503-4BB3-BEA6-C715802EB8DA}"/>
    <dgm:cxn modelId="{10D67CA1-CCC0-4F8C-914A-19389754B4C8}" type="presOf" srcId="{AFB0E779-2F71-4F84-B6AD-1751B69FA338}" destId="{F629E2EC-531C-484E-AA44-1A766DC8A4B6}" srcOrd="0" destOrd="0" presId="urn:diagrams.loki3.com/BracketList+Icon"/>
    <dgm:cxn modelId="{42B3FB7B-6115-4EC5-9094-E9C0D9FB31D5}" srcId="{4F821A33-24E3-43ED-A74A-E6B4BAC8290A}" destId="{F00A5CD9-A410-42AC-8B95-C7C84A12C5CA}" srcOrd="0" destOrd="0" parTransId="{D730527C-543F-4CB2-A66D-DD01FFB68347}" sibTransId="{28150881-BD75-414B-AFC1-3FF45E980D18}"/>
    <dgm:cxn modelId="{EDD6FE47-59EC-4987-B701-647BAF21CC3B}" type="presOf" srcId="{F6377DC3-9F50-49BF-94FC-CD9240316ACF}" destId="{E06E1547-07AF-4ECD-9FB6-7F810FA68B4D}" srcOrd="0" destOrd="0" presId="urn:diagrams.loki3.com/BracketList+Icon"/>
    <dgm:cxn modelId="{58B91D99-F72F-49E8-A8B4-29A13E30022E}" type="presOf" srcId="{16FCAB02-D353-4030-B3FD-83CA0F471CA1}" destId="{2E91DB94-DA21-45E9-8D62-BCE07BEB0056}" srcOrd="0" destOrd="0" presId="urn:diagrams.loki3.com/BracketList+Icon"/>
    <dgm:cxn modelId="{720AD5A8-3038-4A40-AD58-404B26825C7A}" type="presOf" srcId="{7555BB5D-F72D-4523-9850-242C9C1209C7}" destId="{EAB74FB8-AAA8-4B7B-BB72-48007DD27855}" srcOrd="0" destOrd="0" presId="urn:diagrams.loki3.com/BracketList+Icon"/>
    <dgm:cxn modelId="{4344FF1E-C18F-4677-B0A1-7E4D06A61DE0}" srcId="{5FB959A0-68A2-42EB-ABFD-F2C1976A40B6}" destId="{F6377DC3-9F50-49BF-94FC-CD9240316ACF}" srcOrd="0" destOrd="0" parTransId="{D375A60D-1A8D-4D7E-AF9A-CBFF61F79391}" sibTransId="{146CE3AC-EAD3-4A66-9B32-F1F6A094FF03}"/>
    <dgm:cxn modelId="{B3AC7204-1A7F-4909-B5A3-8A9575BAE93D}" srcId="{16FCAB02-D353-4030-B3FD-83CA0F471CA1}" destId="{217B099D-0E26-4357-8470-8B3D37D479F3}" srcOrd="0" destOrd="0" parTransId="{6260618F-0AFC-474D-ABD6-22BB60FBB01E}" sibTransId="{E4553390-6F2D-4E49-8665-BA677EFE534C}"/>
    <dgm:cxn modelId="{FE5B9AC8-0E63-4FD4-A449-EDF7FB341EBE}" type="presOf" srcId="{217B099D-0E26-4357-8470-8B3D37D479F3}" destId="{56921796-648C-4F62-8895-25ED81685E2F}" srcOrd="0" destOrd="0" presId="urn:diagrams.loki3.com/BracketList+Icon"/>
    <dgm:cxn modelId="{CE7B4B30-F922-4787-93C3-F94E62A32BEE}" type="presParOf" srcId="{2E91DB94-DA21-45E9-8D62-BCE07BEB0056}" destId="{5ADCE122-AFB5-40B1-95FD-BA3BBD9FE9D9}" srcOrd="0" destOrd="0" presId="urn:diagrams.loki3.com/BracketList+Icon"/>
    <dgm:cxn modelId="{2E71EFAA-6A6B-4929-A414-B2FA5A6CA861}" type="presParOf" srcId="{5ADCE122-AFB5-40B1-95FD-BA3BBD9FE9D9}" destId="{56921796-648C-4F62-8895-25ED81685E2F}" srcOrd="0" destOrd="0" presId="urn:diagrams.loki3.com/BracketList+Icon"/>
    <dgm:cxn modelId="{ED246505-FE74-48F5-BA7A-7F3919FCAB05}" type="presParOf" srcId="{5ADCE122-AFB5-40B1-95FD-BA3BBD9FE9D9}" destId="{E7D4461A-DCA7-464D-9AA1-35A6D18B818A}" srcOrd="1" destOrd="0" presId="urn:diagrams.loki3.com/BracketList+Icon"/>
    <dgm:cxn modelId="{923574E0-A27F-4519-AFCD-282C4CFA7599}" type="presParOf" srcId="{5ADCE122-AFB5-40B1-95FD-BA3BBD9FE9D9}" destId="{4F3DE942-2987-475A-B3F8-771FCA69772C}" srcOrd="2" destOrd="0" presId="urn:diagrams.loki3.com/BracketList+Icon"/>
    <dgm:cxn modelId="{B2C1778C-35EE-48AB-844E-72137FDD40BB}" type="presParOf" srcId="{5ADCE122-AFB5-40B1-95FD-BA3BBD9FE9D9}" destId="{79330728-EFFD-4DE8-B697-F9ED078EA14F}" srcOrd="3" destOrd="0" presId="urn:diagrams.loki3.com/BracketList+Icon"/>
    <dgm:cxn modelId="{5CDEC918-14DA-4B92-8BBF-BD8621846BA4}" type="presParOf" srcId="{2E91DB94-DA21-45E9-8D62-BCE07BEB0056}" destId="{0D863BF6-75A1-47DC-BD63-9A8BDE47B15C}" srcOrd="1" destOrd="0" presId="urn:diagrams.loki3.com/BracketList+Icon"/>
    <dgm:cxn modelId="{62E72C1B-4DCC-4B0A-BABF-8B17B6E32750}" type="presParOf" srcId="{2E91DB94-DA21-45E9-8D62-BCE07BEB0056}" destId="{8D0A3CFA-2202-4A7A-BFA8-48FDC0DB5057}" srcOrd="2" destOrd="0" presId="urn:diagrams.loki3.com/BracketList+Icon"/>
    <dgm:cxn modelId="{ECE39F48-011E-4388-B974-B95227C93F0E}" type="presParOf" srcId="{8D0A3CFA-2202-4A7A-BFA8-48FDC0DB5057}" destId="{F629E2EC-531C-484E-AA44-1A766DC8A4B6}" srcOrd="0" destOrd="0" presId="urn:diagrams.loki3.com/BracketList+Icon"/>
    <dgm:cxn modelId="{4420BBB5-586C-42B5-B169-9F2A5ED3C0CC}" type="presParOf" srcId="{8D0A3CFA-2202-4A7A-BFA8-48FDC0DB5057}" destId="{765363D2-63C7-4D1F-9D83-F172D191FE3B}" srcOrd="1" destOrd="0" presId="urn:diagrams.loki3.com/BracketList+Icon"/>
    <dgm:cxn modelId="{9DE90C75-81BA-472D-A109-DA48068244B8}" type="presParOf" srcId="{8D0A3CFA-2202-4A7A-BFA8-48FDC0DB5057}" destId="{6A626F7E-0B66-401D-9ED5-1B906667BB47}" srcOrd="2" destOrd="0" presId="urn:diagrams.loki3.com/BracketList+Icon"/>
    <dgm:cxn modelId="{A001D195-184E-4B04-821C-36960701A403}" type="presParOf" srcId="{8D0A3CFA-2202-4A7A-BFA8-48FDC0DB5057}" destId="{E98DAB1E-4803-4E62-9716-838144EEBF15}" srcOrd="3" destOrd="0" presId="urn:diagrams.loki3.com/BracketList+Icon"/>
    <dgm:cxn modelId="{ECBF8186-6143-4255-8BFC-FFE1B8437816}" type="presParOf" srcId="{2E91DB94-DA21-45E9-8D62-BCE07BEB0056}" destId="{56398E60-7912-488D-9A00-0F4611795042}" srcOrd="3" destOrd="0" presId="urn:diagrams.loki3.com/BracketList+Icon"/>
    <dgm:cxn modelId="{4588CF93-A894-4A4D-A488-529FD9AE8E8F}" type="presParOf" srcId="{2E91DB94-DA21-45E9-8D62-BCE07BEB0056}" destId="{C726EE09-EF2D-46D6-A9B9-FFAD4E698491}" srcOrd="4" destOrd="0" presId="urn:diagrams.loki3.com/BracketList+Icon"/>
    <dgm:cxn modelId="{6C14B6B9-E6F1-4E53-8D8A-DDBED1B28CC6}" type="presParOf" srcId="{C726EE09-EF2D-46D6-A9B9-FFAD4E698491}" destId="{B7B2D1FB-AA22-485E-AA20-CA4AED8217AD}" srcOrd="0" destOrd="0" presId="urn:diagrams.loki3.com/BracketList+Icon"/>
    <dgm:cxn modelId="{9CD0BC0F-83BA-4EB9-9291-5C15475CFA30}" type="presParOf" srcId="{C726EE09-EF2D-46D6-A9B9-FFAD4E698491}" destId="{A7BEE6A4-8D7A-475C-B647-3AE95EC24834}" srcOrd="1" destOrd="0" presId="urn:diagrams.loki3.com/BracketList+Icon"/>
    <dgm:cxn modelId="{F81AAF1E-7F57-4726-9006-3740E3F18BE4}" type="presParOf" srcId="{C726EE09-EF2D-46D6-A9B9-FFAD4E698491}" destId="{976EB25F-F2D1-4EE1-8737-C6B7239C09F0}" srcOrd="2" destOrd="0" presId="urn:diagrams.loki3.com/BracketList+Icon"/>
    <dgm:cxn modelId="{06A164D6-3FA9-43FA-84AE-09116976DAC2}" type="presParOf" srcId="{C726EE09-EF2D-46D6-A9B9-FFAD4E698491}" destId="{E06E1547-07AF-4ECD-9FB6-7F810FA68B4D}" srcOrd="3" destOrd="0" presId="urn:diagrams.loki3.com/BracketList+Icon"/>
    <dgm:cxn modelId="{83F00BCE-4490-4C37-928B-9F25A0C73437}" type="presParOf" srcId="{2E91DB94-DA21-45E9-8D62-BCE07BEB0056}" destId="{E855B4AF-325C-405A-8154-7E2B31247EC9}" srcOrd="5" destOrd="0" presId="urn:diagrams.loki3.com/BracketList+Icon"/>
    <dgm:cxn modelId="{286C8B23-5CBF-4D21-91BA-789ED2AA148C}" type="presParOf" srcId="{2E91DB94-DA21-45E9-8D62-BCE07BEB0056}" destId="{4A4F571E-62B2-4E88-ABD6-67173C9B023D}" srcOrd="6" destOrd="0" presId="urn:diagrams.loki3.com/BracketList+Icon"/>
    <dgm:cxn modelId="{A09F75E0-7826-43D2-9D5B-7B7B2EB01A3A}" type="presParOf" srcId="{4A4F571E-62B2-4E88-ABD6-67173C9B023D}" destId="{0233003A-26A4-4F66-ACF8-761D50D93A6D}" srcOrd="0" destOrd="0" presId="urn:diagrams.loki3.com/BracketList+Icon"/>
    <dgm:cxn modelId="{A83E1233-A99D-4213-8343-E3DFB876AED6}" type="presParOf" srcId="{4A4F571E-62B2-4E88-ABD6-67173C9B023D}" destId="{88435371-E1F2-46C5-BF24-4C94AC5B6670}" srcOrd="1" destOrd="0" presId="urn:diagrams.loki3.com/BracketList+Icon"/>
    <dgm:cxn modelId="{65187199-B602-4889-8C6D-5631B76A8A29}" type="presParOf" srcId="{4A4F571E-62B2-4E88-ABD6-67173C9B023D}" destId="{49BAE914-1C29-4AC7-8223-7B7FFFCC6F90}" srcOrd="2" destOrd="0" presId="urn:diagrams.loki3.com/BracketList+Icon"/>
    <dgm:cxn modelId="{0DB99CC2-64C7-4792-9989-54EBC376D825}" type="presParOf" srcId="{4A4F571E-62B2-4E88-ABD6-67173C9B023D}" destId="{A2BB8C48-7B54-45A7-96FF-CD444D65D303}" srcOrd="3" destOrd="0" presId="urn:diagrams.loki3.com/BracketList+Icon"/>
    <dgm:cxn modelId="{A54DF4DA-17F2-478D-88C2-F0194779718E}" type="presParOf" srcId="{2E91DB94-DA21-45E9-8D62-BCE07BEB0056}" destId="{53C4A6C7-CF01-49AC-949E-779F697BE86A}" srcOrd="7" destOrd="0" presId="urn:diagrams.loki3.com/BracketList+Icon"/>
    <dgm:cxn modelId="{F86DCAC5-C140-437C-805B-A7EF178538A7}" type="presParOf" srcId="{2E91DB94-DA21-45E9-8D62-BCE07BEB0056}" destId="{893DEB78-BF40-42C2-AB6E-FB532127B8D4}" srcOrd="8" destOrd="0" presId="urn:diagrams.loki3.com/BracketList+Icon"/>
    <dgm:cxn modelId="{DD25700B-251F-41C2-BF01-937AF335F8D9}" type="presParOf" srcId="{893DEB78-BF40-42C2-AB6E-FB532127B8D4}" destId="{C34139C3-5416-4AEB-9D7F-5024C6591259}" srcOrd="0" destOrd="0" presId="urn:diagrams.loki3.com/BracketList+Icon"/>
    <dgm:cxn modelId="{D3570ED1-13CD-481D-9223-CD1DE40A503A}" type="presParOf" srcId="{893DEB78-BF40-42C2-AB6E-FB532127B8D4}" destId="{9C821A45-47C6-4878-A240-4D4E6707236C}" srcOrd="1" destOrd="0" presId="urn:diagrams.loki3.com/BracketList+Icon"/>
    <dgm:cxn modelId="{6448256B-8D13-495A-AC9F-F8A54978A68C}" type="presParOf" srcId="{893DEB78-BF40-42C2-AB6E-FB532127B8D4}" destId="{E499DF9A-1007-4550-B524-8BA4AD250E2A}" srcOrd="2" destOrd="0" presId="urn:diagrams.loki3.com/BracketList+Icon"/>
    <dgm:cxn modelId="{E49B3C05-3E1D-4C58-A1CF-AE67C3B77F34}" type="presParOf" srcId="{893DEB78-BF40-42C2-AB6E-FB532127B8D4}" destId="{93096F37-B8BF-4470-93EE-48133616C395}" srcOrd="3" destOrd="0" presId="urn:diagrams.loki3.com/BracketList+Icon"/>
    <dgm:cxn modelId="{A3B2EE39-0371-4870-A6FB-1B2D977802CC}" type="presParOf" srcId="{2E91DB94-DA21-45E9-8D62-BCE07BEB0056}" destId="{8112A9A8-B4D9-4E87-8F1C-87CB43150CDF}" srcOrd="9" destOrd="0" presId="urn:diagrams.loki3.com/BracketList+Icon"/>
    <dgm:cxn modelId="{977938F0-DFCF-40B6-9F26-E3B62023F0F5}" type="presParOf" srcId="{2E91DB94-DA21-45E9-8D62-BCE07BEB0056}" destId="{2587F9E0-8A86-4C8B-B4D3-38E7BA27A5DB}" srcOrd="10" destOrd="0" presId="urn:diagrams.loki3.com/BracketList+Icon"/>
    <dgm:cxn modelId="{94AA9CB0-DD0A-4CBA-8C6F-B9CBA6A9B33A}" type="presParOf" srcId="{2587F9E0-8A86-4C8B-B4D3-38E7BA27A5DB}" destId="{9CEED37C-D05F-45E4-9580-072AE3D67FCE}" srcOrd="0" destOrd="0" presId="urn:diagrams.loki3.com/BracketList+Icon"/>
    <dgm:cxn modelId="{FDE058CE-9C26-4C5A-86F3-4C814B19F4B1}" type="presParOf" srcId="{2587F9E0-8A86-4C8B-B4D3-38E7BA27A5DB}" destId="{F6390B72-5724-4DEF-AEB5-1D75A1BA86F9}" srcOrd="1" destOrd="0" presId="urn:diagrams.loki3.com/BracketList+Icon"/>
    <dgm:cxn modelId="{06515525-08C8-4663-81E1-E15C54C60167}" type="presParOf" srcId="{2587F9E0-8A86-4C8B-B4D3-38E7BA27A5DB}" destId="{B606FC9D-454E-43AD-A081-D17224B252A5}" srcOrd="2" destOrd="0" presId="urn:diagrams.loki3.com/BracketList+Icon"/>
    <dgm:cxn modelId="{F9C5EF52-13BF-4AAC-BB33-CBE589345863}" type="presParOf" srcId="{2587F9E0-8A86-4C8B-B4D3-38E7BA27A5DB}" destId="{28EDC1CE-7C30-4DA4-8586-47CDDD8EF375}" srcOrd="3" destOrd="0" presId="urn:diagrams.loki3.com/BracketList+Icon"/>
    <dgm:cxn modelId="{4790BA8C-A576-4CEE-9923-40618A6C6C2B}" type="presParOf" srcId="{2E91DB94-DA21-45E9-8D62-BCE07BEB0056}" destId="{FC2E4C8C-C8AE-451A-AEFA-5C5E0F5C855E}" srcOrd="11" destOrd="0" presId="urn:diagrams.loki3.com/BracketList+Icon"/>
    <dgm:cxn modelId="{E2D51B2F-86A2-4FDF-B957-C0B0C6EC2EA2}" type="presParOf" srcId="{2E91DB94-DA21-45E9-8D62-BCE07BEB0056}" destId="{85594EC0-08A7-45E3-9877-F01177523DB4}" srcOrd="12" destOrd="0" presId="urn:diagrams.loki3.com/BracketList+Icon"/>
    <dgm:cxn modelId="{0B6C1CE2-4E74-4128-A8A1-854217B28E09}" type="presParOf" srcId="{85594EC0-08A7-45E3-9877-F01177523DB4}" destId="{ADE7B2EC-E367-40B7-9CEB-3F1BF1DEDCBA}" srcOrd="0" destOrd="0" presId="urn:diagrams.loki3.com/BracketList+Icon"/>
    <dgm:cxn modelId="{B96A4628-9931-4B59-838C-1E3DDC81105B}" type="presParOf" srcId="{85594EC0-08A7-45E3-9877-F01177523DB4}" destId="{75E4B205-CAE0-4FF4-9B53-FAB64CCE4CA8}" srcOrd="1" destOrd="0" presId="urn:diagrams.loki3.com/BracketList+Icon"/>
    <dgm:cxn modelId="{1FB28EAC-582C-4E14-B90B-5E80C43D25EF}" type="presParOf" srcId="{85594EC0-08A7-45E3-9877-F01177523DB4}" destId="{2DC00B44-DF0D-4D8C-BBC4-3613A0624606}" srcOrd="2" destOrd="0" presId="urn:diagrams.loki3.com/BracketList+Icon"/>
    <dgm:cxn modelId="{618684D4-D594-4F3A-BFB1-EAEC7D3CA3D8}" type="presParOf" srcId="{85594EC0-08A7-45E3-9877-F01177523DB4}" destId="{EAB74FB8-AAA8-4B7B-BB72-48007DD27855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C6CAEA-6C33-42A1-A166-7993D4D133F6}">
      <dsp:nvSpPr>
        <dsp:cNvPr id="0" name=""/>
        <dsp:cNvSpPr/>
      </dsp:nvSpPr>
      <dsp:spPr>
        <a:xfrm>
          <a:off x="2052267" y="572675"/>
          <a:ext cx="10076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0927" y="45720"/>
              </a:lnTo>
              <a:lnTo>
                <a:pt x="520927" y="77690"/>
              </a:lnTo>
              <a:lnTo>
                <a:pt x="1007654" y="77690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30126" y="614957"/>
        <a:ext cx="51937" cy="6877"/>
      </dsp:txXfrm>
    </dsp:sp>
    <dsp:sp modelId="{28774AD7-65A2-4127-A3DB-424DB44C2F19}">
      <dsp:nvSpPr>
        <dsp:cNvPr id="0" name=""/>
        <dsp:cNvSpPr/>
      </dsp:nvSpPr>
      <dsp:spPr>
        <a:xfrm>
          <a:off x="152390" y="246190"/>
          <a:ext cx="1901677" cy="7444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Submit BLAST job in a cluster</a:t>
          </a:r>
          <a:endParaRPr lang="en-US" sz="1800" kern="1200" dirty="0"/>
        </a:p>
      </dsp:txBody>
      <dsp:txXfrm>
        <a:off x="152390" y="246190"/>
        <a:ext cx="1901677" cy="744410"/>
      </dsp:txXfrm>
    </dsp:sp>
    <dsp:sp modelId="{FE8CD1A8-6BFF-4095-90B7-20BB554485C0}">
      <dsp:nvSpPr>
        <dsp:cNvPr id="0" name=""/>
        <dsp:cNvSpPr/>
      </dsp:nvSpPr>
      <dsp:spPr>
        <a:xfrm>
          <a:off x="2930960" y="1217391"/>
          <a:ext cx="1183140" cy="537478"/>
        </a:xfrm>
        <a:custGeom>
          <a:avLst/>
          <a:gdLst/>
          <a:ahLst/>
          <a:cxnLst/>
          <a:rect l="0" t="0" r="0" b="0"/>
          <a:pathLst>
            <a:path>
              <a:moveTo>
                <a:pt x="1183140" y="0"/>
              </a:moveTo>
              <a:lnTo>
                <a:pt x="1183140" y="285839"/>
              </a:lnTo>
              <a:lnTo>
                <a:pt x="0" y="285839"/>
              </a:lnTo>
              <a:lnTo>
                <a:pt x="0" y="537478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489719" y="1482692"/>
        <a:ext cx="65622" cy="6877"/>
      </dsp:txXfrm>
    </dsp:sp>
    <dsp:sp modelId="{D2E9C8E2-A0E4-4136-8ECC-29ED3DBAB973}">
      <dsp:nvSpPr>
        <dsp:cNvPr id="0" name=""/>
        <dsp:cNvSpPr/>
      </dsp:nvSpPr>
      <dsp:spPr>
        <a:xfrm>
          <a:off x="3092321" y="81540"/>
          <a:ext cx="2043557" cy="11376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Check the status of the job</a:t>
          </a:r>
          <a:endParaRPr lang="en-US" sz="1800" kern="1200" dirty="0"/>
        </a:p>
      </dsp:txBody>
      <dsp:txXfrm>
        <a:off x="3092321" y="81540"/>
        <a:ext cx="2043557" cy="1137651"/>
      </dsp:txXfrm>
    </dsp:sp>
    <dsp:sp modelId="{D4CB47C8-16CD-403C-B672-665162E467A8}">
      <dsp:nvSpPr>
        <dsp:cNvPr id="0" name=""/>
        <dsp:cNvSpPr/>
      </dsp:nvSpPr>
      <dsp:spPr>
        <a:xfrm>
          <a:off x="1492884" y="1787269"/>
          <a:ext cx="2876152" cy="13749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Download the output files upon completion of the job.</a:t>
          </a:r>
          <a:endParaRPr lang="en-US" sz="1800" kern="1200" dirty="0"/>
        </a:p>
      </dsp:txBody>
      <dsp:txXfrm>
        <a:off x="1492884" y="1787269"/>
        <a:ext cx="2876152" cy="13749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DFED88-B22F-465B-9181-A949A3252316}">
      <dsp:nvSpPr>
        <dsp:cNvPr id="0" name=""/>
        <dsp:cNvSpPr/>
      </dsp:nvSpPr>
      <dsp:spPr>
        <a:xfrm>
          <a:off x="-55473" y="222249"/>
          <a:ext cx="4267200" cy="26670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37DF52-62E7-4B07-89B6-035ABA3AE197}">
      <dsp:nvSpPr>
        <dsp:cNvPr id="0" name=""/>
        <dsp:cNvSpPr/>
      </dsp:nvSpPr>
      <dsp:spPr>
        <a:xfrm>
          <a:off x="364845" y="2205431"/>
          <a:ext cx="98145" cy="9814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A615CA-744F-48F8-9C64-78E932F8B5B2}">
      <dsp:nvSpPr>
        <dsp:cNvPr id="0" name=""/>
        <dsp:cNvSpPr/>
      </dsp:nvSpPr>
      <dsp:spPr>
        <a:xfrm>
          <a:off x="-157886" y="2254504"/>
          <a:ext cx="1702611" cy="634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005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Workflow</a:t>
          </a:r>
          <a:endParaRPr lang="en-US" sz="1400" kern="1200" dirty="0"/>
        </a:p>
      </dsp:txBody>
      <dsp:txXfrm>
        <a:off x="-157886" y="2254504"/>
        <a:ext cx="1702611" cy="634746"/>
      </dsp:txXfrm>
    </dsp:sp>
    <dsp:sp modelId="{4B178264-1C13-4110-AE68-D22A8F10A233}">
      <dsp:nvSpPr>
        <dsp:cNvPr id="0" name=""/>
        <dsp:cNvSpPr/>
      </dsp:nvSpPr>
      <dsp:spPr>
        <a:xfrm>
          <a:off x="896111" y="1694967"/>
          <a:ext cx="153619" cy="15361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6A0165-D1C9-44F7-8C78-ABCE6777BB45}">
      <dsp:nvSpPr>
        <dsp:cNvPr id="0" name=""/>
        <dsp:cNvSpPr/>
      </dsp:nvSpPr>
      <dsp:spPr>
        <a:xfrm>
          <a:off x="807722" y="1994027"/>
          <a:ext cx="1654455" cy="1117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400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Web services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</a:t>
          </a:r>
          <a:r>
            <a:rPr lang="en-US" sz="1400" kern="1200" dirty="0" err="1" smtClean="0"/>
            <a:t>Taverna</a:t>
          </a:r>
          <a:r>
            <a:rPr lang="en-US" sz="1400" kern="1200" dirty="0" smtClean="0"/>
            <a:t> engine)</a:t>
          </a:r>
          <a:endParaRPr lang="en-US" sz="1400" kern="1200" dirty="0"/>
        </a:p>
      </dsp:txBody>
      <dsp:txXfrm>
        <a:off x="807722" y="1994027"/>
        <a:ext cx="1654455" cy="1117473"/>
      </dsp:txXfrm>
    </dsp:sp>
    <dsp:sp modelId="{2DEE755C-4D89-4E37-B0E4-F2DFA85E7176}">
      <dsp:nvSpPr>
        <dsp:cNvPr id="0" name=""/>
        <dsp:cNvSpPr/>
      </dsp:nvSpPr>
      <dsp:spPr>
        <a:xfrm>
          <a:off x="1578863" y="1287983"/>
          <a:ext cx="204825" cy="2048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FF040A-4CBE-4F19-9EB4-E135C3FD9578}">
      <dsp:nvSpPr>
        <dsp:cNvPr id="0" name=""/>
        <dsp:cNvSpPr/>
      </dsp:nvSpPr>
      <dsp:spPr>
        <a:xfrm>
          <a:off x="731519" y="666899"/>
          <a:ext cx="2001323" cy="1498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533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Retrieve documents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(AF framework)</a:t>
          </a:r>
          <a:endParaRPr lang="en-US" sz="1400" kern="1200" dirty="0"/>
        </a:p>
      </dsp:txBody>
      <dsp:txXfrm>
        <a:off x="731519" y="666899"/>
        <a:ext cx="2001323" cy="1498854"/>
      </dsp:txXfrm>
    </dsp:sp>
    <dsp:sp modelId="{454842E0-CC20-4CFF-99BC-46A64B67A663}">
      <dsp:nvSpPr>
        <dsp:cNvPr id="0" name=""/>
        <dsp:cNvSpPr/>
      </dsp:nvSpPr>
      <dsp:spPr>
        <a:xfrm>
          <a:off x="2372562" y="970076"/>
          <a:ext cx="264566" cy="26456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C9B591-C0C7-44F9-9933-DA035B86BF7E}">
      <dsp:nvSpPr>
        <dsp:cNvPr id="0" name=""/>
        <dsp:cNvSpPr/>
      </dsp:nvSpPr>
      <dsp:spPr>
        <a:xfrm>
          <a:off x="2383162" y="1324609"/>
          <a:ext cx="1573521" cy="1786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188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Apply templates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(Template engine)</a:t>
          </a:r>
          <a:endParaRPr lang="en-US" sz="1400" kern="1200" dirty="0"/>
        </a:p>
      </dsp:txBody>
      <dsp:txXfrm>
        <a:off x="2383162" y="1324609"/>
        <a:ext cx="1573521" cy="1786890"/>
      </dsp:txXfrm>
    </dsp:sp>
    <dsp:sp modelId="{52BE7E81-FC05-450F-BD92-D160C8AE572B}">
      <dsp:nvSpPr>
        <dsp:cNvPr id="0" name=""/>
        <dsp:cNvSpPr/>
      </dsp:nvSpPr>
      <dsp:spPr>
        <a:xfrm>
          <a:off x="3189731" y="757783"/>
          <a:ext cx="337108" cy="33710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DD8E71-6A7E-48EF-967C-4EF13120EA54}">
      <dsp:nvSpPr>
        <dsp:cNvPr id="0" name=""/>
        <dsp:cNvSpPr/>
      </dsp:nvSpPr>
      <dsp:spPr>
        <a:xfrm>
          <a:off x="2941321" y="277360"/>
          <a:ext cx="1280160" cy="1962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627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Execution</a:t>
          </a:r>
          <a:endParaRPr lang="en-US" sz="1400" kern="1200" dirty="0"/>
        </a:p>
      </dsp:txBody>
      <dsp:txXfrm>
        <a:off x="2941321" y="277360"/>
        <a:ext cx="1280160" cy="19629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1BC2D0-8413-41F7-A5E4-5BD5DD4EA016}">
      <dsp:nvSpPr>
        <dsp:cNvPr id="0" name=""/>
        <dsp:cNvSpPr/>
      </dsp:nvSpPr>
      <dsp:spPr>
        <a:xfrm>
          <a:off x="6754399" y="2145116"/>
          <a:ext cx="142454" cy="8940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4059"/>
              </a:lnTo>
              <a:lnTo>
                <a:pt x="142454" y="894059"/>
              </a:lnTo>
            </a:path>
          </a:pathLst>
        </a:custGeom>
        <a:noFill/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05007D-BC0C-42A9-9C98-5BE6BF97B76D}">
      <dsp:nvSpPr>
        <dsp:cNvPr id="0" name=""/>
        <dsp:cNvSpPr/>
      </dsp:nvSpPr>
      <dsp:spPr>
        <a:xfrm>
          <a:off x="7088558" y="776582"/>
          <a:ext cx="91440" cy="8936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93684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CF96F0-6BFE-402C-BA24-5EBBAF90A763}">
      <dsp:nvSpPr>
        <dsp:cNvPr id="0" name=""/>
        <dsp:cNvSpPr/>
      </dsp:nvSpPr>
      <dsp:spPr>
        <a:xfrm>
          <a:off x="5605265" y="2145116"/>
          <a:ext cx="142454" cy="8940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4059"/>
              </a:lnTo>
              <a:lnTo>
                <a:pt x="142454" y="894059"/>
              </a:lnTo>
            </a:path>
          </a:pathLst>
        </a:custGeom>
        <a:noFill/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11888F-3FA8-4420-939B-BDA032E2FDBD}">
      <dsp:nvSpPr>
        <dsp:cNvPr id="0" name=""/>
        <dsp:cNvSpPr/>
      </dsp:nvSpPr>
      <dsp:spPr>
        <a:xfrm>
          <a:off x="5410577" y="776582"/>
          <a:ext cx="574567" cy="8936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3966"/>
              </a:lnTo>
              <a:lnTo>
                <a:pt x="574567" y="793966"/>
              </a:lnTo>
              <a:lnTo>
                <a:pt x="574567" y="893684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056DFB-FE04-499F-A649-418E1624C460}">
      <dsp:nvSpPr>
        <dsp:cNvPr id="0" name=""/>
        <dsp:cNvSpPr/>
      </dsp:nvSpPr>
      <dsp:spPr>
        <a:xfrm>
          <a:off x="4456130" y="2145116"/>
          <a:ext cx="142454" cy="8940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4059"/>
              </a:lnTo>
              <a:lnTo>
                <a:pt x="142454" y="894059"/>
              </a:lnTo>
            </a:path>
          </a:pathLst>
        </a:custGeom>
        <a:noFill/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B48BEC-41A7-4D33-8DA7-ADCECE857BCE}">
      <dsp:nvSpPr>
        <dsp:cNvPr id="0" name=""/>
        <dsp:cNvSpPr/>
      </dsp:nvSpPr>
      <dsp:spPr>
        <a:xfrm>
          <a:off x="4836009" y="776582"/>
          <a:ext cx="574567" cy="893684"/>
        </a:xfrm>
        <a:custGeom>
          <a:avLst/>
          <a:gdLst/>
          <a:ahLst/>
          <a:cxnLst/>
          <a:rect l="0" t="0" r="0" b="0"/>
          <a:pathLst>
            <a:path>
              <a:moveTo>
                <a:pt x="574567" y="0"/>
              </a:moveTo>
              <a:lnTo>
                <a:pt x="574567" y="793966"/>
              </a:lnTo>
              <a:lnTo>
                <a:pt x="0" y="793966"/>
              </a:lnTo>
              <a:lnTo>
                <a:pt x="0" y="893684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26F41A-737B-4089-AB81-2556E8C5D170}">
      <dsp:nvSpPr>
        <dsp:cNvPr id="0" name=""/>
        <dsp:cNvSpPr/>
      </dsp:nvSpPr>
      <dsp:spPr>
        <a:xfrm>
          <a:off x="3306996" y="2145116"/>
          <a:ext cx="142454" cy="8940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4059"/>
              </a:lnTo>
              <a:lnTo>
                <a:pt x="142454" y="894059"/>
              </a:lnTo>
            </a:path>
          </a:pathLst>
        </a:custGeom>
        <a:noFill/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A915F1-FFF2-4F7C-BE30-1F71930EEB13}">
      <dsp:nvSpPr>
        <dsp:cNvPr id="0" name=""/>
        <dsp:cNvSpPr/>
      </dsp:nvSpPr>
      <dsp:spPr>
        <a:xfrm>
          <a:off x="2369169" y="776582"/>
          <a:ext cx="1317705" cy="8936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3966"/>
              </a:lnTo>
              <a:lnTo>
                <a:pt x="1317705" y="793966"/>
              </a:lnTo>
              <a:lnTo>
                <a:pt x="1317705" y="893684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10C2A8-715F-4C39-A017-53E1B863208C}">
      <dsp:nvSpPr>
        <dsp:cNvPr id="0" name=""/>
        <dsp:cNvSpPr/>
      </dsp:nvSpPr>
      <dsp:spPr>
        <a:xfrm>
          <a:off x="2157862" y="2145116"/>
          <a:ext cx="142454" cy="8940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4059"/>
              </a:lnTo>
              <a:lnTo>
                <a:pt x="142454" y="894059"/>
              </a:lnTo>
            </a:path>
          </a:pathLst>
        </a:custGeom>
        <a:noFill/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1EFD7A-8128-4FF2-A0FE-BC3B4229AB3F}">
      <dsp:nvSpPr>
        <dsp:cNvPr id="0" name=""/>
        <dsp:cNvSpPr/>
      </dsp:nvSpPr>
      <dsp:spPr>
        <a:xfrm>
          <a:off x="2369169" y="776582"/>
          <a:ext cx="168571" cy="8936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3966"/>
              </a:lnTo>
              <a:lnTo>
                <a:pt x="168571" y="793966"/>
              </a:lnTo>
              <a:lnTo>
                <a:pt x="168571" y="893684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78E812-DAFA-48BE-B114-96ECC96C2A92}">
      <dsp:nvSpPr>
        <dsp:cNvPr id="0" name=""/>
        <dsp:cNvSpPr/>
      </dsp:nvSpPr>
      <dsp:spPr>
        <a:xfrm>
          <a:off x="1246152" y="3276600"/>
          <a:ext cx="142454" cy="6007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0774"/>
              </a:lnTo>
              <a:lnTo>
                <a:pt x="142454" y="600774"/>
              </a:lnTo>
            </a:path>
          </a:pathLst>
        </a:custGeom>
        <a:noFill/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64F076-A61A-4B86-8824-FB998A3651A4}">
      <dsp:nvSpPr>
        <dsp:cNvPr id="0" name=""/>
        <dsp:cNvSpPr/>
      </dsp:nvSpPr>
      <dsp:spPr>
        <a:xfrm>
          <a:off x="1051464" y="2145116"/>
          <a:ext cx="574567" cy="656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6917"/>
              </a:lnTo>
              <a:lnTo>
                <a:pt x="574567" y="556917"/>
              </a:lnTo>
              <a:lnTo>
                <a:pt x="574567" y="656635"/>
              </a:lnTo>
            </a:path>
          </a:pathLst>
        </a:custGeom>
        <a:noFill/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659D54-BCEA-48B5-95BC-C54D4999D34A}">
      <dsp:nvSpPr>
        <dsp:cNvPr id="0" name=""/>
        <dsp:cNvSpPr/>
      </dsp:nvSpPr>
      <dsp:spPr>
        <a:xfrm>
          <a:off x="97017" y="3276600"/>
          <a:ext cx="142454" cy="6007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0774"/>
              </a:lnTo>
              <a:lnTo>
                <a:pt x="142454" y="600774"/>
              </a:lnTo>
            </a:path>
          </a:pathLst>
        </a:custGeom>
        <a:noFill/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21DF66-CD9D-4C43-BFB8-C1205EF8618B}">
      <dsp:nvSpPr>
        <dsp:cNvPr id="0" name=""/>
        <dsp:cNvSpPr/>
      </dsp:nvSpPr>
      <dsp:spPr>
        <a:xfrm>
          <a:off x="476896" y="2145116"/>
          <a:ext cx="574567" cy="656635"/>
        </a:xfrm>
        <a:custGeom>
          <a:avLst/>
          <a:gdLst/>
          <a:ahLst/>
          <a:cxnLst/>
          <a:rect l="0" t="0" r="0" b="0"/>
          <a:pathLst>
            <a:path>
              <a:moveTo>
                <a:pt x="574567" y="0"/>
              </a:moveTo>
              <a:lnTo>
                <a:pt x="574567" y="556917"/>
              </a:lnTo>
              <a:lnTo>
                <a:pt x="0" y="556917"/>
              </a:lnTo>
              <a:lnTo>
                <a:pt x="0" y="656635"/>
              </a:lnTo>
            </a:path>
          </a:pathLst>
        </a:custGeom>
        <a:noFill/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DDAA61-3FC4-488E-BE10-6AB4BD0FAA97}">
      <dsp:nvSpPr>
        <dsp:cNvPr id="0" name=""/>
        <dsp:cNvSpPr/>
      </dsp:nvSpPr>
      <dsp:spPr>
        <a:xfrm>
          <a:off x="1051464" y="776582"/>
          <a:ext cx="1317705" cy="893684"/>
        </a:xfrm>
        <a:custGeom>
          <a:avLst/>
          <a:gdLst/>
          <a:ahLst/>
          <a:cxnLst/>
          <a:rect l="0" t="0" r="0" b="0"/>
          <a:pathLst>
            <a:path>
              <a:moveTo>
                <a:pt x="1317705" y="0"/>
              </a:moveTo>
              <a:lnTo>
                <a:pt x="1317705" y="793966"/>
              </a:lnTo>
              <a:lnTo>
                <a:pt x="0" y="793966"/>
              </a:lnTo>
              <a:lnTo>
                <a:pt x="0" y="893684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B4A88C-25E0-4DB4-82C4-02221699C93F}">
      <dsp:nvSpPr>
        <dsp:cNvPr id="0" name=""/>
        <dsp:cNvSpPr/>
      </dsp:nvSpPr>
      <dsp:spPr>
        <a:xfrm>
          <a:off x="1894320" y="301733"/>
          <a:ext cx="949697" cy="4748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Parallel Programming</a:t>
          </a:r>
          <a:endParaRPr lang="en-US" sz="900" kern="1200" dirty="0"/>
        </a:p>
      </dsp:txBody>
      <dsp:txXfrm>
        <a:off x="1894320" y="301733"/>
        <a:ext cx="949697" cy="474848"/>
      </dsp:txXfrm>
    </dsp:sp>
    <dsp:sp modelId="{B7D2B70B-22E1-4C3C-A192-7F6625132E49}">
      <dsp:nvSpPr>
        <dsp:cNvPr id="0" name=""/>
        <dsp:cNvSpPr/>
      </dsp:nvSpPr>
      <dsp:spPr>
        <a:xfrm>
          <a:off x="576615" y="1670267"/>
          <a:ext cx="949697" cy="4748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Sequential to parallel converters</a:t>
          </a:r>
          <a:endParaRPr lang="en-US" sz="900" kern="1200" dirty="0"/>
        </a:p>
      </dsp:txBody>
      <dsp:txXfrm>
        <a:off x="576615" y="1670267"/>
        <a:ext cx="949697" cy="474848"/>
      </dsp:txXfrm>
    </dsp:sp>
    <dsp:sp modelId="{E9BD0414-1883-490F-B5F5-B3E2B0B712D8}">
      <dsp:nvSpPr>
        <dsp:cNvPr id="0" name=""/>
        <dsp:cNvSpPr/>
      </dsp:nvSpPr>
      <dsp:spPr>
        <a:xfrm>
          <a:off x="2047" y="2801751"/>
          <a:ext cx="949697" cy="4748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Automatic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Conversion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2047" y="2801751"/>
        <a:ext cx="949697" cy="474848"/>
      </dsp:txXfrm>
    </dsp:sp>
    <dsp:sp modelId="{CD9DB38C-2122-4C51-945F-023B92E75660}">
      <dsp:nvSpPr>
        <dsp:cNvPr id="0" name=""/>
        <dsp:cNvSpPr/>
      </dsp:nvSpPr>
      <dsp:spPr>
        <a:xfrm>
          <a:off x="239472" y="3639950"/>
          <a:ext cx="949697" cy="4748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PFC,  ALT</a:t>
          </a:r>
          <a:endParaRPr lang="en-US" sz="900" kern="1200" dirty="0"/>
        </a:p>
      </dsp:txBody>
      <dsp:txXfrm>
        <a:off x="239472" y="3639950"/>
        <a:ext cx="949697" cy="474848"/>
      </dsp:txXfrm>
    </dsp:sp>
    <dsp:sp modelId="{54D4262D-6691-4BD2-ACDC-751951A770DE}">
      <dsp:nvSpPr>
        <dsp:cNvPr id="0" name=""/>
        <dsp:cNvSpPr/>
      </dsp:nvSpPr>
      <dsp:spPr>
        <a:xfrm>
          <a:off x="1151182" y="2801751"/>
          <a:ext cx="949697" cy="4748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User Interaction</a:t>
          </a:r>
          <a:endParaRPr lang="en-US" sz="900" kern="1200" dirty="0"/>
        </a:p>
      </dsp:txBody>
      <dsp:txXfrm>
        <a:off x="1151182" y="2801751"/>
        <a:ext cx="949697" cy="474848"/>
      </dsp:txXfrm>
    </dsp:sp>
    <dsp:sp modelId="{36505F1B-582F-4881-B827-AAC48991E321}">
      <dsp:nvSpPr>
        <dsp:cNvPr id="0" name=""/>
        <dsp:cNvSpPr/>
      </dsp:nvSpPr>
      <dsp:spPr>
        <a:xfrm>
          <a:off x="1388606" y="3639950"/>
          <a:ext cx="949697" cy="4748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PAT, CUDACL</a:t>
          </a:r>
          <a:endParaRPr lang="en-US" sz="900" kern="1200" dirty="0"/>
        </a:p>
      </dsp:txBody>
      <dsp:txXfrm>
        <a:off x="1388606" y="3639950"/>
        <a:ext cx="949697" cy="474848"/>
      </dsp:txXfrm>
    </dsp:sp>
    <dsp:sp modelId="{15F79D9F-E0E8-4980-AFFB-0A1637B11DEE}">
      <dsp:nvSpPr>
        <dsp:cNvPr id="0" name=""/>
        <dsp:cNvSpPr/>
      </dsp:nvSpPr>
      <dsp:spPr>
        <a:xfrm>
          <a:off x="2062892" y="1670267"/>
          <a:ext cx="949697" cy="4748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Parallel to parallel converters</a:t>
          </a:r>
          <a:endParaRPr lang="en-US" sz="900" kern="1200" dirty="0"/>
        </a:p>
      </dsp:txBody>
      <dsp:txXfrm>
        <a:off x="2062892" y="1670267"/>
        <a:ext cx="949697" cy="474848"/>
      </dsp:txXfrm>
    </dsp:sp>
    <dsp:sp modelId="{38C90DE7-16A8-4710-B787-3A92B42A23D4}">
      <dsp:nvSpPr>
        <dsp:cNvPr id="0" name=""/>
        <dsp:cNvSpPr/>
      </dsp:nvSpPr>
      <dsp:spPr>
        <a:xfrm>
          <a:off x="2300316" y="2801751"/>
          <a:ext cx="949697" cy="4748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/>
            <a:t>OpenMP</a:t>
          </a:r>
          <a:r>
            <a:rPr lang="en-US" sz="900" kern="1200" dirty="0" smtClean="0"/>
            <a:t> to GPGPU,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/>
            <a:t>OpenMP</a:t>
          </a:r>
          <a:r>
            <a:rPr lang="en-US" sz="900" kern="1200" dirty="0" smtClean="0"/>
            <a:t> to MPI</a:t>
          </a:r>
          <a:endParaRPr lang="en-US" sz="900" kern="1200" dirty="0"/>
        </a:p>
      </dsp:txBody>
      <dsp:txXfrm>
        <a:off x="2300316" y="2801751"/>
        <a:ext cx="949697" cy="474848"/>
      </dsp:txXfrm>
    </dsp:sp>
    <dsp:sp modelId="{73B7C815-B1A6-41FB-BC3C-9ADD12FCA318}">
      <dsp:nvSpPr>
        <dsp:cNvPr id="0" name=""/>
        <dsp:cNvSpPr/>
      </dsp:nvSpPr>
      <dsp:spPr>
        <a:xfrm>
          <a:off x="3212026" y="1670267"/>
          <a:ext cx="949697" cy="4748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DSLs for parallel </a:t>
          </a:r>
          <a:r>
            <a:rPr lang="en-US" sz="900" kern="1200" dirty="0" err="1" smtClean="0"/>
            <a:t>programing</a:t>
          </a:r>
          <a:endParaRPr lang="en-US" sz="900" kern="1200" dirty="0"/>
        </a:p>
      </dsp:txBody>
      <dsp:txXfrm>
        <a:off x="3212026" y="1670267"/>
        <a:ext cx="949697" cy="474848"/>
      </dsp:txXfrm>
    </dsp:sp>
    <dsp:sp modelId="{D2E3BB8E-8C06-4E12-9930-01F58A7F98A2}">
      <dsp:nvSpPr>
        <dsp:cNvPr id="0" name=""/>
        <dsp:cNvSpPr/>
      </dsp:nvSpPr>
      <dsp:spPr>
        <a:xfrm>
          <a:off x="3449451" y="2801751"/>
          <a:ext cx="949697" cy="4748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/>
            <a:t>HiCUDA</a:t>
          </a:r>
          <a:r>
            <a:rPr lang="en-US" sz="900" kern="1200" dirty="0" smtClean="0"/>
            <a:t>, CUDA-</a:t>
          </a:r>
          <a:r>
            <a:rPr lang="en-US" sz="900" kern="1200" dirty="0" err="1" smtClean="0"/>
            <a:t>Lite</a:t>
          </a:r>
          <a:r>
            <a:rPr lang="en-US" sz="900" kern="1200" dirty="0" smtClean="0"/>
            <a:t>, </a:t>
          </a:r>
          <a:r>
            <a:rPr lang="en-US" sz="900" kern="1200" dirty="0" err="1" smtClean="0"/>
            <a:t>Sawzall</a:t>
          </a:r>
          <a:endParaRPr lang="en-US" sz="900" kern="1200" dirty="0"/>
        </a:p>
      </dsp:txBody>
      <dsp:txXfrm>
        <a:off x="3449451" y="2801751"/>
        <a:ext cx="949697" cy="474848"/>
      </dsp:txXfrm>
    </dsp:sp>
    <dsp:sp modelId="{39499768-B0B0-4482-8CC7-85E6281EB309}">
      <dsp:nvSpPr>
        <dsp:cNvPr id="0" name=""/>
        <dsp:cNvSpPr/>
      </dsp:nvSpPr>
      <dsp:spPr>
        <a:xfrm>
          <a:off x="4935728" y="301733"/>
          <a:ext cx="949697" cy="4748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Software modeling</a:t>
          </a:r>
          <a:endParaRPr lang="en-US" sz="900" kern="1200" dirty="0"/>
        </a:p>
      </dsp:txBody>
      <dsp:txXfrm>
        <a:off x="4935728" y="301733"/>
        <a:ext cx="949697" cy="474848"/>
      </dsp:txXfrm>
    </dsp:sp>
    <dsp:sp modelId="{52C19B1D-EFFD-4970-B6FA-E459E7A5835A}">
      <dsp:nvSpPr>
        <dsp:cNvPr id="0" name=""/>
        <dsp:cNvSpPr/>
      </dsp:nvSpPr>
      <dsp:spPr>
        <a:xfrm>
          <a:off x="4361161" y="1670267"/>
          <a:ext cx="949697" cy="4748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Graphical programming languages</a:t>
          </a:r>
          <a:endParaRPr lang="en-US" sz="900" kern="1200" dirty="0"/>
        </a:p>
      </dsp:txBody>
      <dsp:txXfrm>
        <a:off x="4361161" y="1670267"/>
        <a:ext cx="949697" cy="474848"/>
      </dsp:txXfrm>
    </dsp:sp>
    <dsp:sp modelId="{A432DF91-7196-46D9-AD84-F25698EF542B}">
      <dsp:nvSpPr>
        <dsp:cNvPr id="0" name=""/>
        <dsp:cNvSpPr/>
      </dsp:nvSpPr>
      <dsp:spPr>
        <a:xfrm>
          <a:off x="4598585" y="2801751"/>
          <a:ext cx="949697" cy="4748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CODE, GASPARD</a:t>
          </a:r>
          <a:endParaRPr lang="en-US" sz="900" kern="1200" dirty="0"/>
        </a:p>
      </dsp:txBody>
      <dsp:txXfrm>
        <a:off x="4598585" y="2801751"/>
        <a:ext cx="949697" cy="474848"/>
      </dsp:txXfrm>
    </dsp:sp>
    <dsp:sp modelId="{DA582141-3A98-4D96-8595-93292C6EF393}">
      <dsp:nvSpPr>
        <dsp:cNvPr id="0" name=""/>
        <dsp:cNvSpPr/>
      </dsp:nvSpPr>
      <dsp:spPr>
        <a:xfrm>
          <a:off x="5510295" y="1670267"/>
          <a:ext cx="949697" cy="4748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DSM</a:t>
          </a:r>
          <a:endParaRPr lang="en-US" sz="900" kern="1200" dirty="0"/>
        </a:p>
      </dsp:txBody>
      <dsp:txXfrm>
        <a:off x="5510295" y="1670267"/>
        <a:ext cx="949697" cy="474848"/>
      </dsp:txXfrm>
    </dsp:sp>
    <dsp:sp modelId="{91051AB8-4938-4FCB-A1E6-1453DFC0DD70}">
      <dsp:nvSpPr>
        <dsp:cNvPr id="0" name=""/>
        <dsp:cNvSpPr/>
      </dsp:nvSpPr>
      <dsp:spPr>
        <a:xfrm>
          <a:off x="5747719" y="2801751"/>
          <a:ext cx="949697" cy="4748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SPL to CPL</a:t>
          </a:r>
          <a:endParaRPr lang="en-US" sz="900" kern="1200" dirty="0"/>
        </a:p>
      </dsp:txBody>
      <dsp:txXfrm>
        <a:off x="5747719" y="2801751"/>
        <a:ext cx="949697" cy="474848"/>
      </dsp:txXfrm>
    </dsp:sp>
    <dsp:sp modelId="{C7D1020C-33FC-4585-95D2-7ACE123D9F1F}">
      <dsp:nvSpPr>
        <dsp:cNvPr id="0" name=""/>
        <dsp:cNvSpPr/>
      </dsp:nvSpPr>
      <dsp:spPr>
        <a:xfrm>
          <a:off x="6659429" y="301733"/>
          <a:ext cx="949697" cy="4748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Source code transformation</a:t>
          </a:r>
          <a:endParaRPr lang="en-US" sz="900" kern="1200" dirty="0"/>
        </a:p>
      </dsp:txBody>
      <dsp:txXfrm>
        <a:off x="6659429" y="301733"/>
        <a:ext cx="949697" cy="474848"/>
      </dsp:txXfrm>
    </dsp:sp>
    <dsp:sp modelId="{9A6BF6EE-F431-4CFD-AB7A-74D37B0BE0C8}">
      <dsp:nvSpPr>
        <dsp:cNvPr id="0" name=""/>
        <dsp:cNvSpPr/>
      </dsp:nvSpPr>
      <dsp:spPr>
        <a:xfrm>
          <a:off x="6659429" y="1670267"/>
          <a:ext cx="949697" cy="4748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AOP</a:t>
          </a:r>
          <a:endParaRPr lang="en-US" sz="900" kern="1200" dirty="0"/>
        </a:p>
      </dsp:txBody>
      <dsp:txXfrm>
        <a:off x="6659429" y="1670267"/>
        <a:ext cx="949697" cy="474848"/>
      </dsp:txXfrm>
    </dsp:sp>
    <dsp:sp modelId="{AD86CBE4-BC84-4A8F-A77F-C257F2B30188}">
      <dsp:nvSpPr>
        <dsp:cNvPr id="0" name=""/>
        <dsp:cNvSpPr/>
      </dsp:nvSpPr>
      <dsp:spPr>
        <a:xfrm>
          <a:off x="6896854" y="2801751"/>
          <a:ext cx="949697" cy="4748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/>
            <a:t>AspectJ</a:t>
          </a:r>
          <a:r>
            <a:rPr lang="en-US" sz="900" kern="1200" dirty="0" smtClean="0"/>
            <a:t> for MPI programs</a:t>
          </a:r>
        </a:p>
      </dsp:txBody>
      <dsp:txXfrm>
        <a:off x="6896854" y="2801751"/>
        <a:ext cx="949697" cy="4748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C02FE6-0CAB-4828-AAE7-E2A1E7719837}">
      <dsp:nvSpPr>
        <dsp:cNvPr id="0" name=""/>
        <dsp:cNvSpPr/>
      </dsp:nvSpPr>
      <dsp:spPr>
        <a:xfrm>
          <a:off x="305581" y="669"/>
          <a:ext cx="761553" cy="3807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37000"/>
                <a:hueMod val="100000"/>
                <a:satMod val="200000"/>
                <a:lumMod val="88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GPU languages</a:t>
          </a:r>
          <a:endParaRPr lang="en-US" sz="1100" kern="1200" dirty="0"/>
        </a:p>
      </dsp:txBody>
      <dsp:txXfrm>
        <a:off x="316734" y="11822"/>
        <a:ext cx="739247" cy="358470"/>
      </dsp:txXfrm>
    </dsp:sp>
    <dsp:sp modelId="{2A87F87B-B5A7-4770-BDF6-F4E15A0CE0F9}">
      <dsp:nvSpPr>
        <dsp:cNvPr id="0" name=""/>
        <dsp:cNvSpPr/>
      </dsp:nvSpPr>
      <dsp:spPr>
        <a:xfrm>
          <a:off x="336016" y="381446"/>
          <a:ext cx="91440" cy="2855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5582"/>
              </a:lnTo>
              <a:lnTo>
                <a:pt x="121875" y="285582"/>
              </a:lnTo>
            </a:path>
          </a:pathLst>
        </a:custGeom>
        <a:noFill/>
        <a:ln w="222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0BE9AE-0A99-421B-AE48-A1988A58A37E}">
      <dsp:nvSpPr>
        <dsp:cNvPr id="0" name=""/>
        <dsp:cNvSpPr/>
      </dsp:nvSpPr>
      <dsp:spPr>
        <a:xfrm>
          <a:off x="457892" y="476640"/>
          <a:ext cx="609242" cy="3807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Cg</a:t>
          </a:r>
          <a:endParaRPr lang="en-US" sz="900" kern="1200" dirty="0"/>
        </a:p>
      </dsp:txBody>
      <dsp:txXfrm>
        <a:off x="469045" y="487793"/>
        <a:ext cx="586936" cy="358470"/>
      </dsp:txXfrm>
    </dsp:sp>
    <dsp:sp modelId="{5B7A27A5-8E4E-4C62-B29E-D6A2F0588766}">
      <dsp:nvSpPr>
        <dsp:cNvPr id="0" name=""/>
        <dsp:cNvSpPr/>
      </dsp:nvSpPr>
      <dsp:spPr>
        <a:xfrm>
          <a:off x="336016" y="381446"/>
          <a:ext cx="91440" cy="7615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61553"/>
              </a:lnTo>
              <a:lnTo>
                <a:pt x="121875" y="761553"/>
              </a:lnTo>
            </a:path>
          </a:pathLst>
        </a:custGeom>
        <a:noFill/>
        <a:ln w="222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DAE789-8181-4A2B-B77D-5295E9DF781C}">
      <dsp:nvSpPr>
        <dsp:cNvPr id="0" name=""/>
        <dsp:cNvSpPr/>
      </dsp:nvSpPr>
      <dsp:spPr>
        <a:xfrm>
          <a:off x="457892" y="952611"/>
          <a:ext cx="609242" cy="3807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-6667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Brook</a:t>
          </a:r>
          <a:endParaRPr lang="en-US" sz="1600" kern="1200" dirty="0"/>
        </a:p>
      </dsp:txBody>
      <dsp:txXfrm>
        <a:off x="469045" y="963764"/>
        <a:ext cx="586936" cy="358470"/>
      </dsp:txXfrm>
    </dsp:sp>
    <dsp:sp modelId="{47815462-7226-4F4C-9F48-EE656D4BDA2B}">
      <dsp:nvSpPr>
        <dsp:cNvPr id="0" name=""/>
        <dsp:cNvSpPr/>
      </dsp:nvSpPr>
      <dsp:spPr>
        <a:xfrm>
          <a:off x="1257523" y="669"/>
          <a:ext cx="761553" cy="3807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tint val="37000"/>
                <a:hueMod val="100000"/>
                <a:satMod val="200000"/>
                <a:lumMod val="88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CUDA abstractions</a:t>
          </a:r>
          <a:endParaRPr lang="en-US" sz="1100" kern="1200" dirty="0"/>
        </a:p>
      </dsp:txBody>
      <dsp:txXfrm>
        <a:off x="1268676" y="11822"/>
        <a:ext cx="739247" cy="358470"/>
      </dsp:txXfrm>
    </dsp:sp>
    <dsp:sp modelId="{7A1BA6E9-B741-4E62-8A42-8799027E5257}">
      <dsp:nvSpPr>
        <dsp:cNvPr id="0" name=""/>
        <dsp:cNvSpPr/>
      </dsp:nvSpPr>
      <dsp:spPr>
        <a:xfrm>
          <a:off x="1287958" y="381446"/>
          <a:ext cx="91440" cy="2855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5582"/>
              </a:lnTo>
              <a:lnTo>
                <a:pt x="121875" y="285582"/>
              </a:lnTo>
            </a:path>
          </a:pathLst>
        </a:custGeom>
        <a:noFill/>
        <a:ln w="222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7C80E3-654C-42F6-8937-009BE87EAE44}">
      <dsp:nvSpPr>
        <dsp:cNvPr id="0" name=""/>
        <dsp:cNvSpPr/>
      </dsp:nvSpPr>
      <dsp:spPr>
        <a:xfrm>
          <a:off x="1409833" y="476640"/>
          <a:ext cx="609242" cy="3807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/>
            <a:t>hiCUDA</a:t>
          </a:r>
          <a:endParaRPr lang="en-US" sz="900" kern="1200" dirty="0"/>
        </a:p>
      </dsp:txBody>
      <dsp:txXfrm>
        <a:off x="1420986" y="487793"/>
        <a:ext cx="586936" cy="358470"/>
      </dsp:txXfrm>
    </dsp:sp>
    <dsp:sp modelId="{D5373FE0-0D48-4CA8-B975-771BE6991D6E}">
      <dsp:nvSpPr>
        <dsp:cNvPr id="0" name=""/>
        <dsp:cNvSpPr/>
      </dsp:nvSpPr>
      <dsp:spPr>
        <a:xfrm>
          <a:off x="1287958" y="381446"/>
          <a:ext cx="91440" cy="7615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61553"/>
              </a:lnTo>
              <a:lnTo>
                <a:pt x="121875" y="761553"/>
              </a:lnTo>
            </a:path>
          </a:pathLst>
        </a:custGeom>
        <a:noFill/>
        <a:ln w="222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BC6592-0DF6-4B45-A9C6-45C643CD6F54}">
      <dsp:nvSpPr>
        <dsp:cNvPr id="0" name=""/>
        <dsp:cNvSpPr/>
      </dsp:nvSpPr>
      <dsp:spPr>
        <a:xfrm>
          <a:off x="1409833" y="952611"/>
          <a:ext cx="609242" cy="3807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CUDA-</a:t>
          </a:r>
          <a:r>
            <a:rPr lang="en-US" sz="900" kern="1200" dirty="0" err="1" smtClean="0"/>
            <a:t>lite</a:t>
          </a:r>
          <a:endParaRPr lang="en-US" sz="900" kern="1200" dirty="0"/>
        </a:p>
      </dsp:txBody>
      <dsp:txXfrm>
        <a:off x="1420986" y="963764"/>
        <a:ext cx="586936" cy="358470"/>
      </dsp:txXfrm>
    </dsp:sp>
    <dsp:sp modelId="{B1BEF30C-0953-493D-B907-AD27EA226DFB}">
      <dsp:nvSpPr>
        <dsp:cNvPr id="0" name=""/>
        <dsp:cNvSpPr/>
      </dsp:nvSpPr>
      <dsp:spPr>
        <a:xfrm>
          <a:off x="1287958" y="381446"/>
          <a:ext cx="91440" cy="12375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37524"/>
              </a:lnTo>
              <a:lnTo>
                <a:pt x="121875" y="1237524"/>
              </a:lnTo>
            </a:path>
          </a:pathLst>
        </a:custGeom>
        <a:noFill/>
        <a:ln w="222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C76BA1-7860-4A04-9EEE-D37AD93361EB}">
      <dsp:nvSpPr>
        <dsp:cNvPr id="0" name=""/>
        <dsp:cNvSpPr/>
      </dsp:nvSpPr>
      <dsp:spPr>
        <a:xfrm>
          <a:off x="1409833" y="1428582"/>
          <a:ext cx="609242" cy="3807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PGI compiler</a:t>
          </a:r>
          <a:endParaRPr lang="en-US" sz="900" kern="1200" dirty="0"/>
        </a:p>
      </dsp:txBody>
      <dsp:txXfrm>
        <a:off x="1420986" y="1439735"/>
        <a:ext cx="586936" cy="358470"/>
      </dsp:txXfrm>
    </dsp:sp>
    <dsp:sp modelId="{16BB449B-16F6-402E-9179-2AF3A9362625}">
      <dsp:nvSpPr>
        <dsp:cNvPr id="0" name=""/>
        <dsp:cNvSpPr/>
      </dsp:nvSpPr>
      <dsp:spPr>
        <a:xfrm>
          <a:off x="1287958" y="381446"/>
          <a:ext cx="91440" cy="17134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13495"/>
              </a:lnTo>
              <a:lnTo>
                <a:pt x="121875" y="1713495"/>
              </a:lnTo>
            </a:path>
          </a:pathLst>
        </a:custGeom>
        <a:noFill/>
        <a:ln w="222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D20F56-141E-4FFB-8BAA-30AECD33E018}">
      <dsp:nvSpPr>
        <dsp:cNvPr id="0" name=""/>
        <dsp:cNvSpPr/>
      </dsp:nvSpPr>
      <dsp:spPr>
        <a:xfrm>
          <a:off x="1409833" y="1904553"/>
          <a:ext cx="609242" cy="3807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-33333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/>
            <a:t>CuPP</a:t>
          </a:r>
          <a:r>
            <a:rPr lang="en-US" sz="900" kern="1200" dirty="0" smtClean="0"/>
            <a:t> framework</a:t>
          </a:r>
          <a:endParaRPr lang="en-US" sz="900" kern="1200" dirty="0"/>
        </a:p>
      </dsp:txBody>
      <dsp:txXfrm>
        <a:off x="1420986" y="1915706"/>
        <a:ext cx="586936" cy="358470"/>
      </dsp:txXfrm>
    </dsp:sp>
    <dsp:sp modelId="{BAF9CB2B-84F1-4900-9C0E-68070632D826}">
      <dsp:nvSpPr>
        <dsp:cNvPr id="0" name=""/>
        <dsp:cNvSpPr/>
      </dsp:nvSpPr>
      <dsp:spPr>
        <a:xfrm>
          <a:off x="2209465" y="669"/>
          <a:ext cx="761553" cy="3807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37000"/>
                <a:hueMod val="100000"/>
                <a:satMod val="200000"/>
                <a:lumMod val="88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OpenCL</a:t>
          </a:r>
          <a:endParaRPr lang="en-US" sz="1100" kern="1200" dirty="0"/>
        </a:p>
      </dsp:txBody>
      <dsp:txXfrm>
        <a:off x="2220618" y="11822"/>
        <a:ext cx="739247" cy="358470"/>
      </dsp:txXfrm>
    </dsp:sp>
    <dsp:sp modelId="{72CBC46B-751D-433D-B8B3-1115EC1F62DF}">
      <dsp:nvSpPr>
        <dsp:cNvPr id="0" name=""/>
        <dsp:cNvSpPr/>
      </dsp:nvSpPr>
      <dsp:spPr>
        <a:xfrm>
          <a:off x="2239900" y="381446"/>
          <a:ext cx="91440" cy="2855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5582"/>
              </a:lnTo>
              <a:lnTo>
                <a:pt x="121875" y="285582"/>
              </a:lnTo>
            </a:path>
          </a:pathLst>
        </a:custGeom>
        <a:noFill/>
        <a:ln w="222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CE8454-5D44-4CDB-A139-9FF09AF6E699}">
      <dsp:nvSpPr>
        <dsp:cNvPr id="0" name=""/>
        <dsp:cNvSpPr/>
      </dsp:nvSpPr>
      <dsp:spPr>
        <a:xfrm>
          <a:off x="2361775" y="476640"/>
          <a:ext cx="609242" cy="3807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/>
            <a:t>CalCon</a:t>
          </a:r>
          <a:endParaRPr lang="en-US" sz="900" kern="1200" dirty="0"/>
        </a:p>
      </dsp:txBody>
      <dsp:txXfrm>
        <a:off x="2372928" y="487793"/>
        <a:ext cx="586936" cy="3584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diagrams.loki3.com/BracketList+Icon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0.29293</cdr:x>
      <cdr:y>0.67295</cdr:y>
    </cdr:from>
    <cdr:to>
      <cdr:x>0.65781</cdr:x>
      <cdr:y>0.90592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09800" y="3591736"/>
          <a:ext cx="2752582" cy="12434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500" b="1" dirty="0"/>
            <a:t>Y</a:t>
          </a:r>
          <a:r>
            <a:rPr lang="en-US" sz="1500" b="1" baseline="0" dirty="0"/>
            <a:t>-axis: </a:t>
          </a:r>
          <a:r>
            <a:rPr lang="en-US" sz="1500" b="1" i="0" baseline="0" dirty="0">
              <a:latin typeface="Cambria Math"/>
            </a:rPr>
            <a:t>(𝑶𝒑𝒆𝒏𝑴𝑷(𝒕)−𝑴𝑷𝑰(𝒕))/(𝑶𝒑𝒆𝒏𝑴𝑷(𝒕))  ∗𝟏𝟎𝟎</a:t>
          </a:r>
          <a:endParaRPr lang="en-US" sz="1500" b="1" baseline="0" dirty="0"/>
        </a:p>
        <a:p xmlns:a="http://schemas.openxmlformats.org/drawingml/2006/main">
          <a:endParaRPr lang="en-US" sz="1500" b="1" dirty="0">
            <a:latin typeface="+mn-lt"/>
          </a:endParaRPr>
        </a:p>
        <a:p xmlns:a="http://schemas.openxmlformats.org/drawingml/2006/main">
          <a:r>
            <a:rPr lang="en-US" sz="1500" b="1" dirty="0">
              <a:latin typeface="+mn-lt"/>
            </a:rPr>
            <a:t>X-axis:</a:t>
          </a:r>
          <a:r>
            <a:rPr lang="en-US" sz="1500" b="1" baseline="0" dirty="0">
              <a:latin typeface="+mn-lt"/>
            </a:rPr>
            <a:t> Size of data</a:t>
          </a:r>
          <a:endParaRPr lang="en-US" sz="1500" b="1" dirty="0">
            <a:latin typeface="+mn-lt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0.13846</cdr:x>
      <cdr:y>0.64861</cdr:y>
    </cdr:from>
    <cdr:to>
      <cdr:x>0.50334</cdr:x>
      <cdr:y>0.88158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5800" y="3163163"/>
          <a:ext cx="1807251" cy="11361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500" b="1" dirty="0"/>
            <a:t>Y</a:t>
          </a:r>
          <a:r>
            <a:rPr lang="en-US" sz="1500" b="1" baseline="0" dirty="0"/>
            <a:t>-axis: </a:t>
          </a:r>
          <a:r>
            <a:rPr lang="en-US" sz="1200" b="1" i="0" baseline="0" dirty="0">
              <a:latin typeface="Cambria Math"/>
            </a:rPr>
            <a:t>(𝑶𝒑𝒆𝒏𝑴𝑷(𝒕)−𝑴𝑷𝑰(𝒕))/(𝑶𝒑𝒆𝒏𝑴𝑷(𝒕))  ∗𝟏𝟎𝟎</a:t>
          </a:r>
          <a:endParaRPr lang="en-US" sz="1500" b="1" baseline="0" dirty="0"/>
        </a:p>
        <a:p xmlns:a="http://schemas.openxmlformats.org/drawingml/2006/main">
          <a:endParaRPr lang="en-US" sz="1500" b="1" dirty="0">
            <a:latin typeface="+mn-lt"/>
          </a:endParaRPr>
        </a:p>
        <a:p xmlns:a="http://schemas.openxmlformats.org/drawingml/2006/main">
          <a:r>
            <a:rPr lang="en-US" sz="1500" b="1" dirty="0">
              <a:latin typeface="+mn-lt"/>
            </a:rPr>
            <a:t>X-axis:</a:t>
          </a:r>
          <a:r>
            <a:rPr lang="en-US" sz="1500" b="1" baseline="0" dirty="0">
              <a:latin typeface="+mn-lt"/>
            </a:rPr>
            <a:t> Size of data</a:t>
          </a:r>
          <a:endParaRPr lang="en-US" sz="1500" b="1" dirty="0">
            <a:latin typeface="+mn-lt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0.28986</cdr:y>
    </cdr:from>
    <cdr:to>
      <cdr:x>0.08772</cdr:x>
      <cdr:y>0.77206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-1529673" y="2444074"/>
          <a:ext cx="2535311" cy="6951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500" b="1" dirty="0"/>
            <a:t>Speedup</a:t>
          </a:r>
        </a:p>
        <a:p xmlns:a="http://schemas.openxmlformats.org/drawingml/2006/main">
          <a:r>
            <a:rPr lang="en-US" sz="1500" b="1" dirty="0"/>
            <a:t>SEQ </a:t>
          </a:r>
          <a:r>
            <a:rPr lang="en-US" sz="1500" b="1" dirty="0" err="1"/>
            <a:t>NBody</a:t>
          </a:r>
          <a:r>
            <a:rPr lang="en-US" sz="1500" b="1" baseline="0" dirty="0"/>
            <a:t>/PAR TREE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0.00864</cdr:x>
      <cdr:y>0.39193</cdr:y>
    </cdr:from>
    <cdr:to>
      <cdr:x>0.14345</cdr:x>
      <cdr:y>0.87067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-556030" y="2348376"/>
          <a:ext cx="2119407" cy="8928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500" b="1" dirty="0"/>
            <a:t>Speedup</a:t>
          </a:r>
        </a:p>
        <a:p xmlns:a="http://schemas.openxmlformats.org/drawingml/2006/main">
          <a:r>
            <a:rPr lang="en-US" sz="1500" b="1" dirty="0"/>
            <a:t>CUDA</a:t>
          </a:r>
          <a:r>
            <a:rPr lang="en-US" sz="1500" b="1" baseline="0" dirty="0"/>
            <a:t> (FLOAT, DOUBLE)/CUDA TREE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C6113-B002-4148-A297-3B69C22C1093}" type="datetimeFigureOut">
              <a:rPr lang="en-US" smtClean="0"/>
              <a:pPr/>
              <a:t>2/17/2013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66EAF-EA3F-4484-AB92-66662594DA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312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66EAF-EA3F-4484-AB92-66662594DAB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661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11320-DBF7-4423-8444-991742C9FE2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539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2FE06-AB56-4114-ABF0-D7522399E744}" type="datetime1">
              <a:rPr lang="en-US" smtClean="0"/>
              <a:t>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6B04E-A84C-4A69-8FD1-8BD16F7844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BEF19-FCBD-4547-9573-177901DB5872}" type="datetime1">
              <a:rPr lang="en-US" smtClean="0"/>
              <a:t>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6B04E-A84C-4A69-8FD1-8BD16F7844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4EBB-355B-4BD1-B788-545527810C31}" type="datetime1">
              <a:rPr lang="en-US" smtClean="0"/>
              <a:t>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6B04E-A84C-4A69-8FD1-8BD16F7844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417F3-AAF7-4463-B5EC-BE7A6337AEEA}" type="datetime1">
              <a:rPr lang="en-US" smtClean="0"/>
              <a:t>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62600" y="6248400"/>
            <a:ext cx="762000" cy="365125"/>
          </a:xfrm>
        </p:spPr>
        <p:txBody>
          <a:bodyPr/>
          <a:lstStyle/>
          <a:p>
            <a:fld id="{FF96B04E-A84C-4A69-8FD1-8BD16F7844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8DCB-8B86-4093-AAE4-3724149E53A2}" type="datetime1">
              <a:rPr lang="en-US" smtClean="0"/>
              <a:t>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6B04E-A84C-4A69-8FD1-8BD16F7844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24C64-FDA5-4FB1-BEA3-F11DA14C4605}" type="datetime1">
              <a:rPr lang="en-US" smtClean="0"/>
              <a:t>2/17/2013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6B04E-A84C-4A69-8FD1-8BD16F7844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8A75A-6305-4380-B805-5E247C3EAEAD}" type="datetime1">
              <a:rPr lang="en-US" smtClean="0"/>
              <a:t>2/17/2013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6B04E-A84C-4A69-8FD1-8BD16F78449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77281-9CA4-48CB-A693-9DA088445272}" type="datetime1">
              <a:rPr lang="en-US" smtClean="0"/>
              <a:t>2/17/2013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6B04E-A84C-4A69-8FD1-8BD16F7844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F0CE9-73E0-45E3-95BF-151CD46F24AC}" type="datetime1">
              <a:rPr lang="en-US" smtClean="0"/>
              <a:t>2/17/2013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6B04E-A84C-4A69-8FD1-8BD16F7844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230B-CA25-4CE7-9821-DD5F9D223F80}" type="datetime1">
              <a:rPr lang="en-US" smtClean="0"/>
              <a:t>2/17/2013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6B04E-A84C-4A69-8FD1-8BD16F78449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AE973-3F1D-46F1-B6A4-86DB7DE9C964}" type="datetime1">
              <a:rPr lang="en-US" smtClean="0"/>
              <a:t>2/17/2013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6B04E-A84C-4A69-8FD1-8BD16F7844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C574D39-A201-484A-9862-C2E0C5011E67}" type="datetime1">
              <a:rPr lang="en-US" smtClean="0"/>
              <a:t>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FF96B04E-A84C-4A69-8FD1-8BD16F7844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fjacob.students.cs.ua.edu/ppmodel1/omp.html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ccfGF1fCXpI" TargetMode="External"/><Relationship Id="rId3" Type="http://schemas.openxmlformats.org/officeDocument/2006/relationships/hyperlink" Target="http://cs.ua.edu/graduate/fjacob/" TargetMode="External"/><Relationship Id="rId7" Type="http://schemas.openxmlformats.org/officeDocument/2006/relationships/hyperlink" Target="https://sites.google.com/site/mapredoop/" TargetMode="External"/><Relationship Id="rId2" Type="http://schemas.openxmlformats.org/officeDocument/2006/relationships/hyperlink" Target="mailto:fjacob@crimson.ua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vn.cs.ua.edu/viewvc/fjacob/public/tPPModel" TargetMode="External"/><Relationship Id="rId11" Type="http://schemas.openxmlformats.org/officeDocument/2006/relationships/hyperlink" Target="http://svn.cs.ua.edu/viewvc/fjacob/public/PNBsolver/" TargetMode="External"/><Relationship Id="rId5" Type="http://schemas.openxmlformats.org/officeDocument/2006/relationships/hyperlink" Target="https://www.youtube.com/watch?v=NOHVNv9isvY" TargetMode="External"/><Relationship Id="rId10" Type="http://schemas.openxmlformats.org/officeDocument/2006/relationships/hyperlink" Target="https://sites.google.com/site/nbodysolver/" TargetMode="External"/><Relationship Id="rId4" Type="http://schemas.openxmlformats.org/officeDocument/2006/relationships/hyperlink" Target="https://sites.google.com/site/tppmodel/" TargetMode="External"/><Relationship Id="rId9" Type="http://schemas.openxmlformats.org/officeDocument/2006/relationships/hyperlink" Target="http://svn.cs.ua.edu/viewvc/fjacob/public/cs.ua.edu.segroup.mapredoop/" TargetMode="Externa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295399"/>
            <a:ext cx="7239000" cy="2286001"/>
          </a:xfrm>
        </p:spPr>
        <p:txBody>
          <a:bodyPr>
            <a:no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>
                <a:solidFill>
                  <a:schemeClr val="bg1"/>
                </a:solidFill>
              </a:rPr>
              <a:t>MODELING </a:t>
            </a:r>
            <a:r>
              <a:rPr lang="en-US" sz="3600" dirty="0">
                <a:solidFill>
                  <a:schemeClr val="bg1"/>
                </a:solidFill>
              </a:rPr>
              <a:t>OF HIGH PERFORMANCE </a:t>
            </a:r>
            <a:r>
              <a:rPr lang="en-US" sz="3600" dirty="0" smtClean="0">
                <a:solidFill>
                  <a:schemeClr val="bg1"/>
                </a:solidFill>
              </a:rPr>
              <a:t>PROGRAMS TO SUPPORT HETEROGENEOUS </a:t>
            </a:r>
            <a:r>
              <a:rPr lang="en-US" sz="3600" dirty="0">
                <a:solidFill>
                  <a:schemeClr val="bg1"/>
                </a:solidFill>
              </a:rPr>
              <a:t>COMPUTING</a:t>
            </a:r>
            <a:r>
              <a:rPr lang="en-US" sz="8800" kern="1400" dirty="0">
                <a:solidFill>
                  <a:schemeClr val="bg1"/>
                </a:solidFill>
                <a:latin typeface="Times New Roman"/>
              </a:rPr>
              <a:t/>
            </a:r>
            <a:br>
              <a:rPr lang="en-US" sz="8800" kern="1400" dirty="0">
                <a:solidFill>
                  <a:schemeClr val="bg1"/>
                </a:solidFill>
                <a:latin typeface="Times New Roman"/>
              </a:rPr>
            </a:b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317132"/>
            <a:ext cx="4495800" cy="1828800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FEROSH JACOB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Department of Computer Science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The University of Alabama</a:t>
            </a:r>
          </a:p>
          <a:p>
            <a:endParaRPr lang="en-US" sz="6400" dirty="0" smtClean="0">
              <a:solidFill>
                <a:schemeClr val="tx1"/>
              </a:solidFill>
            </a:endParaRPr>
          </a:p>
          <a:p>
            <a:endParaRPr lang="en-US" sz="6400" dirty="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0281" y="5449669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Ph. D. defense</a:t>
            </a:r>
          </a:p>
          <a:p>
            <a:r>
              <a:rPr lang="en-US" dirty="0" smtClean="0"/>
              <a:t>Feb 18, 2013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5486400"/>
            <a:ext cx="1600200" cy="661523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5257800" y="3294434"/>
            <a:ext cx="3886200" cy="1828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b="1" u="sng" dirty="0" smtClean="0">
                <a:solidFill>
                  <a:schemeClr val="tx1"/>
                </a:solidFill>
              </a:rPr>
              <a:t>Ph.D. committee </a:t>
            </a:r>
          </a:p>
          <a:p>
            <a:r>
              <a:rPr lang="en-US" sz="1900" dirty="0" smtClean="0">
                <a:solidFill>
                  <a:schemeClr val="tx1"/>
                </a:solidFill>
              </a:rPr>
              <a:t>   Dr. Jeff Gray, </a:t>
            </a:r>
            <a:r>
              <a:rPr lang="en-US" sz="1900" dirty="0">
                <a:solidFill>
                  <a:schemeClr val="tx1"/>
                </a:solidFill>
              </a:rPr>
              <a:t>COMMITTEE CHAIR</a:t>
            </a:r>
          </a:p>
          <a:p>
            <a:r>
              <a:rPr lang="en-US" sz="1900" dirty="0" smtClean="0">
                <a:solidFill>
                  <a:schemeClr val="tx1"/>
                </a:solidFill>
              </a:rPr>
              <a:t>   Dr. </a:t>
            </a:r>
            <a:r>
              <a:rPr lang="en-US" sz="1900" dirty="0" err="1" smtClean="0">
                <a:solidFill>
                  <a:schemeClr val="tx1"/>
                </a:solidFill>
              </a:rPr>
              <a:t>Purushotham</a:t>
            </a:r>
            <a:r>
              <a:rPr lang="en-US" sz="1900" dirty="0" smtClean="0">
                <a:solidFill>
                  <a:schemeClr val="tx1"/>
                </a:solidFill>
              </a:rPr>
              <a:t> Bangalore</a:t>
            </a:r>
            <a:endParaRPr lang="en-US" sz="1900" dirty="0">
              <a:solidFill>
                <a:schemeClr val="tx1"/>
              </a:solidFill>
            </a:endParaRPr>
          </a:p>
          <a:p>
            <a:r>
              <a:rPr lang="en-US" sz="1900" dirty="0" smtClean="0">
                <a:solidFill>
                  <a:schemeClr val="tx1"/>
                </a:solidFill>
              </a:rPr>
              <a:t>   Dr. Jeffrey Carver</a:t>
            </a:r>
            <a:endParaRPr lang="en-US" sz="1900" dirty="0">
              <a:solidFill>
                <a:schemeClr val="tx1"/>
              </a:solidFill>
            </a:endParaRPr>
          </a:p>
          <a:p>
            <a:r>
              <a:rPr lang="en-US" sz="1900" dirty="0" smtClean="0">
                <a:solidFill>
                  <a:schemeClr val="tx1"/>
                </a:solidFill>
              </a:rPr>
              <a:t>   Dr. Yvonne </a:t>
            </a:r>
            <a:r>
              <a:rPr lang="en-US" sz="1900" dirty="0" err="1" smtClean="0">
                <a:solidFill>
                  <a:schemeClr val="tx1"/>
                </a:solidFill>
              </a:rPr>
              <a:t>Coady</a:t>
            </a:r>
            <a:endParaRPr lang="en-US" sz="1900" dirty="0">
              <a:solidFill>
                <a:schemeClr val="tx1"/>
              </a:solidFill>
            </a:endParaRPr>
          </a:p>
          <a:p>
            <a:r>
              <a:rPr lang="en-US" sz="1900" dirty="0" smtClean="0">
                <a:solidFill>
                  <a:schemeClr val="tx1"/>
                </a:solidFill>
              </a:rPr>
              <a:t>   Dr. Brandon Dixon</a:t>
            </a:r>
            <a:endParaRPr lang="en-US" sz="1900" dirty="0">
              <a:solidFill>
                <a:schemeClr val="tx1"/>
              </a:solidFill>
            </a:endParaRPr>
          </a:p>
          <a:p>
            <a:r>
              <a:rPr lang="en-US" sz="1900" dirty="0" smtClean="0">
                <a:solidFill>
                  <a:schemeClr val="tx1"/>
                </a:solidFill>
              </a:rPr>
              <a:t>   Dr. Nicholas Kraft</a:t>
            </a:r>
            <a:endParaRPr lang="en-US" sz="1900" dirty="0">
              <a:solidFill>
                <a:schemeClr val="tx1"/>
              </a:solidFill>
            </a:endParaRPr>
          </a:p>
          <a:p>
            <a:r>
              <a:rPr lang="en-US" sz="1900" dirty="0" smtClean="0">
                <a:solidFill>
                  <a:schemeClr val="tx1"/>
                </a:solidFill>
              </a:rPr>
              <a:t>   Dr. Susan Vrbsky</a:t>
            </a:r>
          </a:p>
          <a:p>
            <a:endParaRPr lang="en-US" sz="6400" dirty="0" smtClean="0">
              <a:solidFill>
                <a:schemeClr val="tx1"/>
              </a:solidFill>
            </a:endParaRPr>
          </a:p>
          <a:p>
            <a:endParaRPr lang="en-US" sz="6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08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143000"/>
            <a:ext cx="7924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3600" b="1" dirty="0"/>
              <a:t>Which</a:t>
            </a:r>
            <a:r>
              <a:rPr lang="en-US" sz="3200" dirty="0"/>
              <a:t> </a:t>
            </a:r>
            <a:r>
              <a:rPr lang="en-US" sz="2400" dirty="0"/>
              <a:t>programming model to use</a:t>
            </a:r>
            <a:r>
              <a:rPr lang="en-US" sz="2400" dirty="0" smtClean="0"/>
              <a:t>?</a:t>
            </a:r>
          </a:p>
          <a:p>
            <a:pPr algn="just"/>
            <a:endParaRPr lang="en-US" sz="3200" dirty="0" smtClean="0"/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3600" b="1" dirty="0"/>
              <a:t>Why</a:t>
            </a:r>
            <a:r>
              <a:rPr lang="en-US" sz="3200" dirty="0"/>
              <a:t> </a:t>
            </a:r>
            <a:r>
              <a:rPr lang="en-US" sz="2400" dirty="0"/>
              <a:t>are parallel programs long</a:t>
            </a:r>
            <a:r>
              <a:rPr lang="en-US" sz="2400" dirty="0" smtClean="0"/>
              <a:t>?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en-US" sz="2000" dirty="0"/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3600" b="1" dirty="0"/>
              <a:t>What</a:t>
            </a:r>
            <a:r>
              <a:rPr lang="en-US" sz="3200" dirty="0"/>
              <a:t> </a:t>
            </a:r>
            <a:r>
              <a:rPr lang="en-US" sz="2400" dirty="0"/>
              <a:t>are the execution parameters</a:t>
            </a:r>
            <a:r>
              <a:rPr lang="en-US" sz="2400" dirty="0" smtClean="0"/>
              <a:t>?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en-US" sz="2400" dirty="0"/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3600" b="1" dirty="0"/>
              <a:t>How</a:t>
            </a:r>
            <a:r>
              <a:rPr lang="en-US" sz="3200" dirty="0"/>
              <a:t> </a:t>
            </a:r>
            <a:r>
              <a:rPr lang="en-US" sz="2400" dirty="0" smtClean="0"/>
              <a:t>do technical </a:t>
            </a:r>
            <a:r>
              <a:rPr lang="en-US" sz="2400" dirty="0"/>
              <a:t>details hide the core computation</a:t>
            </a:r>
            <a:r>
              <a:rPr lang="en-US" sz="2400" dirty="0" smtClean="0"/>
              <a:t>?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en-US" sz="2400" dirty="0"/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3600" b="1" dirty="0"/>
              <a:t>Who</a:t>
            </a:r>
            <a:r>
              <a:rPr lang="en-US" sz="3200" dirty="0"/>
              <a:t> </a:t>
            </a:r>
            <a:r>
              <a:rPr lang="en-US" sz="2400" dirty="0"/>
              <a:t>can use HPC programs?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6248400"/>
            <a:ext cx="6781800" cy="457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Summary:  Parallel Programming Challenges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543800" y="6264275"/>
            <a:ext cx="762000" cy="365125"/>
          </a:xfrm>
        </p:spPr>
        <p:txBody>
          <a:bodyPr/>
          <a:lstStyle/>
          <a:p>
            <a:fld id="{FF96B04E-A84C-4A69-8FD1-8BD16F784494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248400"/>
            <a:ext cx="6781800" cy="457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Solution Approach:  Modeling HPC Programs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0074563"/>
              </p:ext>
            </p:extLst>
          </p:nvPr>
        </p:nvGraphicFramePr>
        <p:xfrm>
          <a:off x="838200" y="762000"/>
          <a:ext cx="7391399" cy="4800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9215"/>
                <a:gridCol w="3615359"/>
                <a:gridCol w="1606825"/>
              </a:tblGrid>
              <a:tr h="144568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Domain (Abstraction level)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Application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Solution</a:t>
                      </a:r>
                      <a:endParaRPr lang="en-US" dirty="0"/>
                    </a:p>
                  </a:txBody>
                  <a:tcPr anchor="ctr"/>
                </a:tc>
              </a:tr>
              <a:tr h="83758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Code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 and</a:t>
                      </a:r>
                      <a:r>
                        <a:rPr lang="en-US" b="1" baseline="0" dirty="0" smtClean="0"/>
                        <a:t> FORTRAN programs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PPModel</a:t>
                      </a:r>
                      <a:endParaRPr lang="en-US" b="1" dirty="0"/>
                    </a:p>
                  </a:txBody>
                  <a:tcPr anchor="ctr"/>
                </a:tc>
              </a:tr>
              <a:tr h="83758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Algorithm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MapReduce</a:t>
                      </a:r>
                      <a:r>
                        <a:rPr lang="en-US" b="1" baseline="0" dirty="0" smtClean="0"/>
                        <a:t> programs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MapRedoop</a:t>
                      </a:r>
                      <a:endParaRPr lang="en-US" b="1" dirty="0"/>
                    </a:p>
                  </a:txBody>
                  <a:tcPr anchor="ctr"/>
                </a:tc>
              </a:tr>
              <a:tr h="84216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Program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Signature Discovery</a:t>
                      </a:r>
                      <a:r>
                        <a:rPr lang="en-US" b="1" baseline="0" dirty="0" smtClean="0"/>
                        <a:t> programs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SDL</a:t>
                      </a:r>
                      <a:r>
                        <a:rPr lang="en-US" b="1" baseline="0" dirty="0" smtClean="0"/>
                        <a:t> &amp; WDL</a:t>
                      </a:r>
                      <a:endParaRPr lang="en-US" b="1" dirty="0"/>
                    </a:p>
                  </a:txBody>
                  <a:tcPr anchor="ctr"/>
                </a:tc>
              </a:tr>
              <a:tr h="83758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Sub-domain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Nbody</a:t>
                      </a:r>
                      <a:r>
                        <a:rPr lang="en-US" b="1" dirty="0" smtClean="0"/>
                        <a:t> problems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PNBsolver</a:t>
                      </a:r>
                      <a:endParaRPr lang="en-US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43800" y="6264275"/>
            <a:ext cx="762000" cy="365125"/>
          </a:xfrm>
        </p:spPr>
        <p:txBody>
          <a:bodyPr/>
          <a:lstStyle/>
          <a:p>
            <a:fld id="{FF96B04E-A84C-4A69-8FD1-8BD16F78449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65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248400"/>
            <a:ext cx="6781800" cy="457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Why Abstraction </a:t>
            </a:r>
            <a:r>
              <a:rPr lang="en-US" sz="2800" dirty="0"/>
              <a:t>L</a:t>
            </a:r>
            <a:r>
              <a:rPr lang="en-US" sz="2800" dirty="0" smtClean="0"/>
              <a:t>evels?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264275"/>
            <a:ext cx="762000" cy="365125"/>
          </a:xfrm>
        </p:spPr>
        <p:txBody>
          <a:bodyPr/>
          <a:lstStyle/>
          <a:p>
            <a:fld id="{FF96B04E-A84C-4A69-8FD1-8BD16F784494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685800"/>
            <a:ext cx="6057590" cy="48655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650132"/>
            <a:ext cx="6096022" cy="49012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619328"/>
            <a:ext cx="6165006" cy="49320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685800"/>
            <a:ext cx="6081916" cy="48655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95800" y="5715000"/>
            <a:ext cx="3940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“What are your neighboring places</a:t>
            </a:r>
            <a:r>
              <a:rPr lang="en-US" b="1" dirty="0" smtClean="0"/>
              <a:t>?”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5854356"/>
            <a:ext cx="2274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*Images taken from Google maps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5401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248400"/>
            <a:ext cx="8077200" cy="457200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PPModel</a:t>
            </a:r>
            <a:r>
              <a:rPr lang="en-US" sz="2800" dirty="0" smtClean="0"/>
              <a:t> :</a:t>
            </a:r>
            <a:r>
              <a:rPr lang="en-US" sz="2800" dirty="0"/>
              <a:t> </a:t>
            </a:r>
            <a:r>
              <a:rPr lang="en-US" sz="2800" dirty="0" smtClean="0"/>
              <a:t>Code-level </a:t>
            </a:r>
            <a:r>
              <a:rPr lang="en-US" sz="2800" dirty="0"/>
              <a:t>M</a:t>
            </a:r>
            <a:r>
              <a:rPr lang="en-US" sz="2800" dirty="0" smtClean="0"/>
              <a:t>odeling</a:t>
            </a:r>
            <a:endParaRPr lang="en-US" sz="2800" dirty="0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165828"/>
              </p:ext>
            </p:extLst>
          </p:nvPr>
        </p:nvGraphicFramePr>
        <p:xfrm>
          <a:off x="838200" y="762000"/>
          <a:ext cx="7391399" cy="4800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9215"/>
                <a:gridCol w="3615359"/>
                <a:gridCol w="1606825"/>
              </a:tblGrid>
              <a:tr h="144568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Domain (Abstraction level)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Application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Solution</a:t>
                      </a:r>
                      <a:endParaRPr lang="en-US" dirty="0"/>
                    </a:p>
                  </a:txBody>
                  <a:tcPr anchor="ctr"/>
                </a:tc>
              </a:tr>
              <a:tr h="83758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Code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 and</a:t>
                      </a:r>
                      <a:r>
                        <a:rPr lang="en-US" b="1" baseline="0" dirty="0" smtClean="0"/>
                        <a:t> FORTRAN programs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PPModel</a:t>
                      </a:r>
                      <a:r>
                        <a:rPr lang="en-US" b="1" dirty="0" smtClean="0"/>
                        <a:t>*</a:t>
                      </a:r>
                      <a:endParaRPr lang="en-US" b="1" dirty="0"/>
                    </a:p>
                  </a:txBody>
                  <a:tcPr anchor="ctr"/>
                </a:tc>
              </a:tr>
              <a:tr h="83758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Algorithm</a:t>
                      </a:r>
                      <a:endParaRPr lang="en-US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MapReduce</a:t>
                      </a:r>
                      <a:r>
                        <a:rPr lang="en-US" b="1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programs</a:t>
                      </a:r>
                      <a:endParaRPr lang="en-US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MapRedoop</a:t>
                      </a:r>
                      <a:endParaRPr lang="en-US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84216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Program</a:t>
                      </a:r>
                      <a:endParaRPr lang="en-US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Signature Discovery</a:t>
                      </a:r>
                      <a:r>
                        <a:rPr lang="en-US" b="1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programs</a:t>
                      </a:r>
                      <a:endParaRPr lang="en-US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SDL</a:t>
                      </a:r>
                      <a:r>
                        <a:rPr lang="en-US" b="1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&amp; WDL</a:t>
                      </a:r>
                      <a:endParaRPr lang="en-US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83758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Sub-domain</a:t>
                      </a:r>
                      <a:endParaRPr lang="en-US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Nbody</a:t>
                      </a:r>
                      <a:r>
                        <a:rPr lang="en-US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problems</a:t>
                      </a:r>
                      <a:endParaRPr lang="en-US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PNBsolver</a:t>
                      </a:r>
                      <a:endParaRPr lang="en-US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248400"/>
            <a:ext cx="762000" cy="365125"/>
          </a:xfrm>
        </p:spPr>
        <p:txBody>
          <a:bodyPr/>
          <a:lstStyle/>
          <a:p>
            <a:fld id="{FF96B04E-A84C-4A69-8FD1-8BD16F78449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5867400"/>
            <a:ext cx="36856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*Project </a:t>
            </a:r>
            <a:r>
              <a:rPr lang="en-US" sz="1200" dirty="0"/>
              <a:t>website: https://sites.google.com/site/tppmodel/</a:t>
            </a:r>
          </a:p>
        </p:txBody>
      </p:sp>
    </p:spTree>
    <p:extLst>
      <p:ext uri="{BB962C8B-B14F-4D97-AF65-F5344CB8AC3E}">
        <p14:creationId xmlns:p14="http://schemas.microsoft.com/office/powerpoint/2010/main" val="309483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172200"/>
            <a:ext cx="7391400" cy="5334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PPModel</a:t>
            </a:r>
            <a:r>
              <a:rPr lang="en-US" sz="2800" dirty="0" smtClean="0"/>
              <a:t> Motivation: Multiple Program Versions</a:t>
            </a:r>
            <a:endParaRPr lang="en-US" sz="2800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248400"/>
            <a:ext cx="762000" cy="365125"/>
          </a:xfrm>
        </p:spPr>
        <p:txBody>
          <a:bodyPr/>
          <a:lstStyle/>
          <a:p>
            <a:fld id="{FF96B04E-A84C-4A69-8FD1-8BD16F78449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Flowchart: Document 3"/>
          <p:cNvSpPr/>
          <p:nvPr/>
        </p:nvSpPr>
        <p:spPr>
          <a:xfrm>
            <a:off x="1833664" y="1987053"/>
            <a:ext cx="1524000" cy="609600"/>
          </a:xfrm>
          <a:prstGeom prst="flowChartDocumen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CUDA</a:t>
            </a:r>
            <a:endParaRPr lang="en-US" dirty="0"/>
          </a:p>
        </p:txBody>
      </p:sp>
      <p:sp>
        <p:nvSpPr>
          <p:cNvPr id="5" name="Flowchart: Document 4"/>
          <p:cNvSpPr/>
          <p:nvPr/>
        </p:nvSpPr>
        <p:spPr>
          <a:xfrm>
            <a:off x="919264" y="3145771"/>
            <a:ext cx="1676400" cy="609600"/>
          </a:xfrm>
          <a:prstGeom prst="flowChart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OpenCL</a:t>
            </a:r>
            <a:endParaRPr lang="en-US" dirty="0"/>
          </a:p>
        </p:txBody>
      </p:sp>
      <p:sp>
        <p:nvSpPr>
          <p:cNvPr id="6" name="Flowchart: Document 5"/>
          <p:cNvSpPr/>
          <p:nvPr/>
        </p:nvSpPr>
        <p:spPr>
          <a:xfrm>
            <a:off x="5867400" y="4533900"/>
            <a:ext cx="1371600" cy="609600"/>
          </a:xfrm>
          <a:prstGeom prst="flowChartDocumen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OpenMP</a:t>
            </a:r>
            <a:endParaRPr lang="en-US" dirty="0"/>
          </a:p>
        </p:txBody>
      </p:sp>
      <p:sp>
        <p:nvSpPr>
          <p:cNvPr id="7" name="Flowchart: Document 6"/>
          <p:cNvSpPr/>
          <p:nvPr/>
        </p:nvSpPr>
        <p:spPr>
          <a:xfrm>
            <a:off x="1609928" y="4648200"/>
            <a:ext cx="1447800" cy="381000"/>
          </a:xfrm>
          <a:prstGeom prst="flowChart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Cg</a:t>
            </a:r>
            <a:endParaRPr lang="en-US" dirty="0"/>
          </a:p>
        </p:txBody>
      </p:sp>
      <p:sp>
        <p:nvSpPr>
          <p:cNvPr id="8" name="Flowchart: Document 7"/>
          <p:cNvSpPr/>
          <p:nvPr/>
        </p:nvSpPr>
        <p:spPr>
          <a:xfrm>
            <a:off x="6113834" y="1682253"/>
            <a:ext cx="1524000" cy="609600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p-threads</a:t>
            </a:r>
            <a:endParaRPr lang="en-US" dirty="0"/>
          </a:p>
        </p:txBody>
      </p:sp>
      <p:sp>
        <p:nvSpPr>
          <p:cNvPr id="9" name="Flowchart: Document 8"/>
          <p:cNvSpPr/>
          <p:nvPr/>
        </p:nvSpPr>
        <p:spPr>
          <a:xfrm>
            <a:off x="6819900" y="3145771"/>
            <a:ext cx="1600200" cy="457200"/>
          </a:xfrm>
          <a:prstGeom prst="flowChartDocumen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OpenMPI</a:t>
            </a:r>
            <a:endParaRPr lang="en-US" dirty="0"/>
          </a:p>
        </p:txBody>
      </p:sp>
      <p:pic>
        <p:nvPicPr>
          <p:cNvPr id="11" name="Picture 10" descr="0511-0810-2000-5812_Confused_Man_clipart_image.jpg.pn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95450" y="2057400"/>
            <a:ext cx="2057899" cy="189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42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843185"/>
            <a:ext cx="2438400" cy="3733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81000" y="1376585"/>
            <a:ext cx="1905000" cy="68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81000" y="2214785"/>
            <a:ext cx="1905000" cy="68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81000" y="3129185"/>
            <a:ext cx="1905000" cy="68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3352800" y="843185"/>
            <a:ext cx="1905000" cy="68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3352800" y="1681385"/>
            <a:ext cx="1905000" cy="68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3352800" y="2595785"/>
            <a:ext cx="1905000" cy="68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3886200" y="3429000"/>
            <a:ext cx="1905000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3886200" y="4267200"/>
            <a:ext cx="1905000" cy="68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3886200" y="5181600"/>
            <a:ext cx="1905000" cy="685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629400" y="838200"/>
            <a:ext cx="2438400" cy="3733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6858000" y="1371600"/>
            <a:ext cx="1905000" cy="6858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6858000" y="2209800"/>
            <a:ext cx="1905000" cy="68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6858000" y="3124200"/>
            <a:ext cx="1905000" cy="685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408253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Source code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39000" y="408253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Source code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2667000" y="1524000"/>
            <a:ext cx="609600" cy="6096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Curved Right Arrow 25"/>
          <p:cNvSpPr/>
          <p:nvPr/>
        </p:nvSpPr>
        <p:spPr>
          <a:xfrm rot="20496869">
            <a:off x="2819400" y="3084457"/>
            <a:ext cx="685800" cy="1487544"/>
          </a:xfrm>
          <a:prstGeom prst="curv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5943600" y="3733800"/>
            <a:ext cx="609600" cy="6096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434613" y="1377571"/>
            <a:ext cx="9541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Original</a:t>
            </a:r>
          </a:p>
          <a:p>
            <a:r>
              <a:rPr lang="en-US" dirty="0"/>
              <a:t>p</a:t>
            </a:r>
            <a:r>
              <a:rPr lang="en-US" dirty="0" smtClean="0"/>
              <a:t>arallel</a:t>
            </a:r>
          </a:p>
          <a:p>
            <a:r>
              <a:rPr lang="en-US" dirty="0" smtClean="0"/>
              <a:t>blocks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551093" y="4724400"/>
            <a:ext cx="9669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Updated</a:t>
            </a:r>
          </a:p>
          <a:p>
            <a:r>
              <a:rPr lang="en-US" dirty="0" smtClean="0"/>
              <a:t>parallel</a:t>
            </a:r>
          </a:p>
          <a:p>
            <a:r>
              <a:rPr lang="en-US" dirty="0" smtClean="0"/>
              <a:t> blocks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09600" y="140141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/>
              <a:t> #pragma omp for schedule(dynamic,chunk)</a:t>
            </a:r>
          </a:p>
          <a:p>
            <a:r>
              <a:rPr lang="en-US" sz="400" dirty="0"/>
              <a:t>  for (i=0; i&lt;N; i++)</a:t>
            </a:r>
          </a:p>
          <a:p>
            <a:r>
              <a:rPr lang="en-US" sz="400" dirty="0"/>
              <a:t>    {</a:t>
            </a:r>
          </a:p>
          <a:p>
            <a:r>
              <a:rPr lang="en-US" sz="400" dirty="0"/>
              <a:t>    c[i] = a[i] + b[i];</a:t>
            </a:r>
          </a:p>
          <a:p>
            <a:r>
              <a:rPr lang="en-US" sz="400" dirty="0"/>
              <a:t>    printf("Thread %d: c[%d]= %f\n",tid,i,c[i]);</a:t>
            </a:r>
          </a:p>
          <a:p>
            <a:r>
              <a:rPr lang="en-US" sz="400" dirty="0"/>
              <a:t>    }</a:t>
            </a:r>
          </a:p>
          <a:p>
            <a:endParaRPr lang="en-US" sz="400" dirty="0"/>
          </a:p>
          <a:p>
            <a:r>
              <a:rPr lang="en-US" sz="400" dirty="0"/>
              <a:t>  }  /* end of parallel section </a:t>
            </a:r>
            <a:r>
              <a:rPr lang="en-US" sz="400" dirty="0" smtClean="0"/>
              <a:t>*/</a:t>
            </a:r>
            <a:endParaRPr lang="en-US" sz="400" dirty="0"/>
          </a:p>
        </p:txBody>
      </p:sp>
      <p:sp>
        <p:nvSpPr>
          <p:cNvPr id="40" name="TextBox 39"/>
          <p:cNvSpPr txBox="1"/>
          <p:nvPr/>
        </p:nvSpPr>
        <p:spPr>
          <a:xfrm>
            <a:off x="609600" y="2214785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/>
              <a:t> #pragma omp for schedule(dynamic,chunk)</a:t>
            </a:r>
          </a:p>
          <a:p>
            <a:r>
              <a:rPr lang="en-US" sz="400" dirty="0"/>
              <a:t>  for (i=0; i&lt;N; i++)</a:t>
            </a:r>
          </a:p>
          <a:p>
            <a:r>
              <a:rPr lang="en-US" sz="400" dirty="0"/>
              <a:t>    {</a:t>
            </a:r>
          </a:p>
          <a:p>
            <a:r>
              <a:rPr lang="en-US" sz="400" dirty="0"/>
              <a:t>    c[i] = a[i] + b[i];</a:t>
            </a:r>
          </a:p>
          <a:p>
            <a:r>
              <a:rPr lang="en-US" sz="400" dirty="0"/>
              <a:t>    printf("Thread %d: c[%d]= %f\n",tid,i,c[i]);</a:t>
            </a:r>
          </a:p>
          <a:p>
            <a:r>
              <a:rPr lang="en-US" sz="400" dirty="0"/>
              <a:t>    }</a:t>
            </a:r>
          </a:p>
          <a:p>
            <a:endParaRPr lang="en-US" sz="400" dirty="0"/>
          </a:p>
          <a:p>
            <a:r>
              <a:rPr lang="en-US" sz="400" dirty="0"/>
              <a:t>  }  /* end of parallel section </a:t>
            </a:r>
            <a:r>
              <a:rPr lang="en-US" sz="400" dirty="0" smtClean="0"/>
              <a:t>*/</a:t>
            </a:r>
            <a:endParaRPr lang="en-US" sz="400" dirty="0"/>
          </a:p>
        </p:txBody>
      </p:sp>
      <p:sp>
        <p:nvSpPr>
          <p:cNvPr id="43" name="TextBox 42"/>
          <p:cNvSpPr txBox="1"/>
          <p:nvPr/>
        </p:nvSpPr>
        <p:spPr>
          <a:xfrm>
            <a:off x="609600" y="3129185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/>
              <a:t> #pragma omp for schedule(dynamic,chunk)</a:t>
            </a:r>
          </a:p>
          <a:p>
            <a:r>
              <a:rPr lang="en-US" sz="400" dirty="0"/>
              <a:t>  for (i=0; i&lt;N; i++)</a:t>
            </a:r>
          </a:p>
          <a:p>
            <a:r>
              <a:rPr lang="en-US" sz="400" dirty="0"/>
              <a:t>    {</a:t>
            </a:r>
          </a:p>
          <a:p>
            <a:r>
              <a:rPr lang="en-US" sz="400" dirty="0"/>
              <a:t>    c[i] = a[i] + b[i];</a:t>
            </a:r>
          </a:p>
          <a:p>
            <a:r>
              <a:rPr lang="en-US" sz="400" dirty="0"/>
              <a:t>    printf("Thread %d: c[%d]= %f\n",tid,i,c[i]);</a:t>
            </a:r>
          </a:p>
          <a:p>
            <a:r>
              <a:rPr lang="en-US" sz="400" dirty="0"/>
              <a:t>    }</a:t>
            </a:r>
          </a:p>
          <a:p>
            <a:endParaRPr lang="en-US" sz="400" dirty="0"/>
          </a:p>
          <a:p>
            <a:r>
              <a:rPr lang="en-US" sz="400" dirty="0"/>
              <a:t>  }  /* end of parallel section </a:t>
            </a:r>
            <a:r>
              <a:rPr lang="en-US" sz="400" dirty="0" smtClean="0"/>
              <a:t>*/</a:t>
            </a:r>
            <a:endParaRPr lang="en-US" sz="400" dirty="0"/>
          </a:p>
        </p:txBody>
      </p:sp>
      <p:sp>
        <p:nvSpPr>
          <p:cNvPr id="44" name="TextBox 43"/>
          <p:cNvSpPr txBox="1"/>
          <p:nvPr/>
        </p:nvSpPr>
        <p:spPr>
          <a:xfrm>
            <a:off x="3581400" y="919385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/>
              <a:t> #pragma omp for schedule(dynamic,chunk)</a:t>
            </a:r>
          </a:p>
          <a:p>
            <a:r>
              <a:rPr lang="en-US" sz="400" dirty="0"/>
              <a:t>  for (i=0; i&lt;N; i++)</a:t>
            </a:r>
          </a:p>
          <a:p>
            <a:r>
              <a:rPr lang="en-US" sz="400" dirty="0"/>
              <a:t>    {</a:t>
            </a:r>
          </a:p>
          <a:p>
            <a:r>
              <a:rPr lang="en-US" sz="400" dirty="0"/>
              <a:t>    c[i] = a[i] + b[i];</a:t>
            </a:r>
          </a:p>
          <a:p>
            <a:r>
              <a:rPr lang="en-US" sz="400" dirty="0"/>
              <a:t>    printf("Thread %d: c[%d]= %f\n",tid,i,c[i]);</a:t>
            </a:r>
          </a:p>
          <a:p>
            <a:r>
              <a:rPr lang="en-US" sz="400" dirty="0"/>
              <a:t>    }</a:t>
            </a:r>
          </a:p>
          <a:p>
            <a:endParaRPr lang="en-US" sz="400" dirty="0"/>
          </a:p>
          <a:p>
            <a:r>
              <a:rPr lang="en-US" sz="400" dirty="0"/>
              <a:t>  }  /* end of parallel section </a:t>
            </a:r>
            <a:r>
              <a:rPr lang="en-US" sz="400" dirty="0" smtClean="0"/>
              <a:t>*/</a:t>
            </a:r>
            <a:endParaRPr lang="en-US" sz="400" dirty="0"/>
          </a:p>
        </p:txBody>
      </p:sp>
      <p:sp>
        <p:nvSpPr>
          <p:cNvPr id="45" name="TextBox 44"/>
          <p:cNvSpPr txBox="1"/>
          <p:nvPr/>
        </p:nvSpPr>
        <p:spPr>
          <a:xfrm>
            <a:off x="3581400" y="173276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/>
              <a:t> #pragma omp for schedule(dynamic,chunk)</a:t>
            </a:r>
          </a:p>
          <a:p>
            <a:r>
              <a:rPr lang="en-US" sz="400" dirty="0"/>
              <a:t>  for (i=0; i&lt;N; i++)</a:t>
            </a:r>
          </a:p>
          <a:p>
            <a:r>
              <a:rPr lang="en-US" sz="400" dirty="0"/>
              <a:t>    {</a:t>
            </a:r>
          </a:p>
          <a:p>
            <a:r>
              <a:rPr lang="en-US" sz="400" dirty="0"/>
              <a:t>    c[i] = a[i] + b[i];</a:t>
            </a:r>
          </a:p>
          <a:p>
            <a:r>
              <a:rPr lang="en-US" sz="400" dirty="0"/>
              <a:t>    printf("Thread %d: c[%d]= %f\n",tid,i,c[i]);</a:t>
            </a:r>
          </a:p>
          <a:p>
            <a:r>
              <a:rPr lang="en-US" sz="400" dirty="0"/>
              <a:t>    }</a:t>
            </a:r>
          </a:p>
          <a:p>
            <a:endParaRPr lang="en-US" sz="400" dirty="0"/>
          </a:p>
          <a:p>
            <a:r>
              <a:rPr lang="en-US" sz="400" dirty="0"/>
              <a:t>  }  /* end of parallel section </a:t>
            </a:r>
            <a:r>
              <a:rPr lang="en-US" sz="400" dirty="0" smtClean="0"/>
              <a:t>*/</a:t>
            </a:r>
            <a:endParaRPr lang="en-US" sz="400" dirty="0"/>
          </a:p>
        </p:txBody>
      </p:sp>
      <p:sp>
        <p:nvSpPr>
          <p:cNvPr id="46" name="TextBox 45"/>
          <p:cNvSpPr txBox="1"/>
          <p:nvPr/>
        </p:nvSpPr>
        <p:spPr>
          <a:xfrm>
            <a:off x="3581400" y="264716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/>
              <a:t> #pragma omp for schedule(dynamic,chunk)</a:t>
            </a:r>
          </a:p>
          <a:p>
            <a:r>
              <a:rPr lang="en-US" sz="400" dirty="0"/>
              <a:t>  for (i=0; i&lt;N; i++)</a:t>
            </a:r>
          </a:p>
          <a:p>
            <a:r>
              <a:rPr lang="en-US" sz="400" dirty="0"/>
              <a:t>    {</a:t>
            </a:r>
          </a:p>
          <a:p>
            <a:r>
              <a:rPr lang="en-US" sz="400" dirty="0"/>
              <a:t>    c[i] = a[i] + b[i];</a:t>
            </a:r>
          </a:p>
          <a:p>
            <a:r>
              <a:rPr lang="en-US" sz="400" dirty="0"/>
              <a:t>    printf("Thread %d: c[%d]= %f\n",tid,i,c[i]);</a:t>
            </a:r>
          </a:p>
          <a:p>
            <a:r>
              <a:rPr lang="en-US" sz="400" dirty="0"/>
              <a:t>    }</a:t>
            </a:r>
          </a:p>
          <a:p>
            <a:endParaRPr lang="en-US" sz="400" dirty="0"/>
          </a:p>
          <a:p>
            <a:r>
              <a:rPr lang="en-US" sz="400" dirty="0"/>
              <a:t>  }  /* end of parallel section </a:t>
            </a:r>
            <a:r>
              <a:rPr lang="en-US" sz="400" dirty="0" smtClean="0"/>
              <a:t>*/</a:t>
            </a:r>
            <a:endParaRPr lang="en-US" sz="400" dirty="0"/>
          </a:p>
        </p:txBody>
      </p:sp>
      <p:sp>
        <p:nvSpPr>
          <p:cNvPr id="47" name="TextBox 46"/>
          <p:cNvSpPr txBox="1"/>
          <p:nvPr/>
        </p:nvSpPr>
        <p:spPr>
          <a:xfrm>
            <a:off x="7010400" y="1452785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/>
              <a:t> #pragma omp for schedule(dynamic,chunk)</a:t>
            </a:r>
          </a:p>
          <a:p>
            <a:r>
              <a:rPr lang="en-US" sz="400" dirty="0"/>
              <a:t>  for (i=0; i&lt;N; i++)</a:t>
            </a:r>
          </a:p>
          <a:p>
            <a:r>
              <a:rPr lang="en-US" sz="400" dirty="0"/>
              <a:t>    {</a:t>
            </a:r>
          </a:p>
          <a:p>
            <a:r>
              <a:rPr lang="en-US" sz="400" dirty="0"/>
              <a:t>    c[i] = a[i] + b[i];</a:t>
            </a:r>
          </a:p>
          <a:p>
            <a:r>
              <a:rPr lang="en-US" sz="400" dirty="0"/>
              <a:t>    printf("Thread %d: c[%d]= %f\n",tid,i,c[i]);</a:t>
            </a:r>
          </a:p>
          <a:p>
            <a:r>
              <a:rPr lang="en-US" sz="400" dirty="0"/>
              <a:t>    }</a:t>
            </a:r>
          </a:p>
          <a:p>
            <a:endParaRPr lang="en-US" sz="400" dirty="0"/>
          </a:p>
          <a:p>
            <a:r>
              <a:rPr lang="en-US" sz="400" dirty="0"/>
              <a:t>  }  /* end of parallel section </a:t>
            </a:r>
            <a:r>
              <a:rPr lang="en-US" sz="400" dirty="0" smtClean="0"/>
              <a:t>*/</a:t>
            </a:r>
            <a:endParaRPr lang="en-US" sz="400" dirty="0"/>
          </a:p>
        </p:txBody>
      </p:sp>
      <p:sp>
        <p:nvSpPr>
          <p:cNvPr id="48" name="TextBox 47"/>
          <p:cNvSpPr txBox="1"/>
          <p:nvPr/>
        </p:nvSpPr>
        <p:spPr>
          <a:xfrm>
            <a:off x="7010400" y="226616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/>
              <a:t> #pragma omp for schedule(dynamic,chunk)</a:t>
            </a:r>
          </a:p>
          <a:p>
            <a:r>
              <a:rPr lang="en-US" sz="400" dirty="0"/>
              <a:t>  for (i=0; i&lt;N; i++)</a:t>
            </a:r>
          </a:p>
          <a:p>
            <a:r>
              <a:rPr lang="en-US" sz="400" dirty="0"/>
              <a:t>    {</a:t>
            </a:r>
          </a:p>
          <a:p>
            <a:r>
              <a:rPr lang="en-US" sz="400" dirty="0"/>
              <a:t>    c[i] = a[i] + b[i];</a:t>
            </a:r>
          </a:p>
          <a:p>
            <a:r>
              <a:rPr lang="en-US" sz="400" dirty="0"/>
              <a:t>    printf("Thread %d: c[%d]= %f\n",tid,i,c[i]);</a:t>
            </a:r>
          </a:p>
          <a:p>
            <a:r>
              <a:rPr lang="en-US" sz="400" dirty="0"/>
              <a:t>    }</a:t>
            </a:r>
          </a:p>
          <a:p>
            <a:endParaRPr lang="en-US" sz="400" dirty="0"/>
          </a:p>
          <a:p>
            <a:r>
              <a:rPr lang="en-US" sz="400" dirty="0"/>
              <a:t>  }  /* end of parallel section </a:t>
            </a:r>
            <a:r>
              <a:rPr lang="en-US" sz="400" dirty="0" smtClean="0"/>
              <a:t>*/</a:t>
            </a:r>
            <a:endParaRPr lang="en-US" sz="400" dirty="0"/>
          </a:p>
        </p:txBody>
      </p:sp>
      <p:sp>
        <p:nvSpPr>
          <p:cNvPr id="49" name="TextBox 48"/>
          <p:cNvSpPr txBox="1"/>
          <p:nvPr/>
        </p:nvSpPr>
        <p:spPr>
          <a:xfrm>
            <a:off x="7010400" y="318056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/>
              <a:t> #pragma omp for schedule(dynamic,chunk)</a:t>
            </a:r>
          </a:p>
          <a:p>
            <a:r>
              <a:rPr lang="en-US" sz="400" dirty="0"/>
              <a:t>  for (i=0; i&lt;N; i++)</a:t>
            </a:r>
          </a:p>
          <a:p>
            <a:r>
              <a:rPr lang="en-US" sz="400" dirty="0"/>
              <a:t>    {</a:t>
            </a:r>
          </a:p>
          <a:p>
            <a:r>
              <a:rPr lang="en-US" sz="400" dirty="0"/>
              <a:t>    c[i] = a[i] + b[i];</a:t>
            </a:r>
          </a:p>
          <a:p>
            <a:r>
              <a:rPr lang="en-US" sz="400" dirty="0"/>
              <a:t>    printf("Thread %d: c[%d]= %f\n",tid,i,c[i]);</a:t>
            </a:r>
          </a:p>
          <a:p>
            <a:r>
              <a:rPr lang="en-US" sz="400" dirty="0"/>
              <a:t>    }</a:t>
            </a:r>
          </a:p>
          <a:p>
            <a:endParaRPr lang="en-US" sz="400" dirty="0"/>
          </a:p>
          <a:p>
            <a:r>
              <a:rPr lang="en-US" sz="400" dirty="0"/>
              <a:t>  }  /* end of parallel section </a:t>
            </a:r>
            <a:r>
              <a:rPr lang="en-US" sz="400" dirty="0" smtClean="0"/>
              <a:t>*/</a:t>
            </a:r>
            <a:endParaRPr lang="en-US" sz="400" dirty="0"/>
          </a:p>
        </p:txBody>
      </p:sp>
      <p:sp>
        <p:nvSpPr>
          <p:cNvPr id="50" name="TextBox 49"/>
          <p:cNvSpPr txBox="1"/>
          <p:nvPr/>
        </p:nvSpPr>
        <p:spPr>
          <a:xfrm>
            <a:off x="4114800" y="3483635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/>
              <a:t> #pragma omp for schedule(dynamic,chunk)</a:t>
            </a:r>
          </a:p>
          <a:p>
            <a:r>
              <a:rPr lang="en-US" sz="400" dirty="0"/>
              <a:t>  for (i=0; i&lt;N; i++)</a:t>
            </a:r>
          </a:p>
          <a:p>
            <a:r>
              <a:rPr lang="en-US" sz="400" dirty="0"/>
              <a:t>    {</a:t>
            </a:r>
          </a:p>
          <a:p>
            <a:r>
              <a:rPr lang="en-US" sz="400" dirty="0"/>
              <a:t>    c[i] = a[i] + b[i];</a:t>
            </a:r>
          </a:p>
          <a:p>
            <a:r>
              <a:rPr lang="en-US" sz="400" dirty="0"/>
              <a:t>    printf("Thread %d: c[%d]= %f\n",tid,i,c[i]);</a:t>
            </a:r>
          </a:p>
          <a:p>
            <a:r>
              <a:rPr lang="en-US" sz="400" dirty="0"/>
              <a:t>    }</a:t>
            </a:r>
          </a:p>
          <a:p>
            <a:endParaRPr lang="en-US" sz="400" dirty="0"/>
          </a:p>
          <a:p>
            <a:r>
              <a:rPr lang="en-US" sz="400" dirty="0"/>
              <a:t>  }  /* end of parallel section </a:t>
            </a:r>
            <a:r>
              <a:rPr lang="en-US" sz="400" dirty="0" smtClean="0"/>
              <a:t>*/</a:t>
            </a:r>
            <a:endParaRPr lang="en-US" sz="400" dirty="0"/>
          </a:p>
        </p:txBody>
      </p:sp>
      <p:sp>
        <p:nvSpPr>
          <p:cNvPr id="51" name="TextBox 50"/>
          <p:cNvSpPr txBox="1"/>
          <p:nvPr/>
        </p:nvSpPr>
        <p:spPr>
          <a:xfrm>
            <a:off x="4114800" y="429701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/>
              <a:t> #pragma omp for schedule(dynamic,chunk)</a:t>
            </a:r>
          </a:p>
          <a:p>
            <a:r>
              <a:rPr lang="en-US" sz="400" dirty="0"/>
              <a:t>  for (i=0; i&lt;N; i++)</a:t>
            </a:r>
          </a:p>
          <a:p>
            <a:r>
              <a:rPr lang="en-US" sz="400" dirty="0"/>
              <a:t>    {</a:t>
            </a:r>
          </a:p>
          <a:p>
            <a:r>
              <a:rPr lang="en-US" sz="400" dirty="0"/>
              <a:t>    c[i] = a[i] + b[i];</a:t>
            </a:r>
          </a:p>
          <a:p>
            <a:r>
              <a:rPr lang="en-US" sz="400" dirty="0"/>
              <a:t>    printf("Thread %d: c[%d]= %f\n",tid,i,c[i]);</a:t>
            </a:r>
          </a:p>
          <a:p>
            <a:r>
              <a:rPr lang="en-US" sz="400" dirty="0"/>
              <a:t>    }</a:t>
            </a:r>
          </a:p>
          <a:p>
            <a:endParaRPr lang="en-US" sz="400" dirty="0"/>
          </a:p>
          <a:p>
            <a:r>
              <a:rPr lang="en-US" sz="400" dirty="0"/>
              <a:t>  }  /* end of parallel section </a:t>
            </a:r>
            <a:r>
              <a:rPr lang="en-US" sz="400" dirty="0" smtClean="0"/>
              <a:t>*/</a:t>
            </a:r>
            <a:endParaRPr lang="en-US" sz="400" dirty="0"/>
          </a:p>
        </p:txBody>
      </p:sp>
      <p:sp>
        <p:nvSpPr>
          <p:cNvPr id="52" name="TextBox 51"/>
          <p:cNvSpPr txBox="1"/>
          <p:nvPr/>
        </p:nvSpPr>
        <p:spPr>
          <a:xfrm>
            <a:off x="4114800" y="521141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/>
              <a:t> #pragma omp for schedule(dynamic,chunk)</a:t>
            </a:r>
          </a:p>
          <a:p>
            <a:r>
              <a:rPr lang="en-US" sz="400" dirty="0"/>
              <a:t>  for (i=0; i&lt;N; i++)</a:t>
            </a:r>
          </a:p>
          <a:p>
            <a:r>
              <a:rPr lang="en-US" sz="400" dirty="0"/>
              <a:t>    {</a:t>
            </a:r>
          </a:p>
          <a:p>
            <a:r>
              <a:rPr lang="en-US" sz="400" dirty="0"/>
              <a:t>    c[i] = a[i] + b[i];</a:t>
            </a:r>
          </a:p>
          <a:p>
            <a:r>
              <a:rPr lang="en-US" sz="400" dirty="0"/>
              <a:t>    printf("Thread %d: c[%d]= %f\n",tid,i,c[i]);</a:t>
            </a:r>
          </a:p>
          <a:p>
            <a:r>
              <a:rPr lang="en-US" sz="400" dirty="0"/>
              <a:t>    }</a:t>
            </a:r>
          </a:p>
          <a:p>
            <a:endParaRPr lang="en-US" sz="400" dirty="0"/>
          </a:p>
          <a:p>
            <a:r>
              <a:rPr lang="en-US" sz="400" dirty="0"/>
              <a:t>  }  /* end of parallel section </a:t>
            </a:r>
            <a:r>
              <a:rPr lang="en-US" sz="400" dirty="0" smtClean="0"/>
              <a:t>*/</a:t>
            </a:r>
            <a:endParaRPr lang="en-US" sz="400" dirty="0"/>
          </a:p>
        </p:txBody>
      </p:sp>
      <p:sp>
        <p:nvSpPr>
          <p:cNvPr id="2" name="TextBox 1"/>
          <p:cNvSpPr txBox="1"/>
          <p:nvPr/>
        </p:nvSpPr>
        <p:spPr>
          <a:xfrm>
            <a:off x="685800" y="6182380"/>
            <a:ext cx="2868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PPModel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Overview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543800" y="6251247"/>
            <a:ext cx="762000" cy="365125"/>
          </a:xfrm>
        </p:spPr>
        <p:txBody>
          <a:bodyPr/>
          <a:lstStyle/>
          <a:p>
            <a:fld id="{FF96B04E-A84C-4A69-8FD1-8BD16F78449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65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7" grpId="0"/>
      <p:bldP spid="25" grpId="0"/>
      <p:bldP spid="24" grpId="0" animBg="1"/>
      <p:bldP spid="26" grpId="0" animBg="1"/>
      <p:bldP spid="28" grpId="0" animBg="1"/>
      <p:bldP spid="27" grpId="0"/>
      <p:bldP spid="31" grpId="0"/>
      <p:bldP spid="29" grpId="0"/>
      <p:bldP spid="40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172200"/>
            <a:ext cx="6781800" cy="5334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PPModel</a:t>
            </a:r>
            <a:r>
              <a:rPr lang="en-US" sz="2800" dirty="0" smtClean="0"/>
              <a:t>: Three Stages of Modeling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543800" y="6264275"/>
            <a:ext cx="762000" cy="365125"/>
          </a:xfrm>
        </p:spPr>
        <p:txBody>
          <a:bodyPr/>
          <a:lstStyle/>
          <a:p>
            <a:fld id="{FF96B04E-A84C-4A69-8FD1-8BD16F784494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990600"/>
            <a:ext cx="8001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PPModel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Methodology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744537" lvl="1" indent="-457200" algn="just">
              <a:buFont typeface="+mj-lt"/>
              <a:buAutoNum type="arabicPeriod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744537" lvl="1" indent="-457200" algn="just">
              <a:buFont typeface="Wingdings" charset="2"/>
              <a:buChar char="Ø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Stage 1. Separation of parallel and sequential sections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544637" lvl="3" indent="-342900" algn="just">
              <a:buFont typeface="Arial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Hotspots (parallel sections) are separated from sequential parts to improve code evolution and portability (Modulo-F). </a:t>
            </a:r>
          </a:p>
          <a:p>
            <a:pPr marL="744537" lvl="1" indent="-457200" algn="just">
              <a:buFont typeface="+mj-lt"/>
              <a:buAutoNum type="arabicPeriod" startAt="2"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744537" lvl="1" indent="-457200" algn="just">
              <a:buFont typeface="Wingdings" charset="2"/>
              <a:buChar char="Ø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Stage 2. Modeling parallel sections to an execution device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658938" lvl="3" indent="-457200" algn="just">
              <a:buFont typeface="Arial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Parallel sections may be targeted to different languages using a configuration file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tPPModel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744538" lvl="1" indent="-457200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744537" lvl="1" indent="-457200" algn="just">
              <a:buFont typeface="Wingdings" charset="2"/>
              <a:buChar char="Ø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Stage 3. Expressing parallel computation using a Templates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1544637" lvl="3" indent="-342900" algn="just">
              <a:buFont typeface="Arial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study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was conducted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that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identifies frequently used patterns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 GPU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programming.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248400"/>
            <a:ext cx="6781800" cy="457200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PPModel</a:t>
            </a:r>
            <a:r>
              <a:rPr lang="en-US" sz="2800" dirty="0" smtClean="0"/>
              <a:t>: </a:t>
            </a:r>
            <a:r>
              <a:rPr lang="en-US" sz="2800" dirty="0"/>
              <a:t>Eclipse Plugin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264275"/>
            <a:ext cx="762000" cy="365125"/>
          </a:xfrm>
        </p:spPr>
        <p:txBody>
          <a:bodyPr/>
          <a:lstStyle/>
          <a:p>
            <a:fld id="{FF96B04E-A84C-4A69-8FD1-8BD16F784494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0" descr="Description: Description: 12-28-2010 10-23-34 P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066800"/>
            <a:ext cx="74776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2000" y="5867400"/>
            <a:ext cx="4793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</a:t>
            </a:r>
            <a:r>
              <a:rPr lang="en-US" sz="1200" dirty="0"/>
              <a:t>Demo available at http://fjacob.students.cs.ua.edu/ppmodel1/default.html</a:t>
            </a:r>
          </a:p>
        </p:txBody>
      </p:sp>
    </p:spTree>
    <p:extLst>
      <p:ext uri="{BB962C8B-B14F-4D97-AF65-F5344CB8AC3E}">
        <p14:creationId xmlns:p14="http://schemas.microsoft.com/office/powerpoint/2010/main" val="210514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05400"/>
            <a:ext cx="6781800" cy="16002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PPModel</a:t>
            </a:r>
            <a:r>
              <a:rPr lang="en-US" sz="2800" dirty="0"/>
              <a:t>:</a:t>
            </a:r>
            <a:r>
              <a:rPr lang="en-US" sz="2800" dirty="0" smtClean="0"/>
              <a:t> Eclipse Plugin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54006"/>
            <a:ext cx="7543800" cy="254978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264275"/>
            <a:ext cx="762000" cy="365125"/>
          </a:xfrm>
        </p:spPr>
        <p:txBody>
          <a:bodyPr/>
          <a:lstStyle/>
          <a:p>
            <a:fld id="{FF96B04E-A84C-4A69-8FD1-8BD16F784494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5867400"/>
            <a:ext cx="4793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</a:t>
            </a:r>
            <a:r>
              <a:rPr lang="en-US" sz="1200" dirty="0"/>
              <a:t>Demo available at http://fjacob.students.cs.ua.edu/ppmodel1/default.html</a:t>
            </a:r>
          </a:p>
        </p:txBody>
      </p:sp>
    </p:spTree>
    <p:extLst>
      <p:ext uri="{BB962C8B-B14F-4D97-AF65-F5344CB8AC3E}">
        <p14:creationId xmlns:p14="http://schemas.microsoft.com/office/powerpoint/2010/main" val="267038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172200"/>
            <a:ext cx="6781800" cy="5334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PPModel</a:t>
            </a:r>
            <a:r>
              <a:rPr lang="en-US" sz="2800" dirty="0" smtClean="0"/>
              <a:t> in Action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543800" y="6264275"/>
            <a:ext cx="762000" cy="365125"/>
          </a:xfrm>
        </p:spPr>
        <p:txBody>
          <a:bodyPr/>
          <a:lstStyle/>
          <a:p>
            <a:fld id="{FF96B04E-A84C-4A69-8FD1-8BD16F784494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347398"/>
              </p:ext>
            </p:extLst>
          </p:nvPr>
        </p:nvGraphicFramePr>
        <p:xfrm>
          <a:off x="7162800" y="1143000"/>
          <a:ext cx="1752600" cy="2504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300"/>
                <a:gridCol w="876300"/>
              </a:tblGrid>
              <a:tr h="649357">
                <a:tc>
                  <a:txBody>
                    <a:bodyPr/>
                    <a:lstStyle/>
                    <a:p>
                      <a:r>
                        <a:rPr lang="en-US" dirty="0" smtClean="0"/>
                        <a:t>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CUDA</a:t>
                      </a:r>
                      <a:endParaRPr lang="en-US" dirty="0"/>
                    </a:p>
                  </a:txBody>
                  <a:tcPr/>
                </a:tc>
              </a:tr>
              <a:tr h="371061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0.169</a:t>
                      </a:r>
                      <a:endParaRPr lang="en-US" dirty="0"/>
                    </a:p>
                  </a:txBody>
                  <a:tcPr/>
                </a:tc>
              </a:tr>
              <a:tr h="371061"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2.065 </a:t>
                      </a:r>
                      <a:endParaRPr lang="en-US" dirty="0"/>
                    </a:p>
                  </a:txBody>
                  <a:tcPr/>
                </a:tc>
              </a:tr>
              <a:tr h="371061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12.6</a:t>
                      </a:r>
                      <a:endParaRPr lang="en-US" dirty="0"/>
                    </a:p>
                  </a:txBody>
                  <a:tcPr/>
                </a:tc>
              </a:tr>
              <a:tr h="371061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26.6 </a:t>
                      </a:r>
                      <a:endParaRPr lang="en-US" dirty="0"/>
                    </a:p>
                  </a:txBody>
                  <a:tcPr/>
                </a:tc>
              </a:tr>
              <a:tr h="371061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38.0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87736" y="3733800"/>
            <a:ext cx="2208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CUDA speedup for Randomize function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757136" y="5895201"/>
            <a:ext cx="74094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</a:t>
            </a:r>
            <a:r>
              <a:rPr lang="en-US" sz="1200" dirty="0"/>
              <a:t>Classes used to define size in NAS Parallel Benchmarks (NPB): 1) S (2</a:t>
            </a:r>
            <a:r>
              <a:rPr lang="en-US" sz="1200" baseline="30000" dirty="0"/>
              <a:t>16</a:t>
            </a:r>
            <a:r>
              <a:rPr lang="en-US" sz="1200" dirty="0"/>
              <a:t>), W (2</a:t>
            </a:r>
            <a:r>
              <a:rPr lang="en-US" sz="1200" baseline="30000" dirty="0"/>
              <a:t>20</a:t>
            </a:r>
            <a:r>
              <a:rPr lang="en-US" sz="1200" dirty="0"/>
              <a:t>), A (2</a:t>
            </a:r>
            <a:r>
              <a:rPr lang="en-US" sz="1200" baseline="30000" dirty="0"/>
              <a:t>23</a:t>
            </a:r>
            <a:r>
              <a:rPr lang="en-US" sz="1200" dirty="0"/>
              <a:t>), B (2</a:t>
            </a:r>
            <a:r>
              <a:rPr lang="en-US" sz="1200" baseline="30000" dirty="0"/>
              <a:t>25</a:t>
            </a:r>
            <a:r>
              <a:rPr lang="en-US" sz="1200" dirty="0"/>
              <a:t>), and C (2</a:t>
            </a:r>
            <a:r>
              <a:rPr lang="en-US" sz="1200" baseline="30000" dirty="0"/>
              <a:t>27</a:t>
            </a:r>
            <a:r>
              <a:rPr lang="en-US" sz="1200" dirty="0"/>
              <a:t>).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488820163"/>
              </p:ext>
            </p:extLst>
          </p:nvPr>
        </p:nvGraphicFramePr>
        <p:xfrm>
          <a:off x="762000" y="533400"/>
          <a:ext cx="6325736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118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4" grpId="0" uiExpand="1">
        <p:bldSub>
          <a:bldChart bld="series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52899" y="6172200"/>
            <a:ext cx="6781800" cy="533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Overview of Presentation</a:t>
            </a:r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3238500" y="685800"/>
            <a:ext cx="2667000" cy="3657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CN" altLang="en-US">
              <a:solidFill>
                <a:schemeClr val="bg2"/>
              </a:solidFill>
              <a:ea typeface="宋体" pitchFamily="2" charset="-122"/>
            </a:endParaRPr>
          </a:p>
        </p:txBody>
      </p:sp>
      <p:grpSp>
        <p:nvGrpSpPr>
          <p:cNvPr id="8315" name="Group 384"/>
          <p:cNvGrpSpPr>
            <a:grpSpLocks/>
          </p:cNvGrpSpPr>
          <p:nvPr/>
        </p:nvGrpSpPr>
        <p:grpSpPr bwMode="auto">
          <a:xfrm>
            <a:off x="316940" y="2442095"/>
            <a:ext cx="638148" cy="23583"/>
            <a:chOff x="461963" y="6019800"/>
            <a:chExt cx="2281237" cy="87313"/>
          </a:xfrm>
        </p:grpSpPr>
        <p:sp>
          <p:nvSpPr>
            <p:cNvPr id="8337" name="Oval 9"/>
            <p:cNvSpPr>
              <a:spLocks noChangeArrowheads="1"/>
            </p:cNvSpPr>
            <p:nvPr/>
          </p:nvSpPr>
          <p:spPr bwMode="auto">
            <a:xfrm>
              <a:off x="461963" y="6030913"/>
              <a:ext cx="76200" cy="7620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38" name="Oval 12"/>
            <p:cNvSpPr>
              <a:spLocks noChangeArrowheads="1"/>
            </p:cNvSpPr>
            <p:nvPr/>
          </p:nvSpPr>
          <p:spPr bwMode="auto">
            <a:xfrm>
              <a:off x="2667000" y="6019800"/>
              <a:ext cx="76200" cy="7620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33400" y="619492"/>
            <a:ext cx="8300916" cy="1056908"/>
            <a:chOff x="533400" y="619492"/>
            <a:chExt cx="8300916" cy="1056908"/>
          </a:xfrm>
        </p:grpSpPr>
        <p:sp>
          <p:nvSpPr>
            <p:cNvPr id="7174" name="Rectangle 5"/>
            <p:cNvSpPr>
              <a:spLocks noChangeArrowheads="1"/>
            </p:cNvSpPr>
            <p:nvPr/>
          </p:nvSpPr>
          <p:spPr bwMode="auto">
            <a:xfrm>
              <a:off x="3387725" y="920750"/>
              <a:ext cx="2359025" cy="603250"/>
            </a:xfrm>
            <a:prstGeom prst="rect">
              <a:avLst/>
            </a:prstGeom>
            <a:solidFill>
              <a:srgbClr val="FFE7E7"/>
            </a:solidFill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buFont typeface="Wingdings" pitchFamily="2" charset="2"/>
                <a:buNone/>
                <a:defRPr/>
              </a:pPr>
              <a:r>
                <a:rPr lang="en-US" altLang="zh-CN" b="1" dirty="0">
                  <a:ea typeface="宋体" pitchFamily="2" charset="-122"/>
                </a:rPr>
                <a:t>Introduction</a:t>
              </a:r>
            </a:p>
          </p:txBody>
        </p:sp>
        <p:sp>
          <p:nvSpPr>
            <p:cNvPr id="281" name="Subtitle 5"/>
            <p:cNvSpPr txBox="1">
              <a:spLocks/>
            </p:cNvSpPr>
            <p:nvPr/>
          </p:nvSpPr>
          <p:spPr bwMode="auto">
            <a:xfrm>
              <a:off x="8021593" y="711633"/>
              <a:ext cx="812723" cy="469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l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Pct val="65000"/>
                <a:buFont typeface="Wingdings" pitchFamily="2" charset="2"/>
                <a:buNone/>
                <a:defRPr/>
              </a:pPr>
              <a:r>
                <a:rPr lang="en-US" sz="1400" kern="0" dirty="0" smtClean="0"/>
                <a:t>Multi-core </a:t>
              </a:r>
            </a:p>
            <a:p>
              <a:pPr algn="l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Pct val="65000"/>
                <a:buFont typeface="Wingdings" pitchFamily="2" charset="2"/>
                <a:buNone/>
                <a:defRPr/>
              </a:pPr>
              <a:r>
                <a:rPr lang="en-US" sz="1400" kern="0" dirty="0" smtClean="0"/>
                <a:t>Processors</a:t>
              </a:r>
              <a:endParaRPr lang="en-US" sz="1400" kern="0" dirty="0"/>
            </a:p>
          </p:txBody>
        </p:sp>
        <p:cxnSp>
          <p:nvCxnSpPr>
            <p:cNvPr id="8202" name="Straight Arrow Connector 285"/>
            <p:cNvCxnSpPr>
              <a:cxnSpLocks noChangeShapeType="1"/>
              <a:endCxn id="7174" idx="1"/>
            </p:cNvCxnSpPr>
            <p:nvPr/>
          </p:nvCxnSpPr>
          <p:spPr bwMode="auto">
            <a:xfrm>
              <a:off x="2057400" y="990600"/>
              <a:ext cx="1330325" cy="231775"/>
            </a:xfrm>
            <a:prstGeom prst="straightConnector1">
              <a:avLst/>
            </a:prstGeom>
            <a:noFill/>
            <a:ln w="152400" algn="ctr">
              <a:solidFill>
                <a:schemeClr val="accent1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03" name="Straight Arrow Connector 290"/>
            <p:cNvCxnSpPr>
              <a:cxnSpLocks noChangeShapeType="1"/>
              <a:stCxn id="7174" idx="3"/>
            </p:cNvCxnSpPr>
            <p:nvPr/>
          </p:nvCxnSpPr>
          <p:spPr bwMode="auto">
            <a:xfrm flipV="1">
              <a:off x="5746750" y="990600"/>
              <a:ext cx="1263650" cy="231775"/>
            </a:xfrm>
            <a:prstGeom prst="straightConnector1">
              <a:avLst/>
            </a:prstGeom>
            <a:noFill/>
            <a:ln w="152400" algn="ctr">
              <a:solidFill>
                <a:schemeClr val="accent1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367" name="Picture 2" descr="https://encrypted-tbn1.google.com/images?q=tbn:ANd9GcRxXTC3bi-0LQ4fjdHhJ7JLRIPqhVsA7UQgZOI7iPKc8Y5Wy-Ni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619492"/>
              <a:ext cx="1032019" cy="699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5" name="Picture 384" descr="football_clip_art3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3751" y="659575"/>
              <a:ext cx="309594" cy="309594"/>
            </a:xfrm>
            <a:prstGeom prst="rect">
              <a:avLst/>
            </a:prstGeom>
          </p:spPr>
        </p:pic>
        <p:pic>
          <p:nvPicPr>
            <p:cNvPr id="388" name="Picture 387" descr="football2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1168502" y="619633"/>
              <a:ext cx="521526" cy="486854"/>
            </a:xfrm>
            <a:prstGeom prst="rect">
              <a:avLst/>
            </a:prstGeom>
          </p:spPr>
        </p:pic>
        <p:pic>
          <p:nvPicPr>
            <p:cNvPr id="390" name="Picture 389" descr="football_clip_art3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6677" y="924688"/>
              <a:ext cx="309594" cy="309594"/>
            </a:xfrm>
            <a:prstGeom prst="rect">
              <a:avLst/>
            </a:prstGeom>
          </p:spPr>
        </p:pic>
        <p:pic>
          <p:nvPicPr>
            <p:cNvPr id="391" name="Picture 390" descr="football2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1161428" y="884746"/>
              <a:ext cx="521526" cy="486854"/>
            </a:xfrm>
            <a:prstGeom prst="rect">
              <a:avLst/>
            </a:prstGeom>
          </p:spPr>
        </p:pic>
        <p:pic>
          <p:nvPicPr>
            <p:cNvPr id="392" name="Picture 391" descr="football_clip_art3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3400" y="1229488"/>
              <a:ext cx="309594" cy="309594"/>
            </a:xfrm>
            <a:prstGeom prst="rect">
              <a:avLst/>
            </a:prstGeom>
          </p:spPr>
        </p:pic>
        <p:pic>
          <p:nvPicPr>
            <p:cNvPr id="393" name="Picture 392" descr="football2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1158151" y="1189546"/>
              <a:ext cx="521526" cy="486854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624647" y="1122675"/>
              <a:ext cx="11705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Parallel</a:t>
              </a:r>
            </a:p>
            <a:p>
              <a:r>
                <a:rPr lang="en-US" sz="1400" dirty="0" smtClean="0"/>
                <a:t>Programming</a:t>
              </a:r>
              <a:endParaRPr lang="en-US" sz="1400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22396" y="1450275"/>
            <a:ext cx="8583348" cy="1597725"/>
            <a:chOff x="322396" y="1450275"/>
            <a:chExt cx="8583348" cy="1597725"/>
          </a:xfrm>
        </p:grpSpPr>
        <p:sp>
          <p:nvSpPr>
            <p:cNvPr id="7175" name="Rectangle 6"/>
            <p:cNvSpPr>
              <a:spLocks noChangeArrowheads="1"/>
            </p:cNvSpPr>
            <p:nvPr/>
          </p:nvSpPr>
          <p:spPr bwMode="auto">
            <a:xfrm>
              <a:off x="3387724" y="1755776"/>
              <a:ext cx="2359025" cy="60325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buFont typeface="Wingdings" pitchFamily="2" charset="2"/>
                <a:buNone/>
                <a:defRPr/>
              </a:pPr>
              <a:r>
                <a:rPr lang="en-US" altLang="zh-CN" b="1" dirty="0" smtClean="0">
                  <a:ea typeface="宋体" pitchFamily="2" charset="-122"/>
                </a:rPr>
                <a:t>Challenges</a:t>
              </a:r>
              <a:endParaRPr lang="en-US" altLang="zh-CN" b="1" dirty="0">
                <a:ea typeface="宋体" pitchFamily="2" charset="-122"/>
              </a:endParaRPr>
            </a:p>
          </p:txBody>
        </p:sp>
        <p:cxnSp>
          <p:nvCxnSpPr>
            <p:cNvPr id="8314" name="Straight Arrow Connector 369"/>
            <p:cNvCxnSpPr>
              <a:cxnSpLocks noChangeShapeType="1"/>
              <a:stCxn id="7175" idx="3"/>
            </p:cNvCxnSpPr>
            <p:nvPr/>
          </p:nvCxnSpPr>
          <p:spPr bwMode="auto">
            <a:xfrm>
              <a:off x="5746749" y="2057402"/>
              <a:ext cx="979156" cy="169861"/>
            </a:xfrm>
            <a:prstGeom prst="straightConnector1">
              <a:avLst/>
            </a:prstGeom>
            <a:noFill/>
            <a:ln w="152400" algn="ctr">
              <a:solidFill>
                <a:schemeClr val="accent2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19" name="Straight Arrow Connector 406"/>
            <p:cNvCxnSpPr>
              <a:cxnSpLocks noChangeShapeType="1"/>
              <a:stCxn id="7175" idx="1"/>
            </p:cNvCxnSpPr>
            <p:nvPr/>
          </p:nvCxnSpPr>
          <p:spPr bwMode="auto">
            <a:xfrm flipH="1">
              <a:off x="2514772" y="2057402"/>
              <a:ext cx="872952" cy="17461"/>
            </a:xfrm>
            <a:prstGeom prst="straightConnector1">
              <a:avLst/>
            </a:prstGeom>
            <a:noFill/>
            <a:ln w="152400" algn="ctr">
              <a:solidFill>
                <a:schemeClr val="accent2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396" y="1828800"/>
              <a:ext cx="1049204" cy="9307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551286" y="2740223"/>
              <a:ext cx="7441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Which?</a:t>
              </a:r>
              <a:endParaRPr lang="en-US" sz="1400" dirty="0"/>
            </a:p>
          </p:txBody>
        </p:sp>
        <p:pic>
          <p:nvPicPr>
            <p:cNvPr id="394" name="Picture 2" descr="http://docs.nvidia.com/cuda/cuda-c-programming-guide/graphics/automatic-scalability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1692101"/>
              <a:ext cx="1316243" cy="1176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5" name="TextBox 404"/>
            <p:cNvSpPr txBox="1"/>
            <p:nvPr/>
          </p:nvSpPr>
          <p:spPr>
            <a:xfrm>
              <a:off x="1770658" y="2662558"/>
              <a:ext cx="6543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What?</a:t>
              </a:r>
              <a:endParaRPr lang="en-US" sz="1400" dirty="0"/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2453" y="1639282"/>
              <a:ext cx="1043334" cy="789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6" name="TextBox 405"/>
            <p:cNvSpPr txBox="1"/>
            <p:nvPr/>
          </p:nvSpPr>
          <p:spPr>
            <a:xfrm>
              <a:off x="6998632" y="2401986"/>
              <a:ext cx="6142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How?</a:t>
              </a:r>
              <a:endParaRPr lang="en-US" sz="1400" dirty="0"/>
            </a:p>
          </p:txBody>
        </p:sp>
        <p:pic>
          <p:nvPicPr>
            <p:cNvPr id="407" name="Picture 2" descr="http://signatures.pnnl.gov/projects/images/framework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5941" y="1450275"/>
              <a:ext cx="859803" cy="922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8291473" y="2354781"/>
              <a:ext cx="6142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Who?</a:t>
              </a:r>
              <a:endParaRPr lang="en-US" sz="1400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69875" y="2575153"/>
            <a:ext cx="8544199" cy="1701109"/>
            <a:chOff x="269875" y="2575153"/>
            <a:chExt cx="8544199" cy="1701109"/>
          </a:xfrm>
        </p:grpSpPr>
        <p:sp>
          <p:nvSpPr>
            <p:cNvPr id="381" name="Subtitle 5"/>
            <p:cNvSpPr txBox="1">
              <a:spLocks/>
            </p:cNvSpPr>
            <p:nvPr/>
          </p:nvSpPr>
          <p:spPr bwMode="auto">
            <a:xfrm>
              <a:off x="1783774" y="4054703"/>
              <a:ext cx="88322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65000"/>
                <a:buFont typeface="Wingdings" pitchFamily="2" charset="2"/>
                <a:buNone/>
                <a:defRPr/>
              </a:pPr>
              <a:r>
                <a:rPr lang="en-US" sz="1400" kern="0" dirty="0" err="1" smtClean="0">
                  <a:latin typeface="+mn-lt"/>
                </a:rPr>
                <a:t>MapRedoop</a:t>
              </a:r>
              <a:endParaRPr lang="en-US" sz="1400" kern="0" dirty="0">
                <a:latin typeface="+mn-lt"/>
              </a:endParaRPr>
            </a:p>
          </p:txBody>
        </p:sp>
        <p:sp>
          <p:nvSpPr>
            <p:cNvPr id="410" name="Subtitle 5"/>
            <p:cNvSpPr txBox="1">
              <a:spLocks/>
            </p:cNvSpPr>
            <p:nvPr/>
          </p:nvSpPr>
          <p:spPr bwMode="auto">
            <a:xfrm>
              <a:off x="555586" y="4046765"/>
              <a:ext cx="66361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65000"/>
                <a:buFont typeface="Wingdings" pitchFamily="2" charset="2"/>
                <a:buNone/>
                <a:defRPr/>
              </a:pPr>
              <a:r>
                <a:rPr lang="en-US" sz="1400" kern="0" dirty="0" err="1" smtClean="0">
                  <a:latin typeface="+mn-lt"/>
                </a:rPr>
                <a:t>PPModel</a:t>
              </a:r>
              <a:endParaRPr lang="en-US" sz="1600" kern="0" dirty="0">
                <a:latin typeface="+mn-lt"/>
              </a:endParaRPr>
            </a:p>
          </p:txBody>
        </p:sp>
        <p:sp>
          <p:nvSpPr>
            <p:cNvPr id="7177" name="Rectangle 29"/>
            <p:cNvSpPr>
              <a:spLocks noChangeArrowheads="1"/>
            </p:cNvSpPr>
            <p:nvPr/>
          </p:nvSpPr>
          <p:spPr bwMode="auto">
            <a:xfrm>
              <a:off x="3387724" y="2575153"/>
              <a:ext cx="2359025" cy="60325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buFont typeface="Wingdings" pitchFamily="2" charset="2"/>
                <a:buNone/>
                <a:defRPr/>
              </a:pPr>
              <a:r>
                <a:rPr lang="en-US" altLang="zh-CN" b="1" dirty="0" smtClean="0">
                  <a:ea typeface="宋体" pitchFamily="2" charset="-122"/>
                </a:rPr>
                <a:t>Solutions</a:t>
              </a:r>
              <a:endParaRPr lang="en-US" altLang="zh-CN" b="1" dirty="0">
                <a:ea typeface="宋体" pitchFamily="2" charset="-122"/>
              </a:endParaRPr>
            </a:p>
          </p:txBody>
        </p:sp>
        <p:sp>
          <p:nvSpPr>
            <p:cNvPr id="373" name="Subtitle 5"/>
            <p:cNvSpPr txBox="1">
              <a:spLocks/>
            </p:cNvSpPr>
            <p:nvPr/>
          </p:nvSpPr>
          <p:spPr bwMode="auto">
            <a:xfrm>
              <a:off x="6720853" y="3440139"/>
              <a:ext cx="96916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65000"/>
                <a:buFont typeface="Wingdings" pitchFamily="2" charset="2"/>
                <a:buNone/>
                <a:defRPr/>
              </a:pPr>
              <a:r>
                <a:rPr lang="en-US" sz="1400" kern="0" dirty="0" smtClean="0"/>
                <a:t>SDL &amp; WDL</a:t>
              </a:r>
              <a:endParaRPr lang="en-US" sz="1400" kern="0" dirty="0"/>
            </a:p>
          </p:txBody>
        </p:sp>
        <p:cxnSp>
          <p:nvCxnSpPr>
            <p:cNvPr id="374" name="Straight Arrow Connector 369"/>
            <p:cNvCxnSpPr>
              <a:cxnSpLocks noChangeShapeType="1"/>
              <a:stCxn id="7177" idx="3"/>
            </p:cNvCxnSpPr>
            <p:nvPr/>
          </p:nvCxnSpPr>
          <p:spPr bwMode="auto">
            <a:xfrm>
              <a:off x="5746749" y="2876778"/>
              <a:ext cx="866975" cy="641806"/>
            </a:xfrm>
            <a:prstGeom prst="straightConnector1">
              <a:avLst/>
            </a:prstGeom>
            <a:noFill/>
            <a:ln w="152400" algn="ctr">
              <a:solidFill>
                <a:schemeClr val="accent4"/>
              </a:solidFill>
              <a:round/>
              <a:headEnd type="triangle" w="sm" len="sm"/>
              <a:tailEnd type="triangle" w="sm" len="sm"/>
            </a:ln>
          </p:spPr>
        </p:cxnSp>
        <p:cxnSp>
          <p:nvCxnSpPr>
            <p:cNvPr id="411" name="Straight Arrow Connector 369"/>
            <p:cNvCxnSpPr>
              <a:cxnSpLocks noChangeShapeType="1"/>
              <a:stCxn id="7177" idx="1"/>
            </p:cNvCxnSpPr>
            <p:nvPr/>
          </p:nvCxnSpPr>
          <p:spPr bwMode="auto">
            <a:xfrm flipH="1">
              <a:off x="2795160" y="2876778"/>
              <a:ext cx="592564" cy="469718"/>
            </a:xfrm>
            <a:prstGeom prst="straightConnector1">
              <a:avLst/>
            </a:prstGeom>
            <a:noFill/>
            <a:ln w="152400" algn="ctr">
              <a:solidFill>
                <a:schemeClr val="accent4"/>
              </a:solidFill>
              <a:round/>
              <a:headEnd type="triangle" w="sm" len="sm"/>
              <a:tailEnd type="triangle" w="sm" len="sm"/>
            </a:ln>
          </p:spPr>
        </p:cxnSp>
        <p:sp>
          <p:nvSpPr>
            <p:cNvPr id="20" name="TextBox 19"/>
            <p:cNvSpPr txBox="1"/>
            <p:nvPr/>
          </p:nvSpPr>
          <p:spPr>
            <a:xfrm>
              <a:off x="7840731" y="3968485"/>
              <a:ext cx="9733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PNBsolver</a:t>
              </a:r>
              <a:endParaRPr lang="en-US" sz="1400" dirty="0"/>
            </a:p>
          </p:txBody>
        </p:sp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875" y="3252753"/>
              <a:ext cx="1254125" cy="715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5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7980" y="3252753"/>
              <a:ext cx="995220" cy="8056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2710" y="2901329"/>
              <a:ext cx="944132" cy="470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7" name="Picture 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2992" y="2654393"/>
              <a:ext cx="736962" cy="1384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2" name="Group 41"/>
          <p:cNvGrpSpPr/>
          <p:nvPr/>
        </p:nvGrpSpPr>
        <p:grpSpPr>
          <a:xfrm>
            <a:off x="152400" y="3410206"/>
            <a:ext cx="8769842" cy="2667595"/>
            <a:chOff x="135902" y="3410206"/>
            <a:chExt cx="8769842" cy="2667595"/>
          </a:xfrm>
        </p:grpSpPr>
        <p:sp>
          <p:nvSpPr>
            <p:cNvPr id="338" name="Rectangle 337"/>
            <p:cNvSpPr/>
            <p:nvPr/>
          </p:nvSpPr>
          <p:spPr bwMode="auto">
            <a:xfrm>
              <a:off x="135902" y="4549676"/>
              <a:ext cx="8769841" cy="1281903"/>
            </a:xfrm>
            <a:prstGeom prst="rect">
              <a:avLst/>
            </a:prstGeom>
            <a:solidFill>
              <a:srgbClr val="F6F4F0"/>
            </a:solidFill>
            <a:ln w="15875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tIns="91440" bIns="91440"/>
            <a:lstStyle/>
            <a:p>
              <a:pPr algn="l">
                <a:buFont typeface="Wingdings" pitchFamily="2" charset="2"/>
                <a:buNone/>
                <a:defRPr/>
              </a:pPr>
              <a:endParaRPr lang="en-US" b="1" dirty="0">
                <a:latin typeface="+mn-lt"/>
              </a:endParaRPr>
            </a:p>
          </p:txBody>
        </p:sp>
        <p:sp>
          <p:nvSpPr>
            <p:cNvPr id="7178" name="Rectangle 34"/>
            <p:cNvSpPr>
              <a:spLocks noChangeArrowheads="1"/>
            </p:cNvSpPr>
            <p:nvPr/>
          </p:nvSpPr>
          <p:spPr bwMode="auto">
            <a:xfrm>
              <a:off x="3387725" y="3410206"/>
              <a:ext cx="2359025" cy="712168"/>
            </a:xfrm>
            <a:prstGeom prst="rect">
              <a:avLst/>
            </a:prstGeom>
            <a:solidFill>
              <a:srgbClr val="D1EFD4"/>
            </a:solidFill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Wingdings" pitchFamily="2" charset="2"/>
                <a:buNone/>
                <a:defRPr/>
              </a:pPr>
              <a:r>
                <a:rPr lang="en-US" altLang="zh-CN" b="1" dirty="0">
                  <a:ea typeface="宋体" pitchFamily="2" charset="-122"/>
                </a:rPr>
                <a:t>Approach</a:t>
              </a:r>
            </a:p>
            <a:p>
              <a:pPr>
                <a:buFont typeface="Wingdings" pitchFamily="2" charset="2"/>
                <a:buNone/>
                <a:defRPr/>
              </a:pPr>
              <a:r>
                <a:rPr lang="en-US" altLang="zh-CN" sz="1400" b="1" dirty="0">
                  <a:ea typeface="宋体" pitchFamily="2" charset="-122"/>
                </a:rPr>
                <a:t>Evaluation &amp; Case Studies</a:t>
              </a:r>
            </a:p>
          </p:txBody>
        </p:sp>
        <p:cxnSp>
          <p:nvCxnSpPr>
            <p:cNvPr id="8227" name="Straight Connector 266"/>
            <p:cNvCxnSpPr>
              <a:cxnSpLocks noChangeShapeType="1"/>
            </p:cNvCxnSpPr>
            <p:nvPr/>
          </p:nvCxnSpPr>
          <p:spPr bwMode="auto">
            <a:xfrm>
              <a:off x="3830016" y="3801877"/>
              <a:ext cx="1600200" cy="0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 type="diamond" w="sm" len="sm"/>
              <a:tailEnd type="diamond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0" name="Subtitle 5"/>
            <p:cNvSpPr txBox="1">
              <a:spLocks/>
            </p:cNvSpPr>
            <p:nvPr/>
          </p:nvSpPr>
          <p:spPr bwMode="auto">
            <a:xfrm>
              <a:off x="2768018" y="5507378"/>
              <a:ext cx="31899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65000"/>
                <a:buFont typeface="Wingdings" pitchFamily="2" charset="2"/>
                <a:buNone/>
                <a:defRPr/>
              </a:pPr>
              <a:r>
                <a:rPr lang="en-US" sz="1400" kern="0" dirty="0" smtClean="0">
                  <a:latin typeface="+mn-lt"/>
                </a:rPr>
                <a:t>BFS</a:t>
              </a:r>
              <a:endParaRPr lang="en-US" sz="1400" kern="0" dirty="0">
                <a:latin typeface="+mn-lt"/>
              </a:endParaRPr>
            </a:p>
          </p:txBody>
        </p:sp>
        <p:sp>
          <p:nvSpPr>
            <p:cNvPr id="307" name="Subtitle 5"/>
            <p:cNvSpPr txBox="1">
              <a:spLocks/>
            </p:cNvSpPr>
            <p:nvPr/>
          </p:nvSpPr>
          <p:spPr bwMode="auto">
            <a:xfrm>
              <a:off x="7504719" y="5531603"/>
              <a:ext cx="140102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65000"/>
                <a:buFont typeface="Wingdings" pitchFamily="2" charset="2"/>
                <a:buNone/>
                <a:defRPr/>
              </a:pPr>
              <a:r>
                <a:rPr lang="en-US" sz="1400" kern="0" dirty="0" smtClean="0">
                  <a:latin typeface="+mn-lt"/>
                </a:rPr>
                <a:t>Gravitational Force</a:t>
              </a:r>
              <a:endParaRPr lang="en-US" sz="1600" kern="0" dirty="0">
                <a:latin typeface="+mn-lt"/>
              </a:endParaRPr>
            </a:p>
          </p:txBody>
        </p:sp>
        <p:sp>
          <p:nvSpPr>
            <p:cNvPr id="376" name="Subtitle 5"/>
            <p:cNvSpPr txBox="1">
              <a:spLocks/>
            </p:cNvSpPr>
            <p:nvPr/>
          </p:nvSpPr>
          <p:spPr bwMode="auto">
            <a:xfrm>
              <a:off x="5206652" y="5531603"/>
              <a:ext cx="61875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65000"/>
                <a:buFont typeface="Wingdings" pitchFamily="2" charset="2"/>
                <a:buNone/>
                <a:defRPr/>
              </a:pPr>
              <a:r>
                <a:rPr lang="en-US" sz="1400" kern="0" dirty="0" smtClean="0">
                  <a:latin typeface="+mn-lt"/>
                </a:rPr>
                <a:t>BLAST</a:t>
              </a:r>
              <a:r>
                <a:rPr lang="en-US" sz="1600" kern="0" dirty="0" smtClean="0">
                  <a:latin typeface="+mn-lt"/>
                </a:rPr>
                <a:t> </a:t>
              </a:r>
              <a:endParaRPr lang="en-US" sz="1600" kern="0" dirty="0">
                <a:latin typeface="+mn-lt"/>
              </a:endParaRPr>
            </a:p>
          </p:txBody>
        </p:sp>
        <p:cxnSp>
          <p:nvCxnSpPr>
            <p:cNvPr id="8237" name="Straight Arrow Connector 406"/>
            <p:cNvCxnSpPr>
              <a:cxnSpLocks noChangeShapeType="1"/>
              <a:stCxn id="7178" idx="1"/>
            </p:cNvCxnSpPr>
            <p:nvPr/>
          </p:nvCxnSpPr>
          <p:spPr bwMode="auto">
            <a:xfrm flipH="1">
              <a:off x="2696337" y="3766290"/>
              <a:ext cx="691388" cy="712109"/>
            </a:xfrm>
            <a:prstGeom prst="straightConnector1">
              <a:avLst/>
            </a:prstGeom>
            <a:noFill/>
            <a:ln w="152400" algn="ctr">
              <a:solidFill>
                <a:srgbClr val="0070C0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38" name="Straight Arrow Connector 406"/>
            <p:cNvCxnSpPr>
              <a:cxnSpLocks noChangeShapeType="1"/>
              <a:stCxn id="7178" idx="3"/>
            </p:cNvCxnSpPr>
            <p:nvPr/>
          </p:nvCxnSpPr>
          <p:spPr bwMode="auto">
            <a:xfrm>
              <a:off x="5746750" y="3766290"/>
              <a:ext cx="911987" cy="712109"/>
            </a:xfrm>
            <a:prstGeom prst="straightConnector1">
              <a:avLst/>
            </a:prstGeom>
            <a:noFill/>
            <a:ln w="152400" algn="ctr">
              <a:solidFill>
                <a:srgbClr val="0070C0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9" name="Subtitle 5"/>
            <p:cNvSpPr txBox="1">
              <a:spLocks/>
            </p:cNvSpPr>
            <p:nvPr/>
          </p:nvSpPr>
          <p:spPr bwMode="auto">
            <a:xfrm>
              <a:off x="331838" y="5815330"/>
              <a:ext cx="80951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65000"/>
                <a:buFont typeface="Wingdings" pitchFamily="2" charset="2"/>
                <a:buNone/>
                <a:defRPr/>
              </a:pPr>
              <a:r>
                <a:rPr lang="en-US" sz="1600" b="1" kern="0" dirty="0" err="1" smtClean="0">
                  <a:latin typeface="+mn-lt"/>
                </a:rPr>
                <a:t>PPModel</a:t>
              </a:r>
              <a:endParaRPr lang="en-US" sz="1600" b="1" kern="0" dirty="0">
                <a:latin typeface="+mn-lt"/>
              </a:endParaRPr>
            </a:p>
          </p:txBody>
        </p:sp>
        <p:sp>
          <p:nvSpPr>
            <p:cNvPr id="341" name="Subtitle 5"/>
            <p:cNvSpPr txBox="1">
              <a:spLocks/>
            </p:cNvSpPr>
            <p:nvPr/>
          </p:nvSpPr>
          <p:spPr bwMode="auto">
            <a:xfrm>
              <a:off x="7527303" y="5802190"/>
              <a:ext cx="93455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65000"/>
                <a:buFont typeface="Wingdings" pitchFamily="2" charset="2"/>
                <a:buNone/>
                <a:defRPr/>
              </a:pPr>
              <a:r>
                <a:rPr lang="en-US" sz="1600" b="1" kern="0" dirty="0" err="1" smtClean="0">
                  <a:latin typeface="+mn-lt"/>
                </a:rPr>
                <a:t>PNBsolver</a:t>
              </a:r>
              <a:endParaRPr lang="en-US" sz="1600" b="1" kern="0" dirty="0">
                <a:latin typeface="+mn-lt"/>
              </a:endParaRPr>
            </a:p>
          </p:txBody>
        </p:sp>
        <p:sp>
          <p:nvSpPr>
            <p:cNvPr id="344" name="Subtitle 5"/>
            <p:cNvSpPr txBox="1">
              <a:spLocks/>
            </p:cNvSpPr>
            <p:nvPr/>
          </p:nvSpPr>
          <p:spPr bwMode="auto">
            <a:xfrm>
              <a:off x="5206652" y="5831580"/>
              <a:ext cx="116057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65000"/>
                <a:buFont typeface="Wingdings" pitchFamily="2" charset="2"/>
                <a:buNone/>
                <a:defRPr/>
              </a:pPr>
              <a:r>
                <a:rPr lang="en-US" sz="1600" b="1" kern="0" dirty="0" smtClean="0"/>
                <a:t>SDL &amp; WDL</a:t>
              </a:r>
              <a:endParaRPr lang="en-US" sz="1600" b="1" kern="0" dirty="0">
                <a:latin typeface="+mn-lt"/>
              </a:endParaRPr>
            </a:p>
          </p:txBody>
        </p:sp>
        <p:sp>
          <p:nvSpPr>
            <p:cNvPr id="299" name="Subtitle 5"/>
            <p:cNvSpPr txBox="1">
              <a:spLocks/>
            </p:cNvSpPr>
            <p:nvPr/>
          </p:nvSpPr>
          <p:spPr bwMode="auto">
            <a:xfrm>
              <a:off x="371226" y="5493887"/>
              <a:ext cx="103233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65000"/>
                <a:buFont typeface="Wingdings" pitchFamily="2" charset="2"/>
                <a:buNone/>
                <a:defRPr/>
              </a:pPr>
              <a:r>
                <a:rPr lang="en-US" sz="1400" kern="0" dirty="0" smtClean="0">
                  <a:latin typeface="+mn-lt"/>
                </a:rPr>
                <a:t>IS Benchmark</a:t>
              </a:r>
              <a:endParaRPr lang="en-US" sz="1400" kern="0" dirty="0">
                <a:latin typeface="+mn-lt"/>
              </a:endParaRPr>
            </a:p>
          </p:txBody>
        </p:sp>
        <p:sp>
          <p:nvSpPr>
            <p:cNvPr id="420" name="Subtitle 5"/>
            <p:cNvSpPr txBox="1">
              <a:spLocks/>
            </p:cNvSpPr>
            <p:nvPr/>
          </p:nvSpPr>
          <p:spPr bwMode="auto">
            <a:xfrm>
              <a:off x="2747989" y="5810314"/>
              <a:ext cx="108202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65000"/>
                <a:buFont typeface="Wingdings" pitchFamily="2" charset="2"/>
                <a:buNone/>
                <a:defRPr/>
              </a:pPr>
              <a:r>
                <a:rPr lang="en-US" sz="1600" b="1" dirty="0" err="1" smtClean="0"/>
                <a:t>MapRedoop</a:t>
              </a:r>
              <a:endParaRPr lang="en-US" sz="1600" b="1" dirty="0"/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756" y="4637362"/>
              <a:ext cx="1315174" cy="8914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6134" y="4649177"/>
              <a:ext cx="1341764" cy="8796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5" name="Picture 2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4650" y="4589536"/>
              <a:ext cx="802653" cy="9420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4629" y="4680901"/>
              <a:ext cx="1262316" cy="8264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33" name="Slide Number Placeholder 3"/>
          <p:cNvSpPr txBox="1">
            <a:spLocks/>
          </p:cNvSpPr>
          <p:nvPr/>
        </p:nvSpPr>
        <p:spPr>
          <a:xfrm>
            <a:off x="7543800" y="6264275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96B04E-A84C-4A69-8FD1-8BD16F78449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69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172200"/>
            <a:ext cx="6781800" cy="5334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PPModel</a:t>
            </a:r>
            <a:r>
              <a:rPr lang="en-US" sz="2800" dirty="0" smtClean="0"/>
              <a:t> in Action</a:t>
            </a:r>
            <a:endParaRPr lang="en-US" sz="2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516284"/>
              </p:ext>
            </p:extLst>
          </p:nvPr>
        </p:nvGraphicFramePr>
        <p:xfrm>
          <a:off x="609600" y="685800"/>
          <a:ext cx="78486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264275"/>
            <a:ext cx="762000" cy="365125"/>
          </a:xfrm>
        </p:spPr>
        <p:txBody>
          <a:bodyPr/>
          <a:lstStyle/>
          <a:p>
            <a:fld id="{FF96B04E-A84C-4A69-8FD1-8BD16F78449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70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172200"/>
            <a:ext cx="7239000" cy="533400"/>
          </a:xfrm>
        </p:spPr>
        <p:txBody>
          <a:bodyPr>
            <a:normAutofit/>
          </a:bodyPr>
          <a:lstStyle/>
          <a:p>
            <a:r>
              <a:rPr lang="en-US" sz="2800" dirty="0" err="1"/>
              <a:t>PPModel</a:t>
            </a:r>
            <a:r>
              <a:rPr lang="en-US" sz="2800" dirty="0"/>
              <a:t> in Action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556770" y="6264275"/>
            <a:ext cx="762000" cy="365125"/>
          </a:xfrm>
        </p:spPr>
        <p:txBody>
          <a:bodyPr/>
          <a:lstStyle/>
          <a:p>
            <a:fld id="{FF96B04E-A84C-4A69-8FD1-8BD16F784494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7" t="13787" r="69077" b="8967"/>
          <a:stretch/>
        </p:blipFill>
        <p:spPr bwMode="auto">
          <a:xfrm>
            <a:off x="1429966" y="609600"/>
            <a:ext cx="6248400" cy="544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384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172200"/>
            <a:ext cx="7239000" cy="533400"/>
          </a:xfrm>
        </p:spPr>
        <p:txBody>
          <a:bodyPr>
            <a:normAutofit/>
          </a:bodyPr>
          <a:lstStyle/>
          <a:p>
            <a:r>
              <a:rPr lang="en-US" sz="2800" dirty="0" err="1"/>
              <a:t>PPModel</a:t>
            </a:r>
            <a:r>
              <a:rPr lang="en-US" sz="2800" dirty="0"/>
              <a:t> in Action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556770" y="6172200"/>
            <a:ext cx="762000" cy="365125"/>
          </a:xfrm>
        </p:spPr>
        <p:txBody>
          <a:bodyPr/>
          <a:lstStyle/>
          <a:p>
            <a:fld id="{FF96B04E-A84C-4A69-8FD1-8BD16F784494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7" t="13787" r="69077" b="8967"/>
          <a:stretch/>
        </p:blipFill>
        <p:spPr bwMode="auto">
          <a:xfrm>
            <a:off x="-703782" y="-990600"/>
            <a:ext cx="9966135" cy="868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667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172200"/>
            <a:ext cx="6781800" cy="5334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PPModel</a:t>
            </a:r>
            <a:r>
              <a:rPr lang="en-US" sz="2800" dirty="0" smtClean="0"/>
              <a:t> Summary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543800" y="6264275"/>
            <a:ext cx="762000" cy="365125"/>
          </a:xfrm>
        </p:spPr>
        <p:txBody>
          <a:bodyPr/>
          <a:lstStyle/>
          <a:p>
            <a:fld id="{FF96B04E-A84C-4A69-8FD1-8BD16F784494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5161" y="919877"/>
            <a:ext cx="814543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PPModel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designed to assist programmers while porting a program from a sequential to a parallel version, or from one parallel library to another parallel library. </a:t>
            </a:r>
          </a:p>
          <a:p>
            <a:pPr marL="457200" indent="-223838" algn="just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Using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PPModel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 programmer can generate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OpenMP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(shared), MPI (distributed), and CUDA (GPU) templates. </a:t>
            </a:r>
          </a:p>
          <a:p>
            <a:pPr marL="457200" indent="-223838" algn="just">
              <a:buFont typeface="Arial" pitchFamily="34" charset="0"/>
              <a:buChar char="•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PPModel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can be extended easily by adding more templates for the target paradigm. </a:t>
            </a:r>
          </a:p>
          <a:p>
            <a:pPr marL="457200" indent="-223838" algn="just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Our approach is demonstrated with an Integer Sorting (IS) benchmark program. The benchmark executed 5x faster than the sequential version and 1.5x than the existing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OpenMP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implementation.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1601" y="3733800"/>
            <a:ext cx="753583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/>
              <a:t>Publications</a:t>
            </a:r>
            <a:endParaRPr lang="en-US" sz="1600" b="1" dirty="0"/>
          </a:p>
          <a:p>
            <a:pPr marL="171450" indent="-171450" algn="just">
              <a:buFont typeface="Arial" pitchFamily="34" charset="0"/>
              <a:buChar char="•"/>
            </a:pPr>
            <a:r>
              <a:rPr lang="en-US" sz="1200" b="1" dirty="0" err="1" smtClean="0"/>
              <a:t>Ferosh</a:t>
            </a:r>
            <a:r>
              <a:rPr lang="en-US" sz="1200" b="1" dirty="0" smtClean="0"/>
              <a:t> </a:t>
            </a:r>
            <a:r>
              <a:rPr lang="en-US" sz="1200" b="1" dirty="0"/>
              <a:t>Jacob</a:t>
            </a:r>
            <a:r>
              <a:rPr lang="en-US" sz="1200" dirty="0"/>
              <a:t>, </a:t>
            </a:r>
            <a:r>
              <a:rPr lang="en-US" sz="1200" dirty="0" smtClean="0"/>
              <a:t>Jeff Gray</a:t>
            </a:r>
            <a:r>
              <a:rPr lang="en-US" sz="1200" dirty="0"/>
              <a:t>, </a:t>
            </a:r>
            <a:r>
              <a:rPr lang="en-US" sz="1200" dirty="0" smtClean="0"/>
              <a:t>Jeffrey </a:t>
            </a:r>
            <a:r>
              <a:rPr lang="en-US" sz="1200" dirty="0"/>
              <a:t>C. Carver, Marjan Mernik, and </a:t>
            </a:r>
            <a:r>
              <a:rPr lang="en-US" sz="1200" dirty="0" err="1"/>
              <a:t>Purushotham</a:t>
            </a:r>
            <a:r>
              <a:rPr lang="en-US" sz="1200" dirty="0"/>
              <a:t> </a:t>
            </a:r>
            <a:r>
              <a:rPr lang="en-US" sz="1200" dirty="0" smtClean="0"/>
              <a:t>Bangalore, “</a:t>
            </a:r>
            <a:r>
              <a:rPr lang="en-US" sz="1200" dirty="0" err="1" smtClean="0"/>
              <a:t>PPModel</a:t>
            </a:r>
            <a:r>
              <a:rPr lang="en-US" sz="1200" dirty="0"/>
              <a:t>: A Modeling Tool for Source Code Maintenance and Optimization of Parallel Programs</a:t>
            </a:r>
            <a:r>
              <a:rPr lang="en-US" sz="1200" dirty="0" smtClean="0"/>
              <a:t>,” </a:t>
            </a:r>
            <a:r>
              <a:rPr lang="en-US" sz="1200" i="1" dirty="0" smtClean="0"/>
              <a:t>The </a:t>
            </a:r>
            <a:r>
              <a:rPr lang="en-US" sz="1200" i="1" dirty="0"/>
              <a:t>Journal of Supercomputing</a:t>
            </a:r>
            <a:r>
              <a:rPr lang="en-US" sz="1200" dirty="0"/>
              <a:t>, vol. 62, no 3, 2012, pp. 1560-1582</a:t>
            </a:r>
            <a:r>
              <a:rPr lang="en-US" sz="1200" dirty="0" smtClean="0"/>
              <a:t>.</a:t>
            </a:r>
          </a:p>
          <a:p>
            <a:pPr marL="171450" indent="-171450" algn="just">
              <a:buFont typeface="Arial" pitchFamily="34" charset="0"/>
              <a:buChar char="•"/>
            </a:pPr>
            <a:endParaRPr lang="en-US" sz="1200" dirty="0" smtClean="0"/>
          </a:p>
          <a:p>
            <a:pPr marL="171450" indent="-171450" algn="just">
              <a:buFont typeface="Arial" pitchFamily="34" charset="0"/>
              <a:buChar char="•"/>
            </a:pPr>
            <a:r>
              <a:rPr lang="en-US" sz="1200" b="1" dirty="0" err="1"/>
              <a:t>Ferosh</a:t>
            </a:r>
            <a:r>
              <a:rPr lang="en-US" sz="1200" b="1" dirty="0"/>
              <a:t> Jacob</a:t>
            </a:r>
            <a:r>
              <a:rPr lang="en-US" sz="1200" dirty="0"/>
              <a:t>, Yu Sun, </a:t>
            </a:r>
            <a:r>
              <a:rPr lang="en-US" sz="1200" dirty="0" smtClean="0"/>
              <a:t>Jeff </a:t>
            </a:r>
            <a:r>
              <a:rPr lang="en-US" sz="1200" dirty="0"/>
              <a:t>Gray, and </a:t>
            </a:r>
            <a:r>
              <a:rPr lang="en-US" sz="1200" dirty="0" err="1"/>
              <a:t>Purushotham</a:t>
            </a:r>
            <a:r>
              <a:rPr lang="en-US" sz="1200" dirty="0"/>
              <a:t> Bangalore, </a:t>
            </a:r>
            <a:r>
              <a:rPr lang="en-US" sz="1200" dirty="0" smtClean="0"/>
              <a:t>“A Platform-independent </a:t>
            </a:r>
            <a:r>
              <a:rPr lang="en-US" sz="1200" dirty="0"/>
              <a:t>T</a:t>
            </a:r>
            <a:r>
              <a:rPr lang="en-US" sz="1200" dirty="0" smtClean="0"/>
              <a:t>ool for Modeling </a:t>
            </a:r>
            <a:r>
              <a:rPr lang="en-US" sz="1200" dirty="0"/>
              <a:t>P</a:t>
            </a:r>
            <a:r>
              <a:rPr lang="en-US" sz="1200" dirty="0" smtClean="0"/>
              <a:t>arallel Programs,” </a:t>
            </a:r>
            <a:r>
              <a:rPr lang="en-US" sz="1200" dirty="0"/>
              <a:t>in </a:t>
            </a:r>
            <a:r>
              <a:rPr lang="en-US" sz="1200" i="1" dirty="0"/>
              <a:t>Proceedings of the </a:t>
            </a:r>
            <a:r>
              <a:rPr lang="en-US" sz="1200" i="1" dirty="0" smtClean="0"/>
              <a:t>49</a:t>
            </a:r>
            <a:r>
              <a:rPr lang="en-US" sz="1200" i="1" baseline="30000" dirty="0" smtClean="0"/>
              <a:t>th</a:t>
            </a:r>
            <a:r>
              <a:rPr lang="en-US" sz="1200" i="1" dirty="0" smtClean="0"/>
              <a:t>  ACM Southeast </a:t>
            </a:r>
            <a:r>
              <a:rPr lang="en-US" sz="1200" i="1" dirty="0"/>
              <a:t>Regional Conference</a:t>
            </a:r>
            <a:r>
              <a:rPr lang="en-US" sz="1200" dirty="0"/>
              <a:t>, </a:t>
            </a:r>
            <a:r>
              <a:rPr lang="en-US" sz="1200" dirty="0" smtClean="0"/>
              <a:t>Kennesaw, GA</a:t>
            </a:r>
            <a:r>
              <a:rPr lang="en-US" sz="1200" dirty="0"/>
              <a:t>, March 2011, pp. 138-143</a:t>
            </a:r>
            <a:r>
              <a:rPr lang="en-US" sz="1200" dirty="0" smtClean="0"/>
              <a:t>.</a:t>
            </a:r>
          </a:p>
          <a:p>
            <a:pPr marL="171450" indent="-171450" algn="just">
              <a:buFont typeface="Arial" pitchFamily="34" charset="0"/>
              <a:buChar char="•"/>
            </a:pPr>
            <a:endParaRPr lang="en-US" sz="1200" dirty="0" smtClean="0"/>
          </a:p>
          <a:p>
            <a:pPr marL="171450" indent="-171450" algn="just">
              <a:buFont typeface="Arial" pitchFamily="34" charset="0"/>
              <a:buChar char="•"/>
            </a:pPr>
            <a:r>
              <a:rPr lang="en-US" sz="1200" b="1" dirty="0" err="1" smtClean="0"/>
              <a:t>Ferosh</a:t>
            </a:r>
            <a:r>
              <a:rPr lang="en-US" sz="1200" b="1" dirty="0" smtClean="0"/>
              <a:t> Jacob</a:t>
            </a:r>
            <a:r>
              <a:rPr lang="en-US" sz="1200" dirty="0" smtClean="0"/>
              <a:t>, Jeff Gray, </a:t>
            </a:r>
            <a:r>
              <a:rPr lang="en-US" sz="1200" dirty="0" err="1" smtClean="0"/>
              <a:t>Purushotham</a:t>
            </a:r>
            <a:r>
              <a:rPr lang="en-US" sz="1200" dirty="0" smtClean="0"/>
              <a:t> Bangalore, and Marjan Mernik, “Refining High </a:t>
            </a:r>
            <a:r>
              <a:rPr lang="en-US" sz="1200" dirty="0"/>
              <a:t>P</a:t>
            </a:r>
            <a:r>
              <a:rPr lang="en-US" sz="1200" dirty="0" smtClean="0"/>
              <a:t>erformance FORTRAN Code from Programming Model </a:t>
            </a:r>
            <a:r>
              <a:rPr lang="en-US" sz="1200" dirty="0"/>
              <a:t>D</a:t>
            </a:r>
            <a:r>
              <a:rPr lang="en-US" sz="1200" dirty="0" smtClean="0"/>
              <a:t>ependencies,” in </a:t>
            </a:r>
            <a:r>
              <a:rPr lang="en-US" sz="1200" i="1" dirty="0" smtClean="0"/>
              <a:t>Proceedings of the 17</a:t>
            </a:r>
            <a:r>
              <a:rPr lang="en-US" sz="1200" i="1" baseline="30000" dirty="0" smtClean="0"/>
              <a:t>th</a:t>
            </a:r>
            <a:r>
              <a:rPr lang="en-US" sz="1200" i="1" dirty="0" smtClean="0"/>
              <a:t> International Conference on High Performance Computing (Student Research Symposium), </a:t>
            </a:r>
            <a:r>
              <a:rPr lang="en-US" sz="1200" dirty="0" smtClean="0"/>
              <a:t>Goa, India, December 2010, pp. 1-5.</a:t>
            </a:r>
            <a:endParaRPr lang="en-US" sz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248400"/>
            <a:ext cx="8077200" cy="457200"/>
          </a:xfrm>
        </p:spPr>
        <p:txBody>
          <a:bodyPr>
            <a:noAutofit/>
          </a:bodyPr>
          <a:lstStyle/>
          <a:p>
            <a:r>
              <a:rPr lang="en-US" sz="2800" dirty="0" err="1"/>
              <a:t>MapRedoop</a:t>
            </a:r>
            <a:r>
              <a:rPr lang="en-US" sz="2800" dirty="0"/>
              <a:t>: </a:t>
            </a:r>
            <a:r>
              <a:rPr lang="en-US" sz="2800" dirty="0" smtClean="0"/>
              <a:t> Algorithm-level </a:t>
            </a:r>
            <a:r>
              <a:rPr lang="en-US" sz="2800" dirty="0"/>
              <a:t>Modeling</a:t>
            </a: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8370015"/>
              </p:ext>
            </p:extLst>
          </p:nvPr>
        </p:nvGraphicFramePr>
        <p:xfrm>
          <a:off x="838200" y="762000"/>
          <a:ext cx="7391399" cy="4800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9215"/>
                <a:gridCol w="3615359"/>
                <a:gridCol w="1606825"/>
              </a:tblGrid>
              <a:tr h="144568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Domain (Abstraction level)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Application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Solution</a:t>
                      </a:r>
                      <a:endParaRPr lang="en-US" dirty="0"/>
                    </a:p>
                  </a:txBody>
                  <a:tcPr anchor="ctr"/>
                </a:tc>
              </a:tr>
              <a:tr h="83758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Code</a:t>
                      </a:r>
                      <a:endParaRPr lang="en-US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 and</a:t>
                      </a:r>
                      <a:r>
                        <a:rPr lang="en-US" b="1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FORTRAN programs</a:t>
                      </a:r>
                      <a:endParaRPr lang="en-US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PPModel</a:t>
                      </a:r>
                      <a:r>
                        <a:rPr lang="en-US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*</a:t>
                      </a:r>
                      <a:endParaRPr lang="en-US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83758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Algorithm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MapReduce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programs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MapRedoop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*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84216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Program</a:t>
                      </a:r>
                      <a:endParaRPr lang="en-US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Signature Discovery</a:t>
                      </a:r>
                      <a:r>
                        <a:rPr lang="en-US" b="1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programs</a:t>
                      </a:r>
                      <a:endParaRPr lang="en-US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SDL</a:t>
                      </a:r>
                      <a:r>
                        <a:rPr lang="en-US" b="1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&amp; WDL</a:t>
                      </a:r>
                      <a:endParaRPr lang="en-US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83758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Sub-domain</a:t>
                      </a:r>
                      <a:endParaRPr lang="en-US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Nbody</a:t>
                      </a:r>
                      <a:r>
                        <a:rPr lang="en-US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problems</a:t>
                      </a:r>
                      <a:endParaRPr lang="en-US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PNBsolver</a:t>
                      </a:r>
                      <a:endParaRPr lang="en-US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264275"/>
            <a:ext cx="762000" cy="365125"/>
          </a:xfrm>
        </p:spPr>
        <p:txBody>
          <a:bodyPr/>
          <a:lstStyle/>
          <a:p>
            <a:fld id="{FF96B04E-A84C-4A69-8FD1-8BD16F784494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5895201"/>
            <a:ext cx="3834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*Project website: https: //</a:t>
            </a:r>
            <a:r>
              <a:rPr lang="en-US" sz="1200" dirty="0"/>
              <a:t>sites.google.com/site/</a:t>
            </a:r>
            <a:r>
              <a:rPr lang="en-US" sz="1200" dirty="0" err="1"/>
              <a:t>mapredoop</a:t>
            </a:r>
            <a:r>
              <a:rPr lang="en-US" sz="1200" dirty="0"/>
              <a:t>/</a:t>
            </a:r>
          </a:p>
        </p:txBody>
      </p:sp>
      <p:pic>
        <p:nvPicPr>
          <p:cNvPr id="10242" name="Picture 2" descr="https://sites.google.com/site/mapredoop/_/rsrc/1308353344624/mapredoopn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562600"/>
            <a:ext cx="2480819" cy="58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5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248400"/>
            <a:ext cx="6781800" cy="457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Cloud Computing and </a:t>
            </a:r>
            <a:r>
              <a:rPr lang="en-US" sz="2800" dirty="0" err="1" smtClean="0"/>
              <a:t>MapReduce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264275"/>
            <a:ext cx="762000" cy="365125"/>
          </a:xfrm>
        </p:spPr>
        <p:txBody>
          <a:bodyPr/>
          <a:lstStyle/>
          <a:p>
            <a:fld id="{FF96B04E-A84C-4A69-8FD1-8BD16F784494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8196" name="Picture 4" descr="http://www.cio-weblog.com/wp-content/uploads/Amazon_WebServic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54885"/>
            <a:ext cx="1752600" cy="71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lucidworks.com/sites/default/files/windows-az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1308481"/>
            <a:ext cx="1832268" cy="103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cloud.google.com/i/l-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889507"/>
            <a:ext cx="2028258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://hadoop.apache.org/images/hadoop-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859436"/>
            <a:ext cx="2857500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http://www.eucalyptus.com/sites/all/img/logos/eucalyptus-logo-340x3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67" y="3836084"/>
            <a:ext cx="3238500" cy="34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29400" y="3809653"/>
            <a:ext cx="1005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Iaas</a:t>
            </a:r>
            <a:endParaRPr lang="en-US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798249" y="4178985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/>
              <a:t>P</a:t>
            </a:r>
            <a:r>
              <a:rPr lang="en-US" sz="3600" b="1" dirty="0" err="1" smtClean="0"/>
              <a:t>aas</a:t>
            </a:r>
            <a:endParaRPr lang="en-US" sz="3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069724" y="4382869"/>
            <a:ext cx="1082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Saas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50248" y="2859436"/>
            <a:ext cx="65264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our context…</a:t>
            </a:r>
          </a:p>
          <a:p>
            <a:endParaRPr lang="en-US" sz="2400" dirty="0"/>
          </a:p>
          <a:p>
            <a:pPr algn="just"/>
            <a:r>
              <a:rPr lang="en-US" sz="2400" dirty="0" smtClean="0"/>
              <a:t>Cloud Computing is a special infrastructure for executing  specific HPC programs written using the </a:t>
            </a:r>
            <a:r>
              <a:rPr lang="en-US" sz="2400" dirty="0" err="1" smtClean="0"/>
              <a:t>MapReduce</a:t>
            </a:r>
            <a:r>
              <a:rPr lang="en-US" sz="2400" dirty="0" smtClean="0"/>
              <a:t> style of programming.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5312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172200"/>
            <a:ext cx="6781800" cy="5334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MapReduce</a:t>
            </a:r>
            <a:r>
              <a:rPr lang="en-US" sz="2800" dirty="0" smtClean="0"/>
              <a:t>:</a:t>
            </a:r>
            <a:r>
              <a:rPr lang="en-US" sz="2800" dirty="0"/>
              <a:t> </a:t>
            </a:r>
            <a:r>
              <a:rPr lang="en-US" sz="2800" dirty="0" smtClean="0"/>
              <a:t> A Quick </a:t>
            </a:r>
            <a:r>
              <a:rPr lang="en-US" sz="2800" dirty="0"/>
              <a:t>R</a:t>
            </a:r>
            <a:r>
              <a:rPr lang="en-US" sz="2800" dirty="0" smtClean="0"/>
              <a:t>eview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264275"/>
            <a:ext cx="762000" cy="365125"/>
          </a:xfrm>
        </p:spPr>
        <p:txBody>
          <a:bodyPr/>
          <a:lstStyle/>
          <a:p>
            <a:fld id="{FF96B04E-A84C-4A69-8FD1-8BD16F784494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34439" y="1492984"/>
            <a:ext cx="7924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 smtClean="0"/>
          </a:p>
          <a:p>
            <a:r>
              <a:rPr lang="en-US" sz="2800" b="1" dirty="0" err="1" smtClean="0"/>
              <a:t>MapReduce</a:t>
            </a:r>
            <a:r>
              <a:rPr lang="en-US" dirty="0" smtClean="0"/>
              <a:t> model </a:t>
            </a:r>
            <a:r>
              <a:rPr lang="en-US" dirty="0"/>
              <a:t>allows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1) partitioning the problem into smaller </a:t>
            </a:r>
            <a:r>
              <a:rPr lang="en-US" dirty="0" smtClean="0"/>
              <a:t>sub-problems</a:t>
            </a:r>
          </a:p>
          <a:p>
            <a:r>
              <a:rPr lang="en-US" dirty="0"/>
              <a:t> </a:t>
            </a:r>
            <a:r>
              <a:rPr lang="en-US" dirty="0" smtClean="0"/>
              <a:t>2</a:t>
            </a:r>
            <a:r>
              <a:rPr lang="en-US" dirty="0"/>
              <a:t>) solving the </a:t>
            </a:r>
            <a:r>
              <a:rPr lang="en-US" dirty="0" smtClean="0"/>
              <a:t>sub-problems</a:t>
            </a:r>
          </a:p>
          <a:p>
            <a:r>
              <a:rPr lang="en-US" dirty="0"/>
              <a:t> </a:t>
            </a:r>
            <a:r>
              <a:rPr lang="en-US" dirty="0" smtClean="0"/>
              <a:t>3</a:t>
            </a:r>
            <a:r>
              <a:rPr lang="en-US" dirty="0"/>
              <a:t>) combining the results from the smaller sub-problems to solve the original </a:t>
            </a:r>
            <a:r>
              <a:rPr lang="en-US" dirty="0" smtClean="0"/>
              <a:t>issue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34439" y="3960674"/>
            <a:ext cx="7772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MapReduce</a:t>
            </a:r>
            <a:r>
              <a:rPr lang="en-US" dirty="0" smtClean="0"/>
              <a:t> </a:t>
            </a:r>
            <a:r>
              <a:rPr lang="en-US" dirty="0"/>
              <a:t>involves two main computations</a:t>
            </a:r>
            <a:r>
              <a:rPr lang="en-US" dirty="0" smtClean="0"/>
              <a:t>: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Map</a:t>
            </a:r>
            <a:r>
              <a:rPr lang="en-US" dirty="0"/>
              <a:t>: implements the computation logic for the sub-problem; </a:t>
            </a:r>
            <a:r>
              <a:rPr lang="en-US" dirty="0" smtClean="0"/>
              <a:t>and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Reduce</a:t>
            </a:r>
            <a:r>
              <a:rPr lang="en-US" dirty="0"/>
              <a:t>: implements the logic for combining the sub-problems to solve the larger </a:t>
            </a:r>
            <a:r>
              <a:rPr lang="en-US" dirty="0" smtClean="0"/>
              <a:t>problem</a:t>
            </a:r>
            <a:endParaRPr lang="en-US" dirty="0"/>
          </a:p>
        </p:txBody>
      </p:sp>
      <p:pic>
        <p:nvPicPr>
          <p:cNvPr id="3075" name="Picture 3" descr="C:\Users\fjacob\AppData\Local\Microsoft\Windows\Temporary Internet Files\Content.IE5\X7802ITZ\MP90038776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1000"/>
            <a:ext cx="2226206" cy="163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fjacob\AppData\Local\Microsoft\Windows\Temporary Internet Files\Content.IE5\C4FUECG1\MP90038274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1862846" cy="133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67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172200"/>
            <a:ext cx="7121559" cy="533400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MapReduce</a:t>
            </a:r>
            <a:r>
              <a:rPr lang="en-US" sz="2800" dirty="0" smtClean="0"/>
              <a:t> Implementation in Java (</a:t>
            </a:r>
            <a:r>
              <a:rPr lang="en-US" sz="2800" dirty="0" err="1" smtClean="0"/>
              <a:t>Hadoop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248400"/>
            <a:ext cx="762000" cy="365125"/>
          </a:xfrm>
        </p:spPr>
        <p:txBody>
          <a:bodyPr/>
          <a:lstStyle/>
          <a:p>
            <a:fld id="{FF96B04E-A84C-4A69-8FD1-8BD16F784494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2000" y="1066800"/>
            <a:ext cx="8001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Accidental complexity: </a:t>
            </a:r>
          </a:p>
          <a:p>
            <a:r>
              <a:rPr lang="en-US" sz="3600" b="1" dirty="0" smtClean="0"/>
              <a:t>Input Structure  </a:t>
            </a:r>
          </a:p>
          <a:p>
            <a:pPr algn="just"/>
            <a:endParaRPr lang="en-US" b="1" dirty="0"/>
          </a:p>
          <a:p>
            <a:pPr algn="just"/>
            <a:r>
              <a:rPr lang="en-US" dirty="0" smtClean="0"/>
              <a:t>Mahout </a:t>
            </a:r>
            <a:r>
              <a:rPr lang="en-US" dirty="0"/>
              <a:t>(a library for machine learning </a:t>
            </a:r>
            <a:r>
              <a:rPr lang="en-US" dirty="0" smtClean="0"/>
              <a:t>and data-mining programs) expects </a:t>
            </a:r>
            <a:r>
              <a:rPr lang="en-US" dirty="0"/>
              <a:t>a vector as an input; </a:t>
            </a:r>
            <a:r>
              <a:rPr lang="en-US" dirty="0" smtClean="0"/>
              <a:t>however</a:t>
            </a:r>
            <a:r>
              <a:rPr lang="en-US" dirty="0"/>
              <a:t>, if the input structure </a:t>
            </a:r>
            <a:r>
              <a:rPr lang="en-US" dirty="0" smtClean="0"/>
              <a:t>differs, the </a:t>
            </a:r>
            <a:r>
              <a:rPr lang="en-US" dirty="0"/>
              <a:t>programmer has to rewrite the file to match the structure that Mahout </a:t>
            </a:r>
            <a:r>
              <a:rPr lang="en-US" dirty="0" smtClean="0"/>
              <a:t>supports.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0" y="3352800"/>
            <a:ext cx="15939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&lt;x1,x2,x3&gt;</a:t>
            </a:r>
          </a:p>
          <a:p>
            <a:r>
              <a:rPr lang="en-US" dirty="0" smtClean="0"/>
              <a:t>  x1 x2 x3</a:t>
            </a:r>
          </a:p>
          <a:p>
            <a:r>
              <a:rPr lang="en-US" dirty="0" smtClean="0"/>
              <a:t>  x1,x2,x3</a:t>
            </a:r>
          </a:p>
          <a:p>
            <a:r>
              <a:rPr lang="en-US" dirty="0" smtClean="0"/>
              <a:t>  x1-x2-x3</a:t>
            </a:r>
          </a:p>
          <a:p>
            <a:r>
              <a:rPr lang="en-US" dirty="0" smtClean="0"/>
              <a:t> [x1,x2,x3]</a:t>
            </a:r>
          </a:p>
          <a:p>
            <a:r>
              <a:rPr lang="en-US" dirty="0" smtClean="0"/>
              <a:t>{x1,x2,x3}</a:t>
            </a:r>
          </a:p>
          <a:p>
            <a:r>
              <a:rPr lang="en-US" dirty="0" smtClean="0"/>
              <a:t> {x1 x2 x3}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4145696"/>
            <a:ext cx="1593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dirty="0" smtClean="0"/>
              <a:t>1,2,3</a:t>
            </a:r>
            <a:r>
              <a:rPr lang="en-US" dirty="0"/>
              <a:t>)</a:t>
            </a:r>
          </a:p>
        </p:txBody>
      </p:sp>
      <p:sp>
        <p:nvSpPr>
          <p:cNvPr id="10" name="Left-Right Arrow 9"/>
          <p:cNvSpPr/>
          <p:nvPr/>
        </p:nvSpPr>
        <p:spPr>
          <a:xfrm>
            <a:off x="2667000" y="4183796"/>
            <a:ext cx="1835082" cy="2931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:\Users\fjacob\AppData\Local\Microsoft\Windows\Temporary Internet Files\Content.IE5\TRO1MO8M\MP90040185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880993"/>
            <a:ext cx="2052130" cy="136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77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172200"/>
            <a:ext cx="7391400" cy="533400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MapReduce</a:t>
            </a:r>
            <a:r>
              <a:rPr lang="en-US" sz="2800" dirty="0" smtClean="0"/>
              <a:t> Implementation in Java (</a:t>
            </a:r>
            <a:r>
              <a:rPr lang="en-US" sz="2800" dirty="0" err="1" smtClean="0"/>
              <a:t>Hadoop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264275"/>
            <a:ext cx="762000" cy="365125"/>
          </a:xfrm>
        </p:spPr>
        <p:txBody>
          <a:bodyPr/>
          <a:lstStyle/>
          <a:p>
            <a:fld id="{FF96B04E-A84C-4A69-8FD1-8BD16F784494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17872" y="1066800"/>
            <a:ext cx="7187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Program Comprehension: </a:t>
            </a:r>
          </a:p>
          <a:p>
            <a:r>
              <a:rPr lang="en-US" sz="3600" b="1" dirty="0" smtClean="0"/>
              <a:t>Where are my key classes? </a:t>
            </a:r>
          </a:p>
          <a:p>
            <a:pPr algn="just"/>
            <a:endParaRPr lang="en-US" b="1" dirty="0" smtClean="0"/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Currently, the </a:t>
            </a:r>
            <a:r>
              <a:rPr lang="en-US" dirty="0" err="1"/>
              <a:t>MapReduce</a:t>
            </a:r>
            <a:r>
              <a:rPr lang="en-US" dirty="0"/>
              <a:t> programmer has to search within the source code to identify the mapper </a:t>
            </a:r>
            <a:r>
              <a:rPr lang="en-US" dirty="0" smtClean="0"/>
              <a:t>and the </a:t>
            </a:r>
            <a:r>
              <a:rPr lang="en-US" dirty="0"/>
              <a:t>reducer (and depending on the program, the </a:t>
            </a:r>
            <a:r>
              <a:rPr lang="en-US" dirty="0" err="1"/>
              <a:t>partitioner</a:t>
            </a:r>
            <a:r>
              <a:rPr lang="en-US" dirty="0"/>
              <a:t> and combiner</a:t>
            </a:r>
            <a:r>
              <a:rPr lang="en-US" dirty="0" smtClean="0"/>
              <a:t>).</a:t>
            </a:r>
          </a:p>
          <a:p>
            <a:endParaRPr lang="en-US" b="1" dirty="0"/>
          </a:p>
          <a:p>
            <a:pPr algn="just"/>
            <a:r>
              <a:rPr lang="en-US" dirty="0" smtClean="0"/>
              <a:t>There is no central place where the required input values for each </a:t>
            </a:r>
            <a:r>
              <a:rPr lang="en-US" dirty="0"/>
              <a:t>of </a:t>
            </a:r>
            <a:r>
              <a:rPr lang="en-US" dirty="0" smtClean="0"/>
              <a:t>these classes can </a:t>
            </a:r>
            <a:r>
              <a:rPr lang="en-US" dirty="0"/>
              <a:t>be identified in order to increase program </a:t>
            </a:r>
            <a:r>
              <a:rPr lang="en-US" dirty="0" smtClean="0"/>
              <a:t>comprehension.</a:t>
            </a:r>
          </a:p>
        </p:txBody>
      </p:sp>
      <p:pic>
        <p:nvPicPr>
          <p:cNvPr id="5122" name="Picture 2" descr="C:\Users\fjacob\AppData\Local\Microsoft\Windows\Temporary Internet Files\Content.IE5\C4FUECG1\MC900433829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404" y="9144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98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172200"/>
            <a:ext cx="7391400" cy="533400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MapReduce</a:t>
            </a:r>
            <a:r>
              <a:rPr lang="en-US" sz="2800" dirty="0" smtClean="0"/>
              <a:t> Implementation in Java (</a:t>
            </a:r>
            <a:r>
              <a:rPr lang="en-US" sz="2800" dirty="0" err="1" smtClean="0"/>
              <a:t>Hadoop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264275"/>
            <a:ext cx="762000" cy="365125"/>
          </a:xfrm>
        </p:spPr>
        <p:txBody>
          <a:bodyPr/>
          <a:lstStyle/>
          <a:p>
            <a:fld id="{FF96B04E-A84C-4A69-8FD1-8BD16F784494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17872" y="1066800"/>
            <a:ext cx="718792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Error Checking:</a:t>
            </a:r>
          </a:p>
          <a:p>
            <a:r>
              <a:rPr lang="en-US" sz="3600" b="1" dirty="0" smtClean="0"/>
              <a:t>Improper </a:t>
            </a:r>
            <a:r>
              <a:rPr lang="en-US" sz="3600" b="1" dirty="0"/>
              <a:t>V</a:t>
            </a:r>
            <a:r>
              <a:rPr lang="en-US" sz="3600" b="1" dirty="0" smtClean="0"/>
              <a:t>alidation </a:t>
            </a:r>
          </a:p>
          <a:p>
            <a:endParaRPr lang="en-US" b="1" dirty="0" smtClean="0"/>
          </a:p>
          <a:p>
            <a:pPr algn="just"/>
            <a:r>
              <a:rPr lang="en-US" dirty="0"/>
              <a:t>Because the input and output for each class (mapper, </a:t>
            </a:r>
            <a:r>
              <a:rPr lang="en-US" dirty="0" err="1" smtClean="0"/>
              <a:t>partitioner</a:t>
            </a:r>
            <a:r>
              <a:rPr lang="en-US" dirty="0" smtClean="0"/>
              <a:t>, combiner</a:t>
            </a:r>
            <a:r>
              <a:rPr lang="en-US" dirty="0"/>
              <a:t>, and reducer) are declared separately, </a:t>
            </a:r>
            <a:r>
              <a:rPr lang="en-US" dirty="0" smtClean="0"/>
              <a:t>mistakes </a:t>
            </a:r>
            <a:r>
              <a:rPr lang="en-US" dirty="0"/>
              <a:t>are not identified until the entire program is executed</a:t>
            </a:r>
            <a:r>
              <a:rPr lang="en-US" dirty="0" smtClean="0"/>
              <a:t>.</a:t>
            </a:r>
          </a:p>
          <a:p>
            <a:endParaRPr lang="en-US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change </a:t>
            </a:r>
            <a:r>
              <a:rPr lang="en-US" sz="1600" dirty="0" smtClean="0"/>
              <a:t>instance </a:t>
            </a:r>
            <a:r>
              <a:rPr lang="en-US" sz="1600" dirty="0"/>
              <a:t>of the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IntWritable</a:t>
            </a:r>
            <a:r>
              <a:rPr lang="en-US" sz="1600" dirty="0"/>
              <a:t> data type to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FloatWritable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t</a:t>
            </a:r>
            <a:r>
              <a:rPr lang="en-US" sz="1600" dirty="0" smtClean="0"/>
              <a:t>ype </a:t>
            </a:r>
            <a:r>
              <a:rPr lang="en-US" sz="1600" dirty="0"/>
              <a:t>mismatch in key from </a:t>
            </a:r>
            <a:r>
              <a:rPr lang="en-US" sz="1600" dirty="0" smtClean="0"/>
              <a:t>map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output </a:t>
            </a:r>
            <a:r>
              <a:rPr lang="en-US" sz="1600" dirty="0"/>
              <a:t>of the mapper must match the type </a:t>
            </a:r>
            <a:r>
              <a:rPr lang="en-US" sz="1600" dirty="0" smtClean="0"/>
              <a:t>of the </a:t>
            </a:r>
            <a:r>
              <a:rPr lang="en-US" sz="1600" dirty="0"/>
              <a:t>input of the reducer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1600" dirty="0" smtClean="0"/>
          </a:p>
        </p:txBody>
      </p:sp>
      <p:pic>
        <p:nvPicPr>
          <p:cNvPr id="6148" name="Picture 4" descr="C:\Users\fjacob\AppData\Local\Microsoft\Windows\Temporary Internet Files\Content.IE5\TRO1MO8M\MC90044874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262" y="584200"/>
            <a:ext cx="1752600" cy="11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97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172200"/>
            <a:ext cx="6781800" cy="533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Parallel Programming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543800" y="6264275"/>
            <a:ext cx="762000" cy="365125"/>
          </a:xfrm>
        </p:spPr>
        <p:txBody>
          <a:bodyPr/>
          <a:lstStyle/>
          <a:p>
            <a:fld id="{FF96B04E-A84C-4A69-8FD1-8BD16F78449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81700" y="2429470"/>
            <a:ext cx="2857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Introduction of multi-core processors has increased the computational power.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81700" y="3886200"/>
            <a:ext cx="28950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Parallel programming has emerged as one of the essential skills needed by next generation software engineers. </a:t>
            </a:r>
          </a:p>
        </p:txBody>
      </p:sp>
      <p:pic>
        <p:nvPicPr>
          <p:cNvPr id="1026" name="Picture 2" descr="https://encrypted-tbn1.google.com/images?q=tbn:ANd9GcRxXTC3bi-0LQ4fjdHhJ7JLRIPqhVsA7UQgZOI7iPKc8Y5Wy-N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"/>
            <a:ext cx="1371600" cy="92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2.google.com/images?q=tbn:ANd9GcTZKvr26Rof4gzQNdK4ByOp5hWvFLycf9d5FoWZPDQBq3yNXf1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744657"/>
            <a:ext cx="924976" cy="71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docs.nvidia.com/cuda/cuda-c-programming-guide/graphics/floating-point-operations-per-secon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05" y="1921761"/>
            <a:ext cx="4814495" cy="379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38600" y="496475"/>
            <a:ext cx="487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Multicore processors have gained much popularity recently as semiconductor </a:t>
            </a:r>
            <a:r>
              <a:rPr lang="en-US" dirty="0" smtClean="0"/>
              <a:t>manufactures battle </a:t>
            </a:r>
            <a:r>
              <a:rPr lang="en-US" dirty="0"/>
              <a:t>the “power wall” by introducing chips with two (dual) to four (quad) </a:t>
            </a:r>
            <a:r>
              <a:rPr lang="en-US" dirty="0" smtClean="0"/>
              <a:t>processors.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5867400"/>
            <a:ext cx="29377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*Plot taken from NVIDIA CUDA user guide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4208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05400"/>
            <a:ext cx="6781800" cy="16002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Hadoop</a:t>
            </a:r>
            <a:r>
              <a:rPr lang="en-US" sz="2800" dirty="0" smtClean="0"/>
              <a:t>: Faster Sequential </a:t>
            </a:r>
            <a:r>
              <a:rPr lang="en-US" sz="2800" dirty="0"/>
              <a:t>F</a:t>
            </a:r>
            <a:r>
              <a:rPr lang="en-US" sz="2800" dirty="0" smtClean="0"/>
              <a:t>iles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248400"/>
            <a:ext cx="762000" cy="365125"/>
          </a:xfrm>
        </p:spPr>
        <p:txBody>
          <a:bodyPr/>
          <a:lstStyle/>
          <a:p>
            <a:fld id="{FF96B04E-A84C-4A69-8FD1-8BD16F784494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231" y="802622"/>
            <a:ext cx="6293569" cy="4988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452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248400"/>
            <a:ext cx="6781800" cy="457200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MapRedoop</a:t>
            </a:r>
            <a:r>
              <a:rPr lang="en-US" sz="2800" dirty="0" smtClean="0"/>
              <a:t>:  BFS Case Study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264275"/>
            <a:ext cx="762000" cy="365125"/>
          </a:xfrm>
        </p:spPr>
        <p:txBody>
          <a:bodyPr/>
          <a:lstStyle/>
          <a:p>
            <a:fld id="{FF96B04E-A84C-4A69-8FD1-8BD16F784494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76962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334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248400"/>
            <a:ext cx="6781800" cy="457200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MapRedoop</a:t>
            </a:r>
            <a:r>
              <a:rPr lang="en-US" sz="2800" dirty="0" smtClean="0"/>
              <a:t>:  Eclipse IDE </a:t>
            </a:r>
            <a:r>
              <a:rPr lang="en-US" sz="2800" dirty="0" err="1" smtClean="0"/>
              <a:t>Deployer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264275"/>
            <a:ext cx="762000" cy="365125"/>
          </a:xfrm>
        </p:spPr>
        <p:txBody>
          <a:bodyPr/>
          <a:lstStyle/>
          <a:p>
            <a:fld id="{FF96B04E-A84C-4A69-8FD1-8BD16F784494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9433"/>
            <a:ext cx="9144000" cy="46191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40" y="1143000"/>
            <a:ext cx="9144000" cy="470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81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172200"/>
            <a:ext cx="6781800" cy="5334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MapRedoop</a:t>
            </a:r>
            <a:r>
              <a:rPr lang="en-US" sz="2800" dirty="0" smtClean="0"/>
              <a:t>:  Design Overview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248400"/>
            <a:ext cx="762000" cy="365125"/>
          </a:xfrm>
        </p:spPr>
        <p:txBody>
          <a:bodyPr/>
          <a:lstStyle/>
          <a:p>
            <a:fld id="{FF96B04E-A84C-4A69-8FD1-8BD16F784494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94" y="990600"/>
            <a:ext cx="7972896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eft Arrow 5"/>
          <p:cNvSpPr/>
          <p:nvPr/>
        </p:nvSpPr>
        <p:spPr>
          <a:xfrm>
            <a:off x="7435679" y="1066800"/>
            <a:ext cx="10668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 rot="17810760">
            <a:off x="7718899" y="1562370"/>
            <a:ext cx="10668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 rot="17810760">
            <a:off x="7718898" y="3010168"/>
            <a:ext cx="10668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 rot="8453462">
            <a:off x="107774" y="5177968"/>
            <a:ext cx="10668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 rot="10800000">
            <a:off x="2514599" y="5410200"/>
            <a:ext cx="10668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 rot="5400000">
            <a:off x="6324600" y="4343400"/>
            <a:ext cx="10668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60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172200"/>
            <a:ext cx="6781800" cy="533400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MapRedoop</a:t>
            </a:r>
            <a:r>
              <a:rPr lang="en-US" sz="2800" dirty="0" smtClean="0"/>
              <a:t>:  BFS and Cloud9 Comparison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264275"/>
            <a:ext cx="762000" cy="365125"/>
          </a:xfrm>
        </p:spPr>
        <p:txBody>
          <a:bodyPr/>
          <a:lstStyle/>
          <a:p>
            <a:fld id="{FF96B04E-A84C-4A69-8FD1-8BD16F784494}" type="slidenum">
              <a:rPr lang="en-US" smtClean="0"/>
              <a:pPr/>
              <a:t>34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353521"/>
              </p:ext>
            </p:extLst>
          </p:nvPr>
        </p:nvGraphicFramePr>
        <p:xfrm>
          <a:off x="609600" y="609600"/>
          <a:ext cx="76962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442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172200"/>
            <a:ext cx="6781800" cy="533400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MapRedoop</a:t>
            </a:r>
            <a:r>
              <a:rPr lang="en-US" sz="2800" dirty="0" smtClean="0"/>
              <a:t>:  BFS and Cloud9 Comparison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248400"/>
            <a:ext cx="762000" cy="337693"/>
          </a:xfrm>
        </p:spPr>
        <p:txBody>
          <a:bodyPr/>
          <a:lstStyle/>
          <a:p>
            <a:fld id="{FF96B04E-A84C-4A69-8FD1-8BD16F784494}" type="slidenum">
              <a:rPr lang="en-US" smtClean="0"/>
              <a:pPr/>
              <a:t>35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4287126"/>
              </p:ext>
            </p:extLst>
          </p:nvPr>
        </p:nvGraphicFramePr>
        <p:xfrm>
          <a:off x="533400" y="533400"/>
          <a:ext cx="77724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376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172200"/>
            <a:ext cx="6781800" cy="5334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MapRedoop</a:t>
            </a:r>
            <a:r>
              <a:rPr lang="en-US" sz="2800" dirty="0" smtClean="0"/>
              <a:t> Summary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248400"/>
            <a:ext cx="762000" cy="337693"/>
          </a:xfrm>
        </p:spPr>
        <p:txBody>
          <a:bodyPr/>
          <a:lstStyle/>
          <a:p>
            <a:fld id="{FF96B04E-A84C-4A69-8FD1-8BD16F784494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2208074"/>
            <a:ext cx="723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endParaRPr lang="en-US" dirty="0" smtClean="0"/>
          </a:p>
          <a:p>
            <a:pPr algn="just"/>
            <a:r>
              <a:rPr lang="en-US" dirty="0" err="1" smtClean="0"/>
              <a:t>MapRedoop</a:t>
            </a:r>
            <a:r>
              <a:rPr lang="en-US" dirty="0" smtClean="0"/>
              <a:t> is a framework implemented in </a:t>
            </a:r>
            <a:r>
              <a:rPr lang="en-US" dirty="0" err="1" smtClean="0"/>
              <a:t>Hadoop</a:t>
            </a:r>
            <a:r>
              <a:rPr lang="en-US" dirty="0" smtClean="0"/>
              <a:t> that combines a DSL and IDE that removes the encountered accidental complexities. To evaluate the performance of our tool, we implemented two commonly described algorithms (BFS and K-means) and compared the execution of </a:t>
            </a:r>
            <a:r>
              <a:rPr lang="en-US" dirty="0" err="1" smtClean="0"/>
              <a:t>MapRedoop</a:t>
            </a:r>
            <a:r>
              <a:rPr lang="en-US" dirty="0" smtClean="0"/>
              <a:t> to existing methods (Cloud9 and Mahout).</a:t>
            </a:r>
            <a:endParaRPr lang="en-US" dirty="0"/>
          </a:p>
        </p:txBody>
      </p:sp>
      <p:pic>
        <p:nvPicPr>
          <p:cNvPr id="7170" name="Picture 2" descr="https://sites.google.com/site/mapredoop/_/rsrc/1308353344624/mapredoopn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90600"/>
            <a:ext cx="4762500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81601" y="4881027"/>
            <a:ext cx="753583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/>
              <a:t>Publications</a:t>
            </a:r>
          </a:p>
          <a:p>
            <a:pPr algn="just"/>
            <a:endParaRPr lang="en-US" sz="1600" b="1" dirty="0"/>
          </a:p>
          <a:p>
            <a:pPr marL="171450" indent="-171450" algn="just">
              <a:buFont typeface="Arial" pitchFamily="34" charset="0"/>
              <a:buChar char="•"/>
            </a:pPr>
            <a:r>
              <a:rPr lang="en-US" sz="1200" b="1" dirty="0" err="1" smtClean="0"/>
              <a:t>Ferosh</a:t>
            </a:r>
            <a:r>
              <a:rPr lang="en-US" sz="1200" b="1" dirty="0" smtClean="0"/>
              <a:t> Jacob</a:t>
            </a:r>
            <a:r>
              <a:rPr lang="en-US" sz="1200" dirty="0" smtClean="0"/>
              <a:t>, </a:t>
            </a:r>
            <a:r>
              <a:rPr lang="en-US" sz="1200" dirty="0"/>
              <a:t>Amber Wagner, </a:t>
            </a:r>
            <a:r>
              <a:rPr lang="en-US" sz="1200" dirty="0" err="1"/>
              <a:t>Prateek</a:t>
            </a:r>
            <a:r>
              <a:rPr lang="en-US" sz="1200" dirty="0"/>
              <a:t> </a:t>
            </a:r>
            <a:r>
              <a:rPr lang="en-US" sz="1200" dirty="0" err="1"/>
              <a:t>Bahri</a:t>
            </a:r>
            <a:r>
              <a:rPr lang="en-US" sz="1200" dirty="0"/>
              <a:t>, Susan Vrbsky, and Jeff Gray, </a:t>
            </a:r>
            <a:r>
              <a:rPr lang="en-US" sz="1200" dirty="0" smtClean="0"/>
              <a:t>“Simplifying </a:t>
            </a:r>
            <a:r>
              <a:rPr lang="en-US" sz="1200" dirty="0"/>
              <a:t>the </a:t>
            </a:r>
            <a:r>
              <a:rPr lang="en-US" sz="1200" dirty="0" smtClean="0"/>
              <a:t>Development </a:t>
            </a:r>
            <a:r>
              <a:rPr lang="en-US" sz="1200" dirty="0"/>
              <a:t>and </a:t>
            </a:r>
            <a:r>
              <a:rPr lang="en-US" sz="1200" dirty="0" smtClean="0"/>
              <a:t>Deployment </a:t>
            </a:r>
            <a:r>
              <a:rPr lang="en-US" sz="1200" dirty="0"/>
              <a:t>of </a:t>
            </a:r>
            <a:r>
              <a:rPr lang="en-US" sz="1200" dirty="0" err="1" smtClean="0"/>
              <a:t>Mapreduce</a:t>
            </a:r>
            <a:r>
              <a:rPr lang="en-US" sz="1200" dirty="0" smtClean="0"/>
              <a:t> Algorithms,” </a:t>
            </a:r>
            <a:r>
              <a:rPr lang="en-US" sz="1200" i="1" dirty="0"/>
              <a:t>International Journal of Next-Generation Computing (Special Issue on Cloud </a:t>
            </a:r>
            <a:r>
              <a:rPr lang="en-US" sz="1200" i="1" dirty="0" smtClean="0"/>
              <a:t>Computing, </a:t>
            </a:r>
            <a:r>
              <a:rPr lang="en-US" sz="1200" i="1" dirty="0" err="1"/>
              <a:t>Yugyung</a:t>
            </a:r>
            <a:r>
              <a:rPr lang="en-US" sz="1200" i="1" dirty="0"/>
              <a:t> Lee and Praveen </a:t>
            </a:r>
            <a:r>
              <a:rPr lang="en-US" sz="1200" i="1" dirty="0" err="1"/>
              <a:t>Rao</a:t>
            </a:r>
            <a:r>
              <a:rPr lang="en-US" sz="1200" i="1" dirty="0"/>
              <a:t>, eds.)</a:t>
            </a:r>
            <a:r>
              <a:rPr lang="en-US" sz="1200" dirty="0"/>
              <a:t>, vol. 2, no. 2, 2011, pp. 123-142. 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62618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172200"/>
            <a:ext cx="8077200" cy="533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SDL &amp; WDL: Program-level Modeling</a:t>
            </a:r>
            <a:endParaRPr lang="en-US" sz="2800" dirty="0"/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8947512"/>
              </p:ext>
            </p:extLst>
          </p:nvPr>
        </p:nvGraphicFramePr>
        <p:xfrm>
          <a:off x="1066800" y="533400"/>
          <a:ext cx="7010400" cy="388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3429001"/>
                <a:gridCol w="1523999"/>
              </a:tblGrid>
              <a:tr h="11703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Domain (Abstraction level)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Application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Solution</a:t>
                      </a:r>
                      <a:endParaRPr lang="en-US" dirty="0"/>
                    </a:p>
                  </a:txBody>
                  <a:tcPr anchor="ctr"/>
                </a:tc>
              </a:tr>
              <a:tr h="67804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Code</a:t>
                      </a:r>
                      <a:endParaRPr lang="en-US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 and</a:t>
                      </a:r>
                      <a:r>
                        <a:rPr lang="en-US" b="1" baseline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FORTRAN programs</a:t>
                      </a:r>
                      <a:endParaRPr lang="en-US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PPModel</a:t>
                      </a:r>
                      <a:r>
                        <a:rPr lang="en-US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*</a:t>
                      </a:r>
                      <a:endParaRPr lang="en-US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67804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Algorithm</a:t>
                      </a:r>
                      <a:endParaRPr lang="en-US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MapReduce</a:t>
                      </a:r>
                      <a:r>
                        <a:rPr lang="en-US" b="1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programs</a:t>
                      </a:r>
                      <a:endParaRPr lang="en-US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MapRedoop</a:t>
                      </a:r>
                      <a:r>
                        <a:rPr lang="en-US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*</a:t>
                      </a:r>
                      <a:endParaRPr lang="en-US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68175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Program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Signature Discovery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programs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SDL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&amp; WDL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7804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Sub-domain</a:t>
                      </a:r>
                      <a:endParaRPr lang="en-US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Nbody</a:t>
                      </a:r>
                      <a:r>
                        <a:rPr lang="en-US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problems</a:t>
                      </a:r>
                      <a:endParaRPr lang="en-US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PNBsolver</a:t>
                      </a:r>
                      <a:endParaRPr lang="en-US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43800" y="6248400"/>
            <a:ext cx="762000" cy="365125"/>
          </a:xfrm>
        </p:spPr>
        <p:txBody>
          <a:bodyPr/>
          <a:lstStyle/>
          <a:p>
            <a:fld id="{FF96B04E-A84C-4A69-8FD1-8BD16F784494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4" name="Picture 4" descr="C:\Users\fjacob\dump\pnnl_horizont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790904"/>
            <a:ext cx="2270065" cy="138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74991" y="4648200"/>
            <a:ext cx="21034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In collaboration with: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70839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172200"/>
            <a:ext cx="6781800" cy="533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Signature Discovery Initiative (SDI)</a:t>
            </a:r>
            <a:endParaRPr lang="en-US" sz="2800" dirty="0"/>
          </a:p>
        </p:txBody>
      </p:sp>
      <p:pic>
        <p:nvPicPr>
          <p:cNvPr id="2052" name="Picture 4" descr="C:\Users\fjacob\AppData\Local\Microsoft\Windows\Temporary Internet Files\Content.IE5\TRO1MO8M\MC900312142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2800" y="4902436"/>
            <a:ext cx="1478238" cy="121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43800" y="6248400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2051" name="Picture 3" descr="C:\Users\fjacob\AppData\Local\Microsoft\Windows\Temporary Internet Files\Content.IE5\TRO1MO8M\MC90043691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398594"/>
            <a:ext cx="1477978" cy="147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fjacob\AppData\Local\Microsoft\Windows\Temporary Internet Files\Content.IE5\8SU0WL29\MC90041256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981200"/>
            <a:ext cx="1173178" cy="13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fjacob\AppData\Local\Microsoft\Windows\Temporary Internet Files\Content.IE5\X7802ITZ\MC90019634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57200"/>
            <a:ext cx="1292811" cy="134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5082" y="806912"/>
            <a:ext cx="4537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The most widely understood signature is the human fingerprint.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29410" y="3733800"/>
            <a:ext cx="4752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Biomarkers </a:t>
            </a:r>
            <a:r>
              <a:rPr lang="en-US" dirty="0"/>
              <a:t>can be used to indicate </a:t>
            </a:r>
            <a:r>
              <a:rPr lang="en-US" dirty="0" smtClean="0"/>
              <a:t>the presence </a:t>
            </a:r>
            <a:r>
              <a:rPr lang="en-US" dirty="0"/>
              <a:t>of disease </a:t>
            </a:r>
            <a:r>
              <a:rPr lang="en-US" dirty="0" smtClean="0"/>
              <a:t>or identify </a:t>
            </a:r>
            <a:r>
              <a:rPr lang="en-US" dirty="0"/>
              <a:t>a drug </a:t>
            </a:r>
            <a:r>
              <a:rPr lang="en-US" dirty="0" smtClean="0"/>
              <a:t>resistance.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56260" y="2237083"/>
            <a:ext cx="4801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Anomalous </a:t>
            </a:r>
            <a:r>
              <a:rPr lang="en-US" dirty="0"/>
              <a:t>network traffic is often </a:t>
            </a:r>
            <a:r>
              <a:rPr lang="en-US" dirty="0" smtClean="0"/>
              <a:t>an indicator </a:t>
            </a:r>
            <a:r>
              <a:rPr lang="en-US" dirty="0"/>
              <a:t>of a computer virus or </a:t>
            </a:r>
            <a:r>
              <a:rPr lang="en-US" dirty="0" smtClean="0"/>
              <a:t>malware.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15083" y="5213866"/>
            <a:ext cx="491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Combinations </a:t>
            </a:r>
            <a:r>
              <a:rPr lang="en-US" dirty="0"/>
              <a:t>of line overloads that </a:t>
            </a:r>
            <a:r>
              <a:rPr lang="en-US" dirty="0" smtClean="0"/>
              <a:t>may </a:t>
            </a:r>
            <a:r>
              <a:rPr lang="en-US" dirty="0"/>
              <a:t>lead to a cascading power </a:t>
            </a:r>
            <a:r>
              <a:rPr lang="en-US" dirty="0" smtClean="0"/>
              <a:t>failure.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90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0"/>
            <a:ext cx="6781800" cy="609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SDI High-level Goals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114800"/>
          </a:xfrm>
        </p:spPr>
        <p:txBody>
          <a:bodyPr>
            <a:noAutofit/>
          </a:bodyPr>
          <a:lstStyle/>
          <a:p>
            <a:endParaRPr lang="en-US" sz="2000" b="1" dirty="0" smtClean="0"/>
          </a:p>
          <a:p>
            <a:endParaRPr lang="en-US" sz="2000" b="1" dirty="0"/>
          </a:p>
          <a:p>
            <a:pPr algn="just"/>
            <a:endParaRPr lang="en-US" sz="2000" b="1" dirty="0" smtClean="0"/>
          </a:p>
          <a:p>
            <a:pPr algn="just"/>
            <a:r>
              <a:rPr lang="en-US" sz="2000" b="1" dirty="0" smtClean="0"/>
              <a:t>Anticipate</a:t>
            </a:r>
            <a:r>
              <a:rPr lang="en-US" sz="2000" dirty="0" smtClean="0"/>
              <a:t> </a:t>
            </a:r>
            <a:r>
              <a:rPr lang="en-US" sz="2000" dirty="0"/>
              <a:t>future events by detecting precursor signatures, such as combinations of line overloads that may lead to a cascading power </a:t>
            </a:r>
            <a:r>
              <a:rPr lang="en-US" sz="2000" dirty="0" smtClean="0"/>
              <a:t>failure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b="1" dirty="0" smtClean="0"/>
              <a:t>Characterize</a:t>
            </a:r>
            <a:r>
              <a:rPr lang="en-US" sz="2000" dirty="0" smtClean="0"/>
              <a:t> </a:t>
            </a:r>
            <a:r>
              <a:rPr lang="en-US" sz="2000" dirty="0"/>
              <a:t>current conditions by matching observations against known signatures, such as the characterization of chemical processes via comparisons against known emission spectra </a:t>
            </a:r>
            <a:endParaRPr lang="en-US" sz="2000" dirty="0" smtClean="0"/>
          </a:p>
          <a:p>
            <a:pPr algn="just"/>
            <a:endParaRPr lang="en-US" sz="2000" dirty="0"/>
          </a:p>
          <a:p>
            <a:pPr algn="just"/>
            <a:r>
              <a:rPr lang="en-US" sz="2000" b="1" dirty="0"/>
              <a:t>A</a:t>
            </a:r>
            <a:r>
              <a:rPr lang="en-US" sz="2000" b="1" dirty="0" smtClean="0"/>
              <a:t>nalyze</a:t>
            </a:r>
            <a:r>
              <a:rPr lang="en-US" sz="2000" dirty="0" smtClean="0"/>
              <a:t> </a:t>
            </a:r>
            <a:r>
              <a:rPr lang="en-US" sz="2000" dirty="0"/>
              <a:t>past events by examining signatures left behind, such as the identity of cyber hackers whose techniques conform to known </a:t>
            </a:r>
            <a:r>
              <a:rPr lang="en-US" sz="2000" dirty="0" smtClean="0"/>
              <a:t>strategies and patterns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248400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64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85800" y="6172200"/>
                <a:ext cx="6781800" cy="533400"/>
              </a:xfrm>
            </p:spPr>
            <p:txBody>
              <a:bodyPr>
                <a:noAutofit/>
              </a:bodyPr>
              <a:lstStyle/>
              <a:p>
                <a:r>
                  <a:rPr lang="en-US" sz="2800" dirty="0" smtClean="0"/>
                  <a:t>Parallel Programming Challenges</a:t>
                </a:r>
                <a:endParaRPr lang="en-US" sz="28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5800" y="6172200"/>
                <a:ext cx="6781800" cy="533400"/>
              </a:xfrm>
              <a:blipFill rotWithShape="1">
                <a:blip r:embed="rId2"/>
                <a:stretch>
                  <a:fillRect l="-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543800" y="6264275"/>
            <a:ext cx="762000" cy="365125"/>
          </a:xfrm>
        </p:spPr>
        <p:txBody>
          <a:bodyPr/>
          <a:lstStyle/>
          <a:p>
            <a:fld id="{FF96B04E-A84C-4A69-8FD1-8BD16F78449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90800" y="2743200"/>
            <a:ext cx="405130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Which programming model to use?</a:t>
            </a:r>
          </a:p>
          <a:p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8175653"/>
              </p:ext>
            </p:extLst>
          </p:nvPr>
        </p:nvGraphicFramePr>
        <p:xfrm>
          <a:off x="533400" y="457200"/>
          <a:ext cx="7772400" cy="5631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429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Graphic spid="6" grpId="0">
        <p:bldSub>
          <a:bldChart bld="series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172200"/>
            <a:ext cx="7467600" cy="533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SDI Analytic Framework (AF)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86000"/>
            <a:ext cx="7543800" cy="3124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 </a:t>
            </a:r>
            <a:r>
              <a:rPr lang="en-US" sz="2000" b="1" dirty="0" smtClean="0"/>
              <a:t>Solution: </a:t>
            </a:r>
            <a:r>
              <a:rPr lang="en-US" sz="2000" dirty="0"/>
              <a:t>Analytic Framework (AF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Legacy code in a remote machine </a:t>
            </a:r>
            <a:r>
              <a:rPr lang="en-US" sz="2000" dirty="0"/>
              <a:t>is wrapped and exposed as web </a:t>
            </a:r>
            <a:r>
              <a:rPr lang="en-US" sz="2000" dirty="0" smtClean="0"/>
              <a:t>services</a:t>
            </a:r>
          </a:p>
          <a:p>
            <a:r>
              <a:rPr lang="en-US" sz="2000" dirty="0" smtClean="0"/>
              <a:t>Web services are orchestrated </a:t>
            </a:r>
            <a:r>
              <a:rPr lang="en-US" sz="2000" dirty="0"/>
              <a:t>to create re-usable tasks that can be </a:t>
            </a:r>
            <a:r>
              <a:rPr lang="en-US" sz="2000" dirty="0" smtClean="0"/>
              <a:t>retrieved and </a:t>
            </a:r>
            <a:r>
              <a:rPr lang="en-US" sz="2000" dirty="0"/>
              <a:t>executed by </a:t>
            </a:r>
            <a:r>
              <a:rPr lang="en-US" sz="2000" dirty="0" smtClean="0"/>
              <a:t>users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43800" y="6248400"/>
            <a:ext cx="762000" cy="365125"/>
          </a:xfrm>
        </p:spPr>
        <p:txBody>
          <a:bodyPr/>
          <a:lstStyle/>
          <a:p>
            <a:fld id="{FF96B04E-A84C-4A69-8FD1-8BD16F784494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07824" y="914400"/>
            <a:ext cx="7315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/>
              <a:t>Challenge:</a:t>
            </a:r>
          </a:p>
          <a:p>
            <a:pPr algn="just"/>
            <a:r>
              <a:rPr lang="en-US" sz="2000" dirty="0" smtClean="0"/>
              <a:t>An approach is needed that can be applied </a:t>
            </a:r>
            <a:r>
              <a:rPr lang="en-US" sz="2000" b="1" dirty="0" smtClean="0"/>
              <a:t>across a broad spectrum </a:t>
            </a:r>
            <a:r>
              <a:rPr lang="en-US" sz="2000" dirty="0" smtClean="0"/>
              <a:t>to efficiently and robustly construct candidate signatures, validate their reliability, measure their quality and overcome the challenge of detection.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8456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172200"/>
            <a:ext cx="6781800" cy="533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Challenges for Scientists  Using AF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09600"/>
            <a:ext cx="7848600" cy="5486400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Accidental </a:t>
            </a:r>
            <a:r>
              <a:rPr lang="en-US" sz="2000" dirty="0"/>
              <a:t>complexity of creating </a:t>
            </a:r>
            <a:r>
              <a:rPr lang="en-US" sz="2000" dirty="0" smtClean="0"/>
              <a:t>service wrappers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 smtClean="0"/>
              <a:t>In </a:t>
            </a:r>
            <a:r>
              <a:rPr lang="en-US" sz="2000" dirty="0"/>
              <a:t>our system, manually wrapping </a:t>
            </a:r>
            <a:r>
              <a:rPr lang="en-US" sz="2000" dirty="0" smtClean="0"/>
              <a:t>a simple </a:t>
            </a:r>
            <a:r>
              <a:rPr lang="en-US" sz="2000" dirty="0"/>
              <a:t>script that has a single input and output </a:t>
            </a:r>
            <a:r>
              <a:rPr lang="en-US" sz="2000" dirty="0" smtClean="0"/>
              <a:t>file requires 121 </a:t>
            </a:r>
            <a:r>
              <a:rPr lang="en-US" sz="2000" dirty="0"/>
              <a:t>lines of Java code (in </a:t>
            </a:r>
            <a:r>
              <a:rPr lang="en-US" sz="2000" dirty="0" smtClean="0"/>
              <a:t>five </a:t>
            </a:r>
            <a:r>
              <a:rPr lang="en-US" sz="2000" dirty="0"/>
              <a:t>Java classes) and 35 lines </a:t>
            </a:r>
            <a:r>
              <a:rPr lang="en-US" sz="2000" dirty="0" smtClean="0"/>
              <a:t>of XML </a:t>
            </a:r>
            <a:r>
              <a:rPr lang="en-US" sz="2000" dirty="0"/>
              <a:t>code (in two </a:t>
            </a:r>
            <a:r>
              <a:rPr lang="en-US" sz="2000" dirty="0" smtClean="0"/>
              <a:t>files).</a:t>
            </a:r>
          </a:p>
          <a:p>
            <a:r>
              <a:rPr lang="en-US" sz="2000" dirty="0" smtClean="0"/>
              <a:t>Lack </a:t>
            </a:r>
            <a:r>
              <a:rPr lang="en-US" sz="2000" dirty="0"/>
              <a:t>of end-user environment </a:t>
            </a:r>
            <a:r>
              <a:rPr lang="en-US" sz="2000" dirty="0" smtClean="0"/>
              <a:t>support</a:t>
            </a:r>
          </a:p>
          <a:p>
            <a:pPr lvl="1" algn="just">
              <a:buFont typeface="Wingdings" pitchFamily="2" charset="2"/>
              <a:buChar char="v"/>
            </a:pPr>
            <a:r>
              <a:rPr lang="en-US" sz="2000" dirty="0"/>
              <a:t>Many scientists are not familiar with service-oriented software technologies, which force them to seek the help of software developers to make Web services available in a workflow workbench. </a:t>
            </a:r>
            <a:endParaRPr lang="en-US" sz="2000" dirty="0" smtClean="0"/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r>
              <a:rPr lang="en-US" sz="2000" dirty="0"/>
              <a:t>We applied Domain-Specific Modeling (DSM)  techniques to</a:t>
            </a:r>
          </a:p>
          <a:p>
            <a:pPr marL="0" indent="0" algn="just">
              <a:buNone/>
            </a:pPr>
            <a:endParaRPr lang="en-US" sz="2000" dirty="0"/>
          </a:p>
          <a:p>
            <a:pPr algn="just"/>
            <a:r>
              <a:rPr lang="en-US" sz="2000" b="1" dirty="0"/>
              <a:t>Model</a:t>
            </a:r>
            <a:r>
              <a:rPr lang="en-US" sz="2000" dirty="0"/>
              <a:t> the process of wrapping remote </a:t>
            </a:r>
            <a:r>
              <a:rPr lang="en-US" sz="2000" dirty="0" smtClean="0"/>
              <a:t>executables.</a:t>
            </a:r>
          </a:p>
          <a:p>
            <a:pPr lvl="1" algn="just">
              <a:buFont typeface="Wingdings" pitchFamily="2" charset="2"/>
              <a:buChar char="v"/>
            </a:pPr>
            <a:r>
              <a:rPr lang="en-US" sz="2000" dirty="0"/>
              <a:t>The executables are wrapped inside AF web services using a Domain-Specific Language (DSL) </a:t>
            </a:r>
            <a:r>
              <a:rPr lang="en-US" sz="2000" dirty="0" smtClean="0"/>
              <a:t>called </a:t>
            </a:r>
            <a:r>
              <a:rPr lang="en-US" sz="2000" dirty="0"/>
              <a:t>the Service Description Language (SDL).</a:t>
            </a:r>
          </a:p>
          <a:p>
            <a:pPr marL="594360" lvl="2" indent="0" algn="just">
              <a:buNone/>
            </a:pPr>
            <a:endParaRPr lang="en-US" dirty="0"/>
          </a:p>
          <a:p>
            <a:pPr algn="just"/>
            <a:r>
              <a:rPr lang="en-US" sz="2000" b="1" dirty="0"/>
              <a:t>Model</a:t>
            </a:r>
            <a:r>
              <a:rPr lang="en-US" sz="2000" dirty="0"/>
              <a:t> the </a:t>
            </a:r>
            <a:r>
              <a:rPr lang="en-US" sz="2000" dirty="0" smtClean="0"/>
              <a:t>SDL-created </a:t>
            </a:r>
            <a:r>
              <a:rPr lang="en-US" sz="2000" dirty="0"/>
              <a:t>web </a:t>
            </a:r>
            <a:r>
              <a:rPr lang="en-US" sz="2000" dirty="0" smtClean="0"/>
              <a:t>services</a:t>
            </a:r>
          </a:p>
          <a:p>
            <a:pPr lvl="1" algn="just">
              <a:buFont typeface="Wingdings" pitchFamily="2" charset="2"/>
              <a:buChar char="v"/>
            </a:pPr>
            <a:r>
              <a:rPr lang="en-US" sz="2000" dirty="0"/>
              <a:t>The SDL-created web services can then be used to compose workflows using another DSL, called the Workflow Description Language (WDL).</a:t>
            </a:r>
          </a:p>
          <a:p>
            <a:pPr lvl="1">
              <a:buFont typeface="Wingdings" pitchFamily="2" charset="2"/>
              <a:buChar char="v"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2642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56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172200"/>
            <a:ext cx="6781800" cy="533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Example Application:  BLAST execution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43800" y="62642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13898919"/>
              </p:ext>
            </p:extLst>
          </p:nvPr>
        </p:nvGraphicFramePr>
        <p:xfrm>
          <a:off x="1447800" y="1371600"/>
          <a:ext cx="56388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6000" y="5117068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Three steps for executing a BLAST job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63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172200"/>
            <a:ext cx="6781800" cy="54312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Service Description Language (SDL)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264275"/>
            <a:ext cx="762000" cy="365125"/>
          </a:xfrm>
        </p:spPr>
        <p:txBody>
          <a:bodyPr/>
          <a:lstStyle/>
          <a:p>
            <a:fld id="{FF96B04E-A84C-4A69-8FD1-8BD16F784494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99" y="1905000"/>
            <a:ext cx="5715001" cy="2297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81200" y="5105400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 </a:t>
            </a:r>
            <a:r>
              <a:rPr lang="en-US" b="1" dirty="0"/>
              <a:t>Service </a:t>
            </a:r>
            <a:r>
              <a:rPr lang="en-US" b="1" dirty="0" smtClean="0"/>
              <a:t>description (SDL) </a:t>
            </a:r>
            <a:r>
              <a:rPr lang="en-US" b="1" dirty="0"/>
              <a:t>for BLAST submission</a:t>
            </a:r>
          </a:p>
        </p:txBody>
      </p:sp>
    </p:spTree>
    <p:extLst>
      <p:ext uri="{BB962C8B-B14F-4D97-AF65-F5344CB8AC3E}">
        <p14:creationId xmlns:p14="http://schemas.microsoft.com/office/powerpoint/2010/main" val="176150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026" y="6172200"/>
            <a:ext cx="7952574" cy="533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Output Generated as Taverna Workflow Executable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291707"/>
            <a:ext cx="762000" cy="337693"/>
          </a:xfrm>
        </p:spPr>
        <p:txBody>
          <a:bodyPr/>
          <a:lstStyle/>
          <a:p>
            <a:fld id="{B6F15528-21DE-4FAA-801E-634DDDAF4B2B}" type="slidenum">
              <a:rPr lang="en-US" sz="1800" smtClean="0"/>
              <a:pPr/>
              <a:t>44</a:t>
            </a:fld>
            <a:endParaRPr lang="en-US" sz="1800" dirty="0"/>
          </a:p>
        </p:txBody>
      </p:sp>
      <p:sp>
        <p:nvSpPr>
          <p:cNvPr id="17" name="Rectangle 16"/>
          <p:cNvSpPr/>
          <p:nvPr/>
        </p:nvSpPr>
        <p:spPr>
          <a:xfrm>
            <a:off x="890297" y="5580293"/>
            <a:ext cx="45138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Workflow description (WDL) </a:t>
            </a:r>
            <a:r>
              <a:rPr lang="en-US" b="1" dirty="0"/>
              <a:t>for </a:t>
            </a:r>
            <a:r>
              <a:rPr lang="en-US" b="1" dirty="0" smtClean="0"/>
              <a:t>BLAST</a:t>
            </a:r>
            <a:endParaRPr lang="en-US" b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1690105" y="3142711"/>
            <a:ext cx="6054240" cy="2545608"/>
            <a:chOff x="1922590" y="3147113"/>
            <a:chExt cx="6054240" cy="254560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2590" y="3147113"/>
              <a:ext cx="3714003" cy="1850045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1619" y="4355798"/>
              <a:ext cx="1885211" cy="1336923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1712629" y="353267"/>
            <a:ext cx="5983571" cy="1700498"/>
            <a:chOff x="1712629" y="353267"/>
            <a:chExt cx="5983571" cy="170049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8559" y="353267"/>
              <a:ext cx="1867641" cy="170049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2629" y="571990"/>
              <a:ext cx="3691480" cy="126305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1712629" y="2046097"/>
            <a:ext cx="6013406" cy="2305299"/>
            <a:chOff x="1778783" y="2046097"/>
            <a:chExt cx="6013406" cy="2305299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600" y="2046097"/>
              <a:ext cx="1848589" cy="2305299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8783" y="2133600"/>
              <a:ext cx="3691480" cy="5938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861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026" y="6172200"/>
            <a:ext cx="7952574" cy="533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Output Generated as Taverna Workflow Executable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291707"/>
            <a:ext cx="762000" cy="337693"/>
          </a:xfrm>
        </p:spPr>
        <p:txBody>
          <a:bodyPr/>
          <a:lstStyle/>
          <a:p>
            <a:fld id="{B6F15528-21DE-4FAA-801E-634DDDAF4B2B}" type="slidenum">
              <a:rPr lang="en-US" sz="1800" smtClean="0"/>
              <a:pPr/>
              <a:t>45</a:t>
            </a:fld>
            <a:endParaRPr lang="en-US" sz="1800" dirty="0"/>
          </a:p>
        </p:txBody>
      </p:sp>
      <p:sp>
        <p:nvSpPr>
          <p:cNvPr id="17" name="Rectangle 16"/>
          <p:cNvSpPr/>
          <p:nvPr/>
        </p:nvSpPr>
        <p:spPr>
          <a:xfrm>
            <a:off x="890297" y="5580293"/>
            <a:ext cx="45138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Workflow description (WDL) </a:t>
            </a:r>
            <a:r>
              <a:rPr lang="en-US" b="1" dirty="0"/>
              <a:t>for </a:t>
            </a:r>
            <a:r>
              <a:rPr lang="en-US" b="1" dirty="0" smtClean="0"/>
              <a:t>BLAST</a:t>
            </a:r>
            <a:endParaRPr lang="en-US" b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1690105" y="3142711"/>
            <a:ext cx="6054240" cy="2545608"/>
            <a:chOff x="1922590" y="3147113"/>
            <a:chExt cx="6054240" cy="254560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2590" y="3147113"/>
              <a:ext cx="3714003" cy="1850045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1619" y="4355798"/>
              <a:ext cx="1885211" cy="1336923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1712629" y="353267"/>
            <a:ext cx="5983571" cy="1700498"/>
            <a:chOff x="1712629" y="353267"/>
            <a:chExt cx="5983571" cy="170049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8559" y="353267"/>
              <a:ext cx="1867641" cy="170049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2629" y="571990"/>
              <a:ext cx="3691480" cy="126305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1712629" y="2046097"/>
            <a:ext cx="6013406" cy="2305299"/>
            <a:chOff x="1778783" y="2046097"/>
            <a:chExt cx="6013406" cy="2305299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600" y="2046097"/>
              <a:ext cx="1848589" cy="2305299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8783" y="2133600"/>
              <a:ext cx="3691480" cy="5938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389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026" y="6172200"/>
            <a:ext cx="7952574" cy="533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Output Generated as Taverna Workflow Executable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291707"/>
            <a:ext cx="762000" cy="337693"/>
          </a:xfrm>
        </p:spPr>
        <p:txBody>
          <a:bodyPr/>
          <a:lstStyle/>
          <a:p>
            <a:fld id="{B6F15528-21DE-4FAA-801E-634DDDAF4B2B}" type="slidenum">
              <a:rPr lang="en-US" sz="1800" smtClean="0"/>
              <a:pPr/>
              <a:t>46</a:t>
            </a:fld>
            <a:endParaRPr lang="en-US" sz="1800" dirty="0"/>
          </a:p>
        </p:txBody>
      </p:sp>
      <p:sp>
        <p:nvSpPr>
          <p:cNvPr id="17" name="Rectangle 16"/>
          <p:cNvSpPr/>
          <p:nvPr/>
        </p:nvSpPr>
        <p:spPr>
          <a:xfrm>
            <a:off x="890297" y="5580293"/>
            <a:ext cx="45138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Workflow description (WDL) </a:t>
            </a:r>
            <a:r>
              <a:rPr lang="en-US" b="1" dirty="0"/>
              <a:t>for </a:t>
            </a:r>
            <a:r>
              <a:rPr lang="en-US" b="1" dirty="0" smtClean="0"/>
              <a:t>BLAST</a:t>
            </a:r>
            <a:endParaRPr lang="en-US" b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1690105" y="3142711"/>
            <a:ext cx="6054240" cy="2545608"/>
            <a:chOff x="1922590" y="3147113"/>
            <a:chExt cx="6054240" cy="254560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2590" y="3147113"/>
              <a:ext cx="3714003" cy="1850045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1619" y="4355798"/>
              <a:ext cx="1885211" cy="1336923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1712629" y="353267"/>
            <a:ext cx="5983571" cy="1700498"/>
            <a:chOff x="1712629" y="353267"/>
            <a:chExt cx="5983571" cy="170049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8559" y="353267"/>
              <a:ext cx="1867641" cy="170049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2629" y="571990"/>
              <a:ext cx="3691480" cy="126305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1712629" y="2046097"/>
            <a:ext cx="6013406" cy="2305299"/>
            <a:chOff x="1778783" y="2046097"/>
            <a:chExt cx="6013406" cy="2305299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600" y="2046097"/>
              <a:ext cx="1848589" cy="2305299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8783" y="2133600"/>
              <a:ext cx="3691480" cy="5938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275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172200"/>
            <a:ext cx="6781800" cy="533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SDL/WDL Implementation</a:t>
            </a:r>
            <a:endParaRPr lang="en-US" sz="28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7543800" y="6248400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990600" y="1371600"/>
            <a:ext cx="2667000" cy="22764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1514475"/>
            <a:ext cx="2362200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Script metadata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(e.g., name, inputs)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2124075"/>
            <a:ext cx="2362200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SDL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(e.g., </a:t>
            </a:r>
            <a:r>
              <a:rPr lang="en-US" sz="1400" b="1" dirty="0" err="1" smtClean="0">
                <a:solidFill>
                  <a:schemeClr val="bg1"/>
                </a:solidFill>
              </a:rPr>
              <a:t>blast.sdl</a:t>
            </a:r>
            <a:r>
              <a:rPr lang="en-US" sz="1400" b="1" dirty="0" smtClean="0">
                <a:solidFill>
                  <a:schemeClr val="bg1"/>
                </a:solidFill>
              </a:rPr>
              <a:t>)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0" y="2733675"/>
            <a:ext cx="2362200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WDL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(e.g., </a:t>
            </a:r>
            <a:r>
              <a:rPr lang="en-US" sz="1400" b="1" dirty="0" err="1" smtClean="0">
                <a:solidFill>
                  <a:schemeClr val="bg1"/>
                </a:solidFill>
              </a:rPr>
              <a:t>blast.wdl</a:t>
            </a:r>
            <a:r>
              <a:rPr lang="en-US" sz="14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81200" y="3343275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Inputs</a:t>
            </a:r>
            <a:endParaRPr lang="en-US" sz="16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762000" y="3886200"/>
            <a:ext cx="3429000" cy="10668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sz="1600" b="1" dirty="0" smtClean="0"/>
              <a:t>Outputs</a:t>
            </a:r>
            <a:endParaRPr lang="en-US" sz="1600" b="1" dirty="0"/>
          </a:p>
        </p:txBody>
      </p:sp>
      <p:sp>
        <p:nvSpPr>
          <p:cNvPr id="11" name="Rectangle 10"/>
          <p:cNvSpPr/>
          <p:nvPr/>
        </p:nvSpPr>
        <p:spPr>
          <a:xfrm>
            <a:off x="914400" y="3962400"/>
            <a:ext cx="1369359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Web services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(e.g., </a:t>
            </a:r>
            <a:r>
              <a:rPr lang="en-US" sz="1400" b="1" dirty="0" err="1" smtClean="0">
                <a:solidFill>
                  <a:schemeClr val="tx1"/>
                </a:solidFill>
              </a:rPr>
              <a:t>checkJob</a:t>
            </a:r>
            <a:r>
              <a:rPr lang="en-US" sz="1400" b="1" dirty="0" smtClean="0">
                <a:solidFill>
                  <a:schemeClr val="tx1"/>
                </a:solidFill>
              </a:rPr>
              <a:t>)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62200" y="3962400"/>
            <a:ext cx="1714948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tx1"/>
                </a:solidFill>
              </a:rPr>
              <a:t>Taverna</a:t>
            </a:r>
            <a:r>
              <a:rPr lang="en-US" sz="1400" b="1" dirty="0">
                <a:solidFill>
                  <a:schemeClr val="tx1"/>
                </a:solidFill>
              </a:rPr>
              <a:t> workflow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(e.g., </a:t>
            </a:r>
            <a:r>
              <a:rPr lang="en-US" sz="1400" b="1" dirty="0" smtClean="0">
                <a:solidFill>
                  <a:schemeClr val="tx1"/>
                </a:solidFill>
              </a:rPr>
              <a:t>blast.t2flow</a:t>
            </a:r>
            <a:r>
              <a:rPr lang="en-US" sz="1400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67200" y="1371600"/>
            <a:ext cx="4267200" cy="365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2102208461"/>
              </p:ext>
            </p:extLst>
          </p:nvPr>
        </p:nvGraphicFramePr>
        <p:xfrm>
          <a:off x="4495800" y="1124896"/>
          <a:ext cx="4267200" cy="3111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715000" y="4097923"/>
            <a:ext cx="2050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mtClean="0"/>
              <a:t>@Runtime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57838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172200"/>
            <a:ext cx="6781800" cy="533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SDL/WDL Summary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543800" y="6264275"/>
            <a:ext cx="762000" cy="365125"/>
          </a:xfrm>
        </p:spPr>
        <p:txBody>
          <a:bodyPr/>
          <a:lstStyle/>
          <a:p>
            <a:fld id="{FF96B04E-A84C-4A69-8FD1-8BD16F784494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4039" y="762000"/>
            <a:ext cx="7696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000" dirty="0" smtClean="0"/>
              <a:t>Successfully </a:t>
            </a:r>
            <a:r>
              <a:rPr lang="en-US" sz="2000" dirty="0"/>
              <a:t>designed and implemented two DSLs (SDL and WDL) for converting remote executables into scientific </a:t>
            </a:r>
            <a:r>
              <a:rPr lang="en-US" sz="2000" dirty="0" smtClean="0"/>
              <a:t>workflows 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sz="20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000" dirty="0" smtClean="0"/>
              <a:t>SDL </a:t>
            </a:r>
            <a:r>
              <a:rPr lang="en-US" sz="2000" dirty="0"/>
              <a:t>can generate services that are deployable in a signature discovery workflow using </a:t>
            </a:r>
            <a:r>
              <a:rPr lang="en-US" sz="2000" dirty="0" smtClean="0"/>
              <a:t>WDL </a:t>
            </a:r>
          </a:p>
          <a:p>
            <a:pPr algn="just"/>
            <a:endParaRPr lang="en-US" sz="20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000" dirty="0" smtClean="0"/>
              <a:t>Currently, the generated code is used in two projects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SignatureAnalysis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SignatureQuality</a:t>
            </a:r>
            <a:endParaRPr lang="en-US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81601" y="4403229"/>
            <a:ext cx="753583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/>
              <a:t>Publications</a:t>
            </a:r>
          </a:p>
          <a:p>
            <a:pPr algn="just"/>
            <a:endParaRPr lang="en-US" sz="1600" b="1" dirty="0" smtClean="0"/>
          </a:p>
          <a:p>
            <a:pPr marL="171450" indent="-171450" algn="just">
              <a:buFont typeface="Arial" pitchFamily="34" charset="0"/>
              <a:buChar char="•"/>
            </a:pPr>
            <a:r>
              <a:rPr lang="en-US" sz="1200" b="1" dirty="0" err="1" smtClean="0"/>
              <a:t>Ferosh</a:t>
            </a:r>
            <a:r>
              <a:rPr lang="en-US" sz="1200" b="1" dirty="0" smtClean="0"/>
              <a:t> </a:t>
            </a:r>
            <a:r>
              <a:rPr lang="en-US" sz="1200" b="1" dirty="0"/>
              <a:t>Jacob</a:t>
            </a:r>
            <a:r>
              <a:rPr lang="en-US" sz="1200" dirty="0"/>
              <a:t>, Adam Wynne, Yan Liu</a:t>
            </a:r>
            <a:r>
              <a:rPr lang="en-US" sz="1200" dirty="0" smtClean="0"/>
              <a:t>, </a:t>
            </a:r>
            <a:r>
              <a:rPr lang="en-US" sz="1200" dirty="0"/>
              <a:t>and </a:t>
            </a:r>
            <a:r>
              <a:rPr lang="en-US" sz="1200" dirty="0" smtClean="0"/>
              <a:t>Jeff </a:t>
            </a:r>
            <a:r>
              <a:rPr lang="en-US" sz="1200" dirty="0"/>
              <a:t>Gray, </a:t>
            </a:r>
            <a:r>
              <a:rPr lang="en-US" sz="1200" dirty="0" smtClean="0"/>
              <a:t>“Domain-Specific Languages For </a:t>
            </a:r>
            <a:r>
              <a:rPr lang="en-US" sz="1200" dirty="0"/>
              <a:t>Developing </a:t>
            </a:r>
            <a:r>
              <a:rPr lang="en-US" sz="1200" dirty="0" smtClean="0"/>
              <a:t>and Deploying </a:t>
            </a:r>
            <a:r>
              <a:rPr lang="en-US" sz="1200" dirty="0"/>
              <a:t>Signature Discovery </a:t>
            </a:r>
            <a:r>
              <a:rPr lang="en-US" sz="1200" dirty="0" smtClean="0"/>
              <a:t>Workflows,” </a:t>
            </a:r>
            <a:r>
              <a:rPr lang="en-US" sz="1200" i="1" dirty="0"/>
              <a:t>Computing in Science </a:t>
            </a:r>
            <a:r>
              <a:rPr lang="en-US" sz="1200" i="1" dirty="0" smtClean="0"/>
              <a:t>and Engineering</a:t>
            </a:r>
            <a:r>
              <a:rPr lang="en-US" sz="1200" dirty="0"/>
              <a:t>, 15 pages (in submission</a:t>
            </a:r>
            <a:r>
              <a:rPr lang="en-US" sz="1200" dirty="0" smtClean="0"/>
              <a:t>).</a:t>
            </a:r>
          </a:p>
          <a:p>
            <a:pPr algn="just"/>
            <a:endParaRPr lang="en-US" sz="1200" dirty="0" smtClean="0"/>
          </a:p>
          <a:p>
            <a:pPr marL="171450" indent="-171450" algn="just">
              <a:buFont typeface="Arial" pitchFamily="34" charset="0"/>
              <a:buChar char="•"/>
            </a:pPr>
            <a:r>
              <a:rPr lang="en-US" sz="1200" b="1" dirty="0" err="1" smtClean="0"/>
              <a:t>Ferosh</a:t>
            </a:r>
            <a:r>
              <a:rPr lang="en-US" sz="1200" b="1" dirty="0" smtClean="0"/>
              <a:t> </a:t>
            </a:r>
            <a:r>
              <a:rPr lang="en-US" sz="1200" b="1" dirty="0"/>
              <a:t>Jacob</a:t>
            </a:r>
            <a:r>
              <a:rPr lang="en-US" sz="1200" dirty="0"/>
              <a:t>, Adam Wynne, Yan Liu, Nathan Baker, and </a:t>
            </a:r>
            <a:r>
              <a:rPr lang="en-US" sz="1200" dirty="0" smtClean="0"/>
              <a:t>Jeff </a:t>
            </a:r>
            <a:r>
              <a:rPr lang="en-US" sz="1200" dirty="0"/>
              <a:t>Gray, </a:t>
            </a:r>
            <a:r>
              <a:rPr lang="en-US" sz="1200" dirty="0" smtClean="0"/>
              <a:t>“Domain-Specific </a:t>
            </a:r>
            <a:r>
              <a:rPr lang="en-US" sz="1200" dirty="0"/>
              <a:t>L</a:t>
            </a:r>
            <a:r>
              <a:rPr lang="en-US" sz="1200" dirty="0" smtClean="0"/>
              <a:t>anguages for Composing Signature </a:t>
            </a:r>
            <a:r>
              <a:rPr lang="en-US" sz="1200" dirty="0"/>
              <a:t>D</a:t>
            </a:r>
            <a:r>
              <a:rPr lang="en-US" sz="1200" dirty="0" smtClean="0"/>
              <a:t>iscovery Workflows,” </a:t>
            </a:r>
            <a:r>
              <a:rPr lang="en-US" sz="1200" dirty="0"/>
              <a:t>in </a:t>
            </a:r>
            <a:r>
              <a:rPr lang="en-US" sz="1200" i="1" dirty="0" smtClean="0"/>
              <a:t>Proceedings </a:t>
            </a:r>
            <a:r>
              <a:rPr lang="en-US" sz="1200" i="1" dirty="0"/>
              <a:t>of the </a:t>
            </a:r>
            <a:r>
              <a:rPr lang="en-US" sz="1200" i="1" dirty="0" smtClean="0"/>
              <a:t>12</a:t>
            </a:r>
            <a:r>
              <a:rPr lang="en-US" sz="1200" i="1" baseline="30000" dirty="0" smtClean="0"/>
              <a:t>th</a:t>
            </a:r>
            <a:r>
              <a:rPr lang="en-US" sz="1200" i="1" dirty="0" smtClean="0"/>
              <a:t> Workshop </a:t>
            </a:r>
            <a:r>
              <a:rPr lang="en-US" sz="1200" i="1" dirty="0"/>
              <a:t>on </a:t>
            </a:r>
            <a:r>
              <a:rPr lang="en-US" sz="1200" i="1" dirty="0" smtClean="0"/>
              <a:t>Domain-Specific Modeling</a:t>
            </a:r>
            <a:r>
              <a:rPr lang="en-US" sz="1200" dirty="0"/>
              <a:t>, Tucson, AZ, October </a:t>
            </a:r>
            <a:r>
              <a:rPr lang="en-US" sz="1200" dirty="0" smtClean="0"/>
              <a:t>2012, pp. 61-62.</a:t>
            </a:r>
          </a:p>
        </p:txBody>
      </p:sp>
    </p:spTree>
    <p:extLst>
      <p:ext uri="{BB962C8B-B14F-4D97-AF65-F5344CB8AC3E}">
        <p14:creationId xmlns:p14="http://schemas.microsoft.com/office/powerpoint/2010/main" val="25456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172200"/>
            <a:ext cx="8077200" cy="5334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PNBsolver</a:t>
            </a:r>
            <a:r>
              <a:rPr lang="en-US" sz="2800" dirty="0"/>
              <a:t>:</a:t>
            </a:r>
            <a:r>
              <a:rPr lang="en-US" sz="2800" dirty="0" smtClean="0"/>
              <a:t>  Sub-domain-level Modeling</a:t>
            </a:r>
            <a:endParaRPr lang="en-US" sz="2800" dirty="0"/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725167"/>
              </p:ext>
            </p:extLst>
          </p:nvPr>
        </p:nvGraphicFramePr>
        <p:xfrm>
          <a:off x="1066800" y="533400"/>
          <a:ext cx="7010400" cy="388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3429001"/>
                <a:gridCol w="1523999"/>
              </a:tblGrid>
              <a:tr h="11703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Domain (Abstraction level)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Application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Solution</a:t>
                      </a:r>
                      <a:endParaRPr lang="en-US" dirty="0"/>
                    </a:p>
                  </a:txBody>
                  <a:tcPr anchor="ctr"/>
                </a:tc>
              </a:tr>
              <a:tr h="67804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Code</a:t>
                      </a:r>
                      <a:endParaRPr lang="en-US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 and</a:t>
                      </a:r>
                      <a:r>
                        <a:rPr lang="en-US" b="1" baseline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FORTRAN programs</a:t>
                      </a:r>
                      <a:endParaRPr lang="en-US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PPModel</a:t>
                      </a:r>
                      <a:endParaRPr lang="en-US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67804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Algorithm</a:t>
                      </a:r>
                      <a:endParaRPr lang="en-US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MapReduce</a:t>
                      </a:r>
                      <a:r>
                        <a:rPr lang="en-US" b="1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programs</a:t>
                      </a:r>
                      <a:endParaRPr lang="en-US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MapRedoop</a:t>
                      </a:r>
                      <a:endParaRPr lang="en-US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68175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Program</a:t>
                      </a:r>
                      <a:endParaRPr lang="en-US" sz="1800" b="1" kern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Signature Discovery programs</a:t>
                      </a:r>
                      <a:endParaRPr lang="en-US" sz="1800" b="1" kern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SDL &amp; WDL</a:t>
                      </a:r>
                      <a:endParaRPr lang="en-US" sz="1800" b="1" kern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7804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Sub-domain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Nbody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problems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PNBsolver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*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43800" y="6264275"/>
            <a:ext cx="762000" cy="365125"/>
          </a:xfrm>
        </p:spPr>
        <p:txBody>
          <a:bodyPr/>
          <a:lstStyle/>
          <a:p>
            <a:fld id="{FF96B04E-A84C-4A69-8FD1-8BD16F784494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943600" y="4953000"/>
            <a:ext cx="238078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In collaboration with:</a:t>
            </a:r>
          </a:p>
          <a:p>
            <a:r>
              <a:rPr lang="en-US" sz="1400" dirty="0" smtClean="0"/>
              <a:t>    Dr. </a:t>
            </a:r>
            <a:r>
              <a:rPr lang="en-US" sz="1400" dirty="0" err="1" smtClean="0"/>
              <a:t>Weihua</a:t>
            </a:r>
            <a:r>
              <a:rPr lang="en-US" sz="1400" dirty="0" smtClean="0"/>
              <a:t> </a:t>
            </a:r>
            <a:r>
              <a:rPr lang="en-US" sz="1400" dirty="0" err="1" smtClean="0"/>
              <a:t>Geng</a:t>
            </a:r>
            <a:endParaRPr lang="en-US" sz="1400" dirty="0" smtClean="0"/>
          </a:p>
          <a:p>
            <a:r>
              <a:rPr lang="en-US" sz="1400" dirty="0" smtClean="0"/>
              <a:t>    Assistant </a:t>
            </a:r>
            <a:r>
              <a:rPr lang="en-US" sz="1400" dirty="0"/>
              <a:t>Professor</a:t>
            </a:r>
          </a:p>
          <a:p>
            <a:r>
              <a:rPr lang="en-US" sz="1400" dirty="0" smtClean="0"/>
              <a:t>    Department </a:t>
            </a:r>
            <a:r>
              <a:rPr lang="en-US" sz="1400" dirty="0"/>
              <a:t>of Mathematics</a:t>
            </a:r>
          </a:p>
          <a:p>
            <a:r>
              <a:rPr lang="en-US" sz="1400" dirty="0" smtClean="0"/>
              <a:t>    University </a:t>
            </a:r>
            <a:r>
              <a:rPr lang="en-US" sz="1400" dirty="0"/>
              <a:t>of Alabama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5819001"/>
            <a:ext cx="42066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*Project website: https</a:t>
            </a:r>
            <a:r>
              <a:rPr lang="en-US" sz="1200" dirty="0"/>
              <a:t>: https://sites.google.com/site/nbodysolver/</a:t>
            </a:r>
          </a:p>
        </p:txBody>
      </p:sp>
    </p:spTree>
    <p:extLst>
      <p:ext uri="{BB962C8B-B14F-4D97-AF65-F5344CB8AC3E}">
        <p14:creationId xmlns:p14="http://schemas.microsoft.com/office/powerpoint/2010/main" val="427647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172200"/>
            <a:ext cx="6781800" cy="533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Parallel Programming Challenges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543800" y="6264275"/>
            <a:ext cx="762000" cy="365125"/>
          </a:xfrm>
        </p:spPr>
        <p:txBody>
          <a:bodyPr/>
          <a:lstStyle/>
          <a:p>
            <a:fld id="{FF96B04E-A84C-4A69-8FD1-8BD16F78449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15000" y="988874"/>
            <a:ext cx="32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For size B, when executed with two instances (B2), benchmarks EP and CG executed faster than OpenMP. However, with four instances (B4), the MPI version executed faster in </a:t>
            </a:r>
            <a:r>
              <a:rPr lang="en-US" dirty="0" err="1" smtClean="0"/>
              <a:t>OpenMP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15000" y="3048000"/>
            <a:ext cx="32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There is a distinct need for </a:t>
            </a:r>
            <a:r>
              <a:rPr lang="en-US" b="1" dirty="0" smtClean="0"/>
              <a:t>creating and maintaining multiple versions of the same program </a:t>
            </a:r>
            <a:r>
              <a:rPr lang="en-US" dirty="0" smtClean="0"/>
              <a:t>for different problem sizes, which in turn leads to code maintenance issues.</a:t>
            </a:r>
            <a:endParaRPr lang="en-US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1088627"/>
              </p:ext>
            </p:extLst>
          </p:nvPr>
        </p:nvGraphicFramePr>
        <p:xfrm>
          <a:off x="609600" y="762000"/>
          <a:ext cx="4953000" cy="4876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172200"/>
            <a:ext cx="6781800" cy="5334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Nbody</a:t>
            </a:r>
            <a:r>
              <a:rPr lang="en-US" sz="2800" dirty="0" smtClean="0"/>
              <a:t> Problems and Tree Code Algorithm</a:t>
            </a:r>
            <a:endParaRPr lang="en-US" sz="28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660" y="1742951"/>
            <a:ext cx="4334480" cy="177189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248400"/>
            <a:ext cx="762000" cy="365125"/>
          </a:xfrm>
        </p:spPr>
        <p:txBody>
          <a:bodyPr/>
          <a:lstStyle/>
          <a:p>
            <a:fld id="{FF96B04E-A84C-4A69-8FD1-8BD16F784494}" type="slidenum">
              <a:rPr lang="en-US" smtClean="0"/>
              <a:pPr/>
              <a:t>50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33400" y="762000"/>
            <a:ext cx="8429625" cy="3857726"/>
            <a:chOff x="533400" y="762000"/>
            <a:chExt cx="8429625" cy="3857726"/>
          </a:xfrm>
        </p:grpSpPr>
        <p:pic>
          <p:nvPicPr>
            <p:cNvPr id="1843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832" y="767066"/>
              <a:ext cx="4152900" cy="1352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3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762000"/>
              <a:ext cx="3733800" cy="1323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3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3200400"/>
              <a:ext cx="4295775" cy="1400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37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9175" y="3314801"/>
              <a:ext cx="4133850" cy="1304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38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2209800"/>
              <a:ext cx="4086225" cy="1314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1025122" y="1100395"/>
            <a:ext cx="7545237" cy="3006192"/>
            <a:chOff x="1025122" y="1100395"/>
            <a:chExt cx="7545237" cy="3006192"/>
          </a:xfrm>
        </p:grpSpPr>
        <p:sp>
          <p:nvSpPr>
            <p:cNvPr id="14" name="Rectangle 13"/>
            <p:cNvSpPr/>
            <p:nvPr/>
          </p:nvSpPr>
          <p:spPr>
            <a:xfrm>
              <a:off x="3998359" y="2667000"/>
              <a:ext cx="4572000" cy="5232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2800" b="1" dirty="0" smtClean="0">
                  <a:solidFill>
                    <a:schemeClr val="accent1">
                      <a:lumMod val="50000"/>
                    </a:schemeClr>
                  </a:solidFill>
                </a:rPr>
                <a:t>Quantum chromo-dynamics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038600" y="1100395"/>
              <a:ext cx="21530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accent1">
                      <a:lumMod val="50000"/>
                    </a:schemeClr>
                  </a:solidFill>
                </a:rPr>
                <a:t>Astrophysics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93751" y="1744494"/>
              <a:ext cx="25090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accent1">
                      <a:lumMod val="50000"/>
                    </a:schemeClr>
                  </a:solidFill>
                </a:rPr>
                <a:t>Plasma physics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12010" y="1797358"/>
              <a:ext cx="29577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accent1">
                      <a:lumMod val="50000"/>
                    </a:schemeClr>
                  </a:solidFill>
                </a:rPr>
                <a:t>Molecular </a:t>
              </a:r>
              <a:r>
                <a:rPr lang="en-US" sz="2800" b="1" dirty="0" smtClean="0">
                  <a:solidFill>
                    <a:schemeClr val="accent1">
                      <a:lumMod val="50000"/>
                    </a:schemeClr>
                  </a:solidFill>
                </a:rPr>
                <a:t>physics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25122" y="2518986"/>
              <a:ext cx="25506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accent1">
                      <a:lumMod val="50000"/>
                    </a:schemeClr>
                  </a:solidFill>
                </a:rPr>
                <a:t>Fluid </a:t>
              </a:r>
              <a:r>
                <a:rPr lang="en-US" sz="2800" b="1" dirty="0" smtClean="0">
                  <a:solidFill>
                    <a:schemeClr val="accent1">
                      <a:lumMod val="50000"/>
                    </a:schemeClr>
                  </a:solidFill>
                </a:rPr>
                <a:t>dynamics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24107" y="3583367"/>
              <a:ext cx="33586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accent1">
                      <a:lumMod val="50000"/>
                    </a:schemeClr>
                  </a:solidFill>
                </a:rPr>
                <a:t>Quantum chemistry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845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172200"/>
            <a:ext cx="6781800" cy="533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Tree Code Algorithm and Direct Summation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248400"/>
            <a:ext cx="762000" cy="365125"/>
          </a:xfrm>
        </p:spPr>
        <p:txBody>
          <a:bodyPr/>
          <a:lstStyle/>
          <a:p>
            <a:fld id="{FF96B04E-A84C-4A69-8FD1-8BD16F784494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14809" y="4572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Direct code: O (N</a:t>
            </a:r>
            <a:r>
              <a:rPr lang="en-US" b="1" baseline="30000" dirty="0" smtClean="0"/>
              <a:t>2</a:t>
            </a:r>
            <a:r>
              <a:rPr lang="en-US" b="1" dirty="0" smtClean="0"/>
              <a:t>)</a:t>
            </a:r>
          </a:p>
          <a:p>
            <a:r>
              <a:rPr lang="en-US" b="1" dirty="0" smtClean="0"/>
              <a:t>Tree code   : O (</a:t>
            </a:r>
            <a:r>
              <a:rPr lang="en-US" b="1" dirty="0" err="1" smtClean="0"/>
              <a:t>NlogN</a:t>
            </a:r>
            <a:r>
              <a:rPr lang="en-US" b="1" dirty="0" smtClean="0"/>
              <a:t>)</a:t>
            </a:r>
            <a:endParaRPr lang="en-US" b="1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1445996"/>
              </p:ext>
            </p:extLst>
          </p:nvPr>
        </p:nvGraphicFramePr>
        <p:xfrm>
          <a:off x="304800" y="840352"/>
          <a:ext cx="8229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274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8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9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0"/>
            <a:ext cx="6781800" cy="6096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PNBsolver</a:t>
            </a:r>
            <a:r>
              <a:rPr lang="en-US" sz="2800" dirty="0" smtClean="0"/>
              <a:t> Example: Gravitation Force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248400"/>
            <a:ext cx="762000" cy="365125"/>
          </a:xfrm>
        </p:spPr>
        <p:txBody>
          <a:bodyPr/>
          <a:lstStyle/>
          <a:p>
            <a:fld id="{FF96B04E-A84C-4A69-8FD1-8BD16F784494}" type="slidenum">
              <a:rPr lang="en-US" smtClean="0"/>
              <a:pPr/>
              <a:t>52</a:t>
            </a:fld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86518"/>
            <a:ext cx="296227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730" y="609600"/>
            <a:ext cx="578218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113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203004"/>
            <a:ext cx="6781800" cy="502596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PNBsolver</a:t>
            </a:r>
            <a:r>
              <a:rPr lang="en-US" sz="2800" dirty="0" smtClean="0"/>
              <a:t>:  Modes of Operation</a:t>
            </a:r>
            <a:endParaRPr lang="en-US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5601938"/>
              </p:ext>
            </p:extLst>
          </p:nvPr>
        </p:nvGraphicFramePr>
        <p:xfrm>
          <a:off x="990600" y="1828800"/>
          <a:ext cx="7315199" cy="2895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6181"/>
                <a:gridCol w="1477818"/>
                <a:gridCol w="1422400"/>
                <a:gridCol w="1828800"/>
              </a:tblGrid>
              <a:tr h="488173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Platform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Mode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Algorithm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Parameters</a:t>
                      </a:r>
                      <a:endParaRPr lang="en-US" dirty="0"/>
                    </a:p>
                  </a:txBody>
                  <a:tcPr/>
                </a:tc>
              </a:tr>
              <a:tr h="1203714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GPU (CUDA)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ACCURATE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AVERAGE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DIRECT</a:t>
                      </a:r>
                    </a:p>
                    <a:p>
                      <a:r>
                        <a:rPr lang="en-US" dirty="0" smtClean="0"/>
                        <a:t>DIRECT</a:t>
                      </a:r>
                    </a:p>
                    <a:p>
                      <a:r>
                        <a:rPr lang="en-US" dirty="0" smtClean="0"/>
                        <a:t>TREE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DOUBLE</a:t>
                      </a:r>
                    </a:p>
                    <a:p>
                      <a:r>
                        <a:rPr lang="en-US" dirty="0" smtClean="0"/>
                        <a:t>FLOAT</a:t>
                      </a:r>
                      <a:endParaRPr lang="en-US" dirty="0"/>
                    </a:p>
                  </a:txBody>
                  <a:tcPr/>
                </a:tc>
              </a:tr>
              <a:tr h="1203714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CPU (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OpenMP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&amp; MPI)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ACCURATE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AVERAGE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FAST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TREE</a:t>
                      </a:r>
                    </a:p>
                    <a:p>
                      <a:r>
                        <a:rPr lang="en-US" dirty="0" smtClean="0"/>
                        <a:t>TREE</a:t>
                      </a:r>
                    </a:p>
                    <a:p>
                      <a:r>
                        <a:rPr lang="en-US" dirty="0" smtClean="0"/>
                        <a:t>TREE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ORDER=6</a:t>
                      </a:r>
                    </a:p>
                    <a:p>
                      <a:r>
                        <a:rPr lang="en-US" dirty="0" smtClean="0"/>
                        <a:t>ORDER=4</a:t>
                      </a:r>
                    </a:p>
                    <a:p>
                      <a:r>
                        <a:rPr lang="en-US" dirty="0" smtClean="0"/>
                        <a:t>ORDER=1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248400"/>
            <a:ext cx="762000" cy="365125"/>
          </a:xfrm>
        </p:spPr>
        <p:txBody>
          <a:bodyPr/>
          <a:lstStyle/>
          <a:p>
            <a:fld id="{FF96B04E-A84C-4A69-8FD1-8BD16F784494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5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172200"/>
            <a:ext cx="6781800" cy="533400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PNBsolver</a:t>
            </a:r>
            <a:r>
              <a:rPr lang="en-US" sz="2800" dirty="0" smtClean="0"/>
              <a:t>:</a:t>
            </a:r>
            <a:r>
              <a:rPr lang="en-US" sz="2800" dirty="0"/>
              <a:t> </a:t>
            </a:r>
            <a:r>
              <a:rPr lang="en-US" sz="2800" dirty="0" smtClean="0"/>
              <a:t> Effect of order in Error and Time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248400"/>
            <a:ext cx="762000" cy="337693"/>
          </a:xfrm>
        </p:spPr>
        <p:txBody>
          <a:bodyPr/>
          <a:lstStyle/>
          <a:p>
            <a:fld id="{FF96B04E-A84C-4A69-8FD1-8BD16F784494}" type="slidenum">
              <a:rPr lang="en-US" smtClean="0"/>
              <a:pPr/>
              <a:t>54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8291298"/>
              </p:ext>
            </p:extLst>
          </p:nvPr>
        </p:nvGraphicFramePr>
        <p:xfrm>
          <a:off x="304800" y="762000"/>
          <a:ext cx="42672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396650"/>
              </p:ext>
            </p:extLst>
          </p:nvPr>
        </p:nvGraphicFramePr>
        <p:xfrm>
          <a:off x="4648200" y="685800"/>
          <a:ext cx="4114800" cy="4952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2213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172200"/>
            <a:ext cx="6781800" cy="533400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PNBsolver</a:t>
            </a:r>
            <a:r>
              <a:rPr lang="en-US" sz="2800" dirty="0" smtClean="0"/>
              <a:t>:  Speedup of CUDA Tree Code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248400"/>
            <a:ext cx="762000" cy="365125"/>
          </a:xfrm>
        </p:spPr>
        <p:txBody>
          <a:bodyPr/>
          <a:lstStyle/>
          <a:p>
            <a:fld id="{FF96B04E-A84C-4A69-8FD1-8BD16F784494}" type="slidenum">
              <a:rPr lang="en-US" smtClean="0"/>
              <a:pPr/>
              <a:t>55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7787787"/>
              </p:ext>
            </p:extLst>
          </p:nvPr>
        </p:nvGraphicFramePr>
        <p:xfrm>
          <a:off x="762000" y="533400"/>
          <a:ext cx="75438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469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/>
        </p:bldSub>
      </p:bldGraphic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248400"/>
            <a:ext cx="8001000" cy="457200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PNBsolver</a:t>
            </a:r>
            <a:r>
              <a:rPr lang="en-US" sz="2800" dirty="0"/>
              <a:t> C</a:t>
            </a:r>
            <a:r>
              <a:rPr lang="en-US" sz="2800" dirty="0" smtClean="0"/>
              <a:t>omparison: Handwritten v/s Generated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291707"/>
            <a:ext cx="762000" cy="337693"/>
          </a:xfrm>
        </p:spPr>
        <p:txBody>
          <a:bodyPr/>
          <a:lstStyle/>
          <a:p>
            <a:fld id="{FF96B04E-A84C-4A69-8FD1-8BD16F784494}" type="slidenum">
              <a:rPr lang="en-US" sz="1800" smtClean="0"/>
              <a:pPr/>
              <a:t>56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0725005"/>
              </p:ext>
            </p:extLst>
          </p:nvPr>
        </p:nvGraphicFramePr>
        <p:xfrm>
          <a:off x="228600" y="609600"/>
          <a:ext cx="4532992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1935943"/>
              </p:ext>
            </p:extLst>
          </p:nvPr>
        </p:nvGraphicFramePr>
        <p:xfrm>
          <a:off x="4648200" y="685800"/>
          <a:ext cx="4304392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8994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/>
        </p:bldSub>
      </p:bldGraphic>
      <p:bldGraphic spid="6" grpId="0" uiExpand="1">
        <p:bldSub>
          <a:bldChart bld="series"/>
        </p:bldSub>
      </p:bldGraphic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172200"/>
            <a:ext cx="6781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err="1" smtClean="0"/>
              <a:t>PNBsolver</a:t>
            </a:r>
            <a:r>
              <a:rPr lang="en-US" sz="3100" dirty="0" smtClean="0"/>
              <a:t> Summary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264275"/>
            <a:ext cx="762000" cy="365125"/>
          </a:xfrm>
        </p:spPr>
        <p:txBody>
          <a:bodyPr/>
          <a:lstStyle/>
          <a:p>
            <a:fld id="{FF96B04E-A84C-4A69-8FD1-8BD16F784494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990600"/>
            <a:ext cx="7239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dirty="0" err="1"/>
              <a:t>PNBsolver</a:t>
            </a:r>
            <a:r>
              <a:rPr lang="en-US" dirty="0"/>
              <a:t> can be executed in three modes</a:t>
            </a:r>
            <a:r>
              <a:rPr lang="en-US" dirty="0" smtClean="0"/>
              <a:t>: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US" dirty="0" smtClean="0"/>
              <a:t>FAST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US" dirty="0"/>
              <a:t>AVERAGE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US" dirty="0"/>
              <a:t>ACCURATE</a:t>
            </a:r>
          </a:p>
          <a:p>
            <a:pPr marL="1657350" lvl="3" indent="-285750" algn="just">
              <a:buFont typeface="Wingdings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Two programming languages</a:t>
            </a:r>
          </a:p>
          <a:p>
            <a:pPr marL="1657350" lvl="3" indent="-285750" algn="just"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dirty="0"/>
              <a:t>Three parallel programming paradigms</a:t>
            </a:r>
          </a:p>
          <a:p>
            <a:pPr marL="1657350" lvl="3" indent="-285750" algn="just">
              <a:buFont typeface="Wingdings" pitchFamily="2" charset="2"/>
              <a:buChar char="v"/>
            </a:pPr>
            <a:r>
              <a:rPr lang="en-US" dirty="0"/>
              <a:t> Two algorithms</a:t>
            </a:r>
          </a:p>
          <a:p>
            <a:pPr algn="just"/>
            <a:endParaRPr lang="en-US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/>
              <a:t>Comparison of </a:t>
            </a:r>
            <a:r>
              <a:rPr lang="en-US" dirty="0"/>
              <a:t>the execution time of the generated code with </a:t>
            </a:r>
            <a:r>
              <a:rPr lang="en-US" dirty="0" smtClean="0"/>
              <a:t>that of </a:t>
            </a:r>
            <a:r>
              <a:rPr lang="en-US" dirty="0"/>
              <a:t>handwritten code by expert programmers </a:t>
            </a:r>
            <a:r>
              <a:rPr lang="en-US" dirty="0" smtClean="0"/>
              <a:t>indicated that the execution </a:t>
            </a:r>
            <a:r>
              <a:rPr lang="en-US" dirty="0"/>
              <a:t>time is not </a:t>
            </a:r>
            <a:r>
              <a:rPr lang="en-US" dirty="0" smtClean="0"/>
              <a:t>compromised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6161" y="4426375"/>
            <a:ext cx="753583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/>
              <a:t>Publications</a:t>
            </a:r>
          </a:p>
          <a:p>
            <a:pPr algn="just"/>
            <a:endParaRPr lang="en-US" sz="1600" b="1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1" dirty="0" err="1" smtClean="0"/>
              <a:t>Ferosh</a:t>
            </a:r>
            <a:r>
              <a:rPr lang="en-US" sz="1200" b="1" dirty="0" smtClean="0"/>
              <a:t> </a:t>
            </a:r>
            <a:r>
              <a:rPr lang="en-US" sz="1200" b="1" dirty="0"/>
              <a:t>Jacob,</a:t>
            </a:r>
            <a:r>
              <a:rPr lang="en-US" sz="1200" dirty="0"/>
              <a:t> </a:t>
            </a:r>
            <a:r>
              <a:rPr lang="en-US" sz="1200" dirty="0" err="1"/>
              <a:t>Ashfakul</a:t>
            </a:r>
            <a:r>
              <a:rPr lang="en-US" sz="1200" dirty="0"/>
              <a:t> Islam, </a:t>
            </a:r>
            <a:r>
              <a:rPr lang="en-US" sz="1200" dirty="0" err="1"/>
              <a:t>Weihua</a:t>
            </a:r>
            <a:r>
              <a:rPr lang="en-US" sz="1200" dirty="0"/>
              <a:t> </a:t>
            </a:r>
            <a:r>
              <a:rPr lang="en-US" sz="1200" dirty="0" err="1"/>
              <a:t>Geng</a:t>
            </a:r>
            <a:r>
              <a:rPr lang="en-US" sz="1200" dirty="0"/>
              <a:t>, </a:t>
            </a:r>
            <a:r>
              <a:rPr lang="en-US" sz="1200" dirty="0" smtClean="0"/>
              <a:t>Jeff </a:t>
            </a:r>
            <a:r>
              <a:rPr lang="en-US" sz="1200" dirty="0"/>
              <a:t>Gray, Brandon Dixon, Susan </a:t>
            </a:r>
            <a:r>
              <a:rPr lang="en-US" sz="1200" dirty="0" err="1"/>
              <a:t>Vrbsky</a:t>
            </a:r>
            <a:r>
              <a:rPr lang="en-US" sz="1200" dirty="0"/>
              <a:t>, </a:t>
            </a:r>
            <a:r>
              <a:rPr lang="en-US" sz="1200" dirty="0" smtClean="0"/>
              <a:t>and </a:t>
            </a:r>
            <a:r>
              <a:rPr lang="en-US" sz="1200" dirty="0" err="1" smtClean="0"/>
              <a:t>Purushotham</a:t>
            </a:r>
            <a:r>
              <a:rPr lang="en-US" sz="1200" dirty="0" smtClean="0"/>
              <a:t> </a:t>
            </a:r>
            <a:r>
              <a:rPr lang="en-US" sz="1200" dirty="0"/>
              <a:t>Bangalore, </a:t>
            </a:r>
            <a:r>
              <a:rPr lang="en-US" sz="1200" dirty="0" smtClean="0"/>
              <a:t>“</a:t>
            </a:r>
            <a:r>
              <a:rPr lang="en-US" sz="1200" dirty="0" err="1" smtClean="0"/>
              <a:t>PNBsolver</a:t>
            </a:r>
            <a:r>
              <a:rPr lang="en-US" sz="1200" dirty="0"/>
              <a:t>: A Case Study on Modeling Parallel N-body Programs</a:t>
            </a:r>
            <a:r>
              <a:rPr lang="en-US" sz="1200" dirty="0" smtClean="0"/>
              <a:t>,”</a:t>
            </a:r>
            <a:r>
              <a:rPr lang="en-US" sz="1200" dirty="0"/>
              <a:t> </a:t>
            </a:r>
            <a:r>
              <a:rPr lang="en-US" sz="1200" i="1" dirty="0" smtClean="0"/>
              <a:t>Journal </a:t>
            </a:r>
            <a:r>
              <a:rPr lang="en-US" sz="1200" i="1" dirty="0"/>
              <a:t>of Parallel and Distributed Computing</a:t>
            </a:r>
            <a:r>
              <a:rPr lang="en-US" sz="1200" dirty="0"/>
              <a:t>, 26 pages (in submission</a:t>
            </a:r>
            <a:r>
              <a:rPr lang="en-US" sz="1200" dirty="0" smtClean="0"/>
              <a:t>).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en-US" sz="1200" dirty="0" err="1"/>
              <a:t>Weihua</a:t>
            </a:r>
            <a:r>
              <a:rPr lang="en-US" sz="1200" dirty="0"/>
              <a:t> </a:t>
            </a:r>
            <a:r>
              <a:rPr lang="en-US" sz="1200" dirty="0" err="1"/>
              <a:t>Geng</a:t>
            </a:r>
            <a:r>
              <a:rPr lang="en-US" sz="1200" dirty="0"/>
              <a:t> and </a:t>
            </a:r>
            <a:r>
              <a:rPr lang="en-US" sz="1200" b="1" dirty="0" err="1"/>
              <a:t>Ferosh</a:t>
            </a:r>
            <a:r>
              <a:rPr lang="en-US" sz="1200" b="1" dirty="0"/>
              <a:t> Jacob</a:t>
            </a:r>
            <a:r>
              <a:rPr lang="en-US" sz="1200" dirty="0"/>
              <a:t>, </a:t>
            </a:r>
            <a:r>
              <a:rPr lang="en-US" sz="1200" dirty="0" smtClean="0"/>
              <a:t>“A </a:t>
            </a:r>
            <a:r>
              <a:rPr lang="en-US" sz="1200" dirty="0"/>
              <a:t>GPU Accelerated Direct-sum Boundary </a:t>
            </a:r>
            <a:r>
              <a:rPr lang="en-US" sz="1200" dirty="0" smtClean="0"/>
              <a:t>Integral </a:t>
            </a:r>
            <a:r>
              <a:rPr lang="fr-FR" sz="1200" dirty="0" smtClean="0"/>
              <a:t>Poisson-Boltzmann </a:t>
            </a:r>
            <a:r>
              <a:rPr lang="fr-FR" sz="1200" dirty="0" err="1" smtClean="0"/>
              <a:t>Solver</a:t>
            </a:r>
            <a:r>
              <a:rPr lang="fr-FR" sz="1200" dirty="0" smtClean="0"/>
              <a:t>,</a:t>
            </a:r>
            <a:r>
              <a:rPr lang="en-US" sz="1200" dirty="0" smtClean="0"/>
              <a:t>” </a:t>
            </a:r>
            <a:r>
              <a:rPr lang="fr-FR" sz="1200" i="1" dirty="0" smtClean="0"/>
              <a:t>Computer </a:t>
            </a:r>
            <a:r>
              <a:rPr lang="fr-FR" sz="1200" i="1" dirty="0" err="1"/>
              <a:t>Physics</a:t>
            </a:r>
            <a:r>
              <a:rPr lang="fr-FR" sz="1200" i="1" dirty="0"/>
              <a:t> Communications</a:t>
            </a:r>
            <a:r>
              <a:rPr lang="fr-FR" sz="1200" dirty="0"/>
              <a:t>, 14 pages </a:t>
            </a:r>
            <a:r>
              <a:rPr lang="fr-FR" sz="1200" dirty="0" smtClean="0"/>
              <a:t>(</a:t>
            </a:r>
            <a:r>
              <a:rPr lang="fr-FR" sz="1200" dirty="0" err="1" smtClean="0"/>
              <a:t>accepted</a:t>
            </a:r>
            <a:r>
              <a:rPr lang="fr-FR" sz="1200" dirty="0" smtClean="0"/>
              <a:t> for publication on </a:t>
            </a:r>
            <a:r>
              <a:rPr lang="en-US" sz="1200" dirty="0"/>
              <a:t>January 23, 2013</a:t>
            </a:r>
            <a:r>
              <a:rPr lang="fr-FR" sz="1200" dirty="0" smtClean="0"/>
              <a:t>). 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04334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172200"/>
            <a:ext cx="6781800" cy="533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Summary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264275"/>
            <a:ext cx="762000" cy="365125"/>
          </a:xfrm>
        </p:spPr>
        <p:txBody>
          <a:bodyPr/>
          <a:lstStyle/>
          <a:p>
            <a:fld id="{FF96B04E-A84C-4A69-8FD1-8BD16F784494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590800"/>
            <a:ext cx="8534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Overview of Solution Approach: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000" dirty="0" smtClean="0"/>
              <a:t>We </a:t>
            </a:r>
            <a:r>
              <a:rPr lang="en-US" sz="2000" dirty="0"/>
              <a:t>identified four </a:t>
            </a:r>
            <a:r>
              <a:rPr lang="en-US" sz="2000" dirty="0" smtClean="0"/>
              <a:t>abstraction levels </a:t>
            </a:r>
            <a:r>
              <a:rPr lang="en-US" sz="2000" dirty="0"/>
              <a:t>in HPC </a:t>
            </a:r>
            <a:r>
              <a:rPr lang="en-US" sz="2000" dirty="0" smtClean="0"/>
              <a:t>programs and </a:t>
            </a:r>
            <a:r>
              <a:rPr lang="en-US" sz="2000" dirty="0"/>
              <a:t>used </a:t>
            </a:r>
            <a:r>
              <a:rPr lang="en-US" sz="2000" dirty="0" smtClean="0"/>
              <a:t>software modeling to </a:t>
            </a:r>
            <a:r>
              <a:rPr lang="en-US" sz="2000" dirty="0"/>
              <a:t>provide tool </a:t>
            </a:r>
            <a:r>
              <a:rPr lang="en-US" sz="2000" dirty="0" smtClean="0"/>
              <a:t>support for </a:t>
            </a:r>
            <a:r>
              <a:rPr lang="en-US" sz="2000" dirty="0"/>
              <a:t>users at these </a:t>
            </a:r>
            <a:r>
              <a:rPr lang="en-US" sz="2000" dirty="0" smtClean="0"/>
              <a:t>abstraction levels.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err="1" smtClean="0"/>
              <a:t>PPModel</a:t>
            </a:r>
            <a:r>
              <a:rPr lang="en-US" sz="2000" dirty="0" smtClean="0"/>
              <a:t> </a:t>
            </a:r>
            <a:r>
              <a:rPr lang="en-US" sz="2000" dirty="0"/>
              <a:t>(</a:t>
            </a:r>
            <a:r>
              <a:rPr lang="en-US" sz="2000" dirty="0" smtClean="0"/>
              <a:t>code)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err="1" smtClean="0"/>
              <a:t>MapRedoop</a:t>
            </a:r>
            <a:r>
              <a:rPr lang="en-US" sz="2000" dirty="0" smtClean="0"/>
              <a:t> </a:t>
            </a:r>
            <a:r>
              <a:rPr lang="en-US" sz="2000" dirty="0"/>
              <a:t>(</a:t>
            </a:r>
            <a:r>
              <a:rPr lang="en-US" sz="2000" dirty="0" smtClean="0"/>
              <a:t>algorithm)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SDL </a:t>
            </a:r>
            <a:r>
              <a:rPr lang="en-US" sz="2000" dirty="0"/>
              <a:t>&amp; WDL (</a:t>
            </a:r>
            <a:r>
              <a:rPr lang="en-US" sz="2000" dirty="0" smtClean="0"/>
              <a:t>program)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err="1" smtClean="0"/>
              <a:t>PNBsolver</a:t>
            </a:r>
            <a:r>
              <a:rPr lang="en-US" sz="2000" dirty="0" smtClean="0"/>
              <a:t> </a:t>
            </a:r>
            <a:r>
              <a:rPr lang="en-US" sz="2000" dirty="0"/>
              <a:t>(sub-domain</a:t>
            </a:r>
            <a:r>
              <a:rPr lang="en-US" sz="2000" dirty="0" smtClean="0"/>
              <a:t>)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000" dirty="0" smtClean="0"/>
              <a:t>Our research </a:t>
            </a:r>
            <a:r>
              <a:rPr lang="en-US" sz="2000" dirty="0"/>
              <a:t>suggests that </a:t>
            </a:r>
            <a:r>
              <a:rPr lang="en-US" sz="2000" dirty="0" smtClean="0"/>
              <a:t>using the newly introduced abstraction levels, it is possible </a:t>
            </a:r>
            <a:r>
              <a:rPr lang="en-US" sz="2000" dirty="0"/>
              <a:t>to </a:t>
            </a:r>
            <a:r>
              <a:rPr lang="en-US" sz="2000" dirty="0" smtClean="0"/>
              <a:t>support heterogeneous </a:t>
            </a:r>
            <a:r>
              <a:rPr lang="en-US" sz="2000" dirty="0"/>
              <a:t>computing, reduce execution </a:t>
            </a:r>
            <a:r>
              <a:rPr lang="en-US" sz="2000" dirty="0" smtClean="0"/>
              <a:t>time, and </a:t>
            </a:r>
            <a:r>
              <a:rPr lang="en-US" sz="2000" dirty="0"/>
              <a:t>improve source code </a:t>
            </a:r>
            <a:r>
              <a:rPr lang="en-US" sz="2000" dirty="0" smtClean="0"/>
              <a:t>maintenance through better code separation.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533400"/>
            <a:ext cx="762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/>
              <a:t>Core Issues Addressed in this Dissertation:</a:t>
            </a:r>
          </a:p>
          <a:p>
            <a:pPr marL="457200" indent="-223838" algn="just">
              <a:buFont typeface="Arial" pitchFamily="34" charset="0"/>
              <a:buChar char="•"/>
            </a:pPr>
            <a:r>
              <a:rPr lang="en-US" sz="2000" b="1" dirty="0" smtClean="0"/>
              <a:t>Which</a:t>
            </a:r>
            <a:r>
              <a:rPr lang="en-US" sz="2000" dirty="0" smtClean="0"/>
              <a:t> </a:t>
            </a:r>
            <a:r>
              <a:rPr lang="en-US" sz="2000" dirty="0"/>
              <a:t>programming model to use</a:t>
            </a:r>
            <a:r>
              <a:rPr lang="en-US" sz="2000" dirty="0" smtClean="0"/>
              <a:t>?</a:t>
            </a:r>
          </a:p>
          <a:p>
            <a:pPr marL="457200" indent="-223838" algn="just">
              <a:buFont typeface="Arial" pitchFamily="34" charset="0"/>
              <a:buChar char="•"/>
            </a:pPr>
            <a:r>
              <a:rPr lang="en-US" sz="2000" b="1" dirty="0" smtClean="0"/>
              <a:t>Why</a:t>
            </a:r>
            <a:r>
              <a:rPr lang="en-US" sz="2000" dirty="0" smtClean="0"/>
              <a:t> </a:t>
            </a:r>
            <a:r>
              <a:rPr lang="en-US" sz="2000" dirty="0"/>
              <a:t>are parallel programs long</a:t>
            </a:r>
            <a:r>
              <a:rPr lang="en-US" sz="2000" dirty="0" smtClean="0"/>
              <a:t>?</a:t>
            </a:r>
            <a:endParaRPr lang="en-US" sz="2000" dirty="0"/>
          </a:p>
          <a:p>
            <a:pPr marL="457200" indent="-223838" algn="just">
              <a:buFont typeface="Arial" pitchFamily="34" charset="0"/>
              <a:buChar char="•"/>
            </a:pPr>
            <a:r>
              <a:rPr lang="en-US" sz="2000" b="1" dirty="0"/>
              <a:t>What</a:t>
            </a:r>
            <a:r>
              <a:rPr lang="en-US" sz="2000" dirty="0"/>
              <a:t> are the execution parameters</a:t>
            </a:r>
            <a:r>
              <a:rPr lang="en-US" sz="2000" dirty="0" smtClean="0"/>
              <a:t>?</a:t>
            </a:r>
            <a:endParaRPr lang="en-US" sz="2000" b="1" dirty="0" smtClean="0"/>
          </a:p>
          <a:p>
            <a:pPr marL="457200" indent="-223838" algn="just">
              <a:buFont typeface="Arial" pitchFamily="34" charset="0"/>
              <a:buChar char="•"/>
            </a:pPr>
            <a:r>
              <a:rPr lang="en-US" sz="2000" b="1" dirty="0" smtClean="0"/>
              <a:t>How</a:t>
            </a:r>
            <a:r>
              <a:rPr lang="en-US" sz="2000" dirty="0" smtClean="0"/>
              <a:t> do technical </a:t>
            </a:r>
            <a:r>
              <a:rPr lang="en-US" sz="2000" dirty="0"/>
              <a:t>details hide the core computation</a:t>
            </a:r>
            <a:r>
              <a:rPr lang="en-US" sz="2000" dirty="0" smtClean="0"/>
              <a:t>?</a:t>
            </a:r>
            <a:endParaRPr lang="en-US" sz="2000" dirty="0"/>
          </a:p>
          <a:p>
            <a:pPr marL="457200" indent="-223838" algn="just">
              <a:buFont typeface="Arial" pitchFamily="34" charset="0"/>
              <a:buChar char="•"/>
            </a:pPr>
            <a:r>
              <a:rPr lang="en-US" sz="2000" b="1" dirty="0"/>
              <a:t>Who</a:t>
            </a:r>
            <a:r>
              <a:rPr lang="en-US" sz="2000" dirty="0"/>
              <a:t> can use HPC programs?</a:t>
            </a:r>
          </a:p>
        </p:txBody>
      </p:sp>
    </p:spTree>
    <p:extLst>
      <p:ext uri="{BB962C8B-B14F-4D97-AF65-F5344CB8AC3E}">
        <p14:creationId xmlns:p14="http://schemas.microsoft.com/office/powerpoint/2010/main" val="315339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172200"/>
            <a:ext cx="6781800" cy="533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Related Work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4739407"/>
              </p:ext>
            </p:extLst>
          </p:nvPr>
        </p:nvGraphicFramePr>
        <p:xfrm>
          <a:off x="609600" y="381000"/>
          <a:ext cx="7848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543800" y="6248400"/>
            <a:ext cx="762000" cy="337693"/>
          </a:xfrm>
        </p:spPr>
        <p:txBody>
          <a:bodyPr/>
          <a:lstStyle/>
          <a:p>
            <a:fld id="{FF96B04E-A84C-4A69-8FD1-8BD16F784494}" type="slidenum">
              <a:rPr lang="en-US" smtClean="0"/>
              <a:pPr/>
              <a:t>59</a:t>
            </a:fld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501997088"/>
              </p:ext>
            </p:extLst>
          </p:nvPr>
        </p:nvGraphicFramePr>
        <p:xfrm>
          <a:off x="4648200" y="3886200"/>
          <a:ext cx="32766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115455"/>
            <a:ext cx="6781800" cy="590145"/>
          </a:xfrm>
        </p:spPr>
        <p:txBody>
          <a:bodyPr>
            <a:normAutofit/>
          </a:bodyPr>
          <a:lstStyle/>
          <a:p>
            <a:r>
              <a:rPr lang="en-US" sz="2800" dirty="0"/>
              <a:t>Parallel Programming </a:t>
            </a:r>
            <a:r>
              <a:rPr lang="en-US" sz="2800" dirty="0" smtClean="0"/>
              <a:t>Challenges</a:t>
            </a:r>
            <a:endParaRPr lang="en-US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6919966"/>
              </p:ext>
            </p:extLst>
          </p:nvPr>
        </p:nvGraphicFramePr>
        <p:xfrm>
          <a:off x="838200" y="609600"/>
          <a:ext cx="5105400" cy="4495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317"/>
                <a:gridCol w="2819143"/>
                <a:gridCol w="783860"/>
                <a:gridCol w="1021080"/>
              </a:tblGrid>
              <a:tr h="65323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Program 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Total LOC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Parallel</a:t>
                      </a:r>
                      <a:r>
                        <a:rPr lang="en-US" sz="1400" baseline="0" dirty="0" smtClean="0"/>
                        <a:t> </a:t>
                      </a:r>
                    </a:p>
                    <a:p>
                      <a:r>
                        <a:rPr lang="en-US" sz="1400" baseline="0" dirty="0" smtClean="0"/>
                        <a:t>LOC</a:t>
                      </a:r>
                      <a:endParaRPr lang="en-US" sz="1400" dirty="0"/>
                    </a:p>
                  </a:txBody>
                  <a:tcPr/>
                </a:tc>
              </a:tr>
              <a:tr h="38425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2D Integral with Quadrature rule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 (2%)</a:t>
                      </a:r>
                      <a:endParaRPr lang="en-US" sz="1400" dirty="0"/>
                    </a:p>
                  </a:txBody>
                  <a:tcPr/>
                </a:tc>
              </a:tr>
              <a:tr h="38425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Linear algebra routine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 (5%)</a:t>
                      </a:r>
                      <a:endParaRPr lang="en-US" sz="1400" dirty="0"/>
                    </a:p>
                  </a:txBody>
                  <a:tcPr/>
                </a:tc>
              </a:tr>
              <a:tr h="38425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Random number generator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 (11%)</a:t>
                      </a:r>
                      <a:endParaRPr lang="en-US" sz="1400" dirty="0"/>
                    </a:p>
                  </a:txBody>
                  <a:tcPr/>
                </a:tc>
              </a:tr>
              <a:tr h="38425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Logical circuit </a:t>
                      </a:r>
                      <a:r>
                        <a:rPr lang="en-US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satisfiability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 (23%)</a:t>
                      </a:r>
                      <a:endParaRPr lang="en-US" sz="1400" dirty="0"/>
                    </a:p>
                  </a:txBody>
                  <a:tcPr/>
                </a:tc>
              </a:tr>
              <a:tr h="38425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Dijkstra’s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shortest path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 (18%)</a:t>
                      </a:r>
                      <a:endParaRPr lang="en-US" sz="1400" dirty="0"/>
                    </a:p>
                  </a:txBody>
                  <a:tcPr/>
                </a:tc>
              </a:tr>
              <a:tr h="38425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Fast Fourier Transform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51 (18%)</a:t>
                      </a:r>
                      <a:endParaRPr lang="en-US" sz="1400" dirty="0"/>
                    </a:p>
                  </a:txBody>
                  <a:tcPr/>
                </a:tc>
              </a:tr>
              <a:tr h="38425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Integral with Quadrature rule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 (19%)</a:t>
                      </a:r>
                      <a:endParaRPr lang="en-US" sz="1400" dirty="0"/>
                    </a:p>
                  </a:txBody>
                  <a:tcPr/>
                </a:tc>
              </a:tr>
              <a:tr h="38425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Molecular dynamics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 (22%)</a:t>
                      </a:r>
                      <a:endParaRPr lang="en-US" sz="1400" dirty="0"/>
                    </a:p>
                  </a:txBody>
                  <a:tcPr/>
                </a:tc>
              </a:tr>
              <a:tr h="38425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Prime numbers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 (26%)</a:t>
                      </a:r>
                      <a:endParaRPr lang="en-US" sz="1400" dirty="0"/>
                    </a:p>
                  </a:txBody>
                  <a:tcPr/>
                </a:tc>
              </a:tr>
              <a:tr h="38425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Steady state heat equation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 (57%)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264275"/>
            <a:ext cx="762000" cy="365125"/>
          </a:xfrm>
        </p:spPr>
        <p:txBody>
          <a:bodyPr/>
          <a:lstStyle/>
          <a:p>
            <a:fld id="{FF96B04E-A84C-4A69-8FD1-8BD16F78449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57900" y="838200"/>
            <a:ext cx="285749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The LOC of the parallel blocks to the total LOC of the </a:t>
            </a:r>
            <a:r>
              <a:rPr lang="en-US" dirty="0" smtClean="0"/>
              <a:t>program ranges </a:t>
            </a:r>
            <a:r>
              <a:rPr lang="en-US" dirty="0"/>
              <a:t>from 2% to 57%, with </a:t>
            </a:r>
            <a:r>
              <a:rPr lang="en-US" dirty="0" smtClean="0"/>
              <a:t>an average </a:t>
            </a:r>
            <a:r>
              <a:rPr lang="en-US" dirty="0"/>
              <a:t>of 19</a:t>
            </a:r>
            <a:r>
              <a:rPr lang="en-US" dirty="0" smtClean="0"/>
              <a:t>%.</a:t>
            </a:r>
          </a:p>
          <a:p>
            <a:endParaRPr lang="en-US" dirty="0" smtClean="0"/>
          </a:p>
          <a:p>
            <a:pPr algn="just"/>
            <a:r>
              <a:rPr lang="en-US" dirty="0" smtClean="0"/>
              <a:t>To</a:t>
            </a:r>
            <a:r>
              <a:rPr lang="en-US" dirty="0"/>
              <a:t> </a:t>
            </a:r>
            <a:r>
              <a:rPr lang="en-US" dirty="0" smtClean="0"/>
              <a:t>create </a:t>
            </a:r>
            <a:r>
              <a:rPr lang="en-US" dirty="0"/>
              <a:t>a different execution environment for any of these programs, more than 50% of the total</a:t>
            </a:r>
          </a:p>
          <a:p>
            <a:pPr algn="just"/>
            <a:r>
              <a:rPr lang="en-US" dirty="0"/>
              <a:t>LOC would need to be rewritten for most of the </a:t>
            </a:r>
            <a:r>
              <a:rPr lang="en-US" dirty="0" smtClean="0"/>
              <a:t>programs due to redundancy of the same parallel code in many places.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06921" y="2743200"/>
            <a:ext cx="381905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000" b="1" dirty="0"/>
              <a:t>Why are parallel programs long?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5710535"/>
            <a:ext cx="6174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*Detailed </a:t>
            </a:r>
            <a:r>
              <a:rPr lang="en-US" sz="1200" dirty="0" err="1" smtClean="0"/>
              <a:t>openMP</a:t>
            </a:r>
            <a:r>
              <a:rPr lang="en-US" sz="1200" dirty="0"/>
              <a:t> analysis </a:t>
            </a:r>
            <a:r>
              <a:rPr lang="en-US" sz="1200" dirty="0">
                <a:hlinkClick r:id="rId2"/>
              </a:rPr>
              <a:t>http://</a:t>
            </a:r>
            <a:r>
              <a:rPr lang="en-US" sz="1200" dirty="0" smtClean="0">
                <a:hlinkClick r:id="rId2"/>
              </a:rPr>
              <a:t>fjacob.students.cs.ua.edu/ppmodel1/omp.html</a:t>
            </a:r>
            <a:endParaRPr lang="en-US" sz="1200" dirty="0"/>
          </a:p>
          <a:p>
            <a:r>
              <a:rPr lang="en-US" sz="1200" dirty="0"/>
              <a:t>*Programs taken from John </a:t>
            </a:r>
            <a:r>
              <a:rPr lang="en-US" sz="1200" dirty="0" err="1" smtClean="0"/>
              <a:t>Burkardt’s</a:t>
            </a:r>
            <a:r>
              <a:rPr lang="en-US" sz="1200" dirty="0" smtClean="0"/>
              <a:t> </a:t>
            </a:r>
            <a:r>
              <a:rPr lang="en-US" sz="1200" dirty="0"/>
              <a:t>benchmark programs, http://people.sc.fsu.edu/~jburkardt</a:t>
            </a:r>
            <a:r>
              <a:rPr lang="en-US" sz="1200" b="1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32299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1"/>
      <p:bldP spid="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172200"/>
            <a:ext cx="6781800" cy="533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Future Work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248400"/>
            <a:ext cx="762000" cy="365125"/>
          </a:xfrm>
        </p:spPr>
        <p:txBody>
          <a:bodyPr/>
          <a:lstStyle/>
          <a:p>
            <a:fld id="{FF96B04E-A84C-4A69-8FD1-8BD16F784494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0" y="990600"/>
            <a:ext cx="896809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Human-based Empirical </a:t>
            </a:r>
            <a:r>
              <a:rPr lang="en-US" dirty="0"/>
              <a:t>Studies on HPC </a:t>
            </a:r>
            <a:r>
              <a:rPr lang="en-US" dirty="0" smtClean="0"/>
              <a:t>Applications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dirty="0" smtClean="0"/>
          </a:p>
          <a:p>
            <a:pPr marL="742950" lvl="1" indent="-285750">
              <a:buFont typeface="Wingdings" pitchFamily="2" charset="2"/>
              <a:buChar char="v"/>
            </a:pPr>
            <a:r>
              <a:rPr lang="en-US" sz="1600" b="1" dirty="0"/>
              <a:t>Hypothesis: </a:t>
            </a:r>
            <a:r>
              <a:rPr lang="en-US" sz="1600" b="1" dirty="0" smtClean="0"/>
              <a:t>“</a:t>
            </a:r>
            <a:r>
              <a:rPr lang="en-US" sz="1600" dirty="0" smtClean="0"/>
              <a:t>HPC </a:t>
            </a:r>
            <a:r>
              <a:rPr lang="en-US" sz="1600" dirty="0"/>
              <a:t>applications often require </a:t>
            </a:r>
            <a:r>
              <a:rPr lang="en-US" sz="1600" dirty="0" smtClean="0"/>
              <a:t>systematic </a:t>
            </a:r>
            <a:r>
              <a:rPr lang="en-US" sz="1600" dirty="0"/>
              <a:t>and repetitive code </a:t>
            </a:r>
            <a:r>
              <a:rPr lang="en-US" sz="1600" dirty="0" smtClean="0"/>
              <a:t>changes”</a:t>
            </a:r>
          </a:p>
          <a:p>
            <a:pPr lvl="5"/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Extending </a:t>
            </a:r>
            <a:r>
              <a:rPr lang="en-US" dirty="0" err="1" smtClean="0"/>
              <a:t>PPModel</a:t>
            </a:r>
            <a:r>
              <a:rPr lang="en-US" dirty="0" smtClean="0"/>
              <a:t> to a Two-Model Approach for HPC Programs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19401"/>
            <a:ext cx="4433888" cy="2726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709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172200"/>
            <a:ext cx="6781800" cy="533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Core Contributions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620000" cy="46482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We </a:t>
            </a:r>
            <a:r>
              <a:rPr lang="en-US" dirty="0"/>
              <a:t>identiﬁed </a:t>
            </a:r>
            <a:r>
              <a:rPr lang="en-US" dirty="0" smtClean="0"/>
              <a:t>four </a:t>
            </a:r>
            <a:r>
              <a:rPr lang="en-US" dirty="0"/>
              <a:t>diﬀerent levels of applying modeling </a:t>
            </a:r>
            <a:r>
              <a:rPr lang="en-US" dirty="0" smtClean="0"/>
              <a:t>techniques to </a:t>
            </a:r>
            <a:r>
              <a:rPr lang="en-US" dirty="0"/>
              <a:t>such problems: </a:t>
            </a: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n-US" dirty="0" smtClean="0"/>
              <a:t>Code:  A programmer is </a:t>
            </a:r>
            <a:r>
              <a:rPr lang="en-US" dirty="0"/>
              <a:t>given ﬂexibility to insert, update, or remove an existing code section and hence this technique </a:t>
            </a:r>
            <a:r>
              <a:rPr lang="en-US" dirty="0" smtClean="0"/>
              <a:t>is independent </a:t>
            </a:r>
            <a:r>
              <a:rPr lang="en-US" dirty="0"/>
              <a:t>of any language or execution </a:t>
            </a:r>
            <a:r>
              <a:rPr lang="en-US" dirty="0" smtClean="0"/>
              <a:t>platform.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 smtClean="0"/>
              <a:t>Algorithm: This is targeted for </a:t>
            </a:r>
            <a:r>
              <a:rPr lang="en-US" dirty="0" err="1" smtClean="0"/>
              <a:t>MapReduce</a:t>
            </a:r>
            <a:r>
              <a:rPr lang="en-US" dirty="0" smtClean="0"/>
              <a:t> programmers, and provides an easier interface for developing and deploying </a:t>
            </a:r>
            <a:r>
              <a:rPr lang="en-US" dirty="0" err="1" smtClean="0"/>
              <a:t>MapReduce</a:t>
            </a:r>
            <a:r>
              <a:rPr lang="en-US" dirty="0" smtClean="0"/>
              <a:t> programs in Local and EC2 cloud.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 smtClean="0"/>
              <a:t>Program: Program-level </a:t>
            </a:r>
            <a:r>
              <a:rPr lang="en-US" dirty="0"/>
              <a:t>modeling is </a:t>
            </a:r>
            <a:r>
              <a:rPr lang="en-US" dirty="0" smtClean="0"/>
              <a:t>applied </a:t>
            </a:r>
            <a:r>
              <a:rPr lang="en-US" dirty="0"/>
              <a:t>for cases </a:t>
            </a:r>
            <a:r>
              <a:rPr lang="en-US" dirty="0" smtClean="0"/>
              <a:t>when scientists </a:t>
            </a:r>
            <a:r>
              <a:rPr lang="en-US" dirty="0"/>
              <a:t>have to create, publish, and distribute a workﬂow using existing program </a:t>
            </a:r>
            <a:r>
              <a:rPr lang="en-US" dirty="0" smtClean="0"/>
              <a:t>executables.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 smtClean="0"/>
              <a:t>Sub-domain: Sub-domain-level modeling can be valuable to specify </a:t>
            </a:r>
            <a:r>
              <a:rPr lang="en-US" dirty="0"/>
              <a:t>the problem hiding all the language-speciﬁc details, but providing the optimum solution</a:t>
            </a:r>
            <a:r>
              <a:rPr lang="en-US" dirty="0" smtClean="0"/>
              <a:t>. We applied this successfully on N-body problems.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248400"/>
            <a:ext cx="762000" cy="365125"/>
          </a:xfrm>
        </p:spPr>
        <p:txBody>
          <a:bodyPr/>
          <a:lstStyle/>
          <a:p>
            <a:fld id="{FF96B04E-A84C-4A69-8FD1-8BD16F784494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06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05400"/>
            <a:ext cx="6781800" cy="1600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Publications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85800"/>
            <a:ext cx="3581400" cy="47244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4800" b="1" dirty="0" smtClean="0"/>
              <a:t>Journals</a:t>
            </a:r>
          </a:p>
          <a:p>
            <a:pPr algn="just">
              <a:buNone/>
            </a:pPr>
            <a:endParaRPr lang="en-US" sz="2800" b="1" dirty="0" smtClean="0"/>
          </a:p>
          <a:p>
            <a:pPr algn="just"/>
            <a:r>
              <a:rPr lang="en-US" sz="2800" b="1" dirty="0" err="1"/>
              <a:t>Ferosh</a:t>
            </a:r>
            <a:r>
              <a:rPr lang="en-US" sz="2800" b="1" dirty="0"/>
              <a:t> Jacob</a:t>
            </a:r>
            <a:r>
              <a:rPr lang="en-US" sz="2800" dirty="0"/>
              <a:t>, Jeff Gray, Jeffrey C. Carver, Marjan Mernik, and </a:t>
            </a:r>
            <a:r>
              <a:rPr lang="en-US" sz="2800" dirty="0" err="1"/>
              <a:t>Purushotham</a:t>
            </a:r>
            <a:r>
              <a:rPr lang="en-US" sz="2800" dirty="0"/>
              <a:t> Bangalore</a:t>
            </a:r>
            <a:r>
              <a:rPr lang="en-US" sz="2800" dirty="0" smtClean="0"/>
              <a:t>, “</a:t>
            </a:r>
            <a:r>
              <a:rPr lang="en-US" sz="2800" dirty="0" err="1" smtClean="0"/>
              <a:t>PPModel</a:t>
            </a:r>
            <a:r>
              <a:rPr lang="en-US" sz="2800" dirty="0"/>
              <a:t>: A Modeling Tool for Source Code Maintenance and Optimization of Parallel Programs</a:t>
            </a:r>
            <a:r>
              <a:rPr lang="en-US" sz="2800" dirty="0" smtClean="0"/>
              <a:t>,” </a:t>
            </a:r>
            <a:r>
              <a:rPr lang="en-US" sz="2800" i="1" dirty="0" smtClean="0"/>
              <a:t>The </a:t>
            </a:r>
            <a:r>
              <a:rPr lang="en-US" sz="2800" i="1" dirty="0"/>
              <a:t>Journal of Supercomputing</a:t>
            </a:r>
            <a:r>
              <a:rPr lang="en-US" sz="2800" dirty="0"/>
              <a:t>, vol. 62, no 3, 2012, pp. 1560-1582.</a:t>
            </a:r>
          </a:p>
          <a:p>
            <a:pPr algn="just"/>
            <a:r>
              <a:rPr lang="en-US" sz="2800" b="1" dirty="0" err="1"/>
              <a:t>Ferosh</a:t>
            </a:r>
            <a:r>
              <a:rPr lang="en-US" sz="2800" b="1" dirty="0"/>
              <a:t> Jacob</a:t>
            </a:r>
            <a:r>
              <a:rPr lang="en-US" sz="2800" dirty="0"/>
              <a:t>, </a:t>
            </a:r>
            <a:r>
              <a:rPr lang="en-US" sz="2800" dirty="0" err="1"/>
              <a:t>Sonqging</a:t>
            </a:r>
            <a:r>
              <a:rPr lang="en-US" sz="2800" dirty="0"/>
              <a:t> </a:t>
            </a:r>
            <a:r>
              <a:rPr lang="en-US" sz="2800" dirty="0" err="1"/>
              <a:t>Yue</a:t>
            </a:r>
            <a:r>
              <a:rPr lang="en-US" sz="2800" dirty="0"/>
              <a:t>, Jeff Gray, and Nicholas Kraft, </a:t>
            </a:r>
            <a:r>
              <a:rPr lang="en-US" sz="2800" dirty="0" smtClean="0"/>
              <a:t>“SRLF</a:t>
            </a:r>
            <a:r>
              <a:rPr lang="en-US" sz="2800" dirty="0"/>
              <a:t>: A Simple </a:t>
            </a:r>
            <a:r>
              <a:rPr lang="en-US" sz="2800" dirty="0" smtClean="0"/>
              <a:t>Refactoring Language </a:t>
            </a:r>
            <a:r>
              <a:rPr lang="en-US" sz="2800" dirty="0"/>
              <a:t>for High Performance FORTRAN</a:t>
            </a:r>
            <a:r>
              <a:rPr lang="en-US" sz="2800" dirty="0" smtClean="0"/>
              <a:t>,” </a:t>
            </a:r>
            <a:r>
              <a:rPr lang="en-US" sz="2800" i="1" dirty="0"/>
              <a:t>Journal of Convergence Information Technology</a:t>
            </a:r>
            <a:r>
              <a:rPr lang="en-US" sz="2800" dirty="0"/>
              <a:t>, </a:t>
            </a:r>
            <a:r>
              <a:rPr lang="en-US" sz="2800" dirty="0" smtClean="0"/>
              <a:t>vol. 7</a:t>
            </a:r>
            <a:r>
              <a:rPr lang="en-US" sz="2800" dirty="0"/>
              <a:t>, no. 12, 2012, pp. 256-263.</a:t>
            </a:r>
          </a:p>
          <a:p>
            <a:pPr algn="just"/>
            <a:r>
              <a:rPr lang="en-US" sz="2800" b="1" dirty="0" err="1"/>
              <a:t>Ferosh</a:t>
            </a:r>
            <a:r>
              <a:rPr lang="en-US" sz="2800" b="1" dirty="0"/>
              <a:t> Jacob</a:t>
            </a:r>
            <a:r>
              <a:rPr lang="en-US" sz="2800" dirty="0"/>
              <a:t>, Amber Wagner, </a:t>
            </a:r>
            <a:r>
              <a:rPr lang="en-US" sz="2800" dirty="0" err="1"/>
              <a:t>Prateek</a:t>
            </a:r>
            <a:r>
              <a:rPr lang="en-US" sz="2800" dirty="0"/>
              <a:t> </a:t>
            </a:r>
            <a:r>
              <a:rPr lang="en-US" sz="2800" dirty="0" err="1"/>
              <a:t>Bahri</a:t>
            </a:r>
            <a:r>
              <a:rPr lang="en-US" sz="2800" dirty="0"/>
              <a:t>, Susan Vrbsky, and Jeff Gray, </a:t>
            </a:r>
            <a:r>
              <a:rPr lang="en-US" sz="2800" dirty="0" smtClean="0"/>
              <a:t>“Simplifying the Development </a:t>
            </a:r>
            <a:r>
              <a:rPr lang="en-US" sz="2800" dirty="0"/>
              <a:t>and Deployment of </a:t>
            </a:r>
            <a:r>
              <a:rPr lang="en-US" sz="2800" dirty="0" err="1"/>
              <a:t>MapReduce</a:t>
            </a:r>
            <a:r>
              <a:rPr lang="en-US" sz="2800" dirty="0"/>
              <a:t> Algorithms</a:t>
            </a:r>
            <a:r>
              <a:rPr lang="en-US" sz="2800" dirty="0" smtClean="0"/>
              <a:t>,” </a:t>
            </a:r>
            <a:r>
              <a:rPr lang="en-US" sz="2800" i="1" dirty="0"/>
              <a:t>International Journal of </a:t>
            </a:r>
            <a:r>
              <a:rPr lang="en-US" sz="2800" i="1" dirty="0" smtClean="0"/>
              <a:t>Next-</a:t>
            </a:r>
            <a:r>
              <a:rPr lang="en-US" sz="2800" i="1" dirty="0" err="1" smtClean="0"/>
              <a:t>GenerationComputing</a:t>
            </a:r>
            <a:r>
              <a:rPr lang="en-US" sz="2800" dirty="0" smtClean="0"/>
              <a:t> </a:t>
            </a:r>
            <a:r>
              <a:rPr lang="en-US" sz="2800" dirty="0"/>
              <a:t>(Special Issue on Cloud </a:t>
            </a:r>
            <a:r>
              <a:rPr lang="en-US" sz="2800" dirty="0" smtClean="0"/>
              <a:t>Computing, </a:t>
            </a:r>
            <a:r>
              <a:rPr lang="en-US" sz="2800" dirty="0" err="1"/>
              <a:t>Yugyung</a:t>
            </a:r>
            <a:r>
              <a:rPr lang="en-US" sz="2800" dirty="0"/>
              <a:t> Lee and Praveen </a:t>
            </a:r>
            <a:r>
              <a:rPr lang="en-US" sz="2800" dirty="0" err="1"/>
              <a:t>Rao</a:t>
            </a:r>
            <a:r>
              <a:rPr lang="en-US" sz="2800" dirty="0"/>
              <a:t>, eds.), vol. 2, no. </a:t>
            </a:r>
            <a:r>
              <a:rPr lang="en-US" sz="2800" dirty="0" smtClean="0"/>
              <a:t>2, 2011</a:t>
            </a:r>
            <a:r>
              <a:rPr lang="en-US" sz="2800" dirty="0"/>
              <a:t>, pp. 123-142.</a:t>
            </a:r>
          </a:p>
          <a:p>
            <a:pPr algn="just"/>
            <a:r>
              <a:rPr lang="en-US" sz="2800" b="1" dirty="0" err="1"/>
              <a:t>Ferosh</a:t>
            </a:r>
            <a:r>
              <a:rPr lang="en-US" sz="2800" b="1" dirty="0"/>
              <a:t> Jacob, </a:t>
            </a:r>
            <a:r>
              <a:rPr lang="en-US" sz="2800" dirty="0"/>
              <a:t>Adam Wynne, Yan Liu, Nathan Baker, and Jeff Gray, </a:t>
            </a:r>
            <a:r>
              <a:rPr lang="en-US" sz="2800" dirty="0" smtClean="0"/>
              <a:t>“Domain-</a:t>
            </a:r>
            <a:r>
              <a:rPr lang="en-US" sz="2800" dirty="0" err="1" smtClean="0"/>
              <a:t>Specifc</a:t>
            </a:r>
            <a:r>
              <a:rPr lang="en-US" sz="2800" dirty="0" smtClean="0"/>
              <a:t> Languages For </a:t>
            </a:r>
            <a:r>
              <a:rPr lang="en-US" sz="2800" dirty="0"/>
              <a:t>Developing and Deploying Signature Discovery </a:t>
            </a:r>
            <a:r>
              <a:rPr lang="en-US" sz="2800" dirty="0" smtClean="0"/>
              <a:t>Workflows,” </a:t>
            </a:r>
            <a:r>
              <a:rPr lang="en-US" sz="2800" i="1" dirty="0" smtClean="0"/>
              <a:t>Computing </a:t>
            </a:r>
            <a:r>
              <a:rPr lang="en-US" sz="2800" i="1" dirty="0"/>
              <a:t>in Science </a:t>
            </a:r>
            <a:r>
              <a:rPr lang="en-US" sz="2800" i="1" dirty="0" smtClean="0"/>
              <a:t>and Engineering</a:t>
            </a:r>
            <a:r>
              <a:rPr lang="en-US" sz="2800" dirty="0"/>
              <a:t>, 15 pages (in submission).</a:t>
            </a:r>
          </a:p>
          <a:p>
            <a:pPr algn="just"/>
            <a:r>
              <a:rPr lang="en-US" sz="2800" b="1" dirty="0" err="1"/>
              <a:t>Ferosh</a:t>
            </a:r>
            <a:r>
              <a:rPr lang="en-US" sz="2800" b="1" dirty="0"/>
              <a:t> Jacob</a:t>
            </a:r>
            <a:r>
              <a:rPr lang="en-US" sz="2800" dirty="0"/>
              <a:t>, </a:t>
            </a:r>
            <a:r>
              <a:rPr lang="en-US" sz="2800" dirty="0" err="1"/>
              <a:t>Ashfakul</a:t>
            </a:r>
            <a:r>
              <a:rPr lang="en-US" sz="2800" dirty="0"/>
              <a:t> Islam, </a:t>
            </a:r>
            <a:r>
              <a:rPr lang="en-US" sz="2800" dirty="0" err="1"/>
              <a:t>Weihua</a:t>
            </a:r>
            <a:r>
              <a:rPr lang="en-US" sz="2800" dirty="0"/>
              <a:t> </a:t>
            </a:r>
            <a:r>
              <a:rPr lang="en-US" sz="2800" dirty="0" err="1"/>
              <a:t>Geng</a:t>
            </a:r>
            <a:r>
              <a:rPr lang="en-US" sz="2800" dirty="0"/>
              <a:t>, Jeff Gray, Brandon Dixon, Susan Vrbsky, </a:t>
            </a:r>
            <a:r>
              <a:rPr lang="en-US" sz="2800" dirty="0" smtClean="0"/>
              <a:t>and </a:t>
            </a:r>
            <a:r>
              <a:rPr lang="en-US" sz="2800" dirty="0" err="1" smtClean="0"/>
              <a:t>Purushotham</a:t>
            </a:r>
            <a:r>
              <a:rPr lang="en-US" sz="2800" dirty="0" smtClean="0"/>
              <a:t> </a:t>
            </a:r>
            <a:r>
              <a:rPr lang="en-US" sz="2800" dirty="0"/>
              <a:t>Bangalore, </a:t>
            </a:r>
            <a:r>
              <a:rPr lang="en-US" sz="2800" dirty="0" smtClean="0"/>
              <a:t>“</a:t>
            </a:r>
            <a:r>
              <a:rPr lang="en-US" sz="2800" dirty="0" err="1" smtClean="0"/>
              <a:t>PNBsolver</a:t>
            </a:r>
            <a:r>
              <a:rPr lang="en-US" sz="2800" dirty="0"/>
              <a:t>: A Case Study on Modeling Parallel N-body Programs</a:t>
            </a:r>
            <a:r>
              <a:rPr lang="en-US" sz="2800" dirty="0" smtClean="0"/>
              <a:t>,” </a:t>
            </a:r>
            <a:r>
              <a:rPr lang="en-US" sz="2800" i="1" dirty="0" smtClean="0"/>
              <a:t>Journal </a:t>
            </a:r>
            <a:r>
              <a:rPr lang="en-US" sz="2800" i="1" dirty="0"/>
              <a:t>of Parallel and Distributed Computing</a:t>
            </a:r>
            <a:r>
              <a:rPr lang="en-US" sz="2800" dirty="0"/>
              <a:t>, </a:t>
            </a:r>
            <a:r>
              <a:rPr lang="en-US" sz="2800" dirty="0" smtClean="0"/>
              <a:t>26 pages </a:t>
            </a:r>
            <a:r>
              <a:rPr lang="en-US" sz="2800" dirty="0"/>
              <a:t>(in submission).</a:t>
            </a:r>
          </a:p>
          <a:p>
            <a:pPr marL="285750" indent="-285750"/>
            <a:r>
              <a:rPr lang="en-US" sz="2800" dirty="0" err="1"/>
              <a:t>Weihua</a:t>
            </a:r>
            <a:r>
              <a:rPr lang="en-US" sz="2800" dirty="0"/>
              <a:t> </a:t>
            </a:r>
            <a:r>
              <a:rPr lang="en-US" sz="2800" dirty="0" err="1"/>
              <a:t>Geng</a:t>
            </a:r>
            <a:r>
              <a:rPr lang="en-US" sz="2800" dirty="0"/>
              <a:t> and </a:t>
            </a:r>
            <a:r>
              <a:rPr lang="en-US" sz="2800" b="1" dirty="0" err="1"/>
              <a:t>Ferosh</a:t>
            </a:r>
            <a:r>
              <a:rPr lang="en-US" sz="2800" b="1" dirty="0"/>
              <a:t> Jacob</a:t>
            </a:r>
            <a:r>
              <a:rPr lang="en-US" sz="2800" dirty="0"/>
              <a:t>, </a:t>
            </a:r>
            <a:r>
              <a:rPr lang="en-US" sz="2800" dirty="0" smtClean="0"/>
              <a:t>“A </a:t>
            </a:r>
            <a:r>
              <a:rPr lang="en-US" sz="2800" dirty="0"/>
              <a:t>GPU Accelerated Direct-sum Boundary </a:t>
            </a:r>
            <a:r>
              <a:rPr lang="en-US" sz="2800" dirty="0" smtClean="0"/>
              <a:t>Integral Poisson-Boltzmann </a:t>
            </a:r>
            <a:r>
              <a:rPr lang="en-US" sz="2800" dirty="0"/>
              <a:t>Solver</a:t>
            </a:r>
            <a:r>
              <a:rPr lang="en-US" sz="2800" dirty="0" smtClean="0"/>
              <a:t>,” </a:t>
            </a:r>
            <a:r>
              <a:rPr lang="en-US" sz="2800" i="1" dirty="0"/>
              <a:t>Computer Physics Communications</a:t>
            </a:r>
            <a:r>
              <a:rPr lang="en-US" sz="2800" dirty="0"/>
              <a:t>, 14 pages </a:t>
            </a:r>
            <a:r>
              <a:rPr lang="fr-FR" sz="2800" dirty="0"/>
              <a:t>(</a:t>
            </a:r>
            <a:r>
              <a:rPr lang="fr-FR" sz="2800" dirty="0" err="1"/>
              <a:t>accepted</a:t>
            </a:r>
            <a:r>
              <a:rPr lang="fr-FR" sz="2800" dirty="0"/>
              <a:t> for publication on </a:t>
            </a:r>
            <a:r>
              <a:rPr lang="en-US" sz="2800" dirty="0"/>
              <a:t>January 23, 2013</a:t>
            </a:r>
            <a:r>
              <a:rPr lang="fr-FR" sz="2800" dirty="0"/>
              <a:t>).</a:t>
            </a:r>
            <a:endParaRPr lang="en-US" sz="2800" dirty="0"/>
          </a:p>
          <a:p>
            <a:pPr algn="just">
              <a:buNone/>
              <a:defRPr/>
            </a:pPr>
            <a:r>
              <a:rPr lang="en-US" sz="4800" b="1" dirty="0" smtClean="0"/>
              <a:t>Conference </a:t>
            </a:r>
            <a:r>
              <a:rPr lang="en-US" sz="4800" b="1" dirty="0"/>
              <a:t>papers</a:t>
            </a:r>
          </a:p>
          <a:p>
            <a:pPr algn="just">
              <a:buNone/>
            </a:pPr>
            <a:endParaRPr lang="en-US" b="1" dirty="0" smtClean="0"/>
          </a:p>
          <a:p>
            <a:pPr algn="just"/>
            <a:r>
              <a:rPr lang="en-US" sz="2800" b="1" dirty="0" err="1" smtClean="0"/>
              <a:t>Ferosh</a:t>
            </a:r>
            <a:r>
              <a:rPr lang="en-US" sz="2800" b="1" dirty="0" smtClean="0"/>
              <a:t> Jacob</a:t>
            </a:r>
            <a:r>
              <a:rPr lang="en-US" sz="2800" dirty="0" smtClean="0"/>
              <a:t>, Yu Sun, Jeﬀ Gray, and </a:t>
            </a:r>
            <a:r>
              <a:rPr lang="en-US" sz="2800" dirty="0" err="1" smtClean="0"/>
              <a:t>Puri</a:t>
            </a:r>
            <a:r>
              <a:rPr lang="en-US" sz="2800" dirty="0" smtClean="0"/>
              <a:t> Bangalore, “A Platform-independent </a:t>
            </a:r>
            <a:r>
              <a:rPr lang="en-US" sz="2800" dirty="0"/>
              <a:t>T</a:t>
            </a:r>
            <a:r>
              <a:rPr lang="en-US" sz="2800" dirty="0" smtClean="0"/>
              <a:t>ool for Modeling </a:t>
            </a:r>
            <a:r>
              <a:rPr lang="en-US" sz="2800" dirty="0"/>
              <a:t>P</a:t>
            </a:r>
            <a:r>
              <a:rPr lang="en-US" sz="2800" dirty="0" smtClean="0"/>
              <a:t>arallel </a:t>
            </a:r>
            <a:r>
              <a:rPr lang="en-US" sz="2800" dirty="0"/>
              <a:t>P</a:t>
            </a:r>
            <a:r>
              <a:rPr lang="en-US" sz="2800" dirty="0" smtClean="0"/>
              <a:t>rograms,” in Proceedings of the </a:t>
            </a:r>
            <a:r>
              <a:rPr lang="en-US" sz="2800" i="1" dirty="0" smtClean="0"/>
              <a:t>49</a:t>
            </a:r>
            <a:r>
              <a:rPr lang="en-US" sz="2800" i="1" baseline="30000" dirty="0" smtClean="0"/>
              <a:t>th</a:t>
            </a:r>
            <a:r>
              <a:rPr lang="en-US" sz="2800" i="1" dirty="0" smtClean="0"/>
              <a:t> ACM Southeast Regional Conference</a:t>
            </a:r>
            <a:r>
              <a:rPr lang="en-US" sz="2800" dirty="0" smtClean="0"/>
              <a:t>, Kennesaw, GA, March 2011, pp. 138-143.</a:t>
            </a:r>
          </a:p>
          <a:p>
            <a:pPr algn="just"/>
            <a:r>
              <a:rPr lang="en-US" sz="2800" b="1" dirty="0" err="1" smtClean="0"/>
              <a:t>Ferosh</a:t>
            </a:r>
            <a:r>
              <a:rPr lang="en-US" sz="2800" b="1" dirty="0" smtClean="0"/>
              <a:t> Jacob</a:t>
            </a:r>
            <a:r>
              <a:rPr lang="en-US" sz="2800" dirty="0" smtClean="0"/>
              <a:t>, David Whittaker, </a:t>
            </a:r>
            <a:r>
              <a:rPr lang="en-US" sz="2800" dirty="0" err="1" smtClean="0"/>
              <a:t>Sagar</a:t>
            </a:r>
            <a:r>
              <a:rPr lang="en-US" sz="2800" dirty="0" smtClean="0"/>
              <a:t> </a:t>
            </a:r>
            <a:r>
              <a:rPr lang="en-US" sz="2800" dirty="0" err="1" smtClean="0"/>
              <a:t>Thapaliya</a:t>
            </a:r>
            <a:r>
              <a:rPr lang="en-US" sz="2800" dirty="0" smtClean="0"/>
              <a:t>, </a:t>
            </a:r>
            <a:r>
              <a:rPr lang="en-US" sz="2800" dirty="0" err="1" smtClean="0"/>
              <a:t>Purushotham</a:t>
            </a:r>
            <a:r>
              <a:rPr lang="en-US" sz="2800" dirty="0" smtClean="0"/>
              <a:t> Bangalore, </a:t>
            </a:r>
            <a:r>
              <a:rPr lang="en-US" sz="2800" dirty="0" err="1" smtClean="0"/>
              <a:t>Marjan</a:t>
            </a:r>
            <a:r>
              <a:rPr lang="en-US" sz="2800" dirty="0" smtClean="0"/>
              <a:t> </a:t>
            </a:r>
            <a:r>
              <a:rPr lang="en-US" sz="2800" dirty="0" err="1" smtClean="0"/>
              <a:t>Mernik</a:t>
            </a:r>
            <a:r>
              <a:rPr lang="en-US" sz="2800" dirty="0" smtClean="0"/>
              <a:t>, and Jeﬀ Gray, “CUDACL: A Tool for CUDA and </a:t>
            </a:r>
            <a:r>
              <a:rPr lang="en-US" sz="2800" dirty="0" err="1" smtClean="0"/>
              <a:t>OpenCL</a:t>
            </a:r>
            <a:r>
              <a:rPr lang="en-US" sz="2800" dirty="0" smtClean="0"/>
              <a:t> programmers,” in Proceedings of the </a:t>
            </a:r>
            <a:r>
              <a:rPr lang="en-US" sz="2800" i="1" dirty="0" smtClean="0"/>
              <a:t>17</a:t>
            </a:r>
            <a:r>
              <a:rPr lang="en-US" sz="2800" i="1" baseline="30000" dirty="0" smtClean="0"/>
              <a:t>th</a:t>
            </a:r>
            <a:r>
              <a:rPr lang="en-US" sz="2800" i="1" dirty="0" smtClean="0"/>
              <a:t> International Conference on High Performance Computing</a:t>
            </a:r>
            <a:r>
              <a:rPr lang="en-US" sz="2800" dirty="0" smtClean="0"/>
              <a:t>, Goa, India, December 2010, pp. 1-11.</a:t>
            </a:r>
          </a:p>
          <a:p>
            <a:pPr algn="just"/>
            <a:r>
              <a:rPr lang="en-US" sz="2800" b="1" dirty="0" err="1" smtClean="0"/>
              <a:t>Ferosh</a:t>
            </a:r>
            <a:r>
              <a:rPr lang="en-US" sz="2800" b="1" dirty="0" smtClean="0"/>
              <a:t> Jacob</a:t>
            </a:r>
            <a:r>
              <a:rPr lang="en-US" sz="2800" dirty="0" smtClean="0"/>
              <a:t>, </a:t>
            </a:r>
            <a:r>
              <a:rPr lang="en-US" sz="2800" dirty="0" err="1" smtClean="0"/>
              <a:t>Ritu</a:t>
            </a:r>
            <a:r>
              <a:rPr lang="en-US" sz="2800" dirty="0" smtClean="0"/>
              <a:t> </a:t>
            </a:r>
            <a:r>
              <a:rPr lang="en-US" sz="2800" dirty="0" err="1" smtClean="0"/>
              <a:t>Arora</a:t>
            </a:r>
            <a:r>
              <a:rPr lang="en-US" sz="2800" dirty="0" smtClean="0"/>
              <a:t>, </a:t>
            </a:r>
            <a:r>
              <a:rPr lang="en-US" sz="2800" dirty="0" err="1" smtClean="0"/>
              <a:t>Purushotham</a:t>
            </a:r>
            <a:r>
              <a:rPr lang="en-US" sz="2800" dirty="0" smtClean="0"/>
              <a:t> Bangalore, Marjan Mernik, and Jeﬀ Gray, “Raising the Level of Abstraction of GPU-programming,” in Proceedings of the </a:t>
            </a:r>
            <a:r>
              <a:rPr lang="en-US" sz="2800" i="1" dirty="0" smtClean="0"/>
              <a:t>16</a:t>
            </a:r>
            <a:r>
              <a:rPr lang="en-US" sz="2800" i="1" baseline="30000" dirty="0" smtClean="0"/>
              <a:t>th</a:t>
            </a:r>
            <a:r>
              <a:rPr lang="en-US" sz="2800" i="1" dirty="0" smtClean="0"/>
              <a:t> International Conference on Parallel and Distributed Processing</a:t>
            </a:r>
            <a:r>
              <a:rPr lang="en-US" sz="2800" dirty="0" smtClean="0"/>
              <a:t>, Las Vegas, NV, July 2010, pp. 339-345.</a:t>
            </a:r>
          </a:p>
          <a:p>
            <a:pPr algn="just"/>
            <a:r>
              <a:rPr lang="en-US" sz="2800" b="1" dirty="0" err="1" smtClean="0"/>
              <a:t>Ferosh</a:t>
            </a:r>
            <a:r>
              <a:rPr lang="en-US" sz="2800" b="1" dirty="0" smtClean="0"/>
              <a:t> Jacob </a:t>
            </a:r>
            <a:r>
              <a:rPr lang="en-US" sz="2800" dirty="0" smtClean="0"/>
              <a:t>and Robert </a:t>
            </a:r>
            <a:r>
              <a:rPr lang="en-US" sz="2800" dirty="0" err="1" smtClean="0"/>
              <a:t>Tairas</a:t>
            </a:r>
            <a:r>
              <a:rPr lang="en-US" sz="2800" dirty="0" smtClean="0"/>
              <a:t>, “Template Inference </a:t>
            </a:r>
            <a:r>
              <a:rPr lang="en-US" sz="2800" dirty="0"/>
              <a:t>U</a:t>
            </a:r>
            <a:r>
              <a:rPr lang="en-US" sz="2800" dirty="0" smtClean="0"/>
              <a:t>sing </a:t>
            </a:r>
            <a:r>
              <a:rPr lang="en-US" sz="2800" dirty="0"/>
              <a:t>L</a:t>
            </a:r>
            <a:r>
              <a:rPr lang="en-US" sz="2800" dirty="0" smtClean="0"/>
              <a:t>anguage </a:t>
            </a:r>
            <a:r>
              <a:rPr lang="en-US" sz="2800" dirty="0"/>
              <a:t>M</a:t>
            </a:r>
            <a:r>
              <a:rPr lang="en-US" sz="2800" dirty="0" smtClean="0"/>
              <a:t>odels,” in Proceedings of the </a:t>
            </a:r>
            <a:r>
              <a:rPr lang="en-US" sz="2800" i="1" dirty="0" smtClean="0"/>
              <a:t>48</a:t>
            </a:r>
            <a:r>
              <a:rPr lang="en-US" sz="2800" i="1" baseline="30000" dirty="0" smtClean="0"/>
              <a:t>th</a:t>
            </a:r>
            <a:r>
              <a:rPr lang="en-US" sz="2800" i="1" dirty="0" smtClean="0"/>
              <a:t> ACM Southeast Regional Conference,</a:t>
            </a:r>
            <a:r>
              <a:rPr lang="en-US" sz="2800" dirty="0" smtClean="0"/>
              <a:t> Oxford, MS, April 2010, pp. 104-109.</a:t>
            </a:r>
          </a:p>
          <a:p>
            <a:pPr algn="just"/>
            <a:r>
              <a:rPr lang="en-US" sz="2800" dirty="0" err="1" smtClean="0"/>
              <a:t>Daqing</a:t>
            </a:r>
            <a:r>
              <a:rPr lang="en-US" sz="2800" dirty="0" smtClean="0"/>
              <a:t> </a:t>
            </a:r>
            <a:r>
              <a:rPr lang="en-US" sz="2800" dirty="0" err="1" smtClean="0"/>
              <a:t>Hou</a:t>
            </a:r>
            <a:r>
              <a:rPr lang="en-US" sz="2800" dirty="0" smtClean="0"/>
              <a:t>, </a:t>
            </a:r>
            <a:r>
              <a:rPr lang="en-US" sz="2800" b="1" dirty="0" err="1" smtClean="0"/>
              <a:t>Ferosh</a:t>
            </a:r>
            <a:r>
              <a:rPr lang="en-US" sz="2800" b="1" dirty="0" smtClean="0"/>
              <a:t> Jacob</a:t>
            </a:r>
            <a:r>
              <a:rPr lang="en-US" sz="2800" dirty="0" smtClean="0"/>
              <a:t>, and Patricia </a:t>
            </a:r>
            <a:r>
              <a:rPr lang="en-US" sz="2800" dirty="0" err="1" smtClean="0"/>
              <a:t>Jablonski</a:t>
            </a:r>
            <a:r>
              <a:rPr lang="en-US" sz="2800" dirty="0" smtClean="0"/>
              <a:t>, “Exploring the </a:t>
            </a:r>
            <a:r>
              <a:rPr lang="en-US" sz="2800" dirty="0"/>
              <a:t>D</a:t>
            </a:r>
            <a:r>
              <a:rPr lang="en-US" sz="2800" dirty="0" smtClean="0"/>
              <a:t>esign </a:t>
            </a:r>
            <a:r>
              <a:rPr lang="en-US" sz="2800" dirty="0"/>
              <a:t>S</a:t>
            </a:r>
            <a:r>
              <a:rPr lang="en-US" sz="2800" dirty="0" smtClean="0"/>
              <a:t>pace of Proactive </a:t>
            </a:r>
            <a:r>
              <a:rPr lang="en-US" sz="2800" dirty="0"/>
              <a:t>T</a:t>
            </a:r>
            <a:r>
              <a:rPr lang="en-US" sz="2800" dirty="0" smtClean="0"/>
              <a:t>ool </a:t>
            </a:r>
            <a:r>
              <a:rPr lang="en-US" sz="2800" dirty="0"/>
              <a:t>S</a:t>
            </a:r>
            <a:r>
              <a:rPr lang="en-US" sz="2800" dirty="0" smtClean="0"/>
              <a:t>upport for Copy-and-Paste </a:t>
            </a:r>
            <a:r>
              <a:rPr lang="en-US" sz="2800" dirty="0"/>
              <a:t>P</a:t>
            </a:r>
            <a:r>
              <a:rPr lang="en-US" sz="2800" dirty="0" smtClean="0"/>
              <a:t>rogramming,” in Proceedings of the </a:t>
            </a:r>
            <a:r>
              <a:rPr lang="en-US" sz="2800" i="1" dirty="0" smtClean="0"/>
              <a:t>19</a:t>
            </a:r>
            <a:r>
              <a:rPr lang="en-US" sz="2800" i="1" baseline="30000" dirty="0" smtClean="0"/>
              <a:t>th</a:t>
            </a:r>
            <a:r>
              <a:rPr lang="en-US" sz="2800" i="1" dirty="0" smtClean="0"/>
              <a:t> International Conference of Center for Advanced Studies on Collaborative Research</a:t>
            </a:r>
            <a:r>
              <a:rPr lang="en-US" sz="2800" dirty="0" smtClean="0"/>
              <a:t>, Ontario, Canada, November 2009, pp. 188-202.</a:t>
            </a:r>
          </a:p>
          <a:p>
            <a:pPr algn="just"/>
            <a:r>
              <a:rPr lang="en-US" sz="2800" dirty="0" err="1"/>
              <a:t>Daqing</a:t>
            </a:r>
            <a:r>
              <a:rPr lang="en-US" sz="2800" dirty="0"/>
              <a:t> </a:t>
            </a:r>
            <a:r>
              <a:rPr lang="en-US" sz="2800" dirty="0" err="1"/>
              <a:t>Hou</a:t>
            </a:r>
            <a:r>
              <a:rPr lang="en-US" sz="2800" dirty="0"/>
              <a:t>, </a:t>
            </a:r>
            <a:r>
              <a:rPr lang="en-US" sz="2800" b="1" dirty="0" err="1"/>
              <a:t>Ferosh</a:t>
            </a:r>
            <a:r>
              <a:rPr lang="en-US" sz="2800" b="1" dirty="0"/>
              <a:t> Jacob</a:t>
            </a:r>
            <a:r>
              <a:rPr lang="en-US" sz="2800" dirty="0"/>
              <a:t>, and Patricia </a:t>
            </a:r>
            <a:r>
              <a:rPr lang="en-US" sz="2800" dirty="0" err="1"/>
              <a:t>Jablonski</a:t>
            </a:r>
            <a:r>
              <a:rPr lang="en-US" sz="2800" dirty="0"/>
              <a:t>, </a:t>
            </a:r>
            <a:r>
              <a:rPr lang="en-US" sz="2800" dirty="0" smtClean="0"/>
              <a:t>“</a:t>
            </a:r>
            <a:r>
              <a:rPr lang="en-US" sz="2800" dirty="0" err="1" smtClean="0"/>
              <a:t>CnP</a:t>
            </a:r>
            <a:r>
              <a:rPr lang="en-US" sz="2800" dirty="0"/>
              <a:t>: Towards an </a:t>
            </a:r>
            <a:r>
              <a:rPr lang="en-US" sz="2800" dirty="0" smtClean="0"/>
              <a:t>Environment </a:t>
            </a:r>
            <a:r>
              <a:rPr lang="en-US" sz="2800" dirty="0"/>
              <a:t>for </a:t>
            </a:r>
            <a:r>
              <a:rPr lang="en-US" sz="2800" dirty="0" smtClean="0"/>
              <a:t>the Proactive </a:t>
            </a:r>
            <a:r>
              <a:rPr lang="en-US" sz="2800" dirty="0"/>
              <a:t>M</a:t>
            </a:r>
            <a:r>
              <a:rPr lang="en-US" sz="2800" dirty="0" smtClean="0"/>
              <a:t>anagement </a:t>
            </a:r>
            <a:r>
              <a:rPr lang="en-US" sz="2800" dirty="0"/>
              <a:t>of </a:t>
            </a:r>
            <a:r>
              <a:rPr lang="en-US" sz="2800" dirty="0" smtClean="0"/>
              <a:t>Copy-and-Paste </a:t>
            </a:r>
            <a:r>
              <a:rPr lang="en-US" sz="2800" dirty="0"/>
              <a:t>P</a:t>
            </a:r>
            <a:r>
              <a:rPr lang="en-US" sz="2800" dirty="0" smtClean="0"/>
              <a:t>rogramming,” </a:t>
            </a:r>
            <a:r>
              <a:rPr lang="en-US" sz="2800" dirty="0"/>
              <a:t>in Proceedings of the </a:t>
            </a:r>
            <a:r>
              <a:rPr lang="en-US" sz="2800" i="1" dirty="0" smtClean="0"/>
              <a:t>17</a:t>
            </a:r>
            <a:r>
              <a:rPr lang="en-US" sz="2800" i="1" baseline="30000" dirty="0" smtClean="0"/>
              <a:t>th</a:t>
            </a:r>
            <a:r>
              <a:rPr lang="en-US" sz="2800" i="1" dirty="0" smtClean="0"/>
              <a:t> International Conference </a:t>
            </a:r>
            <a:r>
              <a:rPr lang="en-US" sz="2800" i="1" dirty="0"/>
              <a:t>on Program Comprehension</a:t>
            </a:r>
            <a:r>
              <a:rPr lang="en-US" sz="2800" dirty="0"/>
              <a:t>, British Columbia, Canada, May 2009, pp. 238-242.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43800" y="6248400"/>
            <a:ext cx="762000" cy="365125"/>
          </a:xfrm>
        </p:spPr>
        <p:txBody>
          <a:bodyPr/>
          <a:lstStyle/>
          <a:p>
            <a:fld id="{FF96B04E-A84C-4A69-8FD1-8BD16F784494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19600" y="381000"/>
            <a:ext cx="4038600" cy="4800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32500" lnSpcReduction="20000"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3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Workshops and short papers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lvl="0" indent="-274320" algn="just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200" b="1" dirty="0" err="1">
                <a:solidFill>
                  <a:schemeClr val="tx2"/>
                </a:solidFill>
              </a:rPr>
              <a:t>Ferosh</a:t>
            </a:r>
            <a:r>
              <a:rPr lang="en-US" sz="2200" b="1" dirty="0">
                <a:solidFill>
                  <a:schemeClr val="tx2"/>
                </a:solidFill>
              </a:rPr>
              <a:t> Jacob</a:t>
            </a:r>
            <a:r>
              <a:rPr lang="en-US" sz="2200" dirty="0">
                <a:solidFill>
                  <a:schemeClr val="tx2"/>
                </a:solidFill>
              </a:rPr>
              <a:t>, Adam Wynne, Yan Liu, Nathan Baker, and </a:t>
            </a:r>
            <a:r>
              <a:rPr lang="en-US" sz="2200" dirty="0" smtClean="0">
                <a:solidFill>
                  <a:schemeClr val="tx2"/>
                </a:solidFill>
              </a:rPr>
              <a:t>Jeff </a:t>
            </a:r>
            <a:r>
              <a:rPr lang="en-US" sz="2200" dirty="0">
                <a:solidFill>
                  <a:schemeClr val="tx2"/>
                </a:solidFill>
              </a:rPr>
              <a:t>Gray, </a:t>
            </a:r>
            <a:r>
              <a:rPr lang="en-US" sz="2200" dirty="0" smtClean="0">
                <a:solidFill>
                  <a:schemeClr val="tx2"/>
                </a:solidFill>
              </a:rPr>
              <a:t>“Domain-</a:t>
            </a:r>
            <a:r>
              <a:rPr lang="en-US" sz="2200" dirty="0" err="1" smtClean="0">
                <a:solidFill>
                  <a:schemeClr val="tx2"/>
                </a:solidFill>
              </a:rPr>
              <a:t>specifc</a:t>
            </a:r>
            <a:r>
              <a:rPr lang="en-US" sz="2200" dirty="0" smtClean="0">
                <a:solidFill>
                  <a:schemeClr val="tx2"/>
                </a:solidFill>
              </a:rPr>
              <a:t> Languages for Composing </a:t>
            </a:r>
            <a:r>
              <a:rPr lang="en-US" sz="2200" dirty="0">
                <a:solidFill>
                  <a:schemeClr val="tx2"/>
                </a:solidFill>
              </a:rPr>
              <a:t>S</a:t>
            </a:r>
            <a:r>
              <a:rPr lang="en-US" sz="2200" dirty="0" smtClean="0">
                <a:solidFill>
                  <a:schemeClr val="tx2"/>
                </a:solidFill>
              </a:rPr>
              <a:t>ignature </a:t>
            </a:r>
            <a:r>
              <a:rPr lang="en-US" sz="2200" dirty="0">
                <a:solidFill>
                  <a:schemeClr val="tx2"/>
                </a:solidFill>
              </a:rPr>
              <a:t>D</a:t>
            </a:r>
            <a:r>
              <a:rPr lang="en-US" sz="2200" dirty="0" smtClean="0">
                <a:solidFill>
                  <a:schemeClr val="tx2"/>
                </a:solidFill>
              </a:rPr>
              <a:t>iscovery Workflows,” </a:t>
            </a:r>
            <a:r>
              <a:rPr lang="en-US" sz="2200" dirty="0">
                <a:solidFill>
                  <a:schemeClr val="tx2"/>
                </a:solidFill>
              </a:rPr>
              <a:t>in Proceeding of the </a:t>
            </a:r>
            <a:r>
              <a:rPr lang="en-US" sz="2200" i="1" dirty="0">
                <a:solidFill>
                  <a:schemeClr val="tx2"/>
                </a:solidFill>
              </a:rPr>
              <a:t>12th Workshop on </a:t>
            </a:r>
            <a:r>
              <a:rPr lang="en-US" sz="2200" i="1" dirty="0" smtClean="0">
                <a:solidFill>
                  <a:schemeClr val="tx2"/>
                </a:solidFill>
              </a:rPr>
              <a:t>Domain-</a:t>
            </a:r>
            <a:r>
              <a:rPr lang="en-US" sz="2200" i="1" dirty="0" err="1" smtClean="0">
                <a:solidFill>
                  <a:schemeClr val="tx2"/>
                </a:solidFill>
              </a:rPr>
              <a:t>Specifc</a:t>
            </a:r>
            <a:r>
              <a:rPr lang="en-US" sz="2200" i="1" dirty="0" smtClean="0">
                <a:solidFill>
                  <a:schemeClr val="tx2"/>
                </a:solidFill>
              </a:rPr>
              <a:t> Modeling</a:t>
            </a:r>
            <a:r>
              <a:rPr lang="en-US" sz="2200" dirty="0">
                <a:solidFill>
                  <a:schemeClr val="tx2"/>
                </a:solidFill>
              </a:rPr>
              <a:t>, Tucson, AZ, October </a:t>
            </a:r>
            <a:r>
              <a:rPr lang="en-US" sz="2200" dirty="0" smtClean="0">
                <a:solidFill>
                  <a:schemeClr val="tx2"/>
                </a:solidFill>
              </a:rPr>
              <a:t>2012,  pp. 81-83..</a:t>
            </a:r>
            <a:endParaRPr lang="en-US" sz="2200" dirty="0">
              <a:solidFill>
                <a:schemeClr val="tx2"/>
              </a:solidFill>
            </a:endParaRPr>
          </a:p>
          <a:p>
            <a:pPr marL="274320" lvl="0" indent="-274320" algn="just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Robert </a:t>
            </a:r>
            <a:r>
              <a:rPr lang="en-US" sz="2200" dirty="0" err="1" smtClean="0">
                <a:solidFill>
                  <a:schemeClr val="tx2"/>
                </a:solidFill>
              </a:rPr>
              <a:t>Tairas</a:t>
            </a:r>
            <a:r>
              <a:rPr lang="en-US" sz="2200" dirty="0" smtClean="0">
                <a:solidFill>
                  <a:schemeClr val="tx2"/>
                </a:solidFill>
              </a:rPr>
              <a:t>, </a:t>
            </a:r>
            <a:r>
              <a:rPr lang="en-US" sz="2200" b="1" dirty="0" err="1" smtClean="0">
                <a:solidFill>
                  <a:schemeClr val="tx2"/>
                </a:solidFill>
              </a:rPr>
              <a:t>Ferosh</a:t>
            </a:r>
            <a:r>
              <a:rPr lang="en-US" sz="2200" b="1" dirty="0" smtClean="0">
                <a:solidFill>
                  <a:schemeClr val="tx2"/>
                </a:solidFill>
              </a:rPr>
              <a:t> Jacob </a:t>
            </a:r>
            <a:r>
              <a:rPr lang="en-US" sz="2200" dirty="0" smtClean="0">
                <a:solidFill>
                  <a:schemeClr val="tx2"/>
                </a:solidFill>
              </a:rPr>
              <a:t>and Jeﬀ Gray, “Representing Clones in a Localized </a:t>
            </a:r>
            <a:r>
              <a:rPr lang="en-US" sz="2200" dirty="0">
                <a:solidFill>
                  <a:schemeClr val="tx2"/>
                </a:solidFill>
              </a:rPr>
              <a:t>M</a:t>
            </a:r>
            <a:r>
              <a:rPr lang="en-US" sz="2200" dirty="0" smtClean="0">
                <a:solidFill>
                  <a:schemeClr val="tx2"/>
                </a:solidFill>
              </a:rPr>
              <a:t>anner”, in Proceedings of the </a:t>
            </a:r>
            <a:r>
              <a:rPr lang="en-US" sz="2200" i="1" dirty="0" smtClean="0">
                <a:solidFill>
                  <a:schemeClr val="tx2"/>
                </a:solidFill>
              </a:rPr>
              <a:t>5th International Workshop on Software Clones</a:t>
            </a:r>
            <a:r>
              <a:rPr lang="en-US" sz="2200" dirty="0" smtClean="0">
                <a:solidFill>
                  <a:schemeClr val="tx2"/>
                </a:solidFill>
              </a:rPr>
              <a:t>, Waikiki, Hawaii, May 2011, pp. 54-60.</a:t>
            </a:r>
            <a:r>
              <a:rPr kumimoji="0" lang="en-US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.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200" b="1" dirty="0" err="1" smtClean="0">
                <a:solidFill>
                  <a:schemeClr val="tx2"/>
                </a:solidFill>
              </a:rPr>
              <a:t>Ferosh</a:t>
            </a:r>
            <a:r>
              <a:rPr lang="en-US" sz="2200" b="1" dirty="0" smtClean="0">
                <a:solidFill>
                  <a:schemeClr val="tx2"/>
                </a:solidFill>
              </a:rPr>
              <a:t> Jacob</a:t>
            </a:r>
            <a:r>
              <a:rPr lang="en-US" sz="2200" dirty="0" smtClean="0">
                <a:solidFill>
                  <a:schemeClr val="tx2"/>
                </a:solidFill>
              </a:rPr>
              <a:t>, Jeﬀ Gray, </a:t>
            </a:r>
            <a:r>
              <a:rPr lang="en-US" sz="2200" dirty="0" err="1" smtClean="0">
                <a:solidFill>
                  <a:schemeClr val="tx2"/>
                </a:solidFill>
              </a:rPr>
              <a:t>Purushotham</a:t>
            </a:r>
            <a:r>
              <a:rPr lang="en-US" sz="2200" dirty="0" smtClean="0">
                <a:solidFill>
                  <a:schemeClr val="tx2"/>
                </a:solidFill>
              </a:rPr>
              <a:t> Bangalore, and Marjan Mernik, “Reﬁning High </a:t>
            </a:r>
            <a:r>
              <a:rPr lang="en-US" sz="2200" dirty="0">
                <a:solidFill>
                  <a:schemeClr val="tx2"/>
                </a:solidFill>
              </a:rPr>
              <a:t>P</a:t>
            </a:r>
            <a:r>
              <a:rPr lang="en-US" sz="2200" dirty="0" smtClean="0">
                <a:solidFill>
                  <a:schemeClr val="tx2"/>
                </a:solidFill>
              </a:rPr>
              <a:t>erformance FORTRAN Code from Programming </a:t>
            </a:r>
            <a:r>
              <a:rPr lang="en-US" sz="2200" dirty="0">
                <a:solidFill>
                  <a:schemeClr val="tx2"/>
                </a:solidFill>
              </a:rPr>
              <a:t>M</a:t>
            </a:r>
            <a:r>
              <a:rPr lang="en-US" sz="2200" dirty="0" smtClean="0">
                <a:solidFill>
                  <a:schemeClr val="tx2"/>
                </a:solidFill>
              </a:rPr>
              <a:t>odel </a:t>
            </a:r>
            <a:r>
              <a:rPr lang="en-US" sz="2200" dirty="0">
                <a:solidFill>
                  <a:schemeClr val="tx2"/>
                </a:solidFill>
              </a:rPr>
              <a:t>D</a:t>
            </a:r>
            <a:r>
              <a:rPr lang="en-US" sz="2200" dirty="0" smtClean="0">
                <a:solidFill>
                  <a:schemeClr val="tx2"/>
                </a:solidFill>
              </a:rPr>
              <a:t>ependencies,” in Proceedings of the </a:t>
            </a:r>
            <a:r>
              <a:rPr lang="en-US" sz="2200" i="1" dirty="0" smtClean="0">
                <a:solidFill>
                  <a:schemeClr val="tx2"/>
                </a:solidFill>
              </a:rPr>
              <a:t>17</a:t>
            </a:r>
            <a:r>
              <a:rPr lang="en-US" sz="2200" i="1" baseline="30000" dirty="0" smtClean="0">
                <a:solidFill>
                  <a:schemeClr val="tx2"/>
                </a:solidFill>
              </a:rPr>
              <a:t>th</a:t>
            </a:r>
            <a:r>
              <a:rPr lang="en-US" sz="2200" i="1" dirty="0" smtClean="0">
                <a:solidFill>
                  <a:schemeClr val="tx2"/>
                </a:solidFill>
              </a:rPr>
              <a:t> International Conference on High Performance Computing Student Research Symposium</a:t>
            </a:r>
            <a:r>
              <a:rPr lang="en-US" sz="2200" dirty="0" smtClean="0">
                <a:solidFill>
                  <a:schemeClr val="tx2"/>
                </a:solidFill>
              </a:rPr>
              <a:t>, Goa, India, December 2010, pp. 1-5.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200" b="1" dirty="0" err="1" smtClean="0">
                <a:solidFill>
                  <a:schemeClr val="tx2"/>
                </a:solidFill>
              </a:rPr>
              <a:t>Ferosh</a:t>
            </a:r>
            <a:r>
              <a:rPr lang="en-US" sz="2200" b="1" dirty="0" smtClean="0">
                <a:solidFill>
                  <a:schemeClr val="tx2"/>
                </a:solidFill>
              </a:rPr>
              <a:t> Jacob</a:t>
            </a:r>
            <a:r>
              <a:rPr lang="en-US" sz="2200" dirty="0" smtClean="0">
                <a:solidFill>
                  <a:schemeClr val="tx2"/>
                </a:solidFill>
              </a:rPr>
              <a:t>, </a:t>
            </a:r>
            <a:r>
              <a:rPr lang="en-US" sz="2200" dirty="0" err="1" smtClean="0">
                <a:solidFill>
                  <a:schemeClr val="tx2"/>
                </a:solidFill>
              </a:rPr>
              <a:t>Daqing</a:t>
            </a:r>
            <a:r>
              <a:rPr lang="en-US" sz="2200" dirty="0" smtClean="0">
                <a:solidFill>
                  <a:schemeClr val="tx2"/>
                </a:solidFill>
              </a:rPr>
              <a:t> </a:t>
            </a:r>
            <a:r>
              <a:rPr lang="en-US" sz="2200" dirty="0" err="1" smtClean="0">
                <a:solidFill>
                  <a:schemeClr val="tx2"/>
                </a:solidFill>
              </a:rPr>
              <a:t>Hou</a:t>
            </a:r>
            <a:r>
              <a:rPr lang="en-US" sz="2200" dirty="0" smtClean="0">
                <a:solidFill>
                  <a:schemeClr val="tx2"/>
                </a:solidFill>
              </a:rPr>
              <a:t>, and Patricia </a:t>
            </a:r>
            <a:r>
              <a:rPr lang="en-US" sz="2200" dirty="0" err="1" smtClean="0">
                <a:solidFill>
                  <a:schemeClr val="tx2"/>
                </a:solidFill>
              </a:rPr>
              <a:t>Jablonski</a:t>
            </a:r>
            <a:r>
              <a:rPr lang="en-US" sz="2200" dirty="0" smtClean="0">
                <a:solidFill>
                  <a:schemeClr val="tx2"/>
                </a:solidFill>
              </a:rPr>
              <a:t>, “Actively Comparing </a:t>
            </a:r>
            <a:r>
              <a:rPr lang="en-US" sz="2200" dirty="0">
                <a:solidFill>
                  <a:schemeClr val="tx2"/>
                </a:solidFill>
              </a:rPr>
              <a:t>C</a:t>
            </a:r>
            <a:r>
              <a:rPr lang="en-US" sz="2200" dirty="0" smtClean="0">
                <a:solidFill>
                  <a:schemeClr val="tx2"/>
                </a:solidFill>
              </a:rPr>
              <a:t>lones </a:t>
            </a:r>
            <a:r>
              <a:rPr lang="en-US" sz="2200" dirty="0">
                <a:solidFill>
                  <a:schemeClr val="tx2"/>
                </a:solidFill>
              </a:rPr>
              <a:t>I</a:t>
            </a:r>
            <a:r>
              <a:rPr lang="en-US" sz="2200" dirty="0" smtClean="0">
                <a:solidFill>
                  <a:schemeClr val="tx2"/>
                </a:solidFill>
              </a:rPr>
              <a:t>nside the Code </a:t>
            </a:r>
            <a:r>
              <a:rPr lang="en-US" sz="2200" dirty="0">
                <a:solidFill>
                  <a:schemeClr val="tx2"/>
                </a:solidFill>
              </a:rPr>
              <a:t>E</a:t>
            </a:r>
            <a:r>
              <a:rPr lang="en-US" sz="2200" dirty="0" smtClean="0">
                <a:solidFill>
                  <a:schemeClr val="tx2"/>
                </a:solidFill>
              </a:rPr>
              <a:t>ditor,” in Proceedings of the </a:t>
            </a:r>
            <a:r>
              <a:rPr lang="en-US" sz="2200" i="1" dirty="0" smtClean="0">
                <a:solidFill>
                  <a:schemeClr val="tx2"/>
                </a:solidFill>
              </a:rPr>
              <a:t>4th International Workshop on Software Clones</a:t>
            </a:r>
            <a:r>
              <a:rPr lang="en-US" sz="2200" dirty="0" smtClean="0">
                <a:solidFill>
                  <a:schemeClr val="tx2"/>
                </a:solidFill>
              </a:rPr>
              <a:t>, Cape Town, South Africa, May 2010, pp. 9-16.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200" dirty="0" err="1" smtClean="0">
                <a:solidFill>
                  <a:schemeClr val="tx2"/>
                </a:solidFill>
              </a:rPr>
              <a:t>Daqing</a:t>
            </a:r>
            <a:r>
              <a:rPr lang="en-US" sz="2200" dirty="0" smtClean="0">
                <a:solidFill>
                  <a:schemeClr val="tx2"/>
                </a:solidFill>
              </a:rPr>
              <a:t> </a:t>
            </a:r>
            <a:r>
              <a:rPr lang="en-US" sz="2200" dirty="0" err="1" smtClean="0">
                <a:solidFill>
                  <a:schemeClr val="tx2"/>
                </a:solidFill>
              </a:rPr>
              <a:t>Hou</a:t>
            </a:r>
            <a:r>
              <a:rPr lang="en-US" sz="2200" dirty="0" smtClean="0">
                <a:solidFill>
                  <a:schemeClr val="tx2"/>
                </a:solidFill>
              </a:rPr>
              <a:t>, </a:t>
            </a:r>
            <a:r>
              <a:rPr lang="en-US" sz="2200" b="1" dirty="0" err="1" smtClean="0">
                <a:solidFill>
                  <a:schemeClr val="tx2"/>
                </a:solidFill>
              </a:rPr>
              <a:t>Ferosh</a:t>
            </a:r>
            <a:r>
              <a:rPr lang="en-US" sz="2200" b="1" dirty="0" smtClean="0">
                <a:solidFill>
                  <a:schemeClr val="tx2"/>
                </a:solidFill>
              </a:rPr>
              <a:t> Jacob</a:t>
            </a:r>
            <a:r>
              <a:rPr lang="en-US" sz="2200" dirty="0" smtClean="0">
                <a:solidFill>
                  <a:schemeClr val="tx2"/>
                </a:solidFill>
              </a:rPr>
              <a:t>, and Patricia </a:t>
            </a:r>
            <a:r>
              <a:rPr lang="en-US" sz="2200" dirty="0" err="1" smtClean="0">
                <a:solidFill>
                  <a:schemeClr val="tx2"/>
                </a:solidFill>
              </a:rPr>
              <a:t>Jablonski</a:t>
            </a:r>
            <a:r>
              <a:rPr lang="en-US" sz="2200" dirty="0" smtClean="0">
                <a:solidFill>
                  <a:schemeClr val="tx2"/>
                </a:solidFill>
              </a:rPr>
              <a:t>, “Proactively Managing Copy-and-Paste </a:t>
            </a:r>
            <a:r>
              <a:rPr lang="en-US" sz="2200" dirty="0">
                <a:solidFill>
                  <a:schemeClr val="tx2"/>
                </a:solidFill>
              </a:rPr>
              <a:t>I</a:t>
            </a:r>
            <a:r>
              <a:rPr lang="en-US" sz="2200" dirty="0" smtClean="0">
                <a:solidFill>
                  <a:schemeClr val="tx2"/>
                </a:solidFill>
              </a:rPr>
              <a:t>nduced </a:t>
            </a:r>
            <a:r>
              <a:rPr lang="en-US" sz="2200" dirty="0">
                <a:solidFill>
                  <a:schemeClr val="tx2"/>
                </a:solidFill>
              </a:rPr>
              <a:t>C</a:t>
            </a:r>
            <a:r>
              <a:rPr lang="en-US" sz="2200" dirty="0" smtClean="0">
                <a:solidFill>
                  <a:schemeClr val="tx2"/>
                </a:solidFill>
              </a:rPr>
              <a:t>ode </a:t>
            </a:r>
            <a:r>
              <a:rPr lang="en-US" sz="2200" dirty="0">
                <a:solidFill>
                  <a:schemeClr val="tx2"/>
                </a:solidFill>
              </a:rPr>
              <a:t>C</a:t>
            </a:r>
            <a:r>
              <a:rPr lang="en-US" sz="2200" dirty="0" smtClean="0">
                <a:solidFill>
                  <a:schemeClr val="tx2"/>
                </a:solidFill>
              </a:rPr>
              <a:t>lones,” in Proceedings of the </a:t>
            </a:r>
            <a:r>
              <a:rPr lang="en-US" sz="2200" i="1" dirty="0" smtClean="0">
                <a:solidFill>
                  <a:schemeClr val="tx2"/>
                </a:solidFill>
              </a:rPr>
              <a:t>25th International Conference on Software Maintenance</a:t>
            </a:r>
            <a:r>
              <a:rPr lang="en-US" sz="2200" dirty="0" smtClean="0">
                <a:solidFill>
                  <a:schemeClr val="tx2"/>
                </a:solidFill>
              </a:rPr>
              <a:t>, Alberta, Canada, September 2009, pp. 391-392.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200" dirty="0" err="1" smtClean="0">
                <a:solidFill>
                  <a:schemeClr val="tx2"/>
                </a:solidFill>
              </a:rPr>
              <a:t>Daqing</a:t>
            </a:r>
            <a:r>
              <a:rPr lang="en-US" sz="2200" dirty="0" smtClean="0">
                <a:solidFill>
                  <a:schemeClr val="tx2"/>
                </a:solidFill>
              </a:rPr>
              <a:t> </a:t>
            </a:r>
            <a:r>
              <a:rPr lang="en-US" sz="2200" dirty="0" err="1" smtClean="0">
                <a:solidFill>
                  <a:schemeClr val="tx2"/>
                </a:solidFill>
              </a:rPr>
              <a:t>Hou</a:t>
            </a:r>
            <a:r>
              <a:rPr lang="en-US" sz="2200" dirty="0" smtClean="0">
                <a:solidFill>
                  <a:schemeClr val="tx2"/>
                </a:solidFill>
              </a:rPr>
              <a:t>, </a:t>
            </a:r>
            <a:r>
              <a:rPr lang="en-US" sz="2200" b="1" dirty="0" err="1" smtClean="0">
                <a:solidFill>
                  <a:schemeClr val="tx2"/>
                </a:solidFill>
              </a:rPr>
              <a:t>Ferosh</a:t>
            </a:r>
            <a:r>
              <a:rPr lang="en-US" sz="2200" b="1" dirty="0" smtClean="0">
                <a:solidFill>
                  <a:schemeClr val="tx2"/>
                </a:solidFill>
              </a:rPr>
              <a:t> Jacob</a:t>
            </a:r>
            <a:r>
              <a:rPr lang="en-US" sz="2200" dirty="0" smtClean="0">
                <a:solidFill>
                  <a:schemeClr val="tx2"/>
                </a:solidFill>
              </a:rPr>
              <a:t>, and Patricia </a:t>
            </a:r>
            <a:r>
              <a:rPr lang="en-US" sz="2200" dirty="0" err="1" smtClean="0">
                <a:solidFill>
                  <a:schemeClr val="tx2"/>
                </a:solidFill>
              </a:rPr>
              <a:t>Jablonski</a:t>
            </a:r>
            <a:r>
              <a:rPr lang="en-US" sz="2200" dirty="0" smtClean="0">
                <a:solidFill>
                  <a:schemeClr val="tx2"/>
                </a:solidFill>
              </a:rPr>
              <a:t>, “</a:t>
            </a:r>
            <a:r>
              <a:rPr lang="en-US" sz="2200" dirty="0" err="1" smtClean="0">
                <a:solidFill>
                  <a:schemeClr val="tx2"/>
                </a:solidFill>
              </a:rPr>
              <a:t>CnP</a:t>
            </a:r>
            <a:r>
              <a:rPr lang="en-US" sz="2200" dirty="0" smtClean="0">
                <a:solidFill>
                  <a:schemeClr val="tx2"/>
                </a:solidFill>
              </a:rPr>
              <a:t>: Towards an Environment for the Proactive </a:t>
            </a:r>
            <a:r>
              <a:rPr lang="en-US" sz="2200" dirty="0">
                <a:solidFill>
                  <a:schemeClr val="tx2"/>
                </a:solidFill>
              </a:rPr>
              <a:t>M</a:t>
            </a:r>
            <a:r>
              <a:rPr lang="en-US" sz="2200" dirty="0" smtClean="0">
                <a:solidFill>
                  <a:schemeClr val="tx2"/>
                </a:solidFill>
              </a:rPr>
              <a:t>anagement of Copy-and-Paste </a:t>
            </a:r>
            <a:r>
              <a:rPr lang="en-US" sz="2200" dirty="0">
                <a:solidFill>
                  <a:schemeClr val="tx2"/>
                </a:solidFill>
              </a:rPr>
              <a:t>P</a:t>
            </a:r>
            <a:r>
              <a:rPr lang="en-US" sz="2200" dirty="0" smtClean="0">
                <a:solidFill>
                  <a:schemeClr val="tx2"/>
                </a:solidFill>
              </a:rPr>
              <a:t>rogramming,” in Proceedings of the </a:t>
            </a:r>
            <a:r>
              <a:rPr lang="en-US" sz="2200" i="1" dirty="0" smtClean="0">
                <a:solidFill>
                  <a:schemeClr val="tx2"/>
                </a:solidFill>
              </a:rPr>
              <a:t>17th International Conference on Program Comprehension</a:t>
            </a:r>
            <a:r>
              <a:rPr lang="en-US" sz="2200" dirty="0" smtClean="0">
                <a:solidFill>
                  <a:schemeClr val="tx2"/>
                </a:solidFill>
              </a:rPr>
              <a:t>, British Columbia, Canada, May 2009, pp. 238-242.</a:t>
            </a:r>
            <a:endParaRPr kumimoji="0" lang="en-US" sz="220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lang="en-US" sz="2400" b="1" dirty="0" smtClean="0">
              <a:solidFill>
                <a:schemeClr val="tx2"/>
              </a:solidFill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3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Refereed</a:t>
            </a:r>
            <a:r>
              <a:rPr kumimoji="0" lang="en-US" sz="37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presentations</a:t>
            </a:r>
            <a:endParaRPr kumimoji="0" lang="en-US" sz="37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lvl="0" indent="-274320" algn="just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“Modulo-X</a:t>
            </a:r>
            <a:r>
              <a:rPr lang="en-US" sz="2200" dirty="0">
                <a:solidFill>
                  <a:schemeClr val="tx2"/>
                </a:solidFill>
              </a:rPr>
              <a:t>: A Simple Transformation Language for HPC </a:t>
            </a:r>
            <a:r>
              <a:rPr lang="en-US" sz="2200" dirty="0" smtClean="0">
                <a:solidFill>
                  <a:schemeClr val="tx2"/>
                </a:solidFill>
              </a:rPr>
              <a:t>Programs," </a:t>
            </a:r>
            <a:r>
              <a:rPr lang="en-US" sz="2200" i="1" dirty="0" smtClean="0">
                <a:solidFill>
                  <a:schemeClr val="tx2"/>
                </a:solidFill>
              </a:rPr>
              <a:t>Southeast </a:t>
            </a:r>
            <a:r>
              <a:rPr lang="en-US" sz="2200" i="1" dirty="0">
                <a:solidFill>
                  <a:schemeClr val="tx2"/>
                </a:solidFill>
              </a:rPr>
              <a:t>Regional </a:t>
            </a:r>
            <a:r>
              <a:rPr lang="en-US" sz="2200" i="1" dirty="0" smtClean="0">
                <a:solidFill>
                  <a:schemeClr val="tx2"/>
                </a:solidFill>
              </a:rPr>
              <a:t>Conference</a:t>
            </a:r>
            <a:r>
              <a:rPr lang="en-US" sz="2200" dirty="0" smtClean="0">
                <a:solidFill>
                  <a:schemeClr val="tx2"/>
                </a:solidFill>
              </a:rPr>
              <a:t>, Tuscaloosa</a:t>
            </a:r>
            <a:r>
              <a:rPr lang="en-US" sz="2200" dirty="0">
                <a:solidFill>
                  <a:schemeClr val="tx2"/>
                </a:solidFill>
              </a:rPr>
              <a:t>, AL, March 2012 (Poster).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“CUDACL</a:t>
            </a:r>
            <a:r>
              <a:rPr lang="en-US" sz="2200" dirty="0">
                <a:solidFill>
                  <a:schemeClr val="tx2"/>
                </a:solidFill>
              </a:rPr>
              <a:t>+: A Framework for GPU Programs</a:t>
            </a:r>
            <a:r>
              <a:rPr lang="en-US" sz="2200" dirty="0" smtClean="0">
                <a:solidFill>
                  <a:schemeClr val="tx2"/>
                </a:solidFill>
              </a:rPr>
              <a:t>,” </a:t>
            </a:r>
            <a:r>
              <a:rPr lang="en-US" sz="2200" i="1" dirty="0">
                <a:solidFill>
                  <a:schemeClr val="tx2"/>
                </a:solidFill>
              </a:rPr>
              <a:t>International Conference on </a:t>
            </a:r>
            <a:r>
              <a:rPr lang="en-US" sz="2200" i="1" dirty="0" smtClean="0">
                <a:solidFill>
                  <a:schemeClr val="tx2"/>
                </a:solidFill>
              </a:rPr>
              <a:t>Object-Oriented Programming</a:t>
            </a:r>
            <a:r>
              <a:rPr lang="en-US" sz="2200" i="1" dirty="0">
                <a:solidFill>
                  <a:schemeClr val="tx2"/>
                </a:solidFill>
              </a:rPr>
              <a:t>, Systems, Languages, and Applications (SPLASH/OOPSLA)</a:t>
            </a:r>
            <a:r>
              <a:rPr lang="en-US" sz="2200" dirty="0">
                <a:solidFill>
                  <a:schemeClr val="tx2"/>
                </a:solidFill>
              </a:rPr>
              <a:t>, Portland, OR, </a:t>
            </a:r>
            <a:r>
              <a:rPr lang="en-US" sz="2200" dirty="0" smtClean="0">
                <a:solidFill>
                  <a:schemeClr val="tx2"/>
                </a:solidFill>
              </a:rPr>
              <a:t>October 2011 </a:t>
            </a:r>
            <a:r>
              <a:rPr lang="en-US" sz="2200" dirty="0">
                <a:solidFill>
                  <a:schemeClr val="tx2"/>
                </a:solidFill>
              </a:rPr>
              <a:t>(Doctoral Symposium).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“Refining High </a:t>
            </a:r>
            <a:r>
              <a:rPr lang="en-US" sz="2200" dirty="0">
                <a:solidFill>
                  <a:schemeClr val="tx2"/>
                </a:solidFill>
              </a:rPr>
              <a:t>P</a:t>
            </a:r>
            <a:r>
              <a:rPr lang="en-US" sz="2200" dirty="0" smtClean="0">
                <a:solidFill>
                  <a:schemeClr val="tx2"/>
                </a:solidFill>
              </a:rPr>
              <a:t>erformance </a:t>
            </a:r>
            <a:r>
              <a:rPr lang="en-US" sz="2200" dirty="0">
                <a:solidFill>
                  <a:schemeClr val="tx2"/>
                </a:solidFill>
              </a:rPr>
              <a:t>FORTRAN </a:t>
            </a:r>
            <a:r>
              <a:rPr lang="en-US" sz="2200" dirty="0" smtClean="0">
                <a:solidFill>
                  <a:schemeClr val="tx2"/>
                </a:solidFill>
              </a:rPr>
              <a:t>Code </a:t>
            </a:r>
            <a:r>
              <a:rPr lang="en-US" sz="2200" dirty="0">
                <a:solidFill>
                  <a:schemeClr val="tx2"/>
                </a:solidFill>
              </a:rPr>
              <a:t>from </a:t>
            </a:r>
            <a:r>
              <a:rPr lang="en-US" sz="2200" dirty="0" smtClean="0">
                <a:solidFill>
                  <a:schemeClr val="tx2"/>
                </a:solidFill>
              </a:rPr>
              <a:t>Programming </a:t>
            </a:r>
            <a:r>
              <a:rPr lang="en-US" sz="2200" dirty="0">
                <a:solidFill>
                  <a:schemeClr val="tx2"/>
                </a:solidFill>
              </a:rPr>
              <a:t>M</a:t>
            </a:r>
            <a:r>
              <a:rPr lang="en-US" sz="2200" dirty="0" smtClean="0">
                <a:solidFill>
                  <a:schemeClr val="tx2"/>
                </a:solidFill>
              </a:rPr>
              <a:t>odel </a:t>
            </a:r>
            <a:r>
              <a:rPr lang="en-US" sz="2200" dirty="0">
                <a:solidFill>
                  <a:schemeClr val="tx2"/>
                </a:solidFill>
              </a:rPr>
              <a:t>D</a:t>
            </a:r>
            <a:r>
              <a:rPr lang="en-US" sz="2200" dirty="0" smtClean="0">
                <a:solidFill>
                  <a:schemeClr val="tx2"/>
                </a:solidFill>
              </a:rPr>
              <a:t>ependencies</a:t>
            </a:r>
            <a:r>
              <a:rPr lang="en-US" sz="2200" dirty="0">
                <a:solidFill>
                  <a:schemeClr val="tx2"/>
                </a:solidFill>
              </a:rPr>
              <a:t>" </a:t>
            </a:r>
            <a:r>
              <a:rPr lang="en-US" sz="2200" i="1" dirty="0" smtClean="0">
                <a:solidFill>
                  <a:schemeClr val="tx2"/>
                </a:solidFill>
              </a:rPr>
              <a:t>International Conference </a:t>
            </a:r>
            <a:r>
              <a:rPr lang="en-US" sz="2200" i="1" dirty="0">
                <a:solidFill>
                  <a:schemeClr val="tx2"/>
                </a:solidFill>
              </a:rPr>
              <a:t>on High Performance Computing Student Research Symposium</a:t>
            </a:r>
            <a:r>
              <a:rPr lang="en-US" sz="2200" dirty="0">
                <a:solidFill>
                  <a:schemeClr val="tx2"/>
                </a:solidFill>
              </a:rPr>
              <a:t>, Goa, India, </a:t>
            </a:r>
            <a:r>
              <a:rPr lang="en-US" sz="2200" dirty="0" smtClean="0">
                <a:solidFill>
                  <a:schemeClr val="tx2"/>
                </a:solidFill>
              </a:rPr>
              <a:t>December 2010 </a:t>
            </a:r>
            <a:r>
              <a:rPr lang="en-US" sz="2200" dirty="0">
                <a:solidFill>
                  <a:schemeClr val="tx2"/>
                </a:solidFill>
              </a:rPr>
              <a:t>(Poster). </a:t>
            </a:r>
            <a:r>
              <a:rPr lang="en-US" sz="2200" b="1" dirty="0">
                <a:solidFill>
                  <a:schemeClr val="tx2"/>
                </a:solidFill>
              </a:rPr>
              <a:t>Best Presentation </a:t>
            </a:r>
            <a:r>
              <a:rPr lang="en-US" sz="2200" b="1" dirty="0" smtClean="0">
                <a:solidFill>
                  <a:schemeClr val="tx2"/>
                </a:solidFill>
              </a:rPr>
              <a:t>Award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“Extending </a:t>
            </a:r>
            <a:r>
              <a:rPr lang="en-US" sz="2200" dirty="0">
                <a:solidFill>
                  <a:schemeClr val="tx2"/>
                </a:solidFill>
              </a:rPr>
              <a:t>A</a:t>
            </a:r>
            <a:r>
              <a:rPr lang="en-US" sz="2200" dirty="0" smtClean="0">
                <a:solidFill>
                  <a:schemeClr val="tx2"/>
                </a:solidFill>
              </a:rPr>
              <a:t>bstract </a:t>
            </a:r>
            <a:r>
              <a:rPr lang="en-US" sz="2200" dirty="0">
                <a:solidFill>
                  <a:schemeClr val="tx2"/>
                </a:solidFill>
              </a:rPr>
              <a:t>APIs to </a:t>
            </a:r>
            <a:r>
              <a:rPr lang="en-US" sz="2200" dirty="0" smtClean="0">
                <a:solidFill>
                  <a:schemeClr val="tx2"/>
                </a:solidFill>
              </a:rPr>
              <a:t>Shared </a:t>
            </a:r>
            <a:r>
              <a:rPr lang="en-US" sz="2200" dirty="0">
                <a:solidFill>
                  <a:schemeClr val="tx2"/>
                </a:solidFill>
              </a:rPr>
              <a:t>M</a:t>
            </a:r>
            <a:r>
              <a:rPr lang="en-US" sz="2200" dirty="0" smtClean="0">
                <a:solidFill>
                  <a:schemeClr val="tx2"/>
                </a:solidFill>
              </a:rPr>
              <a:t>emory</a:t>
            </a:r>
            <a:r>
              <a:rPr lang="en-US" sz="2200" dirty="0">
                <a:solidFill>
                  <a:schemeClr val="tx2"/>
                </a:solidFill>
              </a:rPr>
              <a:t>," </a:t>
            </a:r>
            <a:r>
              <a:rPr lang="en-US" sz="2200" i="1" dirty="0">
                <a:solidFill>
                  <a:schemeClr val="tx2"/>
                </a:solidFill>
              </a:rPr>
              <a:t>International Conference on </a:t>
            </a:r>
            <a:r>
              <a:rPr lang="en-US" sz="2200" i="1" dirty="0" smtClean="0">
                <a:solidFill>
                  <a:schemeClr val="tx2"/>
                </a:solidFill>
              </a:rPr>
              <a:t>Object-Oriented Programming</a:t>
            </a:r>
            <a:r>
              <a:rPr lang="en-US" sz="2200" i="1" dirty="0">
                <a:solidFill>
                  <a:schemeClr val="tx2"/>
                </a:solidFill>
              </a:rPr>
              <a:t>, Systems, Languages, and Applications (SPLASH/OOPSLA)</a:t>
            </a:r>
            <a:r>
              <a:rPr lang="en-US" sz="2200" dirty="0">
                <a:solidFill>
                  <a:schemeClr val="tx2"/>
                </a:solidFill>
              </a:rPr>
              <a:t>, Reno, NV, October </a:t>
            </a:r>
            <a:r>
              <a:rPr lang="en-US" sz="2200" dirty="0" smtClean="0">
                <a:solidFill>
                  <a:schemeClr val="tx2"/>
                </a:solidFill>
              </a:rPr>
              <a:t>2010 (Student </a:t>
            </a:r>
            <a:r>
              <a:rPr lang="en-US" sz="2200" dirty="0">
                <a:solidFill>
                  <a:schemeClr val="tx2"/>
                </a:solidFill>
              </a:rPr>
              <a:t>Research Competition). </a:t>
            </a:r>
            <a:r>
              <a:rPr lang="en-US" sz="2200" b="1" dirty="0">
                <a:solidFill>
                  <a:schemeClr val="tx2"/>
                </a:solidFill>
              </a:rPr>
              <a:t>Bronze Medal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“</a:t>
            </a:r>
            <a:r>
              <a:rPr lang="en-US" sz="2200" dirty="0" err="1" smtClean="0">
                <a:solidFill>
                  <a:schemeClr val="tx2"/>
                </a:solidFill>
              </a:rPr>
              <a:t>CSeR</a:t>
            </a:r>
            <a:r>
              <a:rPr lang="en-US" sz="2200" dirty="0">
                <a:solidFill>
                  <a:schemeClr val="tx2"/>
                </a:solidFill>
              </a:rPr>
              <a:t>: A </a:t>
            </a:r>
            <a:r>
              <a:rPr lang="en-US" sz="2200" dirty="0" smtClean="0">
                <a:solidFill>
                  <a:schemeClr val="tx2"/>
                </a:solidFill>
              </a:rPr>
              <a:t>Code </a:t>
            </a:r>
            <a:r>
              <a:rPr lang="en-US" sz="2200" dirty="0">
                <a:solidFill>
                  <a:schemeClr val="tx2"/>
                </a:solidFill>
              </a:rPr>
              <a:t>E</a:t>
            </a:r>
            <a:r>
              <a:rPr lang="en-US" sz="2200" dirty="0" smtClean="0">
                <a:solidFill>
                  <a:schemeClr val="tx2"/>
                </a:solidFill>
              </a:rPr>
              <a:t>ditor </a:t>
            </a:r>
            <a:r>
              <a:rPr lang="en-US" sz="2200" dirty="0">
                <a:solidFill>
                  <a:schemeClr val="tx2"/>
                </a:solidFill>
              </a:rPr>
              <a:t>for </a:t>
            </a:r>
            <a:r>
              <a:rPr lang="en-US" sz="2200" dirty="0" smtClean="0">
                <a:solidFill>
                  <a:schemeClr val="tx2"/>
                </a:solidFill>
              </a:rPr>
              <a:t>Tracking </a:t>
            </a:r>
            <a:r>
              <a:rPr lang="en-US" sz="2200" dirty="0">
                <a:solidFill>
                  <a:schemeClr val="tx2"/>
                </a:solidFill>
              </a:rPr>
              <a:t>and </a:t>
            </a:r>
            <a:r>
              <a:rPr lang="en-US" sz="2200" dirty="0" smtClean="0">
                <a:solidFill>
                  <a:schemeClr val="tx2"/>
                </a:solidFill>
              </a:rPr>
              <a:t>Highlighting </a:t>
            </a:r>
            <a:r>
              <a:rPr lang="en-US" sz="2200" dirty="0">
                <a:solidFill>
                  <a:schemeClr val="tx2"/>
                </a:solidFill>
              </a:rPr>
              <a:t>D</a:t>
            </a:r>
            <a:r>
              <a:rPr lang="en-US" sz="2200" dirty="0" smtClean="0">
                <a:solidFill>
                  <a:schemeClr val="tx2"/>
                </a:solidFill>
              </a:rPr>
              <a:t>etailed </a:t>
            </a:r>
            <a:r>
              <a:rPr lang="en-US" sz="2200" dirty="0">
                <a:solidFill>
                  <a:schemeClr val="tx2"/>
                </a:solidFill>
              </a:rPr>
              <a:t>C</a:t>
            </a:r>
            <a:r>
              <a:rPr lang="en-US" sz="2200" dirty="0" smtClean="0">
                <a:solidFill>
                  <a:schemeClr val="tx2"/>
                </a:solidFill>
              </a:rPr>
              <a:t>lone </a:t>
            </a:r>
            <a:r>
              <a:rPr lang="en-US" sz="2200" dirty="0">
                <a:solidFill>
                  <a:schemeClr val="tx2"/>
                </a:solidFill>
              </a:rPr>
              <a:t>D</a:t>
            </a:r>
            <a:r>
              <a:rPr lang="en-US" sz="2200" dirty="0" smtClean="0">
                <a:solidFill>
                  <a:schemeClr val="tx2"/>
                </a:solidFill>
              </a:rPr>
              <a:t>ifferences,"</a:t>
            </a:r>
            <a:r>
              <a:rPr lang="en-US" sz="2200" i="1" dirty="0" smtClean="0">
                <a:solidFill>
                  <a:schemeClr val="tx2"/>
                </a:solidFill>
              </a:rPr>
              <a:t> International Conference on Object-Oriented Programming, Systems, Languages, and Applications (OOPSLA) Refactoring Workshop</a:t>
            </a:r>
            <a:r>
              <a:rPr lang="en-US" sz="2200" dirty="0" smtClean="0">
                <a:solidFill>
                  <a:schemeClr val="tx2"/>
                </a:solidFill>
              </a:rPr>
              <a:t>, </a:t>
            </a:r>
            <a:r>
              <a:rPr lang="en-US" sz="2200" dirty="0">
                <a:solidFill>
                  <a:schemeClr val="tx2"/>
                </a:solidFill>
              </a:rPr>
              <a:t>Orlando, FL, October 2009 (Poster).</a:t>
            </a:r>
            <a:endParaRPr lang="en-US" sz="2200" dirty="0" smtClean="0">
              <a:solidFill>
                <a:schemeClr val="tx2"/>
              </a:solidFill>
            </a:endParaRPr>
          </a:p>
          <a:p>
            <a:pPr marL="274320" lvl="0" indent="-274320" algn="just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en-US" sz="2400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0"/>
            <a:ext cx="6781800" cy="609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Questions and Comments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hlinkClick r:id="rId2"/>
              </a:rPr>
              <a:t>fjacob@crimson.ua.edu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http://cs.ua.edu/graduate/fjacob/</a:t>
            </a:r>
            <a:endParaRPr lang="en-US" dirty="0" smtClean="0"/>
          </a:p>
          <a:p>
            <a:r>
              <a:rPr lang="en-US" dirty="0" err="1" smtClean="0"/>
              <a:t>PPModel</a:t>
            </a:r>
            <a:endParaRPr lang="en-US" dirty="0" smtClean="0"/>
          </a:p>
          <a:p>
            <a:pPr marL="320040" lvl="1" indent="0">
              <a:buNone/>
            </a:pPr>
            <a:r>
              <a:rPr lang="en-US" dirty="0" smtClean="0"/>
              <a:t>    </a:t>
            </a:r>
            <a:r>
              <a:rPr lang="en-US" dirty="0"/>
              <a:t>Project: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sites.google.com/site/tppmodel/</a:t>
            </a:r>
            <a:endParaRPr lang="en-US" dirty="0" smtClean="0"/>
          </a:p>
          <a:p>
            <a:pPr marL="594360" lvl="2" indent="0">
              <a:buNone/>
            </a:pPr>
            <a:r>
              <a:rPr lang="en-US" dirty="0" smtClean="0"/>
              <a:t>Demo</a:t>
            </a:r>
            <a:r>
              <a:rPr lang="en-US" dirty="0"/>
              <a:t>: </a:t>
            </a: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www.youtube.com/watch?v=NOHVNv9isvY</a:t>
            </a:r>
            <a:endParaRPr lang="en-US" dirty="0" smtClean="0"/>
          </a:p>
          <a:p>
            <a:pPr marL="594360" lvl="2" indent="0">
              <a:buNone/>
            </a:pPr>
            <a:r>
              <a:rPr lang="en-US" dirty="0"/>
              <a:t>Source: </a:t>
            </a:r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svn.cs.ua.edu/viewvc/fjacob/public/tPPModel</a:t>
            </a:r>
            <a:endParaRPr lang="en-US" dirty="0" smtClean="0"/>
          </a:p>
          <a:p>
            <a:r>
              <a:rPr lang="en-US" dirty="0" err="1" smtClean="0"/>
              <a:t>MapRedoop</a:t>
            </a:r>
            <a:endParaRPr lang="en-US" dirty="0"/>
          </a:p>
          <a:p>
            <a:pPr marL="320040" lvl="1" indent="0">
              <a:buNone/>
            </a:pPr>
            <a:r>
              <a:rPr lang="en-US" dirty="0" smtClean="0"/>
              <a:t>    Project: </a:t>
            </a:r>
            <a:r>
              <a:rPr lang="en-US" dirty="0" smtClean="0">
                <a:hlinkClick r:id="rId7"/>
              </a:rPr>
              <a:t>https</a:t>
            </a:r>
            <a:r>
              <a:rPr lang="en-US" dirty="0">
                <a:hlinkClick r:id="rId7"/>
              </a:rPr>
              <a:t>://</a:t>
            </a:r>
            <a:r>
              <a:rPr lang="en-US" dirty="0" smtClean="0">
                <a:hlinkClick r:id="rId7"/>
              </a:rPr>
              <a:t>sites.google.com/site/mapredoop/</a:t>
            </a:r>
            <a:endParaRPr lang="en-US" dirty="0" smtClean="0"/>
          </a:p>
          <a:p>
            <a:pPr marL="594360" lvl="2" indent="0">
              <a:buNone/>
            </a:pPr>
            <a:r>
              <a:rPr lang="en-US" dirty="0" smtClean="0"/>
              <a:t>Demo: </a:t>
            </a:r>
            <a:r>
              <a:rPr lang="en-US" dirty="0" smtClean="0">
                <a:hlinkClick r:id="rId8"/>
              </a:rPr>
              <a:t>https://www.youtube.com/watch?v=ccfGF1fCXpI</a:t>
            </a:r>
            <a:endParaRPr lang="en-US" dirty="0" smtClean="0"/>
          </a:p>
          <a:p>
            <a:pPr marL="594360" lvl="2" indent="0">
              <a:buNone/>
            </a:pPr>
            <a:r>
              <a:rPr lang="en-US" dirty="0"/>
              <a:t>Source: </a:t>
            </a:r>
            <a:r>
              <a:rPr lang="en-US" dirty="0">
                <a:hlinkClick r:id="rId9"/>
              </a:rPr>
              <a:t>http://svn.cs.ua.edu/viewvc/fjacob/public/cs.ua.edu.segroup.mapredoop</a:t>
            </a:r>
            <a:r>
              <a:rPr lang="en-US" dirty="0" smtClean="0">
                <a:hlinkClick r:id="rId9"/>
              </a:rPr>
              <a:t>/</a:t>
            </a:r>
            <a:endParaRPr lang="en-US" dirty="0" smtClean="0"/>
          </a:p>
          <a:p>
            <a:r>
              <a:rPr lang="en-US" sz="2500" dirty="0" err="1"/>
              <a:t>PNBsolver</a:t>
            </a:r>
            <a:r>
              <a:rPr lang="en-US" sz="2500" dirty="0"/>
              <a:t> </a:t>
            </a:r>
          </a:p>
          <a:p>
            <a:pPr marL="594360" lvl="2" indent="0">
              <a:buNone/>
            </a:pPr>
            <a:r>
              <a:rPr lang="en-US" sz="2100" dirty="0"/>
              <a:t>Project: </a:t>
            </a:r>
            <a:r>
              <a:rPr lang="en-US" sz="2100" dirty="0">
                <a:hlinkClick r:id="rId10"/>
              </a:rPr>
              <a:t>https://sites.google.com/site/nbodysolver</a:t>
            </a:r>
            <a:r>
              <a:rPr lang="en-US" sz="2100" dirty="0" smtClean="0">
                <a:hlinkClick r:id="rId10"/>
              </a:rPr>
              <a:t>/</a:t>
            </a:r>
            <a:endParaRPr lang="en-US" sz="2100" dirty="0" smtClean="0"/>
          </a:p>
          <a:p>
            <a:pPr marL="594360" lvl="2" indent="0">
              <a:buNone/>
            </a:pPr>
            <a:r>
              <a:rPr lang="en-US" sz="2100" dirty="0"/>
              <a:t>Source: </a:t>
            </a:r>
            <a:r>
              <a:rPr lang="en-US" sz="2100" dirty="0">
                <a:hlinkClick r:id="rId11"/>
              </a:rPr>
              <a:t>http://svn.cs.ua.edu/viewvc/fjacob/public/PNBsolver</a:t>
            </a:r>
            <a:r>
              <a:rPr lang="en-US" sz="2100" dirty="0" smtClean="0">
                <a:hlinkClick r:id="rId11"/>
              </a:rPr>
              <a:t>/</a:t>
            </a:r>
            <a:endParaRPr lang="en-US" sz="2100" dirty="0" smtClean="0"/>
          </a:p>
          <a:p>
            <a:pPr marL="594360" lvl="2" indent="0">
              <a:buNone/>
            </a:pPr>
            <a:endParaRPr 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248400"/>
            <a:ext cx="762000" cy="413893"/>
          </a:xfrm>
        </p:spPr>
        <p:txBody>
          <a:bodyPr/>
          <a:lstStyle/>
          <a:p>
            <a:fld id="{FF96B04E-A84C-4A69-8FD1-8BD16F784494}" type="slidenum">
              <a:rPr lang="en-US" smtClean="0"/>
              <a:pPr/>
              <a:t>63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Stage 1. Modulo-F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6B04E-A84C-4A69-8FD1-8BD16F784494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6743" y="381000"/>
            <a:ext cx="76962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Modularizing parallel programs using Modulo-F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744537" lvl="1" indent="-457200" algn="just">
              <a:buFont typeface="+mj-lt"/>
              <a:buAutoNum type="arabicPeriod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744537" lvl="1" indent="-457200" algn="just"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Splitting a parallel program into </a:t>
            </a:r>
          </a:p>
          <a:p>
            <a:pPr marL="1201737" lvl="2" indent="-457200" algn="just">
              <a:buFont typeface="+mj-lt"/>
              <a:buAutoNum type="alphaL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Core computation </a:t>
            </a:r>
          </a:p>
          <a:p>
            <a:pPr marL="1201737" lvl="2" indent="-457200" algn="just">
              <a:buFont typeface="+mj-lt"/>
              <a:buAutoNum type="alphaL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Utility functions (Profiling, Logging) </a:t>
            </a:r>
          </a:p>
          <a:p>
            <a:pPr marL="1201737" lvl="2" indent="-457200" algn="just">
              <a:buFont typeface="+mj-lt"/>
              <a:buAutoNum type="alphaL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Sequential concerns (Memory allocation and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deallocation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744537" lvl="1" indent="-457200" algn="just">
              <a:buFont typeface="+mj-lt"/>
              <a:buAutoNum type="arabicPeriod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744537" lvl="1" indent="-457200" algn="just"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Core computation sections are separated from the sequential and Utility functions (Improves code readability).</a:t>
            </a:r>
          </a:p>
          <a:p>
            <a:pPr marL="744537" lvl="1" indent="-457200" algn="just">
              <a:buFont typeface="+mj-lt"/>
              <a:buAutoNum type="arabicPeriod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744537" lvl="1" indent="-457200" algn="just"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Utility and sequential functions are stored in a single location but are accessible to all parallel programs (Improves code maintenance).</a:t>
            </a:r>
          </a:p>
          <a:p>
            <a:pPr marL="457200" lvl="2" indent="-457200" algn="just"/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2" indent="-457200" algn="just"/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2" indent="-457200"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231518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0866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Stage 1. Modulo-F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6B04E-A84C-4A69-8FD1-8BD16F784494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81000"/>
            <a:ext cx="830579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Modulo-F example 1: 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Implementing user-level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checkpointing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2" indent="-457200"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	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371725"/>
            <a:ext cx="71628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14400" y="2362200"/>
            <a:ext cx="3124200" cy="230832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900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2590800"/>
            <a:ext cx="4343400" cy="215444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8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838200" y="3200400"/>
            <a:ext cx="6781800" cy="1200329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0181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162800" cy="1600200"/>
          </a:xfrm>
        </p:spPr>
        <p:txBody>
          <a:bodyPr>
            <a:noAutofit/>
          </a:bodyPr>
          <a:lstStyle/>
          <a:p>
            <a:r>
              <a:rPr lang="en-US" dirty="0" smtClean="0"/>
              <a:t>Stage 1. Modulo-F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6B04E-A84C-4A69-8FD1-8BD16F784494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81000"/>
            <a:ext cx="83057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Modulo-F example 2: 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Alternate implementation of random function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2" indent="-457200" algn="just"/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2" indent="-457200"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	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667000"/>
            <a:ext cx="55911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14400" y="2514600"/>
            <a:ext cx="3124200" cy="369332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2895600"/>
            <a:ext cx="4191000" cy="646331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3886200"/>
            <a:ext cx="6781800" cy="646331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9825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381001"/>
            <a:ext cx="8305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Modulo-F example 3: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Implementing timer using Modulo-F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066800"/>
            <a:ext cx="4681538" cy="5078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90800" y="5240179"/>
            <a:ext cx="4572000" cy="246221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2590800" y="5486400"/>
            <a:ext cx="4572000" cy="18466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6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590800" y="5758934"/>
            <a:ext cx="4572000" cy="18466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6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6B04E-A84C-4A69-8FD1-8BD16F784494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24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Stage 1. Implementation of Modulo-F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6B04E-A84C-4A69-8FD1-8BD16F784494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62000" y="1219200"/>
            <a:ext cx="1600200" cy="6096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Modulo-F file</a:t>
            </a: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3048000" y="990600"/>
            <a:ext cx="9906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Modulo-F Parsing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3048000" y="1447800"/>
            <a:ext cx="9906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Template Store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4343400" y="1143000"/>
            <a:ext cx="990600" cy="381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Template</a:t>
            </a:r>
            <a:endParaRPr lang="en-US" sz="1200" dirty="0"/>
          </a:p>
        </p:txBody>
      </p:sp>
      <p:cxnSp>
        <p:nvCxnSpPr>
          <p:cNvPr id="9" name="Straight Arrow Connector 8"/>
          <p:cNvCxnSpPr>
            <a:stCxn id="6" idx="3"/>
            <a:endCxn id="7" idx="1"/>
          </p:cNvCxnSpPr>
          <p:nvPr/>
        </p:nvCxnSpPr>
        <p:spPr>
          <a:xfrm flipV="1">
            <a:off x="4038600" y="1333500"/>
            <a:ext cx="304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  <a:endCxn id="7" idx="1"/>
          </p:cNvCxnSpPr>
          <p:nvPr/>
        </p:nvCxnSpPr>
        <p:spPr>
          <a:xfrm>
            <a:off x="4038600" y="1181100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743200" y="838200"/>
            <a:ext cx="2895600" cy="147732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Generate TXL files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4" idx="6"/>
            <a:endCxn id="5" idx="1"/>
          </p:cNvCxnSpPr>
          <p:nvPr/>
        </p:nvCxnSpPr>
        <p:spPr>
          <a:xfrm flipV="1">
            <a:off x="2362200" y="1181100"/>
            <a:ext cx="685800" cy="342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019800" y="1371600"/>
            <a:ext cx="990600" cy="381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TXL file</a:t>
            </a:r>
            <a:endParaRPr lang="en-US" sz="1200" dirty="0"/>
          </a:p>
        </p:txBody>
      </p:sp>
      <p:sp>
        <p:nvSpPr>
          <p:cNvPr id="19" name="Oval 18"/>
          <p:cNvSpPr/>
          <p:nvPr/>
        </p:nvSpPr>
        <p:spPr>
          <a:xfrm>
            <a:off x="5715000" y="3886200"/>
            <a:ext cx="1600200" cy="6096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FORTRAN source</a:t>
            </a:r>
            <a:endParaRPr lang="en-US" sz="1200" dirty="0"/>
          </a:p>
        </p:txBody>
      </p:sp>
      <p:sp>
        <p:nvSpPr>
          <p:cNvPr id="21" name="Rectangle 20"/>
          <p:cNvSpPr/>
          <p:nvPr/>
        </p:nvSpPr>
        <p:spPr>
          <a:xfrm>
            <a:off x="6019800" y="2895600"/>
            <a:ext cx="990600" cy="381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TXL engine</a:t>
            </a:r>
            <a:endParaRPr lang="en-US" sz="1200" dirty="0"/>
          </a:p>
        </p:txBody>
      </p:sp>
      <p:cxnSp>
        <p:nvCxnSpPr>
          <p:cNvPr id="23" name="Straight Arrow Connector 22"/>
          <p:cNvCxnSpPr>
            <a:stCxn id="16" idx="2"/>
            <a:endCxn id="21" idx="0"/>
          </p:cNvCxnSpPr>
          <p:nvPr/>
        </p:nvCxnSpPr>
        <p:spPr>
          <a:xfrm>
            <a:off x="6515100" y="1752600"/>
            <a:ext cx="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9" idx="0"/>
            <a:endCxn id="21" idx="2"/>
          </p:cNvCxnSpPr>
          <p:nvPr/>
        </p:nvCxnSpPr>
        <p:spPr>
          <a:xfrm flipV="1">
            <a:off x="6515100" y="32766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2" idx="3"/>
            <a:endCxn id="16" idx="1"/>
          </p:cNvCxnSpPr>
          <p:nvPr/>
        </p:nvCxnSpPr>
        <p:spPr>
          <a:xfrm flipV="1">
            <a:off x="5638800" y="1562100"/>
            <a:ext cx="381000" cy="147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3200400" y="2819400"/>
            <a:ext cx="1600200" cy="6096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FORTRAN target</a:t>
            </a:r>
            <a:endParaRPr lang="en-US" sz="1200" dirty="0"/>
          </a:p>
        </p:txBody>
      </p:sp>
      <p:cxnSp>
        <p:nvCxnSpPr>
          <p:cNvPr id="38" name="Straight Arrow Connector 37"/>
          <p:cNvCxnSpPr>
            <a:stCxn id="21" idx="1"/>
            <a:endCxn id="34" idx="6"/>
          </p:cNvCxnSpPr>
          <p:nvPr/>
        </p:nvCxnSpPr>
        <p:spPr>
          <a:xfrm flipH="1">
            <a:off x="4800600" y="3086100"/>
            <a:ext cx="12192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6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2" grpId="0" animBg="1"/>
      <p:bldP spid="16" grpId="0" animBg="1"/>
      <p:bldP spid="21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Stage 1. Modulo-F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6B04E-A84C-4A69-8FD1-8BD16F784494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6743" y="76200"/>
            <a:ext cx="76962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Modulo-F Summary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2" indent="403225"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2" indent="403225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Introduced a simple transformation language called Modulo-F.</a:t>
            </a:r>
          </a:p>
          <a:p>
            <a:pPr marL="457200" lvl="2" indent="403225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857250" lvl="2" indent="-400050" algn="just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Modulo-F can modularize</a:t>
            </a:r>
          </a:p>
          <a:p>
            <a:pPr marL="914400" lvl="3" indent="403225" algn="just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Sequential sections </a:t>
            </a:r>
          </a:p>
          <a:p>
            <a:pPr marL="914400" lvl="3" indent="403225" algn="just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Utility functions</a:t>
            </a:r>
          </a:p>
          <a:p>
            <a:pPr marL="914400" lvl="3" indent="403225" algn="just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Parallel sections</a:t>
            </a:r>
          </a:p>
          <a:p>
            <a:pPr marL="914400" lvl="3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857250" lvl="2" indent="-400050" algn="just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Improve code readability and evolution, without affecting the core computation.</a:t>
            </a:r>
          </a:p>
          <a:p>
            <a:pPr marL="457200" lvl="2" indent="403225"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857250" lvl="2" indent="-400050" algn="just">
              <a:buFont typeface="Arial" pitchFamily="34" charset="0"/>
              <a:buChar char="•"/>
              <a:tabLst>
                <a:tab pos="857250" algn="l"/>
              </a:tabLst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case study involving programs from the NAS parallel benchmarks was conducted to illustrate the features and usefulness of this language.</a:t>
            </a:r>
          </a:p>
          <a:p>
            <a:pPr marL="457200" lvl="2" indent="-457200" algn="just"/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2" indent="-457200"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42322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05400"/>
            <a:ext cx="6781800" cy="1600200"/>
          </a:xfrm>
        </p:spPr>
        <p:txBody>
          <a:bodyPr>
            <a:noAutofit/>
          </a:bodyPr>
          <a:lstStyle/>
          <a:p>
            <a:r>
              <a:rPr lang="en-US" sz="2800" dirty="0"/>
              <a:t>Parallel Programming </a:t>
            </a:r>
            <a:r>
              <a:rPr lang="en-US" sz="2800" dirty="0" smtClean="0"/>
              <a:t>Challenges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543800" y="6264275"/>
            <a:ext cx="762000" cy="365125"/>
          </a:xfrm>
        </p:spPr>
        <p:txBody>
          <a:bodyPr/>
          <a:lstStyle/>
          <a:p>
            <a:fld id="{FF96B04E-A84C-4A69-8FD1-8BD16F784494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052" name="Picture 4" descr="http://docs.nvidia.com/cuda/cuda-c-programming-guide/graphics/gpu-devotes-more-transistors-to-data-process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200400"/>
            <a:ext cx="5408883" cy="175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docs.nvidia.com/cuda/cuda-c-programming-guide/graphics/automatic-scalabilit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1" y="2618203"/>
            <a:ext cx="3124200" cy="279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90800" y="2743200"/>
            <a:ext cx="416511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What are the execution parameters?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71600" y="609600"/>
            <a:ext cx="65457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A multicore </a:t>
            </a:r>
            <a:r>
              <a:rPr lang="en-US" dirty="0"/>
              <a:t>machine can deliver the optimum </a:t>
            </a:r>
            <a:r>
              <a:rPr lang="en-US" dirty="0" smtClean="0"/>
              <a:t>performance when </a:t>
            </a:r>
            <a:r>
              <a:rPr lang="en-US" dirty="0"/>
              <a:t>executed with </a:t>
            </a:r>
            <a:r>
              <a:rPr lang="en-US" i="1" dirty="0"/>
              <a:t>n1</a:t>
            </a:r>
            <a:r>
              <a:rPr lang="en-US" dirty="0"/>
              <a:t> number of threads allocating </a:t>
            </a:r>
            <a:r>
              <a:rPr lang="en-US" i="1" dirty="0"/>
              <a:t>m1</a:t>
            </a:r>
            <a:r>
              <a:rPr lang="en-US" dirty="0"/>
              <a:t> KB of memory, </a:t>
            </a:r>
            <a:r>
              <a:rPr lang="en-US" i="1" dirty="0"/>
              <a:t>n2</a:t>
            </a:r>
            <a:r>
              <a:rPr lang="en-US" dirty="0"/>
              <a:t> number </a:t>
            </a:r>
            <a:r>
              <a:rPr lang="en-US" dirty="0" smtClean="0"/>
              <a:t>of processes </a:t>
            </a:r>
            <a:r>
              <a:rPr lang="en-US" dirty="0"/>
              <a:t>allocating </a:t>
            </a:r>
            <a:r>
              <a:rPr lang="en-US" i="1" dirty="0"/>
              <a:t>m2</a:t>
            </a:r>
            <a:r>
              <a:rPr lang="en-US" dirty="0"/>
              <a:t> KB of memory, </a:t>
            </a:r>
            <a:r>
              <a:rPr lang="en-US" dirty="0" smtClean="0"/>
              <a:t>or </a:t>
            </a:r>
            <a:r>
              <a:rPr lang="en-US" i="1" dirty="0"/>
              <a:t>n2</a:t>
            </a:r>
            <a:r>
              <a:rPr lang="en-US" dirty="0"/>
              <a:t> number of processes with each process having </a:t>
            </a:r>
            <a:r>
              <a:rPr lang="en-US" i="1" dirty="0" smtClean="0"/>
              <a:t>n2 </a:t>
            </a:r>
            <a:r>
              <a:rPr lang="en-US" dirty="0" smtClean="0"/>
              <a:t>number </a:t>
            </a:r>
            <a:r>
              <a:rPr lang="en-US" dirty="0"/>
              <a:t>of threads and allocating </a:t>
            </a:r>
            <a:r>
              <a:rPr lang="en-US" i="1" dirty="0"/>
              <a:t>m2</a:t>
            </a:r>
            <a:r>
              <a:rPr lang="en-US" dirty="0"/>
              <a:t> KB of memory for each </a:t>
            </a:r>
            <a:r>
              <a:rPr lang="en-US" dirty="0" smtClean="0"/>
              <a:t>process.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5895201"/>
            <a:ext cx="3134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*Images taken from NVIDIA CUDA user guide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5224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4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900" dirty="0" smtClean="0"/>
              <a:t>Stage 2. tPPModel</a:t>
            </a:r>
            <a:endParaRPr lang="en-US" sz="49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6B04E-A84C-4A69-8FD1-8BD16F784494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6743" y="381000"/>
            <a:ext cx="7696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Modeling parallel programs using tPPModel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744537" lvl="1" indent="-457200" algn="just">
              <a:buFont typeface="+mj-lt"/>
              <a:buAutoNum type="arabicPeriod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744537" lvl="1" indent="-457200" algn="just"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To separate the parallel sections from the sequential parts of a program – Markers in the original program.</a:t>
            </a:r>
          </a:p>
          <a:p>
            <a:pPr marL="744537" lvl="1" indent="-457200" algn="just">
              <a:buFont typeface="+mj-lt"/>
              <a:buAutoNum type="arabicPeriod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744537" lvl="1" indent="-457200" algn="just"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To map and define a new execution strategy for the existing hotspots without changing the behavior of the program – Creating abstract functions.</a:t>
            </a:r>
          </a:p>
          <a:p>
            <a:pPr marL="744537" lvl="1" indent="-457200" algn="just">
              <a:buFont typeface="+mj-lt"/>
              <a:buAutoNum type="arabicPeriod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744537" lvl="1" indent="-457200" algn="just"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To generate code from templates to bridge the parallel and sequential sections – Generating 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Makefile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2" indent="-457200" algn="just"/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2" indent="-457200" algn="just"/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2" indent="-457200"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163424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Compared </a:t>
            </a:r>
            <a:r>
              <a:rPr lang="en-US" dirty="0"/>
              <a:t>to domain-independent workflows like JBPM and </a:t>
            </a:r>
            <a:r>
              <a:rPr lang="en-US" dirty="0" err="1"/>
              <a:t>Taverna</a:t>
            </a:r>
            <a:r>
              <a:rPr lang="en-US" dirty="0"/>
              <a:t>, our framework has the advantage that it is configured only for scientific signature discovery workflows. </a:t>
            </a:r>
            <a:endParaRPr lang="en-US" dirty="0" smtClean="0"/>
          </a:p>
          <a:p>
            <a:r>
              <a:rPr lang="en-US" dirty="0" smtClean="0"/>
              <a:t>Most </a:t>
            </a:r>
            <a:r>
              <a:rPr lang="en-US" dirty="0"/>
              <a:t>of these tools assume that the </a:t>
            </a:r>
            <a:r>
              <a:rPr lang="en-US" dirty="0" smtClean="0"/>
              <a:t>web </a:t>
            </a:r>
            <a:r>
              <a:rPr lang="en-US" dirty="0"/>
              <a:t>services are available. Our framework configures the workflow definition file that declares how to compose services wrappers created by our framework.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1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Xtext</a:t>
            </a:r>
            <a:r>
              <a:rPr lang="en-US" dirty="0" smtClean="0"/>
              <a:t> </a:t>
            </a:r>
            <a:r>
              <a:rPr lang="en-US" dirty="0"/>
              <a:t>grammar for WDL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72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692" y="457200"/>
            <a:ext cx="4412615" cy="461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22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An overview of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SDL </a:t>
            </a:r>
            <a:r>
              <a:rPr lang="en-US" b="1" dirty="0"/>
              <a:t>code generation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73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709090"/>
              </p:ext>
            </p:extLst>
          </p:nvPr>
        </p:nvGraphicFramePr>
        <p:xfrm>
          <a:off x="1219200" y="838200"/>
          <a:ext cx="6521134" cy="32994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3052"/>
                <a:gridCol w="1171410"/>
                <a:gridCol w="808941"/>
                <a:gridCol w="2032604"/>
                <a:gridCol w="950489"/>
                <a:gridCol w="1184638"/>
              </a:tblGrid>
              <a:tr h="2999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kern="800" dirty="0">
                          <a:effectLst/>
                        </a:rPr>
                        <a:t>No</a:t>
                      </a:r>
                      <a:endParaRPr lang="en-US" sz="950" kern="800" dirty="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kern="800">
                          <a:effectLst/>
                        </a:rPr>
                        <a:t>Service</a:t>
                      </a:r>
                      <a:endParaRPr lang="en-US" sz="950" kern="8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kern="800">
                          <a:effectLst/>
                        </a:rPr>
                        <a:t>Utils/Script</a:t>
                      </a:r>
                      <a:endParaRPr lang="en-US" sz="950" kern="8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kern="800">
                          <a:effectLst/>
                        </a:rPr>
                        <a:t>{Inputs (type)] [Outputs(type)]</a:t>
                      </a:r>
                      <a:endParaRPr lang="en-US" sz="950" kern="8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kern="800">
                          <a:effectLst/>
                        </a:rPr>
                        <a:t> LOC</a:t>
                      </a:r>
                      <a:endParaRPr lang="en-US" sz="950" kern="8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kern="800">
                          <a:effectLst/>
                        </a:rPr>
                        <a:t>Total LOC (files)</a:t>
                      </a:r>
                      <a:endParaRPr lang="en-US" sz="950" kern="8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99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kern="800">
                          <a:effectLst/>
                        </a:rPr>
                        <a:t>1</a:t>
                      </a:r>
                      <a:endParaRPr lang="en-US" sz="950" kern="8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kern="800">
                          <a:effectLst/>
                        </a:rPr>
                        <a:t>echoString</a:t>
                      </a:r>
                      <a:endParaRPr lang="en-US" sz="950" kern="8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kern="800">
                          <a:effectLst/>
                        </a:rPr>
                        <a:t>echo</a:t>
                      </a:r>
                      <a:endParaRPr lang="en-US" sz="950" kern="8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kern="800">
                          <a:effectLst/>
                        </a:rPr>
                        <a:t>[0][1 (doc)]</a:t>
                      </a:r>
                      <a:endParaRPr lang="en-US" sz="950" kern="8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kern="800">
                          <a:effectLst/>
                        </a:rPr>
                        <a:t>10+13+1+6</a:t>
                      </a:r>
                      <a:endParaRPr lang="en-US" sz="950" kern="8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kern="800">
                          <a:effectLst/>
                        </a:rPr>
                        <a:t>30(4)</a:t>
                      </a:r>
                      <a:endParaRPr lang="en-US" sz="950" kern="8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99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kern="800">
                          <a:effectLst/>
                        </a:rPr>
                        <a:t>2</a:t>
                      </a:r>
                      <a:endParaRPr lang="en-US" sz="950" kern="8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kern="800">
                          <a:effectLst/>
                        </a:rPr>
                        <a:t>echoFile</a:t>
                      </a:r>
                      <a:endParaRPr lang="en-US" sz="950" kern="8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kern="800">
                          <a:effectLst/>
                        </a:rPr>
                        <a:t>echo</a:t>
                      </a:r>
                      <a:endParaRPr lang="en-US" sz="950" kern="8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kern="800">
                          <a:effectLst/>
                        </a:rPr>
                        <a:t>[1 (String)] [1 (doc) ]</a:t>
                      </a:r>
                      <a:endParaRPr lang="en-US" sz="950" kern="8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kern="800">
                          <a:effectLst/>
                        </a:rPr>
                        <a:t>10+14+1+6</a:t>
                      </a:r>
                      <a:endParaRPr lang="en-US" sz="950" kern="8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kern="800">
                          <a:effectLst/>
                        </a:rPr>
                        <a:t>31(4)</a:t>
                      </a:r>
                      <a:endParaRPr lang="en-US" sz="950" kern="8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99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kern="800">
                          <a:effectLst/>
                        </a:rPr>
                        <a:t>3</a:t>
                      </a:r>
                      <a:endParaRPr lang="en-US" sz="950" kern="8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kern="800">
                          <a:effectLst/>
                        </a:rPr>
                        <a:t>aggregate</a:t>
                      </a:r>
                      <a:endParaRPr lang="en-US" sz="950" kern="8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kern="800" dirty="0">
                          <a:effectLst/>
                        </a:rPr>
                        <a:t>cat</a:t>
                      </a:r>
                      <a:endParaRPr lang="en-US" sz="950" kern="800" dirty="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kern="800">
                          <a:effectLst/>
                        </a:rPr>
                        <a:t>[1(List doc) ] [1 (doc) ]</a:t>
                      </a:r>
                      <a:endParaRPr lang="en-US" sz="950" kern="8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kern="800">
                          <a:effectLst/>
                        </a:rPr>
                        <a:t>10+20+1+7</a:t>
                      </a:r>
                      <a:endParaRPr lang="en-US" sz="950" kern="8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kern="800">
                          <a:effectLst/>
                        </a:rPr>
                        <a:t>38(4)</a:t>
                      </a:r>
                      <a:endParaRPr lang="en-US" sz="950" kern="8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99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kern="800">
                          <a:effectLst/>
                        </a:rPr>
                        <a:t>4</a:t>
                      </a:r>
                      <a:endParaRPr lang="en-US" sz="950" kern="8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kern="800">
                          <a:effectLst/>
                        </a:rPr>
                        <a:t>classifier_Training</a:t>
                      </a:r>
                      <a:endParaRPr lang="en-US" sz="950" kern="8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kern="800">
                          <a:effectLst/>
                        </a:rPr>
                        <a:t>R</a:t>
                      </a:r>
                      <a:endParaRPr lang="en-US" sz="950" kern="8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kern="800">
                          <a:effectLst/>
                        </a:rPr>
                        <a:t>[2 (doc), 1 (String) ] [1 (doc) ]</a:t>
                      </a:r>
                      <a:endParaRPr lang="en-US" sz="950" kern="8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kern="800">
                          <a:effectLst/>
                        </a:rPr>
                        <a:t>11+24+2+8</a:t>
                      </a:r>
                      <a:endParaRPr lang="en-US" sz="950" kern="8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kern="800">
                          <a:effectLst/>
                        </a:rPr>
                        <a:t>45(4)</a:t>
                      </a:r>
                      <a:endParaRPr lang="en-US" sz="950" kern="8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99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kern="800">
                          <a:effectLst/>
                        </a:rPr>
                        <a:t>5</a:t>
                      </a:r>
                      <a:endParaRPr lang="en-US" sz="950" kern="8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kern="800">
                          <a:effectLst/>
                        </a:rPr>
                        <a:t>classifier_Testing</a:t>
                      </a:r>
                      <a:endParaRPr lang="en-US" sz="950" kern="8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kern="800" dirty="0">
                          <a:effectLst/>
                        </a:rPr>
                        <a:t>R</a:t>
                      </a:r>
                      <a:endParaRPr lang="en-US" sz="950" kern="800" dirty="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kern="800">
                          <a:effectLst/>
                        </a:rPr>
                        <a:t>[3 (doc), 1 (String) ] [1 (doc) ]</a:t>
                      </a:r>
                      <a:endParaRPr lang="en-US" sz="950" kern="8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kern="800">
                          <a:effectLst/>
                        </a:rPr>
                        <a:t>12+29+2+8</a:t>
                      </a:r>
                      <a:endParaRPr lang="en-US" sz="950" kern="8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kern="800">
                          <a:effectLst/>
                        </a:rPr>
                        <a:t>51(4)</a:t>
                      </a:r>
                      <a:endParaRPr lang="en-US" sz="950" kern="8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99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kern="800">
                          <a:effectLst/>
                        </a:rPr>
                        <a:t>6</a:t>
                      </a:r>
                      <a:endParaRPr lang="en-US" sz="950" kern="8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kern="800">
                          <a:effectLst/>
                        </a:rPr>
                        <a:t>accuracy</a:t>
                      </a:r>
                      <a:endParaRPr lang="en-US" sz="950" kern="8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kern="800">
                          <a:effectLst/>
                        </a:rPr>
                        <a:t>R</a:t>
                      </a:r>
                      <a:endParaRPr lang="en-US" sz="950" kern="8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kern="800">
                          <a:effectLst/>
                        </a:rPr>
                        <a:t>[1 (doc) ] [1 (doc) ]</a:t>
                      </a:r>
                      <a:endParaRPr lang="en-US" sz="950" kern="8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kern="800">
                          <a:effectLst/>
                        </a:rPr>
                        <a:t>11+19+1+6</a:t>
                      </a:r>
                      <a:endParaRPr lang="en-US" sz="950" kern="8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kern="800">
                          <a:effectLst/>
                        </a:rPr>
                        <a:t>37(4)</a:t>
                      </a:r>
                      <a:endParaRPr lang="en-US" sz="950" kern="8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99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kern="800">
                          <a:effectLst/>
                        </a:rPr>
                        <a:t>7</a:t>
                      </a:r>
                      <a:endParaRPr lang="en-US" sz="950" kern="8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kern="800">
                          <a:effectLst/>
                        </a:rPr>
                        <a:t>submitBlast</a:t>
                      </a:r>
                      <a:endParaRPr lang="en-US" sz="950" kern="8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kern="800">
                          <a:effectLst/>
                        </a:rPr>
                        <a:t>SLURM, sh</a:t>
                      </a:r>
                      <a:endParaRPr lang="en-US" sz="950" kern="8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kern="800">
                          <a:effectLst/>
                        </a:rPr>
                        <a:t>[3 (doc) ] [2 (String) ]</a:t>
                      </a:r>
                      <a:endParaRPr lang="en-US" sz="950" kern="8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kern="800" dirty="0">
                          <a:effectLst/>
                        </a:rPr>
                        <a:t>17+27+2+8+18</a:t>
                      </a:r>
                      <a:endParaRPr lang="en-US" sz="950" kern="800" dirty="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kern="800">
                          <a:effectLst/>
                        </a:rPr>
                        <a:t>72(5)</a:t>
                      </a:r>
                      <a:endParaRPr lang="en-US" sz="950" kern="8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99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kern="800">
                          <a:effectLst/>
                        </a:rPr>
                        <a:t>8</a:t>
                      </a:r>
                      <a:endParaRPr lang="en-US" sz="950" kern="8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kern="800">
                          <a:effectLst/>
                        </a:rPr>
                        <a:t>jobStatus</a:t>
                      </a:r>
                      <a:endParaRPr lang="en-US" sz="950" kern="8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kern="800">
                          <a:effectLst/>
                        </a:rPr>
                        <a:t>SLURM, sh</a:t>
                      </a:r>
                      <a:endParaRPr lang="en-US" sz="950" kern="8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kern="800">
                          <a:effectLst/>
                        </a:rPr>
                        <a:t>[1 (String) ] [1 (String) ]</a:t>
                      </a:r>
                      <a:endParaRPr lang="en-US" sz="950" kern="8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kern="800">
                          <a:effectLst/>
                        </a:rPr>
                        <a:t>10+14+1+6</a:t>
                      </a:r>
                      <a:endParaRPr lang="en-US" sz="950" kern="8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kern="800">
                          <a:effectLst/>
                        </a:rPr>
                        <a:t>31(4)</a:t>
                      </a:r>
                      <a:endParaRPr lang="en-US" sz="950" kern="8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99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kern="800">
                          <a:effectLst/>
                        </a:rPr>
                        <a:t>9</a:t>
                      </a:r>
                      <a:endParaRPr lang="en-US" sz="950" kern="8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kern="800">
                          <a:effectLst/>
                        </a:rPr>
                        <a:t>blastResult</a:t>
                      </a:r>
                      <a:endParaRPr lang="en-US" sz="950" kern="8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kern="800">
                          <a:effectLst/>
                        </a:rPr>
                        <a:t>cp</a:t>
                      </a:r>
                      <a:endParaRPr lang="en-US" sz="950" kern="8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kern="800">
                          <a:effectLst/>
                        </a:rPr>
                        <a:t>[1 (String) ] [1 (doc) ]</a:t>
                      </a:r>
                      <a:endParaRPr lang="en-US" sz="950" kern="8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kern="800">
                          <a:effectLst/>
                        </a:rPr>
                        <a:t>10+14+1+6</a:t>
                      </a:r>
                      <a:endParaRPr lang="en-US" sz="950" kern="8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kern="800">
                          <a:effectLst/>
                        </a:rPr>
                        <a:t>31(4)</a:t>
                      </a:r>
                      <a:endParaRPr lang="en-US" sz="950" kern="8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99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kern="800">
                          <a:effectLst/>
                        </a:rPr>
                        <a:t>10</a:t>
                      </a:r>
                      <a:endParaRPr lang="en-US" sz="950" kern="8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kern="800">
                          <a:effectLst/>
                        </a:rPr>
                        <a:t>mafft</a:t>
                      </a:r>
                      <a:endParaRPr lang="en-US" sz="950" kern="8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kern="800">
                          <a:effectLst/>
                        </a:rPr>
                        <a:t>mafft</a:t>
                      </a:r>
                      <a:endParaRPr lang="en-US" sz="950" kern="8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kern="800">
                          <a:effectLst/>
                        </a:rPr>
                        <a:t>[1 (doc) ] [1 (doc) ]</a:t>
                      </a:r>
                      <a:endParaRPr lang="en-US" sz="950" kern="8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kern="800">
                          <a:effectLst/>
                        </a:rPr>
                        <a:t>10+18+1+6</a:t>
                      </a:r>
                      <a:endParaRPr lang="en-US" sz="950" kern="80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kern="800" dirty="0">
                          <a:effectLst/>
                        </a:rPr>
                        <a:t>35(4)</a:t>
                      </a:r>
                      <a:endParaRPr lang="en-US" sz="950" kern="800" dirty="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337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Taverna</a:t>
            </a:r>
            <a:r>
              <a:rPr lang="en-US" sz="3600" dirty="0" smtClean="0"/>
              <a:t> classification workflow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74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600392"/>
            <a:ext cx="6781800" cy="496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14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MapRedoop</a:t>
            </a:r>
            <a:r>
              <a:rPr lang="en-US" dirty="0" smtClean="0"/>
              <a:t>-</a:t>
            </a:r>
            <a:br>
              <a:rPr lang="en-US" dirty="0" smtClean="0"/>
            </a:br>
            <a:r>
              <a:rPr lang="en-US" dirty="0" err="1" smtClean="0"/>
              <a:t>Casestudy</a:t>
            </a:r>
            <a:r>
              <a:rPr lang="en-US" dirty="0" smtClean="0"/>
              <a:t>: K-means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6B04E-A84C-4A69-8FD1-8BD16F784494}" type="slidenum">
              <a:rPr lang="en-US" smtClean="0"/>
              <a:pPr/>
              <a:t>75</a:t>
            </a:fld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33400"/>
            <a:ext cx="546735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536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SDL WDL </a:t>
            </a:r>
            <a:r>
              <a:rPr lang="en-US" sz="3200" dirty="0" err="1" smtClean="0"/>
              <a:t>Casestudy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Landscape classification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307" y="685800"/>
            <a:ext cx="6617186" cy="3886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90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PNBsolver</a:t>
            </a:r>
            <a:r>
              <a:rPr lang="en-US" dirty="0" smtClean="0"/>
              <a:t> Implementation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6B04E-A84C-4A69-8FD1-8BD16F784494}" type="slidenum">
              <a:rPr lang="en-US" smtClean="0"/>
              <a:pPr/>
              <a:t>77</a:t>
            </a:fld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57200"/>
            <a:ext cx="2209800" cy="4150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860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err="1" smtClean="0"/>
              <a:t>PNBsolver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Effect of theta in Error and Time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6B04E-A84C-4A69-8FD1-8BD16F784494}" type="slidenum">
              <a:rPr lang="en-US" smtClean="0"/>
              <a:pPr/>
              <a:t>78</a:t>
            </a:fld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33400"/>
            <a:ext cx="6615497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352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PNBsolver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Speedup of MPI and OMP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6B04E-A84C-4A69-8FD1-8BD16F784494}" type="slidenum">
              <a:rPr lang="en-US" smtClean="0"/>
              <a:pPr/>
              <a:t>79</a:t>
            </a:fld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"/>
            <a:ext cx="6022664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801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05400"/>
            <a:ext cx="6781800" cy="1600200"/>
          </a:xfrm>
        </p:spPr>
        <p:txBody>
          <a:bodyPr>
            <a:normAutofit/>
          </a:bodyPr>
          <a:lstStyle/>
          <a:p>
            <a:r>
              <a:rPr lang="en-US" sz="2800" dirty="0"/>
              <a:t>Parallel </a:t>
            </a:r>
            <a:r>
              <a:rPr lang="en-US" sz="2800" dirty="0" smtClean="0"/>
              <a:t>Programming Challenges</a:t>
            </a:r>
            <a:endParaRPr lang="en-US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3029699"/>
              </p:ext>
            </p:extLst>
          </p:nvPr>
        </p:nvGraphicFramePr>
        <p:xfrm>
          <a:off x="838200" y="1107012"/>
          <a:ext cx="4419600" cy="3845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526"/>
                <a:gridCol w="3775074"/>
              </a:tblGrid>
              <a:tr h="415160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No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Step description</a:t>
                      </a:r>
                      <a:endParaRPr lang="en-US" sz="1050" dirty="0"/>
                    </a:p>
                  </a:txBody>
                  <a:tcPr/>
                </a:tc>
              </a:tr>
              <a:tr h="461782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1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create the </a:t>
                      </a:r>
                      <a:r>
                        <a:rPr lang="en-US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OpenCL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context on available GPU devices</a:t>
                      </a:r>
                      <a:endParaRPr lang="en-US" sz="1050" dirty="0"/>
                    </a:p>
                  </a:txBody>
                  <a:tcPr/>
                </a:tc>
              </a:tr>
              <a:tr h="604091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2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if </a:t>
                      </a:r>
                    </a:p>
                    <a:p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user specified GPU/GPUs</a:t>
                      </a:r>
                    </a:p>
                    <a:p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create command queue for each</a:t>
                      </a:r>
                      <a:endParaRPr lang="en-US" sz="1050" dirty="0"/>
                    </a:p>
                  </a:txBody>
                  <a:tcPr/>
                </a:tc>
              </a:tr>
              <a:tr h="831208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3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else</a:t>
                      </a:r>
                    </a:p>
                    <a:p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find how many available GPUs</a:t>
                      </a:r>
                    </a:p>
                    <a:p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create command queues for all</a:t>
                      </a:r>
                    </a:p>
                    <a:p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create a command queue for device0 or a given device</a:t>
                      </a:r>
                      <a:endParaRPr lang="en-US" sz="1050" dirty="0"/>
                    </a:p>
                  </a:txBody>
                  <a:tcPr/>
                </a:tc>
              </a:tr>
              <a:tr h="1200634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4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program set up</a:t>
                      </a:r>
                    </a:p>
                    <a:p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load program from file</a:t>
                      </a:r>
                    </a:p>
                    <a:p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create the program</a:t>
                      </a:r>
                    </a:p>
                    <a:p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build the program</a:t>
                      </a:r>
                    </a:p>
                    <a:p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create kernel</a:t>
                      </a:r>
                    </a:p>
                    <a:p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run calculation on the queues or queue</a:t>
                      </a:r>
                      <a:endParaRPr lang="en-US" sz="1050" dirty="0"/>
                    </a:p>
                  </a:txBody>
                  <a:tcPr/>
                </a:tc>
              </a:tr>
              <a:tr h="297124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5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clean </a:t>
                      </a:r>
                      <a:r>
                        <a:rPr lang="en-US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OpenCL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resources</a:t>
                      </a:r>
                      <a:endParaRPr lang="en-US" sz="105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248400"/>
            <a:ext cx="762000" cy="365125"/>
          </a:xfrm>
        </p:spPr>
        <p:txBody>
          <a:bodyPr/>
          <a:lstStyle/>
          <a:p>
            <a:fld id="{FF96B04E-A84C-4A69-8FD1-8BD16F78449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86400" y="1135082"/>
            <a:ext cx="346710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In the </a:t>
            </a:r>
            <a:r>
              <a:rPr lang="en-US" dirty="0" err="1"/>
              <a:t>OpenCL</a:t>
            </a:r>
            <a:r>
              <a:rPr lang="en-US" dirty="0"/>
              <a:t> </a:t>
            </a:r>
            <a:r>
              <a:rPr lang="en-US" dirty="0" smtClean="0"/>
              <a:t>programs analyzed</a:t>
            </a:r>
            <a:r>
              <a:rPr lang="en-US" dirty="0"/>
              <a:t>, 33% (5) of the programs used multiple devices while 67% (10) used a single device </a:t>
            </a:r>
            <a:r>
              <a:rPr lang="en-US" dirty="0" smtClean="0"/>
              <a:t>for execution.</a:t>
            </a:r>
          </a:p>
          <a:p>
            <a:endParaRPr lang="en-US" dirty="0" smtClean="0"/>
          </a:p>
          <a:p>
            <a:pPr algn="just"/>
            <a:r>
              <a:rPr lang="en-US" dirty="0"/>
              <a:t>From the CUDA examples, any GPU call could be considered as a three-step process: </a:t>
            </a:r>
            <a:endParaRPr lang="en-US" dirty="0" smtClean="0"/>
          </a:p>
          <a:p>
            <a:pPr algn="just"/>
            <a:endParaRPr lang="en-US" dirty="0" smtClean="0"/>
          </a:p>
          <a:p>
            <a:pPr marL="342900" indent="-342900" algn="just">
              <a:buAutoNum type="arabicParenR"/>
            </a:pPr>
            <a:r>
              <a:rPr lang="en-US" dirty="0" smtClean="0"/>
              <a:t>copy </a:t>
            </a:r>
            <a:r>
              <a:rPr lang="en-US" dirty="0"/>
              <a:t>or map the variables before the </a:t>
            </a:r>
            <a:r>
              <a:rPr lang="en-US" dirty="0" smtClean="0"/>
              <a:t>execution </a:t>
            </a:r>
          </a:p>
          <a:p>
            <a:pPr marL="342900" indent="-342900" algn="just">
              <a:buAutoNum type="arabicParenR"/>
            </a:pPr>
            <a:r>
              <a:rPr lang="en-US" dirty="0" smtClean="0"/>
              <a:t>execute </a:t>
            </a:r>
            <a:r>
              <a:rPr lang="en-US" dirty="0"/>
              <a:t>on the </a:t>
            </a:r>
            <a:r>
              <a:rPr lang="en-US" dirty="0" smtClean="0"/>
              <a:t>GPU</a:t>
            </a:r>
          </a:p>
          <a:p>
            <a:pPr marL="342900" indent="-342900" algn="just">
              <a:buAutoNum type="arabicParenR"/>
            </a:pPr>
            <a:r>
              <a:rPr lang="en-US" dirty="0" smtClean="0"/>
              <a:t>copy </a:t>
            </a:r>
            <a:r>
              <a:rPr lang="en-US" dirty="0"/>
              <a:t>back or </a:t>
            </a:r>
            <a:r>
              <a:rPr lang="en-US" dirty="0" err="1" smtClean="0"/>
              <a:t>unmap</a:t>
            </a:r>
            <a:r>
              <a:rPr lang="en-US" dirty="0"/>
              <a:t> </a:t>
            </a:r>
            <a:r>
              <a:rPr lang="en-US" dirty="0" smtClean="0"/>
              <a:t>the </a:t>
            </a:r>
            <a:r>
              <a:rPr lang="en-US" dirty="0"/>
              <a:t>variables after the </a:t>
            </a:r>
            <a:r>
              <a:rPr lang="en-US" dirty="0" smtClean="0"/>
              <a:t>execution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48592" y="2743200"/>
            <a:ext cx="6135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000" b="1" dirty="0"/>
              <a:t>How </a:t>
            </a:r>
            <a:r>
              <a:rPr lang="en-US" sz="2000" b="1" dirty="0" smtClean="0"/>
              <a:t>do Technical </a:t>
            </a:r>
            <a:r>
              <a:rPr lang="en-US" sz="2000" b="1" dirty="0"/>
              <a:t>Details Hide the Core Computation?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1" y="54864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/>
              <a:t>*</a:t>
            </a:r>
            <a:r>
              <a:rPr lang="en-US" sz="1200" b="1" dirty="0" err="1"/>
              <a:t>Ferosh</a:t>
            </a:r>
            <a:r>
              <a:rPr lang="en-US" sz="1200" b="1" dirty="0"/>
              <a:t> Jacob</a:t>
            </a:r>
            <a:r>
              <a:rPr lang="en-US" sz="1200" dirty="0"/>
              <a:t>, David Whittaker, </a:t>
            </a:r>
            <a:r>
              <a:rPr lang="en-US" sz="1200" dirty="0" err="1"/>
              <a:t>Sagar</a:t>
            </a:r>
            <a:r>
              <a:rPr lang="en-US" sz="1200" dirty="0"/>
              <a:t> </a:t>
            </a:r>
            <a:r>
              <a:rPr lang="en-US" sz="1200" dirty="0" err="1"/>
              <a:t>Thapaliya</a:t>
            </a:r>
            <a:r>
              <a:rPr lang="en-US" sz="1200" dirty="0"/>
              <a:t>, </a:t>
            </a:r>
            <a:r>
              <a:rPr lang="en-US" sz="1200" dirty="0" err="1"/>
              <a:t>Purushotham</a:t>
            </a:r>
            <a:r>
              <a:rPr lang="en-US" sz="1200" dirty="0"/>
              <a:t> Bangalore, Marjan Mernik, and Jeff Gray, </a:t>
            </a:r>
            <a:r>
              <a:rPr lang="en-US" sz="1200" dirty="0" smtClean="0"/>
              <a:t>"</a:t>
            </a:r>
            <a:r>
              <a:rPr lang="en-US" sz="1200" dirty="0"/>
              <a:t>CUDACL: A </a:t>
            </a:r>
            <a:r>
              <a:rPr lang="en-US" sz="1200" dirty="0" smtClean="0"/>
              <a:t>Tool </a:t>
            </a:r>
            <a:r>
              <a:rPr lang="en-US" sz="1200" dirty="0"/>
              <a:t>for </a:t>
            </a:r>
            <a:r>
              <a:rPr lang="en-US" sz="1200" dirty="0" smtClean="0"/>
              <a:t>CUDA and </a:t>
            </a:r>
            <a:r>
              <a:rPr lang="en-US" sz="1200" dirty="0" err="1"/>
              <a:t>OpenCL</a:t>
            </a:r>
            <a:r>
              <a:rPr lang="en-US" sz="1200" dirty="0"/>
              <a:t> </a:t>
            </a:r>
            <a:r>
              <a:rPr lang="en-US" sz="1200" dirty="0" smtClean="0"/>
              <a:t>Programmers,” </a:t>
            </a:r>
            <a:r>
              <a:rPr lang="en-US" sz="1200" dirty="0"/>
              <a:t>in </a:t>
            </a:r>
            <a:r>
              <a:rPr lang="en-US" sz="1200" i="1" dirty="0"/>
              <a:t>Proceedings of the </a:t>
            </a:r>
            <a:r>
              <a:rPr lang="en-US" sz="1200" i="1" dirty="0" smtClean="0"/>
              <a:t>17</a:t>
            </a:r>
            <a:r>
              <a:rPr lang="en-US" sz="1200" i="1" baseline="30000" dirty="0" smtClean="0"/>
              <a:t>th</a:t>
            </a:r>
            <a:r>
              <a:rPr lang="en-US" sz="1200" i="1" dirty="0" smtClean="0"/>
              <a:t>  International </a:t>
            </a:r>
            <a:r>
              <a:rPr lang="en-US" sz="1200" i="1" dirty="0"/>
              <a:t>Conference on High Performance Computing</a:t>
            </a:r>
            <a:r>
              <a:rPr lang="en-US" sz="1200" dirty="0"/>
              <a:t>, Goa, India, December </a:t>
            </a:r>
            <a:r>
              <a:rPr lang="en-US" sz="1200" dirty="0" smtClean="0"/>
              <a:t>2010</a:t>
            </a:r>
            <a:r>
              <a:rPr lang="en-US" sz="1200" dirty="0"/>
              <a:t>, 11 pages.</a:t>
            </a:r>
          </a:p>
        </p:txBody>
      </p:sp>
    </p:spTree>
    <p:extLst>
      <p:ext uri="{BB962C8B-B14F-4D97-AF65-F5344CB8AC3E}">
        <p14:creationId xmlns:p14="http://schemas.microsoft.com/office/powerpoint/2010/main" val="358571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1"/>
      <p:bldP spid="8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Parallel programming languages</a:t>
            </a:r>
            <a:endParaRPr lang="en-US" sz="28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21367318"/>
              </p:ext>
            </p:extLst>
          </p:nvPr>
        </p:nvGraphicFramePr>
        <p:xfrm>
          <a:off x="228600" y="1371600"/>
          <a:ext cx="8229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067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D4461A-DCA7-464D-9AA1-35A6D18B81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E7D4461A-DCA7-464D-9AA1-35A6D18B81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E7D4461A-DCA7-464D-9AA1-35A6D18B81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921796-648C-4F62-8895-25ED81685E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56921796-648C-4F62-8895-25ED81685E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56921796-648C-4F62-8895-25ED81685E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5363D2-63C7-4D1F-9D83-F172D191F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765363D2-63C7-4D1F-9D83-F172D191F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765363D2-63C7-4D1F-9D83-F172D191F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29E2EC-531C-484E-AA44-1A766DC8A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F629E2EC-531C-484E-AA44-1A766DC8A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F629E2EC-531C-484E-AA44-1A766DC8A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BEE6A4-8D7A-475C-B647-3AE95EC24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A7BEE6A4-8D7A-475C-B647-3AE95EC24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A7BEE6A4-8D7A-475C-B647-3AE95EC24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B2D1FB-AA22-485E-AA20-CA4AED8217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B7B2D1FB-AA22-485E-AA20-CA4AED8217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B7B2D1FB-AA22-485E-AA20-CA4AED8217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435371-E1F2-46C5-BF24-4C94AC5B66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88435371-E1F2-46C5-BF24-4C94AC5B66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88435371-E1F2-46C5-BF24-4C94AC5B66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33003A-26A4-4F66-ACF8-761D50D93A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0233003A-26A4-4F66-ACF8-761D50D93A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0233003A-26A4-4F66-ACF8-761D50D93A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821A45-47C6-4878-A240-4D4E670723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9C821A45-47C6-4878-A240-4D4E670723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9C821A45-47C6-4878-A240-4D4E670723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4139C3-5416-4AEB-9D7F-5024C65912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C34139C3-5416-4AEB-9D7F-5024C65912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C34139C3-5416-4AEB-9D7F-5024C65912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390B72-5724-4DEF-AEB5-1D75A1BA86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F6390B72-5724-4DEF-AEB5-1D75A1BA86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F6390B72-5724-4DEF-AEB5-1D75A1BA86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EED37C-D05F-45E4-9580-072AE3D67F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9CEED37C-D05F-45E4-9580-072AE3D67F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9CEED37C-D05F-45E4-9580-072AE3D67F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E4B205-CAE0-4FF4-9B53-FAB64CCE4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75E4B205-CAE0-4FF4-9B53-FAB64CCE4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75E4B205-CAE0-4FF4-9B53-FAB64CCE4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E7B2EC-E367-40B7-9CEB-3F1BF1DEDC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ADE7B2EC-E367-40B7-9CEB-3F1BF1DEDC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ADE7B2EC-E367-40B7-9CEB-3F1BF1DEDC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330728-EFFD-4DE8-B697-F9ED078EA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79330728-EFFD-4DE8-B697-F9ED078EA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79330728-EFFD-4DE8-B697-F9ED078EA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8DAB1E-4803-4E62-9716-838144EEB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graphicEl>
                                              <a:dgm id="{E98DAB1E-4803-4E62-9716-838144EEB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graphicEl>
                                              <a:dgm id="{E98DAB1E-4803-4E62-9716-838144EEB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6E1547-07AF-4ECD-9FB6-7F810FA68B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E06E1547-07AF-4ECD-9FB6-7F810FA68B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E06E1547-07AF-4ECD-9FB6-7F810FA68B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BB8C48-7B54-45A7-96FF-CD444D65D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A2BB8C48-7B54-45A7-96FF-CD444D65D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A2BB8C48-7B54-45A7-96FF-CD444D65D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096F37-B8BF-4470-93EE-48133616C3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>
                                            <p:graphicEl>
                                              <a:dgm id="{93096F37-B8BF-4470-93EE-48133616C3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93096F37-B8BF-4470-93EE-48133616C3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EDC1CE-7C30-4DA4-8586-47CDDD8EF3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28EDC1CE-7C30-4DA4-8586-47CDDD8EF3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graphicEl>
                                              <a:dgm id="{28EDC1CE-7C30-4DA4-8586-47CDDD8EF3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B74FB8-AAA8-4B7B-BB72-48007DD27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>
                                            <p:graphicEl>
                                              <a:dgm id="{EAB74FB8-AAA8-4B7B-BB72-48007DD27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">
                                            <p:graphicEl>
                                              <a:dgm id="{EAB74FB8-AAA8-4B7B-BB72-48007DD27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AtOnc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248400"/>
            <a:ext cx="6781800" cy="457200"/>
          </a:xfrm>
        </p:spPr>
        <p:txBody>
          <a:bodyPr>
            <a:noAutofit/>
          </a:bodyPr>
          <a:lstStyle/>
          <a:p>
            <a:r>
              <a:rPr lang="en-US" sz="2800" dirty="0"/>
              <a:t>Parallel Programming </a:t>
            </a:r>
            <a:r>
              <a:rPr lang="en-US" sz="2800" dirty="0" smtClean="0"/>
              <a:t>Challenges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264275"/>
            <a:ext cx="762000" cy="365125"/>
          </a:xfrm>
        </p:spPr>
        <p:txBody>
          <a:bodyPr/>
          <a:lstStyle/>
          <a:p>
            <a:fld id="{FF96B04E-A84C-4A69-8FD1-8BD16F78449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78307" y="1371600"/>
            <a:ext cx="422910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Many scientists are not familiar with service-oriented </a:t>
            </a:r>
            <a:r>
              <a:rPr lang="en-US" dirty="0" smtClean="0"/>
              <a:t>software technologies</a:t>
            </a:r>
            <a:r>
              <a:rPr lang="en-US" dirty="0"/>
              <a:t>, a popular strategy for developing and deploying </a:t>
            </a:r>
            <a:r>
              <a:rPr lang="en-US" dirty="0" smtClean="0"/>
              <a:t>workflows.</a:t>
            </a:r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endParaRPr lang="en-US" dirty="0" smtClean="0"/>
          </a:p>
          <a:p>
            <a:pPr algn="just"/>
            <a:r>
              <a:rPr lang="en-US" dirty="0" smtClean="0"/>
              <a:t>The technology </a:t>
            </a:r>
            <a:r>
              <a:rPr lang="en-US" dirty="0"/>
              <a:t>barrier may degrade the efficiency of sharing signature discovery </a:t>
            </a:r>
            <a:r>
              <a:rPr lang="en-US" dirty="0" smtClean="0"/>
              <a:t>algorithms, because </a:t>
            </a:r>
            <a:r>
              <a:rPr lang="en-US" dirty="0"/>
              <a:t>any changes or bug fixes of an algorithm require a dedicated software </a:t>
            </a:r>
            <a:r>
              <a:rPr lang="en-US" dirty="0" smtClean="0"/>
              <a:t>developer to </a:t>
            </a:r>
            <a:r>
              <a:rPr lang="en-US" dirty="0"/>
              <a:t>navigate through the engineering </a:t>
            </a:r>
            <a:r>
              <a:rPr lang="en-US" dirty="0" smtClean="0"/>
              <a:t>process.</a:t>
            </a:r>
            <a:endParaRPr lang="en-US" dirty="0"/>
          </a:p>
        </p:txBody>
      </p:sp>
      <p:pic>
        <p:nvPicPr>
          <p:cNvPr id="3074" name="Picture 2" descr="http://signatures.pnnl.gov/projects/images/framewor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949" y="838200"/>
            <a:ext cx="3200400" cy="472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95370" y="2743200"/>
            <a:ext cx="3442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000" b="1" dirty="0"/>
              <a:t>Who can use HPC programs?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2162" y="5895201"/>
            <a:ext cx="32102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*Image taken from PNNL SDI project web page.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0450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11512</TotalTime>
  <Words>5664</Words>
  <Application>Microsoft Office PowerPoint</Application>
  <PresentationFormat>On-screen Show (4:3)</PresentationFormat>
  <Paragraphs>984</Paragraphs>
  <Slides>80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1" baseType="lpstr">
      <vt:lpstr>NewsPrint</vt:lpstr>
      <vt:lpstr> MODELING OF HIGH PERFORMANCE PROGRAMS TO SUPPORT HETEROGENEOUS COMPUTING </vt:lpstr>
      <vt:lpstr>Overview of Presentation</vt:lpstr>
      <vt:lpstr>Parallel Programming</vt:lpstr>
      <vt:lpstr>Parallel Programming Challenges</vt:lpstr>
      <vt:lpstr>Parallel Programming Challenges</vt:lpstr>
      <vt:lpstr>Parallel Programming Challenges</vt:lpstr>
      <vt:lpstr>Parallel Programming Challenges</vt:lpstr>
      <vt:lpstr>Parallel Programming Challenges</vt:lpstr>
      <vt:lpstr>Parallel Programming Challenges</vt:lpstr>
      <vt:lpstr>Summary:  Parallel Programming Challenges</vt:lpstr>
      <vt:lpstr>Solution Approach:  Modeling HPC Programs</vt:lpstr>
      <vt:lpstr>Why Abstraction Levels?</vt:lpstr>
      <vt:lpstr>PPModel : Code-level Modeling</vt:lpstr>
      <vt:lpstr>PPModel Motivation: Multiple Program Versions</vt:lpstr>
      <vt:lpstr>PowerPoint Presentation</vt:lpstr>
      <vt:lpstr>PPModel: Three Stages of Modeling</vt:lpstr>
      <vt:lpstr>PPModel: Eclipse Plugin</vt:lpstr>
      <vt:lpstr>PPModel: Eclipse Plugin</vt:lpstr>
      <vt:lpstr>PPModel in Action</vt:lpstr>
      <vt:lpstr>PPModel in Action</vt:lpstr>
      <vt:lpstr>PPModel in Action</vt:lpstr>
      <vt:lpstr>PPModel in Action</vt:lpstr>
      <vt:lpstr>PPModel Summary</vt:lpstr>
      <vt:lpstr>MapRedoop:  Algorithm-level Modeling</vt:lpstr>
      <vt:lpstr>Cloud Computing and MapReduce</vt:lpstr>
      <vt:lpstr>MapReduce:  A Quick Review</vt:lpstr>
      <vt:lpstr>MapReduce Implementation in Java (Hadoop)</vt:lpstr>
      <vt:lpstr>MapReduce Implementation in Java (Hadoop)</vt:lpstr>
      <vt:lpstr>MapReduce Implementation in Java (Hadoop)</vt:lpstr>
      <vt:lpstr>Hadoop: Faster Sequential Files</vt:lpstr>
      <vt:lpstr>MapRedoop:  BFS Case Study</vt:lpstr>
      <vt:lpstr>MapRedoop:  Eclipse IDE Deployer</vt:lpstr>
      <vt:lpstr>MapRedoop:  Design Overview</vt:lpstr>
      <vt:lpstr>MapRedoop:  BFS and Cloud9 Comparison</vt:lpstr>
      <vt:lpstr>MapRedoop:  BFS and Cloud9 Comparison</vt:lpstr>
      <vt:lpstr>MapRedoop Summary</vt:lpstr>
      <vt:lpstr>SDL &amp; WDL: Program-level Modeling</vt:lpstr>
      <vt:lpstr>Signature Discovery Initiative (SDI)</vt:lpstr>
      <vt:lpstr>SDI High-level Goals</vt:lpstr>
      <vt:lpstr>SDI Analytic Framework (AF)</vt:lpstr>
      <vt:lpstr>Challenges for Scientists  Using AF</vt:lpstr>
      <vt:lpstr>Example Application:  BLAST execution</vt:lpstr>
      <vt:lpstr>Service Description Language (SDL)</vt:lpstr>
      <vt:lpstr>Output Generated as Taverna Workflow Executable</vt:lpstr>
      <vt:lpstr>Output Generated as Taverna Workflow Executable</vt:lpstr>
      <vt:lpstr>Output Generated as Taverna Workflow Executable</vt:lpstr>
      <vt:lpstr>SDL/WDL Implementation</vt:lpstr>
      <vt:lpstr>SDL/WDL Summary</vt:lpstr>
      <vt:lpstr>PNBsolver:  Sub-domain-level Modeling</vt:lpstr>
      <vt:lpstr>Nbody Problems and Tree Code Algorithm</vt:lpstr>
      <vt:lpstr>Tree Code Algorithm and Direct Summation</vt:lpstr>
      <vt:lpstr>PNBsolver Example: Gravitation Force</vt:lpstr>
      <vt:lpstr>PNBsolver:  Modes of Operation</vt:lpstr>
      <vt:lpstr>PNBsolver:  Effect of order in Error and Time</vt:lpstr>
      <vt:lpstr>PNBsolver:  Speedup of CUDA Tree Code</vt:lpstr>
      <vt:lpstr>PNBsolver Comparison: Handwritten v/s Generated</vt:lpstr>
      <vt:lpstr> PNBsolver Summary</vt:lpstr>
      <vt:lpstr>Summary</vt:lpstr>
      <vt:lpstr>Related Work</vt:lpstr>
      <vt:lpstr>Future Work</vt:lpstr>
      <vt:lpstr>Core Contributions</vt:lpstr>
      <vt:lpstr>Publications</vt:lpstr>
      <vt:lpstr>Questions and Comments</vt:lpstr>
      <vt:lpstr>Stage 1. Modulo-F</vt:lpstr>
      <vt:lpstr>Stage 1. Modulo-F</vt:lpstr>
      <vt:lpstr>Stage 1. Modulo-F</vt:lpstr>
      <vt:lpstr>PowerPoint Presentation</vt:lpstr>
      <vt:lpstr>Stage 1. Implementation of Modulo-F </vt:lpstr>
      <vt:lpstr>Stage 1. Modulo-F </vt:lpstr>
      <vt:lpstr>Stage 2. tPPModel</vt:lpstr>
      <vt:lpstr>Related works</vt:lpstr>
      <vt:lpstr>Xtext grammar for WDL</vt:lpstr>
      <vt:lpstr>An overview of  SDL code generation</vt:lpstr>
      <vt:lpstr>Taverna classification workflow</vt:lpstr>
      <vt:lpstr>MapRedoop- Casestudy: K-means</vt:lpstr>
      <vt:lpstr>SDL WDL Casestudy Landscape classification</vt:lpstr>
      <vt:lpstr>PNBsolver Implementation</vt:lpstr>
      <vt:lpstr>PNBsolver Effect of theta in Error and Time</vt:lpstr>
      <vt:lpstr>PNBsolver: Speedup of MPI and OMP</vt:lpstr>
      <vt:lpstr>Parallel programming languages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and Maintaining Parallel Applications  Using Static Code Analysis and Transformation</dc:title>
  <dc:creator>Ferosh Jacob</dc:creator>
  <cp:lastModifiedBy>Gray.Jeff</cp:lastModifiedBy>
  <cp:revision>761</cp:revision>
  <dcterms:created xsi:type="dcterms:W3CDTF">2010-08-27T16:12:40Z</dcterms:created>
  <dcterms:modified xsi:type="dcterms:W3CDTF">2013-02-17T19:51:09Z</dcterms:modified>
</cp:coreProperties>
</file>