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0" r:id="rId1"/>
    <p:sldMasterId id="2147483858" r:id="rId2"/>
    <p:sldMasterId id="2147483911" r:id="rId3"/>
  </p:sldMasterIdLst>
  <p:notesMasterIdLst>
    <p:notesMasterId r:id="rId17"/>
  </p:notesMasterIdLst>
  <p:handoutMasterIdLst>
    <p:handoutMasterId r:id="rId18"/>
  </p:handoutMasterIdLst>
  <p:sldIdLst>
    <p:sldId id="360" r:id="rId4"/>
    <p:sldId id="336" r:id="rId5"/>
    <p:sldId id="366" r:id="rId6"/>
    <p:sldId id="365" r:id="rId7"/>
    <p:sldId id="369" r:id="rId8"/>
    <p:sldId id="355" r:id="rId9"/>
    <p:sldId id="370" r:id="rId10"/>
    <p:sldId id="373" r:id="rId11"/>
    <p:sldId id="374" r:id="rId12"/>
    <p:sldId id="372" r:id="rId13"/>
    <p:sldId id="371" r:id="rId14"/>
    <p:sldId id="367" r:id="rId15"/>
    <p:sldId id="368" r:id="rId16"/>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ra Spear" initials="" lastIdx="3" clrIdx="0"/>
  <p:cmAuthor id="1" name="steve zanotti"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672"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D996F3-F11C-40C5-83DC-3C451C64CF32}" type="datetimeFigureOut">
              <a:rPr lang="en-US" smtClean="0"/>
              <a:t>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30D9C2-41E0-45DD-AA88-DA41A16D16BF}" type="slidenum">
              <a:rPr lang="en-US" smtClean="0"/>
              <a:t>‹#›</a:t>
            </a:fld>
            <a:endParaRPr lang="en-US"/>
          </a:p>
        </p:txBody>
      </p:sp>
    </p:spTree>
    <p:extLst>
      <p:ext uri="{BB962C8B-B14F-4D97-AF65-F5344CB8AC3E}">
        <p14:creationId xmlns:p14="http://schemas.microsoft.com/office/powerpoint/2010/main" val="1157324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60720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117658-D00F-4179-8759-8B8AA7D31017}" type="slidenum">
              <a:rPr lang="en-US" altLang="en-US" smtClean="0"/>
              <a:pPr>
                <a:spcBef>
                  <a:spcPct val="0"/>
                </a:spcBef>
              </a:pPr>
              <a:t>0</a:t>
            </a:fld>
            <a:endParaRPr lang="en-US" altLang="en-US" smtClean="0"/>
          </a:p>
        </p:txBody>
      </p:sp>
    </p:spTree>
    <p:extLst>
      <p:ext uri="{BB962C8B-B14F-4D97-AF65-F5344CB8AC3E}">
        <p14:creationId xmlns:p14="http://schemas.microsoft.com/office/powerpoint/2010/main" val="219648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78013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AA39E2-9AEF-4C84-ACBA-C03FBEE9C479}"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C9787-6C3C-4577-BCF2-68EE4FF109BA}" type="slidenum">
              <a:rPr lang="en-US" smtClean="0"/>
              <a:t>‹#›</a:t>
            </a:fld>
            <a:endParaRPr lang="en-US"/>
          </a:p>
        </p:txBody>
      </p:sp>
    </p:spTree>
    <p:extLst>
      <p:ext uri="{BB962C8B-B14F-4D97-AF65-F5344CB8AC3E}">
        <p14:creationId xmlns:p14="http://schemas.microsoft.com/office/powerpoint/2010/main" val="341052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A39E2-9AEF-4C84-ACBA-C03FBEE9C479}"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C9787-6C3C-4577-BCF2-68EE4FF109BA}" type="slidenum">
              <a:rPr lang="en-US" smtClean="0"/>
              <a:t>‹#›</a:t>
            </a:fld>
            <a:endParaRPr lang="en-US"/>
          </a:p>
        </p:txBody>
      </p:sp>
    </p:spTree>
    <p:extLst>
      <p:ext uri="{BB962C8B-B14F-4D97-AF65-F5344CB8AC3E}">
        <p14:creationId xmlns:p14="http://schemas.microsoft.com/office/powerpoint/2010/main" val="187599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82"/>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A39E2-9AEF-4C84-ACBA-C03FBEE9C479}"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C9787-6C3C-4577-BCF2-68EE4FF109BA}" type="slidenum">
              <a:rPr lang="en-US" smtClean="0"/>
              <a:t>‹#›</a:t>
            </a:fld>
            <a:endParaRPr lang="en-US"/>
          </a:p>
        </p:txBody>
      </p:sp>
    </p:spTree>
    <p:extLst>
      <p:ext uri="{BB962C8B-B14F-4D97-AF65-F5344CB8AC3E}">
        <p14:creationId xmlns:p14="http://schemas.microsoft.com/office/powerpoint/2010/main" val="254922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kern="1200" smtClean="0">
              <a:ea typeface="+mn-ea"/>
              <a:cs typeface="Arial" panose="020B0604020202020204" pitchFamily="34" charset="0"/>
            </a:endParaRPr>
          </a:p>
        </p:txBody>
      </p:sp>
      <p:sp>
        <p:nvSpPr>
          <p:cNvPr id="5" name="Line 8"/>
          <p:cNvSpPr>
            <a:spLocks noChangeShapeType="1"/>
          </p:cNvSpPr>
          <p:nvPr/>
        </p:nvSpPr>
        <p:spPr bwMode="auto">
          <a:xfrm>
            <a:off x="2696633" y="4572000"/>
            <a:ext cx="868256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kern="1200" smtClean="0">
              <a:ea typeface="+mn-ea"/>
              <a:cs typeface="Arial" panose="020B0604020202020204" pitchFamily="34" charset="0"/>
            </a:endParaRPr>
          </a:p>
        </p:txBody>
      </p:sp>
      <p:sp>
        <p:nvSpPr>
          <p:cNvPr id="37890" name="Rectangle 2"/>
          <p:cNvSpPr>
            <a:spLocks noGrp="1" noChangeArrowheads="1"/>
          </p:cNvSpPr>
          <p:nvPr>
            <p:ph type="ctrTitle"/>
          </p:nvPr>
        </p:nvSpPr>
        <p:spPr>
          <a:xfrm>
            <a:off x="1219201" y="1524000"/>
            <a:ext cx="10164233" cy="1752600"/>
          </a:xfrm>
        </p:spPr>
        <p:txBody>
          <a:bodyPr/>
          <a:lstStyle>
            <a:lvl1pPr>
              <a:defRPr sz="5000"/>
            </a:lvl1pPr>
          </a:lstStyle>
          <a:p>
            <a:r>
              <a:rPr lang="en-US" altLang="en-US"/>
              <a:t>Click to edit Master title style</a:t>
            </a:r>
          </a:p>
        </p:txBody>
      </p:sp>
      <p:sp>
        <p:nvSpPr>
          <p:cNvPr id="37891"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4165600" y="6243638"/>
            <a:ext cx="38608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A92DC195-3D4D-4E06-9AA5-35C63AD6F024}" type="slidenum">
              <a:rPr lang="en-US" altLang="en-US">
                <a:solidFill>
                  <a:srgbClr val="000000"/>
                </a:solidFill>
              </a:rPr>
              <a:pPr>
                <a:defRPr/>
              </a:pPr>
              <a:t>‹#›</a:t>
            </a:fld>
            <a:endParaRPr lang="en-US" altLang="en-US">
              <a:solidFill>
                <a:srgbClr val="000000"/>
              </a:solidFill>
            </a:endParaRPr>
          </a:p>
        </p:txBody>
      </p:sp>
      <p:sp>
        <p:nvSpPr>
          <p:cNvPr id="3" name="Content Placeholder 2"/>
          <p:cNvSpPr>
            <a:spLocks noGrp="1"/>
          </p:cNvSpPr>
          <p:nvPr>
            <p:ph sz="quarter" idx="13"/>
          </p:nvPr>
        </p:nvSpPr>
        <p:spPr>
          <a:xfrm>
            <a:off x="2514600" y="1219200"/>
            <a:ext cx="914400"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5367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6D0AF6-DF3F-4C10-A2D7-B7E5B5DD1D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883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9C1A1B-F657-4E9F-85D0-B3EB8EA72BD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88750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6DE2BB-D470-4F1D-850D-4D09120C0D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4621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6F1B238-46E4-495A-BBD1-7B2B48D41DE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7234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ABB38A-DB36-4450-A610-F774DFD287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5910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D76F022-5D33-4B63-96AA-684079DD3F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35649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D5E2D7-CD15-4F53-ADC0-89864AAB17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968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A39E2-9AEF-4C84-ACBA-C03FBEE9C479}"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C9787-6C3C-4577-BCF2-68EE4FF109BA}" type="slidenum">
              <a:rPr lang="en-US" smtClean="0"/>
              <a:t>‹#›</a:t>
            </a:fld>
            <a:endParaRPr lang="en-US"/>
          </a:p>
        </p:txBody>
      </p:sp>
    </p:spTree>
    <p:extLst>
      <p:ext uri="{BB962C8B-B14F-4D97-AF65-F5344CB8AC3E}">
        <p14:creationId xmlns:p14="http://schemas.microsoft.com/office/powerpoint/2010/main" val="1687634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AE014F-F5FA-41E8-ACD9-E58BADF50CD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6796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B42A99-D1FC-40FE-B0AA-DCB8DB37F2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194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D7C3B8-C9E4-477F-805A-F1FF9C6E39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62756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E7935-DB24-43C6-9F7E-AD237E93E9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42980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kern="1200" smtClean="0">
              <a:latin typeface="Arial" panose="020B0604020202020204" pitchFamily="34" charset="0"/>
              <a:ea typeface="+mn-ea"/>
              <a:cs typeface="+mn-cs"/>
            </a:endParaRPr>
          </a:p>
        </p:txBody>
      </p:sp>
      <p:sp>
        <p:nvSpPr>
          <p:cNvPr id="5" name="Line 8"/>
          <p:cNvSpPr>
            <a:spLocks noChangeShapeType="1"/>
          </p:cNvSpPr>
          <p:nvPr/>
        </p:nvSpPr>
        <p:spPr bwMode="auto">
          <a:xfrm>
            <a:off x="2641601" y="3276600"/>
            <a:ext cx="868256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kern="1200" smtClean="0">
              <a:latin typeface="Arial" panose="020B0604020202020204" pitchFamily="34" charset="0"/>
              <a:ea typeface="+mn-ea"/>
              <a:cs typeface="+mn-cs"/>
            </a:endParaRPr>
          </a:p>
        </p:txBody>
      </p:sp>
      <p:sp>
        <p:nvSpPr>
          <p:cNvPr id="37890" name="Rectangle 2"/>
          <p:cNvSpPr>
            <a:spLocks noGrp="1" noChangeArrowheads="1"/>
          </p:cNvSpPr>
          <p:nvPr>
            <p:ph type="ctrTitle"/>
          </p:nvPr>
        </p:nvSpPr>
        <p:spPr>
          <a:xfrm>
            <a:off x="1219201" y="1524000"/>
            <a:ext cx="10164233" cy="1752600"/>
          </a:xfrm>
        </p:spPr>
        <p:txBody>
          <a:bodyPr/>
          <a:lstStyle>
            <a:lvl1pPr>
              <a:defRPr sz="5000"/>
            </a:lvl1pPr>
          </a:lstStyle>
          <a:p>
            <a:r>
              <a:rPr lang="en-US" altLang="en-US"/>
              <a:t>Click to edit Master title style</a:t>
            </a:r>
          </a:p>
        </p:txBody>
      </p:sp>
      <p:sp>
        <p:nvSpPr>
          <p:cNvPr id="37891" name="Rectangle 3"/>
          <p:cNvSpPr>
            <a:spLocks noGrp="1" noChangeArrowheads="1"/>
          </p:cNvSpPr>
          <p:nvPr>
            <p:ph type="subTitle" idx="1"/>
          </p:nvPr>
        </p:nvSpPr>
        <p:spPr>
          <a:xfrm>
            <a:off x="2641600" y="4038600"/>
            <a:ext cx="87376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4165600" y="6243638"/>
            <a:ext cx="38608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95C6F0A9-545B-4843-B259-117CFA9132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82509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34ADF7-E019-4AE6-A041-D60637AEEC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75504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9A8CFE-F484-4FE4-BC28-11295544DD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17158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DF29E5-1F7D-41D0-B18A-0ED101133B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2112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CE382E-901F-42CA-A98B-7B396F2843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3451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5AE88B-18C6-41AD-8FD5-CD499A2293F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1148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4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AA39E2-9AEF-4C84-ACBA-C03FBEE9C479}"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C9787-6C3C-4577-BCF2-68EE4FF109BA}" type="slidenum">
              <a:rPr lang="en-US" smtClean="0"/>
              <a:t>‹#›</a:t>
            </a:fld>
            <a:endParaRPr lang="en-US"/>
          </a:p>
        </p:txBody>
      </p:sp>
    </p:spTree>
    <p:extLst>
      <p:ext uri="{BB962C8B-B14F-4D97-AF65-F5344CB8AC3E}">
        <p14:creationId xmlns:p14="http://schemas.microsoft.com/office/powerpoint/2010/main" val="902296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2C92F6-ECFA-477D-BA12-31CBA77899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23226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24F49B-8B6B-4B3F-81B6-FDA0EE37D8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2413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359EE8-D7DC-43D3-8B2E-A064A2E1E4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1913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3BD84D-86B3-41C1-90E1-C0D244723E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6711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D3A3CB-6A62-4BD6-909C-0BFE13E97C6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80611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4D5206A-A69D-4FEA-A1FB-1B31BA8E21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8513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7814"/>
            <a:ext cx="109728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1"/>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D94BAB-6B7D-4175-AAC3-4A0D81F14D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1253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59D1CE3-3EA9-4EA2-BF33-FAEBAF6B8D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0124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AA39E2-9AEF-4C84-ACBA-C03FBEE9C479}"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C9787-6C3C-4577-BCF2-68EE4FF109BA}" type="slidenum">
              <a:rPr lang="en-US" smtClean="0"/>
              <a:t>‹#›</a:t>
            </a:fld>
            <a:endParaRPr lang="en-US"/>
          </a:p>
        </p:txBody>
      </p:sp>
    </p:spTree>
    <p:extLst>
      <p:ext uri="{BB962C8B-B14F-4D97-AF65-F5344CB8AC3E}">
        <p14:creationId xmlns:p14="http://schemas.microsoft.com/office/powerpoint/2010/main" val="224607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7"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AA39E2-9AEF-4C84-ACBA-C03FBEE9C479}" type="datetimeFigureOut">
              <a:rPr lang="en-US" smtClean="0"/>
              <a:t>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2C9787-6C3C-4577-BCF2-68EE4FF109BA}" type="slidenum">
              <a:rPr lang="en-US" smtClean="0"/>
              <a:t>‹#›</a:t>
            </a:fld>
            <a:endParaRPr lang="en-US"/>
          </a:p>
        </p:txBody>
      </p:sp>
    </p:spTree>
    <p:extLst>
      <p:ext uri="{BB962C8B-B14F-4D97-AF65-F5344CB8AC3E}">
        <p14:creationId xmlns:p14="http://schemas.microsoft.com/office/powerpoint/2010/main" val="34917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AA39E2-9AEF-4C84-ACBA-C03FBEE9C479}" type="datetimeFigureOut">
              <a:rPr lang="en-US" smtClean="0"/>
              <a:t>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2C9787-6C3C-4577-BCF2-68EE4FF109BA}" type="slidenum">
              <a:rPr lang="en-US" smtClean="0"/>
              <a:t>‹#›</a:t>
            </a:fld>
            <a:endParaRPr lang="en-US"/>
          </a:p>
        </p:txBody>
      </p:sp>
    </p:spTree>
    <p:extLst>
      <p:ext uri="{BB962C8B-B14F-4D97-AF65-F5344CB8AC3E}">
        <p14:creationId xmlns:p14="http://schemas.microsoft.com/office/powerpoint/2010/main" val="70541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A39E2-9AEF-4C84-ACBA-C03FBEE9C479}" type="datetimeFigureOut">
              <a:rPr lang="en-US" smtClean="0"/>
              <a:t>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2C9787-6C3C-4577-BCF2-68EE4FF109BA}" type="slidenum">
              <a:rPr lang="en-US" smtClean="0"/>
              <a:t>‹#›</a:t>
            </a:fld>
            <a:endParaRPr lang="en-US"/>
          </a:p>
        </p:txBody>
      </p:sp>
    </p:spTree>
    <p:extLst>
      <p:ext uri="{BB962C8B-B14F-4D97-AF65-F5344CB8AC3E}">
        <p14:creationId xmlns:p14="http://schemas.microsoft.com/office/powerpoint/2010/main" val="233526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93" y="273094"/>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3"/>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A39E2-9AEF-4C84-ACBA-C03FBEE9C479}"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C9787-6C3C-4577-BCF2-68EE4FF109BA}" type="slidenum">
              <a:rPr lang="en-US" smtClean="0"/>
              <a:t>‹#›</a:t>
            </a:fld>
            <a:endParaRPr lang="en-US"/>
          </a:p>
        </p:txBody>
      </p:sp>
    </p:spTree>
    <p:extLst>
      <p:ext uri="{BB962C8B-B14F-4D97-AF65-F5344CB8AC3E}">
        <p14:creationId xmlns:p14="http://schemas.microsoft.com/office/powerpoint/2010/main" val="136793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A39E2-9AEF-4C84-ACBA-C03FBEE9C479}"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C9787-6C3C-4577-BCF2-68EE4FF109BA}" type="slidenum">
              <a:rPr lang="en-US" smtClean="0"/>
              <a:t>‹#›</a:t>
            </a:fld>
            <a:endParaRPr lang="en-US"/>
          </a:p>
        </p:txBody>
      </p:sp>
    </p:spTree>
    <p:extLst>
      <p:ext uri="{BB962C8B-B14F-4D97-AF65-F5344CB8AC3E}">
        <p14:creationId xmlns:p14="http://schemas.microsoft.com/office/powerpoint/2010/main" val="260260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9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A39E2-9AEF-4C84-ACBA-C03FBEE9C479}" type="datetimeFigureOut">
              <a:rPr lang="en-US" smtClean="0"/>
              <a:t>2/3/2018</a:t>
            </a:fld>
            <a:endParaRPr lang="en-US"/>
          </a:p>
        </p:txBody>
      </p:sp>
      <p:sp>
        <p:nvSpPr>
          <p:cNvPr id="5" name="Footer Placeholder 4"/>
          <p:cNvSpPr>
            <a:spLocks noGrp="1"/>
          </p:cNvSpPr>
          <p:nvPr>
            <p:ph type="ftr" sz="quarter" idx="3"/>
          </p:nvPr>
        </p:nvSpPr>
        <p:spPr>
          <a:xfrm>
            <a:off x="4165600" y="635639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9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C9787-6C3C-4577-BCF2-68EE4FF109BA}" type="slidenum">
              <a:rPr lang="en-US" smtClean="0"/>
              <a:t>‹#›</a:t>
            </a:fld>
            <a:endParaRPr lang="en-US"/>
          </a:p>
        </p:txBody>
      </p:sp>
    </p:spTree>
    <p:extLst>
      <p:ext uri="{BB962C8B-B14F-4D97-AF65-F5344CB8AC3E}">
        <p14:creationId xmlns:p14="http://schemas.microsoft.com/office/powerpoint/2010/main" val="392522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868"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cs typeface="+mn-cs"/>
              </a:defRPr>
            </a:lvl1pPr>
          </a:lstStyle>
          <a:p>
            <a:pPr fontAlgn="base">
              <a:spcBef>
                <a:spcPct val="0"/>
              </a:spcBef>
              <a:spcAft>
                <a:spcPct val="0"/>
              </a:spcAft>
              <a:defRPr/>
            </a:pPr>
            <a:endParaRPr lang="en-US" altLang="en-US" kern="1200">
              <a:ea typeface="+mn-ea"/>
            </a:endParaRPr>
          </a:p>
        </p:txBody>
      </p:sp>
      <p:sp>
        <p:nvSpPr>
          <p:cNvPr id="3686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cs typeface="+mn-cs"/>
              </a:defRPr>
            </a:lvl1pPr>
          </a:lstStyle>
          <a:p>
            <a:pPr fontAlgn="base">
              <a:spcBef>
                <a:spcPct val="0"/>
              </a:spcBef>
              <a:spcAft>
                <a:spcPct val="0"/>
              </a:spcAft>
              <a:defRPr/>
            </a:pPr>
            <a:endParaRPr lang="en-US" altLang="en-US" kern="1200">
              <a:ea typeface="+mn-ea"/>
            </a:endParaRPr>
          </a:p>
        </p:txBody>
      </p:sp>
      <p:sp>
        <p:nvSpPr>
          <p:cNvPr id="36870"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Garamond" panose="02020404030301010803" pitchFamily="18" charset="0"/>
              </a:defRPr>
            </a:lvl1pPr>
          </a:lstStyle>
          <a:p>
            <a:pPr fontAlgn="base">
              <a:spcBef>
                <a:spcPct val="0"/>
              </a:spcBef>
              <a:spcAft>
                <a:spcPct val="0"/>
              </a:spcAft>
              <a:defRPr/>
            </a:pPr>
            <a:fld id="{3404001D-9FDB-4791-90D3-24C7826601D2}" type="slidenum">
              <a:rPr lang="en-US" altLang="en-US" kern="1200">
                <a:ea typeface="+mn-ea"/>
                <a:cs typeface="Arial" panose="020B0604020202020204" pitchFamily="34" charset="0"/>
              </a:rPr>
              <a:pPr fontAlgn="base">
                <a:spcBef>
                  <a:spcPct val="0"/>
                </a:spcBef>
                <a:spcAft>
                  <a:spcPct val="0"/>
                </a:spcAft>
                <a:defRPr/>
              </a:pPr>
              <a:t>‹#›</a:t>
            </a:fld>
            <a:endParaRPr lang="en-US" altLang="en-US" kern="1200">
              <a:ea typeface="+mn-ea"/>
              <a:cs typeface="Arial" panose="020B0604020202020204" pitchFamily="34" charset="0"/>
            </a:endParaRPr>
          </a:p>
        </p:txBody>
      </p:sp>
      <p:sp>
        <p:nvSpPr>
          <p:cNvPr id="1031" name="Freeform 7"/>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kern="1200" smtClean="0">
              <a:ea typeface="+mn-ea"/>
              <a:cs typeface="Arial" panose="020B0604020202020204" pitchFamily="34" charset="0"/>
            </a:endParaRPr>
          </a:p>
        </p:txBody>
      </p:sp>
    </p:spTree>
    <p:extLst>
      <p:ext uri="{BB962C8B-B14F-4D97-AF65-F5344CB8AC3E}">
        <p14:creationId xmlns:p14="http://schemas.microsoft.com/office/powerpoint/2010/main" val="218581171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868"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fontAlgn="base">
              <a:spcBef>
                <a:spcPct val="0"/>
              </a:spcBef>
              <a:spcAft>
                <a:spcPct val="0"/>
              </a:spcAft>
              <a:defRPr/>
            </a:pPr>
            <a:endParaRPr lang="en-US" altLang="en-US" kern="1200">
              <a:ea typeface="+mn-ea"/>
              <a:cs typeface="+mn-cs"/>
            </a:endParaRPr>
          </a:p>
        </p:txBody>
      </p:sp>
      <p:sp>
        <p:nvSpPr>
          <p:cNvPr id="3686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fontAlgn="base">
              <a:spcBef>
                <a:spcPct val="0"/>
              </a:spcBef>
              <a:spcAft>
                <a:spcPct val="0"/>
              </a:spcAft>
              <a:defRPr/>
            </a:pPr>
            <a:endParaRPr lang="en-US" altLang="en-US" kern="1200">
              <a:ea typeface="+mn-ea"/>
              <a:cs typeface="+mn-cs"/>
            </a:endParaRPr>
          </a:p>
        </p:txBody>
      </p:sp>
      <p:sp>
        <p:nvSpPr>
          <p:cNvPr id="36870"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fontAlgn="base">
              <a:spcBef>
                <a:spcPct val="0"/>
              </a:spcBef>
              <a:spcAft>
                <a:spcPct val="0"/>
              </a:spcAft>
              <a:defRPr/>
            </a:pPr>
            <a:fld id="{CDB896FE-D266-4B50-B178-BA60A14744AF}" type="slidenum">
              <a:rPr lang="en-US" altLang="en-US" kern="1200">
                <a:ea typeface="+mn-ea"/>
                <a:cs typeface="+mn-cs"/>
              </a:rPr>
              <a:pPr fontAlgn="base">
                <a:spcBef>
                  <a:spcPct val="0"/>
                </a:spcBef>
                <a:spcAft>
                  <a:spcPct val="0"/>
                </a:spcAft>
                <a:defRPr/>
              </a:pPr>
              <a:t>‹#›</a:t>
            </a:fld>
            <a:endParaRPr lang="en-US" altLang="en-US" kern="1200">
              <a:ea typeface="+mn-ea"/>
              <a:cs typeface="+mn-cs"/>
            </a:endParaRPr>
          </a:p>
        </p:txBody>
      </p:sp>
      <p:sp>
        <p:nvSpPr>
          <p:cNvPr id="1031" name="Freeform 7"/>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kern="1200" smtClean="0">
              <a:latin typeface="Arial" panose="020B0604020202020204" pitchFamily="34" charset="0"/>
              <a:ea typeface="+mn-ea"/>
              <a:cs typeface="+mn-cs"/>
            </a:endParaRPr>
          </a:p>
        </p:txBody>
      </p:sp>
    </p:spTree>
    <p:extLst>
      <p:ext uri="{BB962C8B-B14F-4D97-AF65-F5344CB8AC3E}">
        <p14:creationId xmlns:p14="http://schemas.microsoft.com/office/powerpoint/2010/main" val="3401798161"/>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ctrTitle"/>
          </p:nvPr>
        </p:nvSpPr>
        <p:spPr>
          <a:xfrm>
            <a:off x="1143000" y="1295400"/>
            <a:ext cx="10287000" cy="1752600"/>
          </a:xfrm>
        </p:spPr>
        <p:txBody>
          <a:bodyPr/>
          <a:lstStyle/>
          <a:p>
            <a:pPr algn="ctr" eaLnBrk="1" hangingPunct="1"/>
            <a:r>
              <a:rPr lang="en-US" altLang="en-US" b="1" dirty="0" smtClean="0">
                <a:solidFill>
                  <a:srgbClr val="C00000"/>
                </a:solidFill>
              </a:rPr>
              <a:t>Measuring BPC Results in Alabama</a:t>
            </a:r>
          </a:p>
        </p:txBody>
      </p:sp>
      <p:sp>
        <p:nvSpPr>
          <p:cNvPr id="50179" name="Rectangle 4"/>
          <p:cNvSpPr>
            <a:spLocks noGrp="1" noChangeArrowheads="1"/>
          </p:cNvSpPr>
          <p:nvPr>
            <p:ph type="subTitle" idx="1"/>
          </p:nvPr>
        </p:nvSpPr>
        <p:spPr>
          <a:xfrm>
            <a:off x="1219200" y="1976437"/>
            <a:ext cx="10515600" cy="2667000"/>
          </a:xfrm>
        </p:spPr>
        <p:txBody>
          <a:bodyPr/>
          <a:lstStyle/>
          <a:p>
            <a:pPr algn="ctr" eaLnBrk="1" hangingPunct="1">
              <a:lnSpc>
                <a:spcPct val="90000"/>
              </a:lnSpc>
            </a:pPr>
            <a:r>
              <a:rPr lang="en-US" altLang="en-US" i="1" dirty="0" smtClean="0">
                <a:solidFill>
                  <a:srgbClr val="C00000"/>
                </a:solidFill>
              </a:rPr>
              <a:t>2018 Annual ECEP Meeting</a:t>
            </a:r>
          </a:p>
          <a:p>
            <a:pPr algn="ctr" eaLnBrk="1" hangingPunct="1">
              <a:lnSpc>
                <a:spcPct val="90000"/>
              </a:lnSpc>
            </a:pPr>
            <a:r>
              <a:rPr lang="en-US" altLang="en-US" dirty="0" smtClean="0">
                <a:solidFill>
                  <a:srgbClr val="C00000"/>
                </a:solidFill>
              </a:rPr>
              <a:t>January 26, 2018 - Atlanta, GA</a:t>
            </a:r>
          </a:p>
          <a:p>
            <a:pPr eaLnBrk="1" hangingPunct="1">
              <a:lnSpc>
                <a:spcPct val="90000"/>
              </a:lnSpc>
            </a:pPr>
            <a:endParaRPr lang="en-US" altLang="en-US" sz="2400" dirty="0" smtClean="0">
              <a:solidFill>
                <a:srgbClr val="C00000"/>
              </a:solidFill>
            </a:endParaRPr>
          </a:p>
          <a:p>
            <a:pPr eaLnBrk="1" hangingPunct="1">
              <a:lnSpc>
                <a:spcPct val="90000"/>
              </a:lnSpc>
            </a:pPr>
            <a:r>
              <a:rPr lang="en-US" altLang="en-US" sz="2400" dirty="0" smtClean="0">
                <a:solidFill>
                  <a:srgbClr val="C00000"/>
                </a:solidFill>
              </a:rPr>
              <a:t>Jeff Gray, Professor</a:t>
            </a:r>
          </a:p>
          <a:p>
            <a:pPr eaLnBrk="1" hangingPunct="1">
              <a:lnSpc>
                <a:spcPct val="90000"/>
              </a:lnSpc>
            </a:pPr>
            <a:r>
              <a:rPr lang="en-US" altLang="en-US" sz="2400" dirty="0" smtClean="0">
                <a:solidFill>
                  <a:srgbClr val="C00000"/>
                </a:solidFill>
              </a:rPr>
              <a:t>Department of Computer Science, University of Alabama</a:t>
            </a:r>
          </a:p>
          <a:p>
            <a:pPr eaLnBrk="1" hangingPunct="1">
              <a:lnSpc>
                <a:spcPct val="90000"/>
              </a:lnSpc>
            </a:pPr>
            <a:r>
              <a:rPr lang="en-US" altLang="en-US" sz="2400" dirty="0" smtClean="0">
                <a:solidFill>
                  <a:srgbClr val="C00000"/>
                </a:solidFill>
              </a:rPr>
              <a:t>gray@cs.ua.edu</a:t>
            </a:r>
          </a:p>
          <a:p>
            <a:pPr eaLnBrk="1" hangingPunct="1">
              <a:lnSpc>
                <a:spcPct val="90000"/>
              </a:lnSpc>
            </a:pPr>
            <a:endParaRPr lang="en-US" altLang="en-US" sz="2400" i="1" dirty="0">
              <a:solidFill>
                <a:srgbClr val="000099"/>
              </a:solidFill>
            </a:endParaRPr>
          </a:p>
          <a:p>
            <a:pPr eaLnBrk="1" hangingPunct="1">
              <a:lnSpc>
                <a:spcPct val="90000"/>
              </a:lnSpc>
            </a:pPr>
            <a:r>
              <a:rPr lang="en-US" altLang="en-US" sz="2000" i="1" dirty="0" smtClean="0"/>
              <a:t>With thanks to:</a:t>
            </a:r>
          </a:p>
          <a:p>
            <a:pPr marL="342900" indent="-342900" eaLnBrk="1" hangingPunct="1">
              <a:lnSpc>
                <a:spcPct val="90000"/>
              </a:lnSpc>
              <a:buFont typeface="Arial" panose="020B0604020202020204" pitchFamily="34" charset="0"/>
              <a:buChar char="•"/>
            </a:pPr>
            <a:r>
              <a:rPr lang="en-US" altLang="en-US" sz="2000" b="1" u="sng" dirty="0" smtClean="0"/>
              <a:t>ALSDE</a:t>
            </a:r>
            <a:r>
              <a:rPr lang="en-US" altLang="en-US" sz="2000" i="1" dirty="0" smtClean="0"/>
              <a:t>: Dawn Morison and Dr. Barbara Cooper</a:t>
            </a:r>
          </a:p>
          <a:p>
            <a:pPr marL="342900" indent="-342900" eaLnBrk="1" hangingPunct="1">
              <a:lnSpc>
                <a:spcPct val="90000"/>
              </a:lnSpc>
              <a:buFont typeface="Arial" panose="020B0604020202020204" pitchFamily="34" charset="0"/>
              <a:buChar char="•"/>
            </a:pPr>
            <a:r>
              <a:rPr lang="en-US" altLang="en-US" sz="2000" b="1" u="sng" dirty="0" smtClean="0"/>
              <a:t>A+ College Ready</a:t>
            </a:r>
            <a:r>
              <a:rPr lang="en-US" altLang="en-US" sz="2000" i="1" dirty="0" smtClean="0"/>
              <a:t>: Tammy Dunn</a:t>
            </a:r>
          </a:p>
          <a:p>
            <a:pPr marL="342900" indent="-342900" eaLnBrk="1" hangingPunct="1">
              <a:lnSpc>
                <a:spcPct val="90000"/>
              </a:lnSpc>
              <a:buFont typeface="Arial" panose="020B0604020202020204" pitchFamily="34" charset="0"/>
              <a:buChar char="•"/>
            </a:pPr>
            <a:r>
              <a:rPr lang="en-US" altLang="en-US" sz="2000" b="1" u="sng" dirty="0" smtClean="0"/>
              <a:t>Tuskegee University</a:t>
            </a:r>
            <a:r>
              <a:rPr lang="en-US" altLang="en-US" sz="2000" i="1" dirty="0" smtClean="0"/>
              <a:t>: Dr. Mohammed Qazi</a:t>
            </a:r>
          </a:p>
          <a:p>
            <a:pPr marL="342900" indent="-342900" eaLnBrk="1" hangingPunct="1">
              <a:lnSpc>
                <a:spcPct val="90000"/>
              </a:lnSpc>
              <a:buFont typeface="Arial" panose="020B0604020202020204" pitchFamily="34" charset="0"/>
              <a:buChar char="•"/>
            </a:pPr>
            <a:r>
              <a:rPr lang="en-US" altLang="en-US" sz="2000" b="1" u="sng" dirty="0" err="1" smtClean="0"/>
              <a:t>Bumpus</a:t>
            </a:r>
            <a:r>
              <a:rPr lang="en-US" altLang="en-US" sz="2000" b="1" u="sng" dirty="0" smtClean="0"/>
              <a:t> Middle School</a:t>
            </a:r>
            <a:r>
              <a:rPr lang="en-US" altLang="en-US" sz="2000" i="1" dirty="0" smtClean="0"/>
              <a:t>: Vinny Chiaramonte</a:t>
            </a:r>
          </a:p>
          <a:p>
            <a:pPr marL="342900" indent="-342900" eaLnBrk="1" hangingPunct="1">
              <a:lnSpc>
                <a:spcPct val="90000"/>
              </a:lnSpc>
              <a:buFont typeface="Arial" panose="020B0604020202020204" pitchFamily="34" charset="0"/>
              <a:buChar char="•"/>
            </a:pPr>
            <a:endParaRPr lang="en-US" altLang="en-US" sz="2400" i="1" dirty="0" smtClean="0">
              <a:solidFill>
                <a:srgbClr val="000099"/>
              </a:solidFill>
            </a:endParaRPr>
          </a:p>
          <a:p>
            <a:pPr marL="342900" indent="-342900" eaLnBrk="1" hangingPunct="1">
              <a:lnSpc>
                <a:spcPct val="90000"/>
              </a:lnSpc>
              <a:buFont typeface="Arial" panose="020B0604020202020204" pitchFamily="34" charset="0"/>
              <a:buChar char="•"/>
            </a:pPr>
            <a:endParaRPr lang="en-US" altLang="en-US" sz="2400" i="1" dirty="0">
              <a:solidFill>
                <a:srgbClr val="000099"/>
              </a:solidFill>
            </a:endParaRPr>
          </a:p>
          <a:p>
            <a:pPr eaLnBrk="1" hangingPunct="1">
              <a:lnSpc>
                <a:spcPct val="90000"/>
              </a:lnSpc>
            </a:pPr>
            <a:endParaRPr lang="en-US" altLang="en-US" sz="2400" i="1" dirty="0" smtClean="0">
              <a:solidFill>
                <a:srgbClr val="000099"/>
              </a:solidFill>
            </a:endParaRPr>
          </a:p>
          <a:p>
            <a:pPr eaLnBrk="1" hangingPunct="1">
              <a:lnSpc>
                <a:spcPct val="90000"/>
              </a:lnSpc>
            </a:pPr>
            <a:endParaRPr lang="en-US" altLang="en-US" dirty="0" smtClean="0">
              <a:solidFill>
                <a:srgbClr val="000099"/>
              </a:solidFill>
            </a:endParaRPr>
          </a:p>
          <a:p>
            <a:pPr eaLnBrk="1" hangingPunct="1">
              <a:lnSpc>
                <a:spcPct val="90000"/>
              </a:lnSpc>
            </a:pPr>
            <a:endParaRPr lang="en-US" altLang="en-US" i="1" dirty="0" smtClean="0"/>
          </a:p>
          <a:p>
            <a:pPr eaLnBrk="1" hangingPunct="1">
              <a:lnSpc>
                <a:spcPct val="90000"/>
              </a:lnSpc>
            </a:pPr>
            <a:endParaRPr lang="en-US" altLang="en-US" sz="2000" u="sng" dirty="0">
              <a:solidFill>
                <a:srgbClr val="000099"/>
              </a:solidFill>
            </a:endParaRPr>
          </a:p>
        </p:txBody>
      </p:sp>
      <p:pic>
        <p:nvPicPr>
          <p:cNvPr id="50181" name="Picture 7" descr="C:\Users\gray\Desktop\shelb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38687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17475"/>
            <a:ext cx="28717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894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Measuring BPC Among Educators and Leaders</a:t>
            </a:r>
            <a:endParaRPr lang="en-US" dirty="0">
              <a:solidFill>
                <a:srgbClr val="C00000"/>
              </a:solidFill>
            </a:endParaRPr>
          </a:p>
        </p:txBody>
      </p:sp>
      <p:sp>
        <p:nvSpPr>
          <p:cNvPr id="3" name="Content Placeholder 2"/>
          <p:cNvSpPr>
            <a:spLocks noGrp="1"/>
          </p:cNvSpPr>
          <p:nvPr>
            <p:ph idx="1"/>
          </p:nvPr>
        </p:nvSpPr>
        <p:spPr>
          <a:xfrm>
            <a:off x="152400" y="1158240"/>
            <a:ext cx="7599502" cy="4530725"/>
          </a:xfrm>
        </p:spPr>
        <p:txBody>
          <a:bodyPr/>
          <a:lstStyle/>
          <a:p>
            <a:r>
              <a:rPr lang="en-US" dirty="0" smtClean="0"/>
              <a:t>Governor Kay Ivey’s CS Advisory Council</a:t>
            </a:r>
          </a:p>
          <a:p>
            <a:pPr lvl="1"/>
            <a:r>
              <a:rPr lang="en-US" dirty="0" smtClean="0"/>
              <a:t>Formed in October; ECEP Summit</a:t>
            </a:r>
          </a:p>
          <a:p>
            <a:pPr lvl="1"/>
            <a:r>
              <a:rPr lang="en-US" dirty="0" smtClean="0"/>
              <a:t>20 members; 11 women (6 URM women)</a:t>
            </a:r>
          </a:p>
          <a:p>
            <a:r>
              <a:rPr lang="en-US" dirty="0" smtClean="0"/>
              <a:t>ALSDE CS Standards Committee</a:t>
            </a:r>
          </a:p>
          <a:p>
            <a:pPr lvl="1"/>
            <a:r>
              <a:rPr lang="en-US" dirty="0" smtClean="0"/>
              <a:t>Just completed this week after 11 months</a:t>
            </a:r>
          </a:p>
          <a:p>
            <a:pPr lvl="1"/>
            <a:r>
              <a:rPr lang="en-US" dirty="0" smtClean="0"/>
              <a:t>24 members; 15 women</a:t>
            </a:r>
          </a:p>
          <a:p>
            <a:r>
              <a:rPr lang="en-US" dirty="0" smtClean="0"/>
              <a:t>Teacher Leaders</a:t>
            </a:r>
          </a:p>
          <a:p>
            <a:pPr lvl="1"/>
            <a:r>
              <a:rPr lang="en-US" dirty="0" smtClean="0"/>
              <a:t>AP CSP: Two leaders, both women, one African American</a:t>
            </a:r>
          </a:p>
          <a:p>
            <a:pPr lvl="1"/>
            <a:r>
              <a:rPr lang="en-US" dirty="0" smtClean="0"/>
              <a:t>ECS: 24 teachers; 74% women, 78% URM</a:t>
            </a:r>
          </a:p>
          <a:p>
            <a:pPr lvl="1"/>
            <a:r>
              <a:rPr lang="en-US" dirty="0" smtClean="0"/>
              <a:t>CS Discoveries: 1 of 2 leaders is female</a:t>
            </a:r>
          </a:p>
          <a:p>
            <a:pPr lvl="1"/>
            <a:endParaRPr lang="en-US" dirty="0"/>
          </a:p>
        </p:txBody>
      </p:sp>
      <p:pic>
        <p:nvPicPr>
          <p:cNvPr id="4" name="Picture 4" descr="https://lh3.googleusercontent.com/8gOmBrgKsEfZbOUG-GdapJ7TFDEZdpigQO1NNpvVFidwosbuSnJO2sSDxzZA0pbzlJ6_mQ4bD1-R_yazH9knuOS8bVeEW_KCWDST2qDVdB9E4giB3Rffm4KVFatwmw9jXMDuXs8qMXak4oQ9gl47gPFK7t5tD1NZJFGl-lzylVXxsv0bTYU5Dst5Y4rOZZBWRCjDk-fkmxMEiuIg6u0Y-X8ikTGE4hFGFwdHiopcDh3I17Dde6eDZc9x4bT2WglTSDHzCHxj93HGuOMK3Z-orNTYIEJEQOLKBi2_5WXVRu7YHKRKo8k2K48W3-Y6rdd5DoDrW_YODLNDDMCsSPx6N6sij9JE8xbzR1QorNMEy_Kthv4-4l5fwore_v5fQl96XGeeDh_PJloHR4NBp3fPcIRsn1zIf3hDaEewWtQUr3Lk9mNmtOdRjjPA0A0_ST98N6pDmLIOJDILE5__qWlYO3AtqwXgP8KGjjI6tghhxI4vgW-0kcwCTLo3KGCs6zFUeUVc46PaHOPr3gQUNjBX7j3S4sLEnjPOJYhtvqPPktWK623ccIBXLAnELBecfeoUqwiZ7hm2bCI-VtKVF4ctMPbkJ8uLkl7USM1DH4N3jKI=w1863-h974-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879" y="1143000"/>
            <a:ext cx="4216121" cy="2204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652448" y="3733800"/>
            <a:ext cx="4539552" cy="1514475"/>
          </a:xfrm>
          <a:prstGeom prst="rect">
            <a:avLst/>
          </a:prstGeom>
        </p:spPr>
      </p:pic>
    </p:spTree>
    <p:extLst>
      <p:ext uri="{BB962C8B-B14F-4D97-AF65-F5344CB8AC3E}">
        <p14:creationId xmlns:p14="http://schemas.microsoft.com/office/powerpoint/2010/main" val="79416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Core Challenges in Measuring BPC</a:t>
            </a:r>
            <a:endParaRPr lang="en-US" dirty="0">
              <a:solidFill>
                <a:srgbClr val="C00000"/>
              </a:solidFill>
            </a:endParaRPr>
          </a:p>
        </p:txBody>
      </p:sp>
      <p:sp>
        <p:nvSpPr>
          <p:cNvPr id="3" name="Content Placeholder 2"/>
          <p:cNvSpPr>
            <a:spLocks noGrp="1"/>
          </p:cNvSpPr>
          <p:nvPr>
            <p:ph idx="1"/>
          </p:nvPr>
        </p:nvSpPr>
        <p:spPr>
          <a:xfrm>
            <a:off x="533400" y="1004238"/>
            <a:ext cx="9525000" cy="4530725"/>
          </a:xfrm>
        </p:spPr>
        <p:txBody>
          <a:bodyPr/>
          <a:lstStyle/>
          <a:p>
            <a:r>
              <a:rPr lang="en-US" dirty="0" smtClean="0"/>
              <a:t>K5 coverage of CS</a:t>
            </a:r>
          </a:p>
          <a:p>
            <a:pPr lvl="1"/>
            <a:r>
              <a:rPr lang="en-US" dirty="0" smtClean="0"/>
              <a:t>How many total schools and classrooms within each school?</a:t>
            </a:r>
          </a:p>
          <a:p>
            <a:pPr lvl="1"/>
            <a:r>
              <a:rPr lang="en-US" dirty="0" smtClean="0"/>
              <a:t>How many hours per year of CS content?</a:t>
            </a:r>
          </a:p>
          <a:p>
            <a:r>
              <a:rPr lang="en-US" dirty="0" smtClean="0"/>
              <a:t>Exceptionalities and Special Education Needs</a:t>
            </a:r>
          </a:p>
          <a:p>
            <a:pPr lvl="1"/>
            <a:r>
              <a:rPr lang="en-US" dirty="0" smtClean="0"/>
              <a:t>Coarse-grained, only reported within these two categories</a:t>
            </a:r>
          </a:p>
          <a:p>
            <a:pPr lvl="1"/>
            <a:r>
              <a:rPr lang="en-US" dirty="0" smtClean="0"/>
              <a:t>Finer-grained data available, but requires special permission requests</a:t>
            </a:r>
          </a:p>
          <a:p>
            <a:r>
              <a:rPr lang="en-US" dirty="0" smtClean="0"/>
              <a:t>Fidelity of course curricula</a:t>
            </a:r>
          </a:p>
          <a:p>
            <a:pPr lvl="1"/>
            <a:r>
              <a:rPr lang="en-US" dirty="0" smtClean="0"/>
              <a:t>Anyone may add a course and deviate from the description</a:t>
            </a:r>
          </a:p>
          <a:p>
            <a:pPr lvl="1"/>
            <a:r>
              <a:rPr lang="en-US" dirty="0" smtClean="0"/>
              <a:t>Are students really learning CS or something else?</a:t>
            </a:r>
            <a:endParaRPr lang="en-US" dirty="0"/>
          </a:p>
        </p:txBody>
      </p:sp>
      <p:pic>
        <p:nvPicPr>
          <p:cNvPr id="4" name="Picture 3"/>
          <p:cNvPicPr>
            <a:picLocks noChangeAspect="1"/>
          </p:cNvPicPr>
          <p:nvPr/>
        </p:nvPicPr>
        <p:blipFill>
          <a:blip r:embed="rId2"/>
          <a:stretch>
            <a:fillRect/>
          </a:stretch>
        </p:blipFill>
        <p:spPr>
          <a:xfrm>
            <a:off x="9839365" y="322082"/>
            <a:ext cx="2318345" cy="3643962"/>
          </a:xfrm>
          <a:prstGeom prst="rect">
            <a:avLst/>
          </a:prstGeom>
        </p:spPr>
      </p:pic>
    </p:spTree>
    <p:extLst>
      <p:ext uri="{BB962C8B-B14F-4D97-AF65-F5344CB8AC3E}">
        <p14:creationId xmlns:p14="http://schemas.microsoft.com/office/powerpoint/2010/main" val="4717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Exceptionalities</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dirty="0"/>
              <a:t>A student who has an exceptionality has some area of functioning in which he or she is significantly different from an established norm. This definition includes both students with disabilities and those with special gifts or talents. Types of exceptionalities include:  learning disabilities; developmental delays; emotional and behavioral disorders; communication disorders; hearing disabilities; visual impairments; and physical disabilities.</a:t>
            </a:r>
          </a:p>
        </p:txBody>
      </p:sp>
    </p:spTree>
    <p:extLst>
      <p:ext uri="{BB962C8B-B14F-4D97-AF65-F5344CB8AC3E}">
        <p14:creationId xmlns:p14="http://schemas.microsoft.com/office/powerpoint/2010/main" val="343557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Special Education</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dirty="0"/>
              <a:t>Special education services are very personalized and depend upon the “need” of the student. It could be as simple as a seat cushion to assist with “sensory” issues in younger children or voice recognition software for students unable to manipulate a keyboard/mouse. Also includes access to other services such as speech therapy, physical therapy, occupational therapy, an aide, etc. </a:t>
            </a:r>
          </a:p>
          <a:p>
            <a:endParaRPr lang="en-US" dirty="0"/>
          </a:p>
        </p:txBody>
      </p:sp>
    </p:spTree>
    <p:extLst>
      <p:ext uri="{BB962C8B-B14F-4D97-AF65-F5344CB8AC3E}">
        <p14:creationId xmlns:p14="http://schemas.microsoft.com/office/powerpoint/2010/main" val="207863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8455" y="457200"/>
            <a:ext cx="10227490" cy="2269015"/>
          </a:xfrm>
        </p:spPr>
      </p:pic>
      <p:pic>
        <p:nvPicPr>
          <p:cNvPr id="1028" name="Picture 4" descr="https://lh3.googleusercontent.com/_RnTzCeWS_La68zVbSqrasvDswOZtRkHxhO29lDbp4cZ1Vwxtw72w8bAR6zqIIY5a3K3P_nbiqQHFA57_4xJiGa4RrAVUihNNM59KVtrUo4LKu5ombe1JkmzpBQShTeN25NiPPOOCJkgBY03Vc6Vk105t0uyXAmkPPGFeo8sFnyr4fZee7kY7Szq5cbwilH1kJiTzXZrMI0kzcECzNns-aHtsrzM7RAQx0VilDVI1QsYto7FbUcRWZMXrNymAPaLDVQjQVqI9oVEnmmTQ602itrxzLIupKkRvJbnoZS3sM4MlfP_zQG9-aaxqTKWuiasxpZJlrlZvn-vnQVakssfP1bizBcvCbwW3lBnYF9WAd2xXORrA06zgPjeMjlrA3pVredprfgmBxQDcC0fvs7m5__DIj9OGlElluYBz2l_i1AofOt-VOVSGWehaSgMUVwUuc3EupE8z2H_D75hzyeszf9FwgOTIIYzDDM3CYJfj6wkxoWUiZDUTCxHoyZA7WZAlRVNysFfR-6Lr_Uc_Ne5CaVQTY3aiPr6JxZ5scHXzyKjT8wriCmezSDyO8gleKYvGiTYck31KzkHFE4UHM6HY-k5vLk5GuOrO7RXhj35IPA=w1920-h882-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819400"/>
            <a:ext cx="7845364" cy="359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499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How Alabama Defines and Measures BPC</a:t>
            </a:r>
            <a:endParaRPr lang="en-US" dirty="0">
              <a:solidFill>
                <a:srgbClr val="C00000"/>
              </a:solidFill>
            </a:endParaRPr>
          </a:p>
        </p:txBody>
      </p:sp>
      <p:sp>
        <p:nvSpPr>
          <p:cNvPr id="3" name="Content Placeholder 2"/>
          <p:cNvSpPr>
            <a:spLocks noGrp="1"/>
          </p:cNvSpPr>
          <p:nvPr>
            <p:ph idx="1"/>
          </p:nvPr>
        </p:nvSpPr>
        <p:spPr>
          <a:xfrm>
            <a:off x="160020" y="1600200"/>
            <a:ext cx="5943600" cy="4530725"/>
          </a:xfrm>
        </p:spPr>
        <p:txBody>
          <a:bodyPr/>
          <a:lstStyle/>
          <a:p>
            <a:r>
              <a:rPr lang="en-US" dirty="0" smtClean="0"/>
              <a:t>BPC Defined by</a:t>
            </a:r>
          </a:p>
          <a:p>
            <a:pPr lvl="1"/>
            <a:r>
              <a:rPr lang="en-US" dirty="0" smtClean="0"/>
              <a:t>Gender</a:t>
            </a:r>
          </a:p>
          <a:p>
            <a:pPr lvl="1"/>
            <a:r>
              <a:rPr lang="en-US" dirty="0" smtClean="0"/>
              <a:t>URM status :</a:t>
            </a:r>
          </a:p>
          <a:p>
            <a:pPr lvl="2"/>
            <a:r>
              <a:rPr lang="en-US" dirty="0" smtClean="0"/>
              <a:t>African American</a:t>
            </a:r>
          </a:p>
          <a:p>
            <a:pPr lvl="2"/>
            <a:r>
              <a:rPr lang="en-US" dirty="0"/>
              <a:t>Alaskan Natives</a:t>
            </a:r>
          </a:p>
          <a:p>
            <a:pPr lvl="2"/>
            <a:r>
              <a:rPr lang="en-US" dirty="0" smtClean="0"/>
              <a:t>American Indians</a:t>
            </a:r>
          </a:p>
          <a:p>
            <a:pPr lvl="2"/>
            <a:r>
              <a:rPr lang="en-US" dirty="0" smtClean="0"/>
              <a:t>Asian</a:t>
            </a:r>
          </a:p>
          <a:p>
            <a:pPr lvl="1"/>
            <a:r>
              <a:rPr lang="en-US" dirty="0" smtClean="0"/>
              <a:t>Poverty and SES (ALSDE)</a:t>
            </a:r>
          </a:p>
          <a:p>
            <a:pPr lvl="1"/>
            <a:r>
              <a:rPr lang="en-US" dirty="0" smtClean="0"/>
              <a:t>Students with disabilities (ALSDE)</a:t>
            </a:r>
          </a:p>
          <a:p>
            <a:pPr lvl="2"/>
            <a:r>
              <a:rPr lang="en-US" dirty="0" smtClean="0"/>
              <a:t>Exceptionalities</a:t>
            </a:r>
          </a:p>
          <a:p>
            <a:pPr lvl="2"/>
            <a:r>
              <a:rPr lang="en-US" dirty="0" smtClean="0"/>
              <a:t>Special Education</a:t>
            </a:r>
          </a:p>
        </p:txBody>
      </p:sp>
      <p:sp>
        <p:nvSpPr>
          <p:cNvPr id="4" name="Content Placeholder 2"/>
          <p:cNvSpPr txBox="1">
            <a:spLocks/>
          </p:cNvSpPr>
          <p:nvPr/>
        </p:nvSpPr>
        <p:spPr bwMode="auto">
          <a:xfrm>
            <a:off x="5867400" y="2372996"/>
            <a:ext cx="6248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dirty="0" smtClean="0"/>
              <a:t>BPC Measured by</a:t>
            </a:r>
          </a:p>
          <a:p>
            <a:pPr lvl="1"/>
            <a:r>
              <a:rPr lang="en-US" dirty="0" smtClean="0"/>
              <a:t>Informal Teacher Self-Reporting</a:t>
            </a:r>
          </a:p>
          <a:p>
            <a:pPr lvl="1"/>
            <a:r>
              <a:rPr lang="en-US" dirty="0" smtClean="0"/>
              <a:t>College Board AP CS scores</a:t>
            </a:r>
          </a:p>
          <a:p>
            <a:pPr lvl="1"/>
            <a:r>
              <a:rPr lang="en-US" dirty="0" smtClean="0"/>
              <a:t>NSF Project Reports</a:t>
            </a:r>
          </a:p>
          <a:p>
            <a:pPr lvl="1"/>
            <a:r>
              <a:rPr lang="en-US" dirty="0" smtClean="0"/>
              <a:t>ALSDE Detailed Course Enrollments</a:t>
            </a:r>
          </a:p>
          <a:p>
            <a:pPr lvl="1"/>
            <a:r>
              <a:rPr lang="en-US" dirty="0" smtClean="0"/>
              <a:t>Participation among CS Leaders</a:t>
            </a:r>
          </a:p>
        </p:txBody>
      </p:sp>
      <p:cxnSp>
        <p:nvCxnSpPr>
          <p:cNvPr id="6" name="Straight Connector 5"/>
          <p:cNvCxnSpPr/>
          <p:nvPr/>
        </p:nvCxnSpPr>
        <p:spPr>
          <a:xfrm>
            <a:off x="5867400" y="1066800"/>
            <a:ext cx="152400" cy="5715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69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Informal – Teacher Self-Reporting</a:t>
            </a:r>
            <a:endParaRPr lang="en-US" dirty="0">
              <a:solidFill>
                <a:srgbClr val="C00000"/>
              </a:solidFill>
            </a:endParaRPr>
          </a:p>
        </p:txBody>
      </p:sp>
      <p:sp>
        <p:nvSpPr>
          <p:cNvPr id="3" name="Content Placeholder 2"/>
          <p:cNvSpPr>
            <a:spLocks noGrp="1"/>
          </p:cNvSpPr>
          <p:nvPr>
            <p:ph idx="1"/>
          </p:nvPr>
        </p:nvSpPr>
        <p:spPr>
          <a:xfrm>
            <a:off x="609600" y="1143000"/>
            <a:ext cx="10972800" cy="4530725"/>
          </a:xfrm>
        </p:spPr>
        <p:txBody>
          <a:bodyPr/>
          <a:lstStyle/>
          <a:p>
            <a:r>
              <a:rPr lang="en-US" dirty="0" err="1" smtClean="0"/>
              <a:t>Bumpus</a:t>
            </a:r>
            <a:r>
              <a:rPr lang="en-US" dirty="0" smtClean="0"/>
              <a:t> Middle School – Code.org CS Discoveries</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Disadvantages</a:t>
            </a:r>
          </a:p>
          <a:p>
            <a:pPr lvl="1"/>
            <a:r>
              <a:rPr lang="en-US" dirty="0" smtClean="0"/>
              <a:t>Manually intensive to collect</a:t>
            </a:r>
          </a:p>
          <a:p>
            <a:pPr lvl="1"/>
            <a:r>
              <a:rPr lang="en-US" dirty="0" smtClean="0"/>
              <a:t>Distributed potential for error</a:t>
            </a:r>
            <a:endParaRPr lang="en-US" dirty="0"/>
          </a:p>
        </p:txBody>
      </p:sp>
      <p:pic>
        <p:nvPicPr>
          <p:cNvPr id="4" name="Picture 3"/>
          <p:cNvPicPr>
            <a:picLocks noChangeAspect="1"/>
          </p:cNvPicPr>
          <p:nvPr/>
        </p:nvPicPr>
        <p:blipFill>
          <a:blip r:embed="rId2"/>
          <a:stretch>
            <a:fillRect/>
          </a:stretch>
        </p:blipFill>
        <p:spPr>
          <a:xfrm>
            <a:off x="1143000" y="1752600"/>
            <a:ext cx="9324980" cy="3108326"/>
          </a:xfrm>
          <a:prstGeom prst="rect">
            <a:avLst/>
          </a:prstGeom>
        </p:spPr>
      </p:pic>
    </p:spTree>
    <p:extLst>
      <p:ext uri="{BB962C8B-B14F-4D97-AF65-F5344CB8AC3E}">
        <p14:creationId xmlns:p14="http://schemas.microsoft.com/office/powerpoint/2010/main" val="416828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College Board for AP CS Exam Scores</a:t>
            </a:r>
            <a:endParaRPr lang="en-US" dirty="0">
              <a:solidFill>
                <a:srgbClr val="C00000"/>
              </a:solidFill>
            </a:endParaRPr>
          </a:p>
        </p:txBody>
      </p:sp>
      <p:sp>
        <p:nvSpPr>
          <p:cNvPr id="3" name="Content Placeholder 2"/>
          <p:cNvSpPr>
            <a:spLocks noGrp="1"/>
          </p:cNvSpPr>
          <p:nvPr>
            <p:ph idx="1"/>
          </p:nvPr>
        </p:nvSpPr>
        <p:spPr>
          <a:xfrm>
            <a:off x="228600" y="1143000"/>
            <a:ext cx="10972800" cy="4530725"/>
          </a:xfrm>
        </p:spPr>
        <p:txBody>
          <a:bodyPr/>
          <a:lstStyle/>
          <a:p>
            <a:r>
              <a:rPr lang="en-US" dirty="0" smtClean="0"/>
              <a:t>2007</a:t>
            </a:r>
          </a:p>
          <a:p>
            <a:endParaRPr lang="en-US" dirty="0"/>
          </a:p>
          <a:p>
            <a:endParaRPr lang="en-US" dirty="0" smtClean="0"/>
          </a:p>
          <a:p>
            <a:r>
              <a:rPr lang="en-US" dirty="0" smtClean="0"/>
              <a:t>2017</a:t>
            </a:r>
          </a:p>
          <a:p>
            <a:endParaRPr lang="en-US" dirty="0"/>
          </a:p>
          <a:p>
            <a:endParaRPr lang="en-US" dirty="0" smtClean="0"/>
          </a:p>
          <a:p>
            <a:endParaRPr lang="en-US" dirty="0"/>
          </a:p>
          <a:p>
            <a:r>
              <a:rPr lang="en-US" dirty="0" smtClean="0"/>
              <a:t>Disadvantages</a:t>
            </a:r>
          </a:p>
          <a:p>
            <a:pPr lvl="1"/>
            <a:r>
              <a:rPr lang="en-US" dirty="0" smtClean="0"/>
              <a:t>Only tracks exam takers, not all student enrollment</a:t>
            </a:r>
          </a:p>
          <a:p>
            <a:pPr lvl="1"/>
            <a:r>
              <a:rPr lang="en-US" dirty="0" smtClean="0"/>
              <a:t>Disability or special needs students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60066038"/>
              </p:ext>
            </p:extLst>
          </p:nvPr>
        </p:nvGraphicFramePr>
        <p:xfrm>
          <a:off x="990600" y="1828800"/>
          <a:ext cx="8763000" cy="741680"/>
        </p:xfrm>
        <a:graphic>
          <a:graphicData uri="http://schemas.openxmlformats.org/drawingml/2006/table">
            <a:tbl>
              <a:tblPr firstRow="1" bandRow="1"/>
              <a:tblGrid>
                <a:gridCol w="16002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gridCol w="1600200">
                  <a:extLst>
                    <a:ext uri="{9D8B030D-6E8A-4147-A177-3AD203B41FA5}">
                      <a16:colId xmlns:a16="http://schemas.microsoft.com/office/drawing/2014/main" xmlns="" val="20004"/>
                    </a:ext>
                  </a:extLst>
                </a:gridCol>
              </a:tblGrid>
              <a:tr h="370840">
                <a:tc>
                  <a:txBody>
                    <a:bodyPr/>
                    <a:lstStyle/>
                    <a:p>
                      <a:endParaRPr lang="en-US" sz="1800" dirty="0"/>
                    </a:p>
                  </a:txBody>
                  <a:tcPr/>
                </a:tc>
                <a:tc>
                  <a:txBody>
                    <a:bodyPr/>
                    <a:lstStyle/>
                    <a:p>
                      <a:pPr algn="ctr"/>
                      <a:r>
                        <a:rPr lang="en-US" sz="1800" b="1" dirty="0"/>
                        <a:t>Total Exams</a:t>
                      </a:r>
                    </a:p>
                  </a:txBody>
                  <a:tcPr/>
                </a:tc>
                <a:tc>
                  <a:txBody>
                    <a:bodyPr/>
                    <a:lstStyle/>
                    <a:p>
                      <a:pPr algn="ctr"/>
                      <a:r>
                        <a:rPr lang="en-US" sz="1800" b="1" dirty="0"/>
                        <a:t>Female</a:t>
                      </a:r>
                    </a:p>
                  </a:txBody>
                  <a:tcPr/>
                </a:tc>
                <a:tc>
                  <a:txBody>
                    <a:bodyPr/>
                    <a:lstStyle/>
                    <a:p>
                      <a:pPr algn="ctr"/>
                      <a:r>
                        <a:rPr lang="en-US" sz="1800" b="1" dirty="0"/>
                        <a:t>African-American</a:t>
                      </a:r>
                    </a:p>
                  </a:txBody>
                  <a:tcPr/>
                </a:tc>
                <a:tc>
                  <a:txBody>
                    <a:bodyPr/>
                    <a:lstStyle/>
                    <a:p>
                      <a:pPr algn="ctr"/>
                      <a:r>
                        <a:rPr lang="en-US" sz="1800" b="1" dirty="0"/>
                        <a:t>Other URM</a:t>
                      </a:r>
                    </a:p>
                  </a:txBody>
                  <a:tcPr/>
                </a:tc>
                <a:extLst>
                  <a:ext uri="{0D108BD9-81ED-4DB2-BD59-A6C34878D82A}">
                    <a16:rowId xmlns:a16="http://schemas.microsoft.com/office/drawing/2014/main" xmlns="" val="10000"/>
                  </a:ext>
                </a:extLst>
              </a:tr>
              <a:tr h="370840">
                <a:tc>
                  <a:txBody>
                    <a:bodyPr/>
                    <a:lstStyle/>
                    <a:p>
                      <a:r>
                        <a:rPr lang="en-US" sz="1800" dirty="0" smtClean="0"/>
                        <a:t>AP CS A</a:t>
                      </a:r>
                      <a:endParaRPr lang="en-US" sz="1800" dirty="0"/>
                    </a:p>
                  </a:txBody>
                  <a:tcPr/>
                </a:tc>
                <a:tc>
                  <a:txBody>
                    <a:bodyPr/>
                    <a:lstStyle/>
                    <a:p>
                      <a:pPr algn="ctr"/>
                      <a:r>
                        <a:rPr lang="en-US" sz="1800" dirty="0"/>
                        <a:t>27</a:t>
                      </a:r>
                    </a:p>
                  </a:txBody>
                  <a:tcPr/>
                </a:tc>
                <a:tc>
                  <a:txBody>
                    <a:bodyPr/>
                    <a:lstStyle/>
                    <a:p>
                      <a:pPr algn="ctr"/>
                      <a:r>
                        <a:rPr lang="en-US" sz="1800" dirty="0" smtClean="0"/>
                        <a:t>3 (11%)</a:t>
                      </a:r>
                      <a:endParaRPr lang="en-US" sz="1800" dirty="0"/>
                    </a:p>
                  </a:txBody>
                  <a:tcPr/>
                </a:tc>
                <a:tc>
                  <a:txBody>
                    <a:bodyPr/>
                    <a:lstStyle/>
                    <a:p>
                      <a:pPr algn="ctr"/>
                      <a:r>
                        <a:rPr lang="en-US" sz="1800" dirty="0" smtClean="0"/>
                        <a:t>3 (11%)</a:t>
                      </a:r>
                      <a:endParaRPr lang="en-US" sz="1800" dirty="0"/>
                    </a:p>
                  </a:txBody>
                  <a:tcPr/>
                </a:tc>
                <a:tc>
                  <a:txBody>
                    <a:bodyPr/>
                    <a:lstStyle/>
                    <a:p>
                      <a:pPr algn="ctr"/>
                      <a:r>
                        <a:rPr lang="en-US" sz="1800" dirty="0"/>
                        <a:t>0</a:t>
                      </a:r>
                    </a:p>
                  </a:txBody>
                  <a:tcPr/>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1033146"/>
              </p:ext>
            </p:extLst>
          </p:nvPr>
        </p:nvGraphicFramePr>
        <p:xfrm>
          <a:off x="990600" y="3352800"/>
          <a:ext cx="8686800" cy="1651000"/>
        </p:xfrm>
        <a:graphic>
          <a:graphicData uri="http://schemas.openxmlformats.org/drawingml/2006/table">
            <a:tbl>
              <a:tblPr firstRow="1" bandRow="1"/>
              <a:tblGrid>
                <a:gridCol w="1625600">
                  <a:extLst>
                    <a:ext uri="{9D8B030D-6E8A-4147-A177-3AD203B41FA5}">
                      <a16:colId xmlns:a16="http://schemas.microsoft.com/office/drawing/2014/main" xmlns="" val="20000"/>
                    </a:ext>
                  </a:extLst>
                </a:gridCol>
                <a:gridCol w="1625600">
                  <a:extLst>
                    <a:ext uri="{9D8B030D-6E8A-4147-A177-3AD203B41FA5}">
                      <a16:colId xmlns:a16="http://schemas.microsoft.com/office/drawing/2014/main" xmlns="" val="20001"/>
                    </a:ext>
                  </a:extLst>
                </a:gridCol>
                <a:gridCol w="16256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gridCol w="1752600">
                  <a:extLst>
                    <a:ext uri="{9D8B030D-6E8A-4147-A177-3AD203B41FA5}">
                      <a16:colId xmlns:a16="http://schemas.microsoft.com/office/drawing/2014/main" xmlns="" val="20004"/>
                    </a:ext>
                  </a:extLst>
                </a:gridCol>
              </a:tblGrid>
              <a:tr h="370840">
                <a:tc>
                  <a:txBody>
                    <a:bodyPr/>
                    <a:lstStyle/>
                    <a:p>
                      <a:endParaRPr lang="en-US" dirty="0"/>
                    </a:p>
                  </a:txBody>
                  <a:tcPr/>
                </a:tc>
                <a:tc>
                  <a:txBody>
                    <a:bodyPr/>
                    <a:lstStyle/>
                    <a:p>
                      <a:pPr algn="ctr"/>
                      <a:r>
                        <a:rPr lang="en-US" b="1" dirty="0" smtClean="0"/>
                        <a:t>Total Exams</a:t>
                      </a:r>
                      <a:endParaRPr lang="en-US" b="1" dirty="0"/>
                    </a:p>
                  </a:txBody>
                  <a:tcPr/>
                </a:tc>
                <a:tc>
                  <a:txBody>
                    <a:bodyPr/>
                    <a:lstStyle/>
                    <a:p>
                      <a:pPr algn="ctr"/>
                      <a:r>
                        <a:rPr lang="en-US" b="1" dirty="0" smtClean="0"/>
                        <a:t>Female</a:t>
                      </a:r>
                      <a:endParaRPr lang="en-US" b="1" dirty="0"/>
                    </a:p>
                  </a:txBody>
                  <a:tcPr/>
                </a:tc>
                <a:tc>
                  <a:txBody>
                    <a:bodyPr/>
                    <a:lstStyle/>
                    <a:p>
                      <a:pPr algn="ctr"/>
                      <a:r>
                        <a:rPr lang="en-US" b="1" dirty="0" smtClean="0"/>
                        <a:t>URM</a:t>
                      </a:r>
                      <a:endParaRPr lang="en-US" b="1" dirty="0"/>
                    </a:p>
                  </a:txBody>
                  <a:tcPr/>
                </a:tc>
                <a:tc>
                  <a:txBody>
                    <a:bodyPr/>
                    <a:lstStyle/>
                    <a:p>
                      <a:pPr algn="ctr"/>
                      <a:r>
                        <a:rPr lang="en-US" b="1" dirty="0" smtClean="0"/>
                        <a:t>% Qualify</a:t>
                      </a:r>
                      <a:r>
                        <a:rPr lang="en-US" b="1" baseline="0" dirty="0" smtClean="0"/>
                        <a:t> for AP Credit</a:t>
                      </a:r>
                      <a:endParaRPr lang="en-US" b="1" dirty="0"/>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AP CSP</a:t>
                      </a:r>
                    </a:p>
                    <a:p>
                      <a:endParaRPr lang="en-US" dirty="0"/>
                    </a:p>
                  </a:txBody>
                  <a:tcPr/>
                </a:tc>
                <a:tc>
                  <a:txBody>
                    <a:bodyPr/>
                    <a:lstStyle/>
                    <a:p>
                      <a:pPr algn="ctr"/>
                      <a:r>
                        <a:rPr lang="en-US" dirty="0" smtClean="0"/>
                        <a:t>1249</a:t>
                      </a:r>
                      <a:endParaRPr lang="en-US" dirty="0"/>
                    </a:p>
                  </a:txBody>
                  <a:tcPr/>
                </a:tc>
                <a:tc>
                  <a:txBody>
                    <a:bodyPr/>
                    <a:lstStyle/>
                    <a:p>
                      <a:pPr algn="ctr"/>
                      <a:r>
                        <a:rPr lang="en-US" dirty="0" smtClean="0"/>
                        <a:t>408 (33%)</a:t>
                      </a:r>
                      <a:endParaRPr lang="en-US" dirty="0"/>
                    </a:p>
                  </a:txBody>
                  <a:tcPr/>
                </a:tc>
                <a:tc>
                  <a:txBody>
                    <a:bodyPr/>
                    <a:lstStyle/>
                    <a:p>
                      <a:pPr algn="ctr"/>
                      <a:r>
                        <a:rPr lang="en-US" dirty="0" smtClean="0"/>
                        <a:t>342 (27%)</a:t>
                      </a:r>
                      <a:endParaRPr lang="en-US" dirty="0"/>
                    </a:p>
                  </a:txBody>
                  <a:tcPr/>
                </a:tc>
                <a:tc>
                  <a:txBody>
                    <a:bodyPr/>
                    <a:lstStyle/>
                    <a:p>
                      <a:pPr algn="ctr"/>
                      <a:r>
                        <a:rPr lang="en-US" dirty="0" smtClean="0"/>
                        <a:t>65%</a:t>
                      </a:r>
                      <a:endParaRPr lang="en-US" dirty="0"/>
                    </a:p>
                  </a:txBody>
                  <a:tcPr/>
                </a:tc>
                <a:extLst>
                  <a:ext uri="{0D108BD9-81ED-4DB2-BD59-A6C34878D82A}">
                    <a16:rowId xmlns:a16="http://schemas.microsoft.com/office/drawing/2014/main" xmlns="" val="10001"/>
                  </a:ext>
                </a:extLst>
              </a:tr>
              <a:tr h="370840">
                <a:tc>
                  <a:txBody>
                    <a:bodyPr/>
                    <a:lstStyle/>
                    <a:p>
                      <a:r>
                        <a:rPr lang="en-US" dirty="0" smtClean="0"/>
                        <a:t>AP CS A</a:t>
                      </a:r>
                      <a:endParaRPr lang="en-US" dirty="0"/>
                    </a:p>
                  </a:txBody>
                  <a:tcPr/>
                </a:tc>
                <a:tc>
                  <a:txBody>
                    <a:bodyPr/>
                    <a:lstStyle/>
                    <a:p>
                      <a:pPr algn="ctr"/>
                      <a:r>
                        <a:rPr lang="en-US" dirty="0" smtClean="0"/>
                        <a:t>271</a:t>
                      </a:r>
                      <a:endParaRPr lang="en-US" dirty="0"/>
                    </a:p>
                  </a:txBody>
                  <a:tcPr/>
                </a:tc>
                <a:tc>
                  <a:txBody>
                    <a:bodyPr/>
                    <a:lstStyle/>
                    <a:p>
                      <a:pPr algn="ctr"/>
                      <a:r>
                        <a:rPr lang="en-US" dirty="0" smtClean="0"/>
                        <a:t>55 (20%)</a:t>
                      </a:r>
                      <a:endParaRPr lang="en-US" dirty="0"/>
                    </a:p>
                  </a:txBody>
                  <a:tcPr/>
                </a:tc>
                <a:tc>
                  <a:txBody>
                    <a:bodyPr/>
                    <a:lstStyle/>
                    <a:p>
                      <a:pPr algn="ctr"/>
                      <a:r>
                        <a:rPr lang="en-US" dirty="0" smtClean="0"/>
                        <a:t>81 (30%)</a:t>
                      </a:r>
                      <a:endParaRPr lang="en-US" dirty="0"/>
                    </a:p>
                  </a:txBody>
                  <a:tcPr/>
                </a:tc>
                <a:tc>
                  <a:txBody>
                    <a:bodyPr/>
                    <a:lstStyle/>
                    <a:p>
                      <a:pPr algn="ctr"/>
                      <a:r>
                        <a:rPr lang="en-US" dirty="0" smtClean="0"/>
                        <a:t>52%</a:t>
                      </a:r>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4820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From 2007 to 2017, and 2016 to 2017</a:t>
            </a:r>
            <a:endParaRPr lang="en-US" dirty="0">
              <a:solidFill>
                <a:srgbClr val="C00000"/>
              </a:solidFill>
            </a:endParaRPr>
          </a:p>
        </p:txBody>
      </p:sp>
      <p:pic>
        <p:nvPicPr>
          <p:cNvPr id="5" name="Content Placeholder 4"/>
          <p:cNvPicPr>
            <a:picLocks noGrp="1" noChangeAspect="1"/>
          </p:cNvPicPr>
          <p:nvPr>
            <p:ph idx="1"/>
          </p:nvPr>
        </p:nvPicPr>
        <p:blipFill>
          <a:blip r:embed="rId2"/>
          <a:stretch>
            <a:fillRect/>
          </a:stretch>
        </p:blipFill>
        <p:spPr>
          <a:xfrm>
            <a:off x="563217" y="2570478"/>
            <a:ext cx="4876800" cy="2883454"/>
          </a:xfrm>
          <a:prstGeom prst="rect">
            <a:avLst/>
          </a:prstGeom>
        </p:spPr>
      </p:pic>
      <p:pic>
        <p:nvPicPr>
          <p:cNvPr id="6" name="Picture 5"/>
          <p:cNvPicPr>
            <a:picLocks noChangeAspect="1"/>
          </p:cNvPicPr>
          <p:nvPr/>
        </p:nvPicPr>
        <p:blipFill>
          <a:blip r:embed="rId3"/>
          <a:stretch>
            <a:fillRect/>
          </a:stretch>
        </p:blipFill>
        <p:spPr>
          <a:xfrm>
            <a:off x="6477000" y="2593133"/>
            <a:ext cx="4648200" cy="2893267"/>
          </a:xfrm>
          <a:prstGeom prst="rect">
            <a:avLst/>
          </a:prstGeom>
        </p:spPr>
      </p:pic>
      <p:sp>
        <p:nvSpPr>
          <p:cNvPr id="7" name="TextBox 6"/>
          <p:cNvSpPr txBox="1"/>
          <p:nvPr/>
        </p:nvSpPr>
        <p:spPr>
          <a:xfrm>
            <a:off x="1078064" y="2305560"/>
            <a:ext cx="3810000" cy="369332"/>
          </a:xfrm>
          <a:prstGeom prst="rect">
            <a:avLst/>
          </a:prstGeom>
          <a:noFill/>
        </p:spPr>
        <p:txBody>
          <a:bodyPr wrap="square" rtlCol="0">
            <a:spAutoFit/>
          </a:bodyPr>
          <a:lstStyle/>
          <a:p>
            <a:r>
              <a:rPr lang="en-US" sz="1800" dirty="0" smtClean="0"/>
              <a:t>Alabama 3</a:t>
            </a:r>
            <a:r>
              <a:rPr lang="en-US" sz="1800" baseline="30000" dirty="0" smtClean="0"/>
              <a:t>rd</a:t>
            </a:r>
            <a:r>
              <a:rPr lang="en-US" sz="1800" dirty="0" smtClean="0"/>
              <a:t> in Nation in % growth</a:t>
            </a:r>
            <a:endParaRPr lang="en-US" sz="1800" dirty="0"/>
          </a:p>
        </p:txBody>
      </p:sp>
      <p:sp>
        <p:nvSpPr>
          <p:cNvPr id="8" name="TextBox 7"/>
          <p:cNvSpPr txBox="1"/>
          <p:nvPr/>
        </p:nvSpPr>
        <p:spPr>
          <a:xfrm>
            <a:off x="6477000" y="1921934"/>
            <a:ext cx="4724400" cy="646331"/>
          </a:xfrm>
          <a:prstGeom prst="rect">
            <a:avLst/>
          </a:prstGeom>
          <a:noFill/>
        </p:spPr>
        <p:txBody>
          <a:bodyPr wrap="square" rtlCol="0">
            <a:spAutoFit/>
          </a:bodyPr>
          <a:lstStyle/>
          <a:p>
            <a:pPr algn="ctr"/>
            <a:r>
              <a:rPr lang="en-US" sz="1800" dirty="0" smtClean="0"/>
              <a:t>Alabama 10</a:t>
            </a:r>
            <a:r>
              <a:rPr lang="en-US" sz="1800" baseline="30000" dirty="0" smtClean="0"/>
              <a:t>th</a:t>
            </a:r>
            <a:r>
              <a:rPr lang="en-US" sz="1800" dirty="0" smtClean="0"/>
              <a:t> in Nation in overall growth</a:t>
            </a:r>
          </a:p>
          <a:p>
            <a:pPr algn="ctr"/>
            <a:r>
              <a:rPr lang="en-US" sz="1800" dirty="0" smtClean="0"/>
              <a:t>(top-9 more heavily populated)</a:t>
            </a:r>
            <a:endParaRPr lang="en-US" sz="1800" dirty="0"/>
          </a:p>
        </p:txBody>
      </p:sp>
    </p:spTree>
    <p:extLst>
      <p:ext uri="{BB962C8B-B14F-4D97-AF65-F5344CB8AC3E}">
        <p14:creationId xmlns:p14="http://schemas.microsoft.com/office/powerpoint/2010/main" val="722738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NSF Projects – Tuskegee ECS Project</a:t>
            </a:r>
            <a:endParaRPr lang="en-US" dirty="0">
              <a:solidFill>
                <a:srgbClr val="C00000"/>
              </a:solidFill>
            </a:endParaRPr>
          </a:p>
        </p:txBody>
      </p:sp>
      <p:pic>
        <p:nvPicPr>
          <p:cNvPr id="4" name="Content Placeholder 3" descr="C:\Users\MAQ\Desktop\CS 10K 2016\Photos\ECS4 Alabama - Cop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656666" y="262574"/>
            <a:ext cx="3562004" cy="2323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744" y="2601221"/>
            <a:ext cx="2590256" cy="422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152400" y="1377157"/>
            <a:ext cx="8504266" cy="563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511175" lvl="1" indent="-279400"/>
            <a:r>
              <a:rPr lang="en-US" dirty="0" smtClean="0"/>
              <a:t>Recruit and prepare </a:t>
            </a:r>
            <a:r>
              <a:rPr lang="en-US" b="1" dirty="0" smtClean="0"/>
              <a:t>60</a:t>
            </a:r>
            <a:r>
              <a:rPr lang="en-US" dirty="0" smtClean="0"/>
              <a:t> </a:t>
            </a:r>
            <a:r>
              <a:rPr lang="en-US" b="1" dirty="0" smtClean="0"/>
              <a:t>high school teachers </a:t>
            </a:r>
            <a:r>
              <a:rPr lang="en-US" dirty="0" smtClean="0"/>
              <a:t>over 3 years in two cohorts and prepare </a:t>
            </a:r>
            <a:r>
              <a:rPr lang="en-US" b="1" dirty="0" smtClean="0"/>
              <a:t>2,500 students </a:t>
            </a:r>
            <a:r>
              <a:rPr lang="en-US" dirty="0" smtClean="0"/>
              <a:t>with ECS in Alabama’s Black Belt</a:t>
            </a:r>
          </a:p>
          <a:p>
            <a:pPr marL="682625" lvl="2" indent="-169863"/>
            <a:r>
              <a:rPr lang="en-US" sz="2800" dirty="0" smtClean="0"/>
              <a:t> 1 teacher per high school</a:t>
            </a:r>
          </a:p>
          <a:p>
            <a:pPr marL="682625" lvl="2" indent="-169863"/>
            <a:r>
              <a:rPr lang="en-US" sz="2800" dirty="0" smtClean="0"/>
              <a:t> Total Students: 556</a:t>
            </a:r>
          </a:p>
          <a:p>
            <a:pPr marL="682625" lvl="2" indent="-169863"/>
            <a:r>
              <a:rPr lang="en-US" sz="2800" dirty="0" smtClean="0"/>
              <a:t> Total Female Students: 264 (47%)</a:t>
            </a:r>
          </a:p>
          <a:p>
            <a:pPr marL="682625" lvl="2" indent="-169863"/>
            <a:r>
              <a:rPr lang="en-US" sz="2800" dirty="0" smtClean="0"/>
              <a:t> Total URM: 414 (74%)</a:t>
            </a:r>
          </a:p>
          <a:p>
            <a:pPr marL="330200" lvl="1" indent="-169863"/>
            <a:r>
              <a:rPr lang="en-US" dirty="0"/>
              <a:t>  </a:t>
            </a:r>
            <a:r>
              <a:rPr lang="en-US" dirty="0" smtClean="0"/>
              <a:t>Advantage</a:t>
            </a:r>
          </a:p>
          <a:p>
            <a:pPr marL="682625" lvl="2" indent="-169863"/>
            <a:r>
              <a:rPr lang="en-US" dirty="0"/>
              <a:t> </a:t>
            </a:r>
            <a:r>
              <a:rPr lang="en-US" dirty="0" smtClean="0"/>
              <a:t>More confidence on fidelity of course offering</a:t>
            </a:r>
          </a:p>
          <a:p>
            <a:pPr marL="515938" lvl="1" indent="-280988"/>
            <a:r>
              <a:rPr lang="en-US" dirty="0" smtClean="0"/>
              <a:t>Disadvantage</a:t>
            </a:r>
          </a:p>
          <a:p>
            <a:pPr marL="868363" lvl="2" indent="-280988"/>
            <a:r>
              <a:rPr lang="en-US" dirty="0" smtClean="0"/>
              <a:t>Does not reflect total ECS enrollment across state</a:t>
            </a:r>
          </a:p>
          <a:p>
            <a:pPr marL="1185863" lvl="3" indent="-280988"/>
            <a:r>
              <a:rPr lang="en-US" dirty="0" smtClean="0"/>
              <a:t>ALSDE reports 786 students; NSF project reports 556</a:t>
            </a:r>
          </a:p>
          <a:p>
            <a:pPr marL="1371600" lvl="3" indent="0">
              <a:buFont typeface="Wingdings" panose="05000000000000000000" pitchFamily="2" charset="2"/>
              <a:buNone/>
            </a:pPr>
            <a:endParaRPr lang="en-US" dirty="0" smtClean="0"/>
          </a:p>
          <a:p>
            <a:pPr marL="457200" lvl="1" indent="0">
              <a:buFont typeface="Wingdings" panose="05000000000000000000" pitchFamily="2" charset="2"/>
              <a:buNone/>
            </a:pPr>
            <a:endParaRPr lang="en-US" dirty="0"/>
          </a:p>
        </p:txBody>
      </p:sp>
    </p:spTree>
    <p:extLst>
      <p:ext uri="{BB962C8B-B14F-4D97-AF65-F5344CB8AC3E}">
        <p14:creationId xmlns:p14="http://schemas.microsoft.com/office/powerpoint/2010/main" val="1042466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AL State Department of Education (ALSDE)</a:t>
            </a:r>
            <a:endParaRPr lang="en-US" dirty="0">
              <a:solidFill>
                <a:srgbClr val="C00000"/>
              </a:solidFill>
            </a:endParaRPr>
          </a:p>
        </p:txBody>
      </p:sp>
      <p:sp>
        <p:nvSpPr>
          <p:cNvPr id="3" name="Content Placeholder 2"/>
          <p:cNvSpPr>
            <a:spLocks noGrp="1"/>
          </p:cNvSpPr>
          <p:nvPr>
            <p:ph idx="1"/>
          </p:nvPr>
        </p:nvSpPr>
        <p:spPr>
          <a:xfrm>
            <a:off x="304800" y="1219200"/>
            <a:ext cx="10972800" cy="4530725"/>
          </a:xfrm>
        </p:spPr>
        <p:txBody>
          <a:bodyPr/>
          <a:lstStyle/>
          <a:p>
            <a:r>
              <a:rPr lang="en-US" dirty="0" smtClean="0"/>
              <a:t>Query capability for all course codes across gender, URM identification, SES, and (limited) disabilities/special needs</a:t>
            </a:r>
          </a:p>
          <a:p>
            <a:r>
              <a:rPr lang="en-US" dirty="0" smtClean="0"/>
              <a:t>Disadvantage</a:t>
            </a:r>
          </a:p>
          <a:p>
            <a:pPr lvl="1"/>
            <a:r>
              <a:rPr lang="en-US" dirty="0" smtClean="0"/>
              <a:t>Tracking fidelity to course description across large state footprint</a:t>
            </a:r>
            <a:endParaRPr lang="en-US" dirty="0"/>
          </a:p>
        </p:txBody>
      </p:sp>
      <p:pic>
        <p:nvPicPr>
          <p:cNvPr id="5" name="Picture 4"/>
          <p:cNvPicPr>
            <a:picLocks noChangeAspect="1"/>
          </p:cNvPicPr>
          <p:nvPr/>
        </p:nvPicPr>
        <p:blipFill>
          <a:blip r:embed="rId2"/>
          <a:stretch>
            <a:fillRect/>
          </a:stretch>
        </p:blipFill>
        <p:spPr>
          <a:xfrm>
            <a:off x="2057400" y="3227750"/>
            <a:ext cx="7123876" cy="3582528"/>
          </a:xfrm>
          <a:prstGeom prst="rect">
            <a:avLst/>
          </a:prstGeom>
        </p:spPr>
      </p:pic>
    </p:spTree>
    <p:extLst>
      <p:ext uri="{BB962C8B-B14F-4D97-AF65-F5344CB8AC3E}">
        <p14:creationId xmlns:p14="http://schemas.microsoft.com/office/powerpoint/2010/main" val="305578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AL State Department of Education (ALSDE)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2400" y="1143000"/>
            <a:ext cx="11831541" cy="4876800"/>
          </a:xfrm>
          <a:prstGeom prst="rect">
            <a:avLst/>
          </a:prstGeom>
        </p:spPr>
      </p:pic>
    </p:spTree>
    <p:extLst>
      <p:ext uri="{BB962C8B-B14F-4D97-AF65-F5344CB8AC3E}">
        <p14:creationId xmlns:p14="http://schemas.microsoft.com/office/powerpoint/2010/main" val="64722234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Custom 2">
      <a:dk1>
        <a:srgbClr val="000000"/>
      </a:dk1>
      <a:lt1>
        <a:srgbClr val="FFFFFF"/>
      </a:lt1>
      <a:dk2>
        <a:srgbClr val="5F5F5F"/>
      </a:dk2>
      <a:lt2>
        <a:srgbClr val="5F5F5F"/>
      </a:lt2>
      <a:accent1>
        <a:srgbClr val="C00000"/>
      </a:accent1>
      <a:accent2>
        <a:srgbClr val="7F7F7F"/>
      </a:accent2>
      <a:accent3>
        <a:srgbClr val="FFFFFF"/>
      </a:accent3>
      <a:accent4>
        <a:srgbClr val="000000"/>
      </a:accent4>
      <a:accent5>
        <a:srgbClr val="E2CAAA"/>
      </a:accent5>
      <a:accent6>
        <a:srgbClr val="C00000"/>
      </a:accent6>
      <a:hlink>
        <a:srgbClr val="002060"/>
      </a:hlink>
      <a:folHlink>
        <a:srgbClr val="7030A0"/>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59780</TotalTime>
  <Words>649</Words>
  <Application>Microsoft Office PowerPoint</Application>
  <PresentationFormat>Widescreen</PresentationFormat>
  <Paragraphs>126</Paragraphs>
  <Slides>13</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Garamond</vt:lpstr>
      <vt:lpstr>Wingdings</vt:lpstr>
      <vt:lpstr>Custom Design</vt:lpstr>
      <vt:lpstr>Edge</vt:lpstr>
      <vt:lpstr>3_Edge</vt:lpstr>
      <vt:lpstr>Measuring BPC Results in Alabama</vt:lpstr>
      <vt:lpstr>PowerPoint Presentation</vt:lpstr>
      <vt:lpstr>How Alabama Defines and Measures BPC</vt:lpstr>
      <vt:lpstr>Informal – Teacher Self-Reporting</vt:lpstr>
      <vt:lpstr>College Board for AP CS Exam Scores</vt:lpstr>
      <vt:lpstr>From 2007 to 2017, and 2016 to 2017</vt:lpstr>
      <vt:lpstr>NSF Projects – Tuskegee ECS Project</vt:lpstr>
      <vt:lpstr>AL State Department of Education (ALSDE)</vt:lpstr>
      <vt:lpstr>AL State Department of Education (ALSDE)</vt:lpstr>
      <vt:lpstr>Measuring BPC Among Educators and Leaders</vt:lpstr>
      <vt:lpstr>Core Challenges in Measuring BPC</vt:lpstr>
      <vt:lpstr>Exceptionalities</vt:lpstr>
      <vt:lpstr>Special Education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Jeff</dc:creator>
  <cp:lastModifiedBy>Gray, Jeff</cp:lastModifiedBy>
  <cp:revision>211</cp:revision>
  <dcterms:modified xsi:type="dcterms:W3CDTF">2018-02-05T12:18:27Z</dcterms:modified>
</cp:coreProperties>
</file>