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6" r:id="rId2"/>
    <p:sldId id="301" r:id="rId3"/>
    <p:sldId id="287" r:id="rId4"/>
    <p:sldId id="276" r:id="rId5"/>
    <p:sldId id="272" r:id="rId6"/>
    <p:sldId id="264" r:id="rId7"/>
    <p:sldId id="288" r:id="rId8"/>
    <p:sldId id="278" r:id="rId9"/>
    <p:sldId id="302" r:id="rId10"/>
    <p:sldId id="285" r:id="rId11"/>
    <p:sldId id="267" r:id="rId12"/>
    <p:sldId id="304" r:id="rId13"/>
    <p:sldId id="269" r:id="rId14"/>
    <p:sldId id="305" r:id="rId15"/>
    <p:sldId id="299" r:id="rId16"/>
    <p:sldId id="259" r:id="rId17"/>
    <p:sldId id="268" r:id="rId18"/>
    <p:sldId id="295" r:id="rId19"/>
    <p:sldId id="297" r:id="rId20"/>
    <p:sldId id="303" r:id="rId21"/>
    <p:sldId id="293" r:id="rId22"/>
    <p:sldId id="298" r:id="rId23"/>
    <p:sldId id="294" r:id="rId24"/>
    <p:sldId id="274" r:id="rId25"/>
    <p:sldId id="275" r:id="rId26"/>
    <p:sldId id="300" r:id="rId27"/>
    <p:sldId id="29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0000"/>
    <a:srgbClr val="800000"/>
    <a:srgbClr val="700000"/>
    <a:srgbClr val="973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79290" autoAdjust="0"/>
  </p:normalViewPr>
  <p:slideViewPr>
    <p:cSldViewPr>
      <p:cViewPr varScale="1">
        <p:scale>
          <a:sx n="43" d="100"/>
          <a:sy n="43" d="100"/>
        </p:scale>
        <p:origin x="-758" y="-77"/>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B10F2-CF90-496A-B110-14B775B24A4B}" type="datetimeFigureOut">
              <a:rPr lang="en-US" smtClean="0"/>
              <a:pPr/>
              <a:t>4/5/2013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4028AB-67F2-47AB-95C0-0CE6C04229F6}" type="slidenum">
              <a:rPr lang="en-US" smtClean="0"/>
              <a:pPr/>
              <a:t>‹#›</a:t>
            </a:fld>
            <a:endParaRPr lang="en-US"/>
          </a:p>
        </p:txBody>
      </p:sp>
    </p:spTree>
    <p:extLst>
      <p:ext uri="{BB962C8B-B14F-4D97-AF65-F5344CB8AC3E}">
        <p14:creationId xmlns:p14="http://schemas.microsoft.com/office/powerpoint/2010/main" val="2758620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Hi, my name is Tarif Haque and I’m an undergraduate studying Computer Science at the University of Alabama. Today I will be giving a talk on a voice controlled cursor control solution myself, my research partner Emily Liang, and my adviser Dr. Jeff Gray studied. We call it the Adjustable Grid. </a:t>
            </a:r>
          </a:p>
        </p:txBody>
      </p:sp>
      <p:sp>
        <p:nvSpPr>
          <p:cNvPr id="4" name="Slide Number Placeholder 3"/>
          <p:cNvSpPr>
            <a:spLocks noGrp="1"/>
          </p:cNvSpPr>
          <p:nvPr>
            <p:ph type="sldNum" sz="quarter" idx="10"/>
          </p:nvPr>
        </p:nvSpPr>
        <p:spPr/>
        <p:txBody>
          <a:bodyPr/>
          <a:lstStyle/>
          <a:p>
            <a:fld id="{004028AB-67F2-47AB-95C0-0CE6C04229F6}" type="slidenum">
              <a:rPr lang="en-US" smtClean="0"/>
              <a:pPr/>
              <a:t>1</a:t>
            </a:fld>
            <a:endParaRPr lang="en-US"/>
          </a:p>
        </p:txBody>
      </p:sp>
    </p:spTree>
    <p:extLst>
      <p:ext uri="{BB962C8B-B14F-4D97-AF65-F5344CB8AC3E}">
        <p14:creationId xmlns:p14="http://schemas.microsoft.com/office/powerpoint/2010/main" val="2872139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4028AB-67F2-47AB-95C0-0CE6C04229F6}" type="slidenum">
              <a:rPr lang="en-US" smtClean="0"/>
              <a:pPr/>
              <a:t>10</a:t>
            </a:fld>
            <a:endParaRPr lang="en-US"/>
          </a:p>
        </p:txBody>
      </p:sp>
    </p:spTree>
    <p:extLst>
      <p:ext uri="{BB962C8B-B14F-4D97-AF65-F5344CB8AC3E}">
        <p14:creationId xmlns:p14="http://schemas.microsoft.com/office/powerpoint/2010/main" val="2343319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Unlike</a:t>
            </a:r>
            <a:r>
              <a:rPr lang="en-US" baseline="0" dirty="0" smtClean="0"/>
              <a:t> direction based systems, a grid based system moves the cursor to specific location on the screen and it is not dependent on the previous location of the cursor. To date, many of these grids have a standardized 3 x 3 grid. The “granularity” – or the extent of the grid divisions – has remained more or less the same.    </a:t>
            </a:r>
            <a:endParaRPr lang="en-US" dirty="0" smtClean="0"/>
          </a:p>
        </p:txBody>
      </p:sp>
      <p:sp>
        <p:nvSpPr>
          <p:cNvPr id="4" name="Slide Number Placeholder 3"/>
          <p:cNvSpPr>
            <a:spLocks noGrp="1"/>
          </p:cNvSpPr>
          <p:nvPr>
            <p:ph type="sldNum" sz="quarter" idx="10"/>
          </p:nvPr>
        </p:nvSpPr>
        <p:spPr/>
        <p:txBody>
          <a:bodyPr/>
          <a:lstStyle/>
          <a:p>
            <a:fld id="{004028AB-67F2-47AB-95C0-0CE6C04229F6}" type="slidenum">
              <a:rPr lang="en-US" smtClean="0"/>
              <a:pPr/>
              <a:t>11</a:t>
            </a:fld>
            <a:endParaRPr lang="en-US"/>
          </a:p>
        </p:txBody>
      </p:sp>
    </p:spTree>
    <p:extLst>
      <p:ext uri="{BB962C8B-B14F-4D97-AF65-F5344CB8AC3E}">
        <p14:creationId xmlns:p14="http://schemas.microsoft.com/office/powerpoint/2010/main" val="502668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Unlike</a:t>
            </a:r>
            <a:r>
              <a:rPr lang="en-US" baseline="0" dirty="0" smtClean="0"/>
              <a:t> direction based systems, a grid based system moves the cursor to specific location on the screen and it is not dependent on the previous location of the cursor. To date, many of these grids have a standardized 3 x 3 grid. The “granularity” – or the extent of the grid divisions – has remained more or less the same.    </a:t>
            </a:r>
            <a:endParaRPr lang="en-US" dirty="0" smtClean="0"/>
          </a:p>
        </p:txBody>
      </p:sp>
      <p:sp>
        <p:nvSpPr>
          <p:cNvPr id="4" name="Slide Number Placeholder 3"/>
          <p:cNvSpPr>
            <a:spLocks noGrp="1"/>
          </p:cNvSpPr>
          <p:nvPr>
            <p:ph type="sldNum" sz="quarter" idx="10"/>
          </p:nvPr>
        </p:nvSpPr>
        <p:spPr/>
        <p:txBody>
          <a:bodyPr/>
          <a:lstStyle/>
          <a:p>
            <a:fld id="{004028AB-67F2-47AB-95C0-0CE6C04229F6}" type="slidenum">
              <a:rPr lang="en-US" smtClean="0"/>
              <a:pPr/>
              <a:t>12</a:t>
            </a:fld>
            <a:endParaRPr lang="en-US"/>
          </a:p>
        </p:txBody>
      </p:sp>
    </p:spTree>
    <p:extLst>
      <p:ext uri="{BB962C8B-B14F-4D97-AF65-F5344CB8AC3E}">
        <p14:creationId xmlns:p14="http://schemas.microsoft.com/office/powerpoint/2010/main" val="502668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 Because the</a:t>
            </a:r>
            <a:r>
              <a:rPr lang="en-US" baseline="0" dirty="0" smtClean="0"/>
              <a:t> literature does not appear to touch on the subject of varying granularities, we implemented a grid of adjustable granularity on start-up in which the user specifies the grid-size they’d like to use.  </a:t>
            </a:r>
            <a:endParaRPr lang="en-US" dirty="0" smtClean="0"/>
          </a:p>
        </p:txBody>
      </p:sp>
      <p:sp>
        <p:nvSpPr>
          <p:cNvPr id="4" name="Slide Number Placeholder 3"/>
          <p:cNvSpPr>
            <a:spLocks noGrp="1"/>
          </p:cNvSpPr>
          <p:nvPr>
            <p:ph type="sldNum" sz="quarter" idx="10"/>
          </p:nvPr>
        </p:nvSpPr>
        <p:spPr/>
        <p:txBody>
          <a:bodyPr/>
          <a:lstStyle/>
          <a:p>
            <a:fld id="{004028AB-67F2-47AB-95C0-0CE6C04229F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 Because the</a:t>
            </a:r>
            <a:r>
              <a:rPr lang="en-US" baseline="0" dirty="0" smtClean="0"/>
              <a:t> literature does not appear to touch on the subject of varying granularities, we implemented a grid of adjustable granularity on start-up in which the user specifies the grid-size they’d like to use.  </a:t>
            </a:r>
            <a:endParaRPr lang="en-US" dirty="0" smtClean="0"/>
          </a:p>
        </p:txBody>
      </p:sp>
      <p:sp>
        <p:nvSpPr>
          <p:cNvPr id="4" name="Slide Number Placeholder 3"/>
          <p:cNvSpPr>
            <a:spLocks noGrp="1"/>
          </p:cNvSpPr>
          <p:nvPr>
            <p:ph type="sldNum" sz="quarter" idx="10"/>
          </p:nvPr>
        </p:nvSpPr>
        <p:spPr/>
        <p:txBody>
          <a:bodyPr/>
          <a:lstStyle/>
          <a:p>
            <a:fld id="{004028AB-67F2-47AB-95C0-0CE6C04229F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Adjustable Grid generates a grammar for each</a:t>
            </a:r>
            <a:r>
              <a:rPr lang="en-US" sz="1200" baseline="0" dirty="0" smtClean="0"/>
              <a:t> individual grid dynamically. </a:t>
            </a:r>
            <a:r>
              <a:rPr lang="en-US" sz="1200" dirty="0" smtClean="0"/>
              <a:t>If the user says “4” then “5” during the</a:t>
            </a:r>
            <a:r>
              <a:rPr lang="en-US" sz="1200" baseline="0" dirty="0" smtClean="0"/>
              <a:t> selection prompts</a:t>
            </a:r>
            <a:r>
              <a:rPr lang="en-US" sz="1200" dirty="0" smtClean="0"/>
              <a:t>, a 4x5 grid is painted on the screen. </a:t>
            </a:r>
            <a:r>
              <a:rPr lang="en-US" sz="1200" dirty="0" smtClean="0">
                <a:cs typeface="Times" pitchFamily="1" charset="0"/>
              </a:rPr>
              <a:t>Generating the vocabulary after the grid has been specified maximizes performance for each individual grid by limiting the number of speech commands that can be spoken and thereby reducing speech recognition errors.</a:t>
            </a:r>
            <a:endParaRPr lang="en-US" dirty="0"/>
          </a:p>
        </p:txBody>
      </p:sp>
      <p:sp>
        <p:nvSpPr>
          <p:cNvPr id="4" name="Slide Number Placeholder 3"/>
          <p:cNvSpPr>
            <a:spLocks noGrp="1"/>
          </p:cNvSpPr>
          <p:nvPr>
            <p:ph type="sldNum" sz="quarter" idx="10"/>
          </p:nvPr>
        </p:nvSpPr>
        <p:spPr/>
        <p:txBody>
          <a:bodyPr/>
          <a:lstStyle/>
          <a:p>
            <a:fld id="{004028AB-67F2-47AB-95C0-0CE6C04229F6}" type="slidenum">
              <a:rPr lang="en-US" smtClean="0"/>
              <a:pPr/>
              <a:t>15</a:t>
            </a:fld>
            <a:endParaRPr lang="en-US"/>
          </a:p>
        </p:txBody>
      </p:sp>
    </p:spTree>
    <p:extLst>
      <p:ext uri="{BB962C8B-B14F-4D97-AF65-F5344CB8AC3E}">
        <p14:creationId xmlns:p14="http://schemas.microsoft.com/office/powerpoint/2010/main" val="3539271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028AB-67F2-47AB-95C0-0CE6C04229F6}" type="slidenum">
              <a:rPr lang="en-US" smtClean="0"/>
              <a:pPr/>
              <a:t>16</a:t>
            </a:fld>
            <a:endParaRPr lang="en-US"/>
          </a:p>
        </p:txBody>
      </p:sp>
    </p:spTree>
    <p:extLst>
      <p:ext uri="{BB962C8B-B14F-4D97-AF65-F5344CB8AC3E}">
        <p14:creationId xmlns:p14="http://schemas.microsoft.com/office/powerpoint/2010/main" val="3539271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To our knowledge, no previous research compares grids of differing granularities for speech-based cursor control. Two comparison-based studies were designed and performed by the research team. </a:t>
            </a:r>
          </a:p>
          <a:p>
            <a:r>
              <a:rPr lang="en-US" sz="1200" dirty="0" smtClean="0"/>
              <a:t>- The first study evaluated the performance of pure-resolution grids (e.g. 2x2, 3x3, 4x4) against one another. </a:t>
            </a:r>
          </a:p>
          <a:p>
            <a:pPr marL="171450" indent="-171450">
              <a:buFontTx/>
              <a:buChar char="-"/>
            </a:pPr>
            <a:r>
              <a:rPr lang="en-US" sz="1200" dirty="0" smtClean="0"/>
              <a:t>The </a:t>
            </a:r>
            <a:r>
              <a:rPr lang="en-US" sz="1200" dirty="0" smtClean="0"/>
              <a:t>second study sought to investigate the potential of mixed resolution grids (e.g. 4x3) by comparing a 4x3 grid to the standard 3x3 grid</a:t>
            </a:r>
            <a:r>
              <a:rPr lang="en-US" sz="1200" dirty="0" smtClean="0"/>
              <a:t>.</a:t>
            </a:r>
          </a:p>
          <a:p>
            <a:pPr marL="171450" indent="-171450">
              <a:buFontTx/>
              <a:buChar char="-"/>
            </a:pPr>
            <a:r>
              <a:rPr lang="en-US" sz="1200" baseline="0" dirty="0" smtClean="0"/>
              <a:t>Our experimentation was informal!</a:t>
            </a:r>
            <a:endParaRPr lang="en-US" baseline="0" dirty="0" smtClean="0"/>
          </a:p>
        </p:txBody>
      </p:sp>
      <p:sp>
        <p:nvSpPr>
          <p:cNvPr id="4" name="Slide Number Placeholder 3"/>
          <p:cNvSpPr>
            <a:spLocks noGrp="1"/>
          </p:cNvSpPr>
          <p:nvPr>
            <p:ph type="sldNum" sz="quarter" idx="10"/>
          </p:nvPr>
        </p:nvSpPr>
        <p:spPr/>
        <p:txBody>
          <a:bodyPr/>
          <a:lstStyle/>
          <a:p>
            <a:fld id="{004028AB-67F2-47AB-95C0-0CE6C04229F6}" type="slidenum">
              <a:rPr lang="en-US" smtClean="0"/>
              <a:pPr/>
              <a:t>17</a:t>
            </a:fld>
            <a:endParaRPr lang="en-US"/>
          </a:p>
        </p:txBody>
      </p:sp>
    </p:spTree>
    <p:extLst>
      <p:ext uri="{BB962C8B-B14F-4D97-AF65-F5344CB8AC3E}">
        <p14:creationId xmlns:p14="http://schemas.microsoft.com/office/powerpoint/2010/main" val="2802549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a:pPr>
            <a:r>
              <a:rPr lang="en-US" sz="1200" dirty="0" smtClean="0"/>
              <a:t>Our results suggest an improvement for 5x5 and 6x6 pure-resolution grids. The 3x3 grid performed well on Machine 2, but not as well on Machine 1. The 5x5 and 6x6 grids, however, consistently performed well across both machines. Even with their increased vocabulary size, the 5x5 and 6x6 grids appear to work as well, if not better, than the 3x3 grid.</a:t>
            </a:r>
          </a:p>
          <a:p>
            <a:pPr algn="just">
              <a:defRPr/>
            </a:pPr>
            <a:endParaRPr lang="en-US" sz="1200" dirty="0" smtClean="0"/>
          </a:p>
          <a:p>
            <a:pPr algn="just">
              <a:defRPr/>
            </a:pPr>
            <a:r>
              <a:rPr lang="en-US" sz="1200" dirty="0" smtClean="0"/>
              <a:t>Across the experiments, the relatively high standard deviations for selection time suggest existing speech recognition tools continue to be unreliable. The 2x2 grid, with a small vocabulary of four words, appeared to be the only grid that consistently performed at error-free levels.</a:t>
            </a:r>
            <a:endParaRPr lang="en-US" baseline="0" dirty="0" smtClean="0"/>
          </a:p>
        </p:txBody>
      </p:sp>
      <p:sp>
        <p:nvSpPr>
          <p:cNvPr id="4" name="Slide Number Placeholder 3"/>
          <p:cNvSpPr>
            <a:spLocks noGrp="1"/>
          </p:cNvSpPr>
          <p:nvPr>
            <p:ph type="sldNum" sz="quarter" idx="10"/>
          </p:nvPr>
        </p:nvSpPr>
        <p:spPr/>
        <p:txBody>
          <a:bodyPr/>
          <a:lstStyle/>
          <a:p>
            <a:fld id="{004028AB-67F2-47AB-95C0-0CE6C04229F6}" type="slidenum">
              <a:rPr lang="en-US" smtClean="0"/>
              <a:pPr/>
              <a:t>18</a:t>
            </a:fld>
            <a:endParaRPr lang="en-US"/>
          </a:p>
        </p:txBody>
      </p:sp>
    </p:spTree>
    <p:extLst>
      <p:ext uri="{BB962C8B-B14F-4D97-AF65-F5344CB8AC3E}">
        <p14:creationId xmlns:p14="http://schemas.microsoft.com/office/powerpoint/2010/main" val="2802549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dirty="0" smtClean="0"/>
              <a:t>Our findings show clear potential for mixed-resolution grids. The 4x3 grid performed better, if not as well, as the 3x3 grid on multiple machines. On Machine I, the 4x3 grid performed significantly better than the 3x3 grid, with a 36% improvement in completion time at error-free levels. In addition, the low standard deviations of the 4x3 grid measurements compared to the 3x3 grid shed light on the grid’s reliability. </a:t>
            </a:r>
          </a:p>
        </p:txBody>
      </p:sp>
      <p:sp>
        <p:nvSpPr>
          <p:cNvPr id="4" name="Slide Number Placeholder 3"/>
          <p:cNvSpPr>
            <a:spLocks noGrp="1"/>
          </p:cNvSpPr>
          <p:nvPr>
            <p:ph type="sldNum" sz="quarter" idx="10"/>
          </p:nvPr>
        </p:nvSpPr>
        <p:spPr/>
        <p:txBody>
          <a:bodyPr/>
          <a:lstStyle/>
          <a:p>
            <a:fld id="{004028AB-67F2-47AB-95C0-0CE6C04229F6}" type="slidenum">
              <a:rPr lang="en-US" smtClean="0"/>
              <a:pPr/>
              <a:t>19</a:t>
            </a:fld>
            <a:endParaRPr lang="en-US"/>
          </a:p>
        </p:txBody>
      </p:sp>
    </p:spTree>
    <p:extLst>
      <p:ext uri="{BB962C8B-B14F-4D97-AF65-F5344CB8AC3E}">
        <p14:creationId xmlns:p14="http://schemas.microsoft.com/office/powerpoint/2010/main" val="2802549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talk about the Adjustable Grid,</a:t>
            </a:r>
            <a:r>
              <a:rPr lang="en-US" baseline="0" dirty="0" smtClean="0"/>
              <a:t> it’s important to address a preliminary motivation. Mouse control has become a necessity in most modern computer interactions and when traditional user interfaces are designed, the requirements of motor impaired users can often be overlooked. </a:t>
            </a:r>
            <a:endParaRPr lang="en-US" dirty="0" smtClean="0"/>
          </a:p>
        </p:txBody>
      </p:sp>
      <p:sp>
        <p:nvSpPr>
          <p:cNvPr id="4" name="Slide Number Placeholder 3"/>
          <p:cNvSpPr>
            <a:spLocks noGrp="1"/>
          </p:cNvSpPr>
          <p:nvPr>
            <p:ph type="sldNum" sz="quarter" idx="10"/>
          </p:nvPr>
        </p:nvSpPr>
        <p:spPr/>
        <p:txBody>
          <a:bodyPr/>
          <a:lstStyle/>
          <a:p>
            <a:fld id="{004028AB-67F2-47AB-95C0-0CE6C04229F6}" type="slidenum">
              <a:rPr lang="en-US" smtClean="0"/>
              <a:pPr/>
              <a:t>2</a:t>
            </a:fld>
            <a:endParaRPr lang="en-US"/>
          </a:p>
        </p:txBody>
      </p:sp>
    </p:spTree>
    <p:extLst>
      <p:ext uri="{BB962C8B-B14F-4D97-AF65-F5344CB8AC3E}">
        <p14:creationId xmlns:p14="http://schemas.microsoft.com/office/powerpoint/2010/main" val="2519713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 solution using two different </a:t>
            </a:r>
            <a:r>
              <a:rPr lang="en-US" sz="1200" b="0" i="0" u="none" strike="noStrike" kern="1200" baseline="0" smtClean="0">
                <a:solidFill>
                  <a:schemeClr val="tx1"/>
                </a:solidFill>
                <a:latin typeface="+mn-lt"/>
                <a:ea typeface="+mn-ea"/>
                <a:cs typeface="+mn-cs"/>
              </a:rPr>
              <a:t>granularities. </a:t>
            </a:r>
            <a:endParaRPr lang="en-US" sz="1200" b="0" i="0" u="none" strike="noStrike" kern="1200" baseline="0" dirty="0" smtClean="0">
              <a:solidFill>
                <a:schemeClr val="tx1"/>
              </a:solidFill>
              <a:latin typeface="+mn-lt"/>
              <a:ea typeface="+mn-ea"/>
              <a:cs typeface="+mn-cs"/>
            </a:endParaRPr>
          </a:p>
          <a:p>
            <a:pPr marL="171450" marR="0" indent="-171450" algn="just"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smtClean="0">
                <a:solidFill>
                  <a:schemeClr val="tx1"/>
                </a:solidFill>
                <a:latin typeface="+mn-lt"/>
                <a:ea typeface="+mn-ea"/>
                <a:cs typeface="+mn-cs"/>
              </a:rPr>
              <a:t>A 4x4 grid is used for the initial overlay.</a:t>
            </a:r>
          </a:p>
          <a:p>
            <a:pPr marL="171450" marR="0" indent="-171450" algn="just"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smtClean="0">
                <a:solidFill>
                  <a:schemeClr val="tx1"/>
                </a:solidFill>
                <a:latin typeface="+mn-lt"/>
                <a:ea typeface="+mn-ea"/>
                <a:cs typeface="+mn-cs"/>
              </a:rPr>
              <a:t>A 2x2 grid is used for subsequent drilling. </a:t>
            </a:r>
            <a:endParaRPr lang="en-US" sz="1200" b="0" dirty="0" smtClean="0"/>
          </a:p>
        </p:txBody>
      </p:sp>
      <p:sp>
        <p:nvSpPr>
          <p:cNvPr id="4" name="Slide Number Placeholder 3"/>
          <p:cNvSpPr>
            <a:spLocks noGrp="1"/>
          </p:cNvSpPr>
          <p:nvPr>
            <p:ph type="sldNum" sz="quarter" idx="10"/>
          </p:nvPr>
        </p:nvSpPr>
        <p:spPr/>
        <p:txBody>
          <a:bodyPr/>
          <a:lstStyle/>
          <a:p>
            <a:fld id="{004028AB-67F2-47AB-95C0-0CE6C04229F6}" type="slidenum">
              <a:rPr lang="en-US" smtClean="0"/>
              <a:pPr/>
              <a:t>20</a:t>
            </a:fld>
            <a:endParaRPr lang="en-US"/>
          </a:p>
        </p:txBody>
      </p:sp>
    </p:spTree>
    <p:extLst>
      <p:ext uri="{BB962C8B-B14F-4D97-AF65-F5344CB8AC3E}">
        <p14:creationId xmlns:p14="http://schemas.microsoft.com/office/powerpoint/2010/main" val="2802549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4028AB-67F2-47AB-95C0-0CE6C04229F6}" type="slidenum">
              <a:rPr lang="en-US" smtClean="0"/>
              <a:pPr/>
              <a:t>24</a:t>
            </a:fld>
            <a:endParaRPr lang="en-US"/>
          </a:p>
        </p:txBody>
      </p:sp>
    </p:spTree>
    <p:extLst>
      <p:ext uri="{BB962C8B-B14F-4D97-AF65-F5344CB8AC3E}">
        <p14:creationId xmlns:p14="http://schemas.microsoft.com/office/powerpoint/2010/main" val="1868466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4028AB-67F2-47AB-95C0-0CE6C04229F6}" type="slidenum">
              <a:rPr lang="en-US" smtClean="0"/>
              <a:pPr/>
              <a:t>25</a:t>
            </a:fld>
            <a:endParaRPr lang="en-US"/>
          </a:p>
        </p:txBody>
      </p:sp>
    </p:spTree>
    <p:extLst>
      <p:ext uri="{BB962C8B-B14F-4D97-AF65-F5344CB8AC3E}">
        <p14:creationId xmlns:p14="http://schemas.microsoft.com/office/powerpoint/2010/main" val="617295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explain how speech recognition works, we must first understand what speech actually is.  </a:t>
            </a:r>
          </a:p>
          <a:p>
            <a:endParaRPr lang="en-US" baseline="0" dirty="0" smtClean="0"/>
          </a:p>
          <a:p>
            <a:r>
              <a:rPr lang="en-US" baseline="0" dirty="0" smtClean="0"/>
              <a:t>When we think of speech, we think of words being made of </a:t>
            </a:r>
            <a:r>
              <a:rPr lang="en-US" baseline="0" dirty="0" err="1" smtClean="0"/>
              <a:t>subwords</a:t>
            </a:r>
            <a:r>
              <a:rPr lang="en-US" baseline="0" dirty="0" smtClean="0"/>
              <a:t>, like syllables, which in turn are built from phones, or sounds. In actuality, speech is much more dynamic and much less discrete. When we speak, we don’t usually pause between each word or syllable.  So, what is actually detected is a waveform, a graphic representation of the sound wave.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The recognizer takes this waveform, splits it into utterances by detecting silences, and then tries to recognize what’s being said in each utterance. When Sphinx detects a number being said, our system moves the cursor to that number on the grid.</a:t>
            </a:r>
            <a:endParaRPr lang="en-US" baseline="0" dirty="0" smtClean="0"/>
          </a:p>
        </p:txBody>
      </p:sp>
      <p:sp>
        <p:nvSpPr>
          <p:cNvPr id="4" name="Slide Number Placeholder 3"/>
          <p:cNvSpPr>
            <a:spLocks noGrp="1"/>
          </p:cNvSpPr>
          <p:nvPr>
            <p:ph type="sldNum" sz="quarter" idx="10"/>
          </p:nvPr>
        </p:nvSpPr>
        <p:spPr/>
        <p:txBody>
          <a:bodyPr/>
          <a:lstStyle/>
          <a:p>
            <a:fld id="{004028AB-67F2-47AB-95C0-0CE6C04229F6}" type="slidenum">
              <a:rPr lang="en-US" smtClean="0"/>
              <a:pPr/>
              <a:t>26</a:t>
            </a:fld>
            <a:endParaRPr lang="en-US"/>
          </a:p>
        </p:txBody>
      </p:sp>
    </p:spTree>
    <p:extLst>
      <p:ext uri="{BB962C8B-B14F-4D97-AF65-F5344CB8AC3E}">
        <p14:creationId xmlns:p14="http://schemas.microsoft.com/office/powerpoint/2010/main" val="2802549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4028AB-67F2-47AB-95C0-0CE6C04229F6}" type="slidenum">
              <a:rPr lang="en-US" smtClean="0"/>
              <a:pPr/>
              <a:t>27</a:t>
            </a:fld>
            <a:endParaRPr lang="en-US"/>
          </a:p>
        </p:txBody>
      </p:sp>
    </p:spTree>
    <p:extLst>
      <p:ext uri="{BB962C8B-B14F-4D97-AF65-F5344CB8AC3E}">
        <p14:creationId xmlns:p14="http://schemas.microsoft.com/office/powerpoint/2010/main" val="3399345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talk about the Adjustable Grid,</a:t>
            </a:r>
            <a:r>
              <a:rPr lang="en-US" baseline="0" dirty="0" smtClean="0"/>
              <a:t> it’s important to address a preliminary motivation. Mouse control has become a necessity in most modern computer interactions and when traditional user interfaces are designed, the requirements of motor impaired users can often be overlooked. </a:t>
            </a:r>
            <a:endParaRPr lang="en-US" dirty="0" smtClean="0"/>
          </a:p>
        </p:txBody>
      </p:sp>
      <p:sp>
        <p:nvSpPr>
          <p:cNvPr id="4" name="Slide Number Placeholder 3"/>
          <p:cNvSpPr>
            <a:spLocks noGrp="1"/>
          </p:cNvSpPr>
          <p:nvPr>
            <p:ph type="sldNum" sz="quarter" idx="10"/>
          </p:nvPr>
        </p:nvSpPr>
        <p:spPr/>
        <p:txBody>
          <a:bodyPr/>
          <a:lstStyle/>
          <a:p>
            <a:fld id="{004028AB-67F2-47AB-95C0-0CE6C04229F6}" type="slidenum">
              <a:rPr lang="en-US" smtClean="0"/>
              <a:pPr/>
              <a:t>3</a:t>
            </a:fld>
            <a:endParaRPr lang="en-US"/>
          </a:p>
        </p:txBody>
      </p:sp>
    </p:spTree>
    <p:extLst>
      <p:ext uri="{BB962C8B-B14F-4D97-AF65-F5344CB8AC3E}">
        <p14:creationId xmlns:p14="http://schemas.microsoft.com/office/powerpoint/2010/main" val="2519713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a:t>
            </a:r>
            <a:r>
              <a:rPr lang="en-US" baseline="0" dirty="0" smtClean="0"/>
              <a:t>motor impairment can be defined as a loss or abnormality of body structure or function. This may include a loss of muscle power, reduced joint mobility, uncontrolled muscle activity (like tremors), or the absence of a limb, either literal or psychological.  In our context, we are interested in those impairments that reduce an individual’s ability to manipulate a traditional mouse and keyboard.</a:t>
            </a:r>
            <a:endParaRPr lang="en-US" dirty="0"/>
          </a:p>
        </p:txBody>
      </p:sp>
      <p:sp>
        <p:nvSpPr>
          <p:cNvPr id="4" name="Slide Number Placeholder 3"/>
          <p:cNvSpPr>
            <a:spLocks noGrp="1"/>
          </p:cNvSpPr>
          <p:nvPr>
            <p:ph type="sldNum" sz="quarter" idx="10"/>
          </p:nvPr>
        </p:nvSpPr>
        <p:spPr/>
        <p:txBody>
          <a:bodyPr/>
          <a:lstStyle/>
          <a:p>
            <a:fld id="{004028AB-67F2-47AB-95C0-0CE6C04229F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en-US" baseline="0" dirty="0" smtClean="0"/>
              <a:t> hands-free, speech based system provides an alternative to mouse-based cursor control. As we will see some systems have already been developed. </a:t>
            </a:r>
            <a:r>
              <a:rPr lang="en-US" baseline="0" dirty="0" smtClean="0"/>
              <a:t>Inexpensive and require no external equipment to facilitate</a:t>
            </a:r>
            <a:endParaRPr lang="en-US" dirty="0" smtClean="0"/>
          </a:p>
        </p:txBody>
      </p:sp>
      <p:sp>
        <p:nvSpPr>
          <p:cNvPr id="4" name="Slide Number Placeholder 3"/>
          <p:cNvSpPr>
            <a:spLocks noGrp="1"/>
          </p:cNvSpPr>
          <p:nvPr>
            <p:ph type="sldNum" sz="quarter" idx="10"/>
          </p:nvPr>
        </p:nvSpPr>
        <p:spPr/>
        <p:txBody>
          <a:bodyPr/>
          <a:lstStyle/>
          <a:p>
            <a:fld id="{004028AB-67F2-47AB-95C0-0CE6C04229F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Currently, there are two main Speech-based control systems on the market: Dragon Naturally Speaking and Windows Speech Recognition.</a:t>
            </a:r>
            <a:endParaRPr lang="en-US" dirty="0"/>
          </a:p>
        </p:txBody>
      </p:sp>
      <p:sp>
        <p:nvSpPr>
          <p:cNvPr id="4" name="Slide Number Placeholder 3"/>
          <p:cNvSpPr>
            <a:spLocks noGrp="1"/>
          </p:cNvSpPr>
          <p:nvPr>
            <p:ph type="sldNum" sz="quarter" idx="10"/>
          </p:nvPr>
        </p:nvSpPr>
        <p:spPr/>
        <p:txBody>
          <a:bodyPr/>
          <a:lstStyle/>
          <a:p>
            <a:fld id="{004028AB-67F2-47AB-95C0-0CE6C04229F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Comprehensive Speech Control system must give the user the a mouse and keyboard replacement. Replacing a keyboard with speech is very natural, and existing speech recognition software, like Dragon Naturally Speaking, has near-perfect dictation accuracy.</a:t>
            </a:r>
          </a:p>
          <a:p>
            <a:endParaRPr lang="en-US" baseline="0" dirty="0" smtClean="0"/>
          </a:p>
          <a:p>
            <a:r>
              <a:rPr lang="en-US" baseline="0" dirty="0" smtClean="0"/>
              <a:t>Cursor control, on the other hand, is not as naturally mapped to speech as dictation.  Dictation involves converting speech to text, which is then displayed, while cursor control involves a visual aspect on top of speech recognition. So, it requires another mechanism in order to facilitate it.  Within the realm of speech-based systems, cursor control solutions have diverged into two main mechanisms: target-based solutions and direction-based solutions, which we will discuss in further detail.</a:t>
            </a:r>
            <a:endParaRPr lang="en-US" dirty="0"/>
          </a:p>
        </p:txBody>
      </p:sp>
      <p:sp>
        <p:nvSpPr>
          <p:cNvPr id="4" name="Slide Number Placeholder 3"/>
          <p:cNvSpPr>
            <a:spLocks noGrp="1"/>
          </p:cNvSpPr>
          <p:nvPr>
            <p:ph type="sldNum" sz="quarter" idx="10"/>
          </p:nvPr>
        </p:nvSpPr>
        <p:spPr/>
        <p:txBody>
          <a:bodyPr/>
          <a:lstStyle/>
          <a:p>
            <a:fld id="{004028AB-67F2-47AB-95C0-0CE6C04229F6}" type="slidenum">
              <a:rPr lang="en-US" smtClean="0"/>
              <a:pPr/>
              <a:t>7</a:t>
            </a:fld>
            <a:endParaRPr lang="en-US"/>
          </a:p>
        </p:txBody>
      </p:sp>
    </p:spTree>
    <p:extLst>
      <p:ext uri="{BB962C8B-B14F-4D97-AF65-F5344CB8AC3E}">
        <p14:creationId xmlns:p14="http://schemas.microsoft.com/office/powerpoint/2010/main" val="1572300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Direction</a:t>
            </a:r>
            <a:r>
              <a:rPr lang="en-US" baseline="0" dirty="0" smtClean="0"/>
              <a:t>-based systems involve a dependence on the cursor’s current location.  The two means of directional cursor movement are discrete and continuous. In the discrete approach, the mouse ‘listens’ to directional commands with a defined distance of movement, for example 2 inches or 5 centimeters, and moves the cursor accordingly.  With the continuous approach, the user specifies the desired direction, and the cursor moves in that direction until a ‘stop’ command is recognized. </a:t>
            </a:r>
          </a:p>
        </p:txBody>
      </p:sp>
      <p:sp>
        <p:nvSpPr>
          <p:cNvPr id="4" name="Slide Number Placeholder 3"/>
          <p:cNvSpPr>
            <a:spLocks noGrp="1"/>
          </p:cNvSpPr>
          <p:nvPr>
            <p:ph type="sldNum" sz="quarter" idx="10"/>
          </p:nvPr>
        </p:nvSpPr>
        <p:spPr/>
        <p:txBody>
          <a:bodyPr/>
          <a:lstStyle/>
          <a:p>
            <a:fld id="{004028AB-67F2-47AB-95C0-0CE6C04229F6}" type="slidenum">
              <a:rPr lang="en-US" smtClean="0"/>
              <a:pPr/>
              <a:t>8</a:t>
            </a:fld>
            <a:endParaRPr lang="en-US"/>
          </a:p>
        </p:txBody>
      </p:sp>
    </p:spTree>
    <p:extLst>
      <p:ext uri="{BB962C8B-B14F-4D97-AF65-F5344CB8AC3E}">
        <p14:creationId xmlns:p14="http://schemas.microsoft.com/office/powerpoint/2010/main" val="2921174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Direction</a:t>
            </a:r>
            <a:r>
              <a:rPr lang="en-US" baseline="0" dirty="0" smtClean="0"/>
              <a:t>-based systems involve a dependence on the cursor’s current location.  The two means of directional cursor movement are discrete and continuous. In the discrete approach, the mouse ‘listens’ to directional commands with a defined distance of movement, for example 2 inches or 5 centimeters, and moves the cursor accordingly.  With the continuous approach, the user specifies the desired direction, and the cursor moves in that direction until a ‘stop’ command is recognized. </a:t>
            </a:r>
          </a:p>
        </p:txBody>
      </p:sp>
      <p:sp>
        <p:nvSpPr>
          <p:cNvPr id="4" name="Slide Number Placeholder 3"/>
          <p:cNvSpPr>
            <a:spLocks noGrp="1"/>
          </p:cNvSpPr>
          <p:nvPr>
            <p:ph type="sldNum" sz="quarter" idx="10"/>
          </p:nvPr>
        </p:nvSpPr>
        <p:spPr/>
        <p:txBody>
          <a:bodyPr/>
          <a:lstStyle/>
          <a:p>
            <a:fld id="{004028AB-67F2-47AB-95C0-0CE6C04229F6}" type="slidenum">
              <a:rPr lang="en-US" smtClean="0"/>
              <a:pPr/>
              <a:t>9</a:t>
            </a:fld>
            <a:endParaRPr lang="en-US"/>
          </a:p>
        </p:txBody>
      </p:sp>
    </p:spTree>
    <p:extLst>
      <p:ext uri="{BB962C8B-B14F-4D97-AF65-F5344CB8AC3E}">
        <p14:creationId xmlns:p14="http://schemas.microsoft.com/office/powerpoint/2010/main" val="2921174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F0330F-7AF6-4C10-BAD8-667073530C4C}" type="datetime4">
              <a:rPr lang="en-US" smtClean="0"/>
              <a:t>April 5, 2013</a:t>
            </a:fld>
            <a:endParaRPr lang="en-US"/>
          </a:p>
        </p:txBody>
      </p:sp>
      <p:sp>
        <p:nvSpPr>
          <p:cNvPr id="5" name="Footer Placeholder 4"/>
          <p:cNvSpPr>
            <a:spLocks noGrp="1"/>
          </p:cNvSpPr>
          <p:nvPr>
            <p:ph type="ftr" sz="quarter" idx="11"/>
          </p:nvPr>
        </p:nvSpPr>
        <p:spPr/>
        <p:txBody>
          <a:bodyPr/>
          <a:lstStyle/>
          <a:p>
            <a:r>
              <a:rPr lang="fr-FR" smtClean="0"/>
              <a:t>ACMSE ‘13 - Haque, Liang, Gray</a:t>
            </a:r>
            <a:endParaRPr lang="en-US" dirty="0"/>
          </a:p>
        </p:txBody>
      </p:sp>
      <p:sp>
        <p:nvSpPr>
          <p:cNvPr id="6" name="Slide Number Placeholder 5"/>
          <p:cNvSpPr>
            <a:spLocks noGrp="1"/>
          </p:cNvSpPr>
          <p:nvPr>
            <p:ph type="sldNum" sz="quarter" idx="12"/>
          </p:nvPr>
        </p:nvSpPr>
        <p:spPr/>
        <p:txBody>
          <a:bodyPr/>
          <a:lstStyle/>
          <a:p>
            <a:fld id="{283DF338-2ABC-4E1D-ADDE-3E570005A87E}" type="slidenum">
              <a:rPr lang="en-US" smtClean="0"/>
              <a:pPr/>
              <a:t>‹#›</a:t>
            </a:fld>
            <a:endParaRPr lang="en-US"/>
          </a:p>
        </p:txBody>
      </p:sp>
    </p:spTree>
    <p:extLst>
      <p:ext uri="{BB962C8B-B14F-4D97-AF65-F5344CB8AC3E}">
        <p14:creationId xmlns:p14="http://schemas.microsoft.com/office/powerpoint/2010/main" val="22912371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5526AD-9C16-4AB2-9BAC-AEB8A7B0DFF9}" type="datetime4">
              <a:rPr lang="en-US" smtClean="0"/>
              <a:t>April 5, 2013</a:t>
            </a:fld>
            <a:endParaRPr lang="en-US"/>
          </a:p>
        </p:txBody>
      </p:sp>
      <p:sp>
        <p:nvSpPr>
          <p:cNvPr id="5" name="Footer Placeholder 4"/>
          <p:cNvSpPr>
            <a:spLocks noGrp="1"/>
          </p:cNvSpPr>
          <p:nvPr>
            <p:ph type="ftr" sz="quarter" idx="11"/>
          </p:nvPr>
        </p:nvSpPr>
        <p:spPr/>
        <p:txBody>
          <a:bodyPr/>
          <a:lstStyle/>
          <a:p>
            <a:r>
              <a:rPr lang="fr-FR" smtClean="0"/>
              <a:t>ACMSE ‘13 - Haque, Liang, Gray</a:t>
            </a:r>
            <a:endParaRPr lang="en-US" dirty="0"/>
          </a:p>
        </p:txBody>
      </p:sp>
      <p:sp>
        <p:nvSpPr>
          <p:cNvPr id="6" name="Slide Number Placeholder 5"/>
          <p:cNvSpPr>
            <a:spLocks noGrp="1"/>
          </p:cNvSpPr>
          <p:nvPr>
            <p:ph type="sldNum" sz="quarter" idx="12"/>
          </p:nvPr>
        </p:nvSpPr>
        <p:spPr/>
        <p:txBody>
          <a:bodyPr/>
          <a:lstStyle/>
          <a:p>
            <a:fld id="{283DF338-2ABC-4E1D-ADDE-3E570005A87E}" type="slidenum">
              <a:rPr lang="en-US" smtClean="0"/>
              <a:pPr/>
              <a:t>‹#›</a:t>
            </a:fld>
            <a:endParaRPr lang="en-US"/>
          </a:p>
        </p:txBody>
      </p:sp>
    </p:spTree>
    <p:extLst>
      <p:ext uri="{BB962C8B-B14F-4D97-AF65-F5344CB8AC3E}">
        <p14:creationId xmlns:p14="http://schemas.microsoft.com/office/powerpoint/2010/main" val="91870232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95AAE5-0533-4144-80B0-EEC81450CAC9}" type="datetime4">
              <a:rPr lang="en-US" smtClean="0"/>
              <a:t>April 5, 2013</a:t>
            </a:fld>
            <a:endParaRPr lang="en-US"/>
          </a:p>
        </p:txBody>
      </p:sp>
      <p:sp>
        <p:nvSpPr>
          <p:cNvPr id="5" name="Footer Placeholder 4"/>
          <p:cNvSpPr>
            <a:spLocks noGrp="1"/>
          </p:cNvSpPr>
          <p:nvPr>
            <p:ph type="ftr" sz="quarter" idx="11"/>
          </p:nvPr>
        </p:nvSpPr>
        <p:spPr/>
        <p:txBody>
          <a:bodyPr/>
          <a:lstStyle/>
          <a:p>
            <a:r>
              <a:rPr lang="fr-FR" smtClean="0"/>
              <a:t>ACMSE ‘13 - Haque, Liang, Gray</a:t>
            </a:r>
            <a:endParaRPr lang="en-US" dirty="0"/>
          </a:p>
        </p:txBody>
      </p:sp>
      <p:sp>
        <p:nvSpPr>
          <p:cNvPr id="6" name="Slide Number Placeholder 5"/>
          <p:cNvSpPr>
            <a:spLocks noGrp="1"/>
          </p:cNvSpPr>
          <p:nvPr>
            <p:ph type="sldNum" sz="quarter" idx="12"/>
          </p:nvPr>
        </p:nvSpPr>
        <p:spPr/>
        <p:txBody>
          <a:bodyPr/>
          <a:lstStyle/>
          <a:p>
            <a:fld id="{283DF338-2ABC-4E1D-ADDE-3E570005A87E}" type="slidenum">
              <a:rPr lang="en-US" smtClean="0"/>
              <a:pPr/>
              <a:t>‹#›</a:t>
            </a:fld>
            <a:endParaRPr lang="en-US"/>
          </a:p>
        </p:txBody>
      </p:sp>
    </p:spTree>
    <p:extLst>
      <p:ext uri="{BB962C8B-B14F-4D97-AF65-F5344CB8AC3E}">
        <p14:creationId xmlns:p14="http://schemas.microsoft.com/office/powerpoint/2010/main" val="236988519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A6BF32-35F8-4ACE-8CA6-8B66C81F094E}" type="datetime4">
              <a:rPr lang="en-US" smtClean="0"/>
              <a:t>April 5, 2013</a:t>
            </a:fld>
            <a:endParaRPr lang="en-US"/>
          </a:p>
        </p:txBody>
      </p:sp>
      <p:sp>
        <p:nvSpPr>
          <p:cNvPr id="5" name="Footer Placeholder 4"/>
          <p:cNvSpPr>
            <a:spLocks noGrp="1"/>
          </p:cNvSpPr>
          <p:nvPr>
            <p:ph type="ftr" sz="quarter" idx="11"/>
          </p:nvPr>
        </p:nvSpPr>
        <p:spPr/>
        <p:txBody>
          <a:bodyPr/>
          <a:lstStyle/>
          <a:p>
            <a:r>
              <a:rPr lang="fr-FR" smtClean="0"/>
              <a:t>ACMSE ‘13 - Haque, Liang, Gray</a:t>
            </a:r>
            <a:endParaRPr lang="en-US" dirty="0"/>
          </a:p>
        </p:txBody>
      </p:sp>
      <p:sp>
        <p:nvSpPr>
          <p:cNvPr id="6" name="Slide Number Placeholder 5"/>
          <p:cNvSpPr>
            <a:spLocks noGrp="1"/>
          </p:cNvSpPr>
          <p:nvPr>
            <p:ph type="sldNum" sz="quarter" idx="12"/>
          </p:nvPr>
        </p:nvSpPr>
        <p:spPr/>
        <p:txBody>
          <a:bodyPr/>
          <a:lstStyle/>
          <a:p>
            <a:fld id="{283DF338-2ABC-4E1D-ADDE-3E570005A87E}" type="slidenum">
              <a:rPr lang="en-US" smtClean="0"/>
              <a:pPr/>
              <a:t>‹#›</a:t>
            </a:fld>
            <a:endParaRPr lang="en-US"/>
          </a:p>
        </p:txBody>
      </p:sp>
    </p:spTree>
    <p:extLst>
      <p:ext uri="{BB962C8B-B14F-4D97-AF65-F5344CB8AC3E}">
        <p14:creationId xmlns:p14="http://schemas.microsoft.com/office/powerpoint/2010/main" val="179107821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D3DC20-C9F4-44F5-A3ED-FF0A464A3E8E}" type="datetime4">
              <a:rPr lang="en-US" smtClean="0"/>
              <a:t>April 5, 2013</a:t>
            </a:fld>
            <a:endParaRPr lang="en-US"/>
          </a:p>
        </p:txBody>
      </p:sp>
      <p:sp>
        <p:nvSpPr>
          <p:cNvPr id="5" name="Footer Placeholder 4"/>
          <p:cNvSpPr>
            <a:spLocks noGrp="1"/>
          </p:cNvSpPr>
          <p:nvPr>
            <p:ph type="ftr" sz="quarter" idx="11"/>
          </p:nvPr>
        </p:nvSpPr>
        <p:spPr/>
        <p:txBody>
          <a:bodyPr/>
          <a:lstStyle/>
          <a:p>
            <a:r>
              <a:rPr lang="fr-FR" smtClean="0"/>
              <a:t>ACMSE ‘13 - Haque, Liang, Gray</a:t>
            </a:r>
            <a:endParaRPr lang="en-US" dirty="0"/>
          </a:p>
        </p:txBody>
      </p:sp>
      <p:sp>
        <p:nvSpPr>
          <p:cNvPr id="6" name="Slide Number Placeholder 5"/>
          <p:cNvSpPr>
            <a:spLocks noGrp="1"/>
          </p:cNvSpPr>
          <p:nvPr>
            <p:ph type="sldNum" sz="quarter" idx="12"/>
          </p:nvPr>
        </p:nvSpPr>
        <p:spPr/>
        <p:txBody>
          <a:bodyPr/>
          <a:lstStyle/>
          <a:p>
            <a:fld id="{283DF338-2ABC-4E1D-ADDE-3E570005A87E}" type="slidenum">
              <a:rPr lang="en-US" smtClean="0"/>
              <a:pPr/>
              <a:t>‹#›</a:t>
            </a:fld>
            <a:endParaRPr lang="en-US"/>
          </a:p>
        </p:txBody>
      </p:sp>
    </p:spTree>
    <p:extLst>
      <p:ext uri="{BB962C8B-B14F-4D97-AF65-F5344CB8AC3E}">
        <p14:creationId xmlns:p14="http://schemas.microsoft.com/office/powerpoint/2010/main" val="247914719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61EF34-B074-4CD1-9F61-ED85ACD1D189}" type="datetime4">
              <a:rPr lang="en-US" smtClean="0"/>
              <a:t>April 5, 2013</a:t>
            </a:fld>
            <a:endParaRPr lang="en-US"/>
          </a:p>
        </p:txBody>
      </p:sp>
      <p:sp>
        <p:nvSpPr>
          <p:cNvPr id="6" name="Footer Placeholder 5"/>
          <p:cNvSpPr>
            <a:spLocks noGrp="1"/>
          </p:cNvSpPr>
          <p:nvPr>
            <p:ph type="ftr" sz="quarter" idx="11"/>
          </p:nvPr>
        </p:nvSpPr>
        <p:spPr/>
        <p:txBody>
          <a:bodyPr/>
          <a:lstStyle/>
          <a:p>
            <a:r>
              <a:rPr lang="fr-FR" smtClean="0"/>
              <a:t>ACMSE ‘13 - Haque, Liang, Gray</a:t>
            </a:r>
            <a:endParaRPr lang="en-US" dirty="0"/>
          </a:p>
        </p:txBody>
      </p:sp>
      <p:sp>
        <p:nvSpPr>
          <p:cNvPr id="7" name="Slide Number Placeholder 6"/>
          <p:cNvSpPr>
            <a:spLocks noGrp="1"/>
          </p:cNvSpPr>
          <p:nvPr>
            <p:ph type="sldNum" sz="quarter" idx="12"/>
          </p:nvPr>
        </p:nvSpPr>
        <p:spPr/>
        <p:txBody>
          <a:bodyPr/>
          <a:lstStyle/>
          <a:p>
            <a:fld id="{283DF338-2ABC-4E1D-ADDE-3E570005A87E}" type="slidenum">
              <a:rPr lang="en-US" smtClean="0"/>
              <a:pPr/>
              <a:t>‹#›</a:t>
            </a:fld>
            <a:endParaRPr lang="en-US"/>
          </a:p>
        </p:txBody>
      </p:sp>
    </p:spTree>
    <p:extLst>
      <p:ext uri="{BB962C8B-B14F-4D97-AF65-F5344CB8AC3E}">
        <p14:creationId xmlns:p14="http://schemas.microsoft.com/office/powerpoint/2010/main" val="357465640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9C4936-102D-40CB-875F-48DD80ACFC00}" type="datetime4">
              <a:rPr lang="en-US" smtClean="0"/>
              <a:t>April 5, 2013</a:t>
            </a:fld>
            <a:endParaRPr lang="en-US"/>
          </a:p>
        </p:txBody>
      </p:sp>
      <p:sp>
        <p:nvSpPr>
          <p:cNvPr id="8" name="Footer Placeholder 7"/>
          <p:cNvSpPr>
            <a:spLocks noGrp="1"/>
          </p:cNvSpPr>
          <p:nvPr>
            <p:ph type="ftr" sz="quarter" idx="11"/>
          </p:nvPr>
        </p:nvSpPr>
        <p:spPr/>
        <p:txBody>
          <a:bodyPr/>
          <a:lstStyle/>
          <a:p>
            <a:r>
              <a:rPr lang="fr-FR" smtClean="0"/>
              <a:t>ACMSE ‘13 - Haque, Liang, Gray</a:t>
            </a:r>
            <a:endParaRPr lang="en-US" dirty="0"/>
          </a:p>
        </p:txBody>
      </p:sp>
      <p:sp>
        <p:nvSpPr>
          <p:cNvPr id="9" name="Slide Number Placeholder 8"/>
          <p:cNvSpPr>
            <a:spLocks noGrp="1"/>
          </p:cNvSpPr>
          <p:nvPr>
            <p:ph type="sldNum" sz="quarter" idx="12"/>
          </p:nvPr>
        </p:nvSpPr>
        <p:spPr/>
        <p:txBody>
          <a:bodyPr/>
          <a:lstStyle/>
          <a:p>
            <a:fld id="{283DF338-2ABC-4E1D-ADDE-3E570005A87E}" type="slidenum">
              <a:rPr lang="en-US" smtClean="0"/>
              <a:pPr/>
              <a:t>‹#›</a:t>
            </a:fld>
            <a:endParaRPr lang="en-US"/>
          </a:p>
        </p:txBody>
      </p:sp>
    </p:spTree>
    <p:extLst>
      <p:ext uri="{BB962C8B-B14F-4D97-AF65-F5344CB8AC3E}">
        <p14:creationId xmlns:p14="http://schemas.microsoft.com/office/powerpoint/2010/main" val="2480408131"/>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0B87AB-B39A-4906-9F3F-949D5CA2CFAC}" type="datetime4">
              <a:rPr lang="en-US" smtClean="0"/>
              <a:t>April 5, 2013</a:t>
            </a:fld>
            <a:endParaRPr lang="en-US"/>
          </a:p>
        </p:txBody>
      </p:sp>
      <p:sp>
        <p:nvSpPr>
          <p:cNvPr id="4" name="Footer Placeholder 3"/>
          <p:cNvSpPr>
            <a:spLocks noGrp="1"/>
          </p:cNvSpPr>
          <p:nvPr>
            <p:ph type="ftr" sz="quarter" idx="11"/>
          </p:nvPr>
        </p:nvSpPr>
        <p:spPr/>
        <p:txBody>
          <a:bodyPr/>
          <a:lstStyle/>
          <a:p>
            <a:r>
              <a:rPr lang="fr-FR" smtClean="0"/>
              <a:t>ACMSE ‘13 - Haque, Liang, Gray</a:t>
            </a:r>
            <a:endParaRPr lang="en-US" dirty="0"/>
          </a:p>
        </p:txBody>
      </p:sp>
      <p:sp>
        <p:nvSpPr>
          <p:cNvPr id="5" name="Slide Number Placeholder 4"/>
          <p:cNvSpPr>
            <a:spLocks noGrp="1"/>
          </p:cNvSpPr>
          <p:nvPr>
            <p:ph type="sldNum" sz="quarter" idx="12"/>
          </p:nvPr>
        </p:nvSpPr>
        <p:spPr/>
        <p:txBody>
          <a:bodyPr/>
          <a:lstStyle/>
          <a:p>
            <a:fld id="{283DF338-2ABC-4E1D-ADDE-3E570005A87E}" type="slidenum">
              <a:rPr lang="en-US" smtClean="0"/>
              <a:pPr/>
              <a:t>‹#›</a:t>
            </a:fld>
            <a:endParaRPr lang="en-US"/>
          </a:p>
        </p:txBody>
      </p:sp>
    </p:spTree>
    <p:extLst>
      <p:ext uri="{BB962C8B-B14F-4D97-AF65-F5344CB8AC3E}">
        <p14:creationId xmlns:p14="http://schemas.microsoft.com/office/powerpoint/2010/main" val="156213298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90D62A-C3E2-4F02-BB9E-1AE7DF6FE1DE}" type="datetime4">
              <a:rPr lang="en-US" smtClean="0"/>
              <a:t>April 5, 2013</a:t>
            </a:fld>
            <a:endParaRPr lang="en-US"/>
          </a:p>
        </p:txBody>
      </p:sp>
      <p:sp>
        <p:nvSpPr>
          <p:cNvPr id="3" name="Footer Placeholder 2"/>
          <p:cNvSpPr>
            <a:spLocks noGrp="1"/>
          </p:cNvSpPr>
          <p:nvPr>
            <p:ph type="ftr" sz="quarter" idx="11"/>
          </p:nvPr>
        </p:nvSpPr>
        <p:spPr/>
        <p:txBody>
          <a:bodyPr/>
          <a:lstStyle/>
          <a:p>
            <a:r>
              <a:rPr lang="fr-FR" smtClean="0"/>
              <a:t>ACMSE ‘13 - Haque, Liang, Gray</a:t>
            </a:r>
            <a:endParaRPr lang="en-US" dirty="0"/>
          </a:p>
        </p:txBody>
      </p:sp>
      <p:sp>
        <p:nvSpPr>
          <p:cNvPr id="4" name="Slide Number Placeholder 3"/>
          <p:cNvSpPr>
            <a:spLocks noGrp="1"/>
          </p:cNvSpPr>
          <p:nvPr>
            <p:ph type="sldNum" sz="quarter" idx="12"/>
          </p:nvPr>
        </p:nvSpPr>
        <p:spPr/>
        <p:txBody>
          <a:bodyPr/>
          <a:lstStyle/>
          <a:p>
            <a:fld id="{283DF338-2ABC-4E1D-ADDE-3E570005A87E}" type="slidenum">
              <a:rPr lang="en-US" smtClean="0"/>
              <a:pPr/>
              <a:t>‹#›</a:t>
            </a:fld>
            <a:endParaRPr lang="en-US"/>
          </a:p>
        </p:txBody>
      </p:sp>
    </p:spTree>
    <p:extLst>
      <p:ext uri="{BB962C8B-B14F-4D97-AF65-F5344CB8AC3E}">
        <p14:creationId xmlns:p14="http://schemas.microsoft.com/office/powerpoint/2010/main" val="157950764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6439DE-FA4D-479B-8E4F-4F6913690AAF}" type="datetime4">
              <a:rPr lang="en-US" smtClean="0"/>
              <a:t>April 5, 2013</a:t>
            </a:fld>
            <a:endParaRPr lang="en-US"/>
          </a:p>
        </p:txBody>
      </p:sp>
      <p:sp>
        <p:nvSpPr>
          <p:cNvPr id="6" name="Footer Placeholder 5"/>
          <p:cNvSpPr>
            <a:spLocks noGrp="1"/>
          </p:cNvSpPr>
          <p:nvPr>
            <p:ph type="ftr" sz="quarter" idx="11"/>
          </p:nvPr>
        </p:nvSpPr>
        <p:spPr/>
        <p:txBody>
          <a:bodyPr/>
          <a:lstStyle/>
          <a:p>
            <a:r>
              <a:rPr lang="fr-FR" smtClean="0"/>
              <a:t>ACMSE ‘13 - Haque, Liang, Gray</a:t>
            </a:r>
            <a:endParaRPr lang="en-US" dirty="0"/>
          </a:p>
        </p:txBody>
      </p:sp>
      <p:sp>
        <p:nvSpPr>
          <p:cNvPr id="7" name="Slide Number Placeholder 6"/>
          <p:cNvSpPr>
            <a:spLocks noGrp="1"/>
          </p:cNvSpPr>
          <p:nvPr>
            <p:ph type="sldNum" sz="quarter" idx="12"/>
          </p:nvPr>
        </p:nvSpPr>
        <p:spPr/>
        <p:txBody>
          <a:bodyPr/>
          <a:lstStyle/>
          <a:p>
            <a:fld id="{283DF338-2ABC-4E1D-ADDE-3E570005A87E}" type="slidenum">
              <a:rPr lang="en-US" smtClean="0"/>
              <a:pPr/>
              <a:t>‹#›</a:t>
            </a:fld>
            <a:endParaRPr lang="en-US"/>
          </a:p>
        </p:txBody>
      </p:sp>
    </p:spTree>
    <p:extLst>
      <p:ext uri="{BB962C8B-B14F-4D97-AF65-F5344CB8AC3E}">
        <p14:creationId xmlns:p14="http://schemas.microsoft.com/office/powerpoint/2010/main" val="375216591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16F9DC-B6BC-4002-8534-338ABD4366E1}" type="datetime4">
              <a:rPr lang="en-US" smtClean="0"/>
              <a:t>April 5, 2013</a:t>
            </a:fld>
            <a:endParaRPr lang="en-US"/>
          </a:p>
        </p:txBody>
      </p:sp>
      <p:sp>
        <p:nvSpPr>
          <p:cNvPr id="6" name="Footer Placeholder 5"/>
          <p:cNvSpPr>
            <a:spLocks noGrp="1"/>
          </p:cNvSpPr>
          <p:nvPr>
            <p:ph type="ftr" sz="quarter" idx="11"/>
          </p:nvPr>
        </p:nvSpPr>
        <p:spPr/>
        <p:txBody>
          <a:bodyPr/>
          <a:lstStyle/>
          <a:p>
            <a:r>
              <a:rPr lang="fr-FR" smtClean="0"/>
              <a:t>ACMSE ‘13 - Haque, Liang, Gray</a:t>
            </a:r>
            <a:endParaRPr lang="en-US" dirty="0"/>
          </a:p>
        </p:txBody>
      </p:sp>
      <p:sp>
        <p:nvSpPr>
          <p:cNvPr id="7" name="Slide Number Placeholder 6"/>
          <p:cNvSpPr>
            <a:spLocks noGrp="1"/>
          </p:cNvSpPr>
          <p:nvPr>
            <p:ph type="sldNum" sz="quarter" idx="12"/>
          </p:nvPr>
        </p:nvSpPr>
        <p:spPr/>
        <p:txBody>
          <a:bodyPr/>
          <a:lstStyle/>
          <a:p>
            <a:fld id="{283DF338-2ABC-4E1D-ADDE-3E570005A87E}" type="slidenum">
              <a:rPr lang="en-US" smtClean="0"/>
              <a:pPr/>
              <a:t>‹#›</a:t>
            </a:fld>
            <a:endParaRPr lang="en-US"/>
          </a:p>
        </p:txBody>
      </p:sp>
    </p:spTree>
    <p:extLst>
      <p:ext uri="{BB962C8B-B14F-4D97-AF65-F5344CB8AC3E}">
        <p14:creationId xmlns:p14="http://schemas.microsoft.com/office/powerpoint/2010/main" val="147960156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C5BEE3-2907-4432-BC30-24E61C9B9360}" type="datetime4">
              <a:rPr lang="en-US" smtClean="0"/>
              <a:t>April 5, 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ACMSE ‘13 - Haque, Liang, Gray</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3DF338-2ABC-4E1D-ADDE-3E570005A87E}" type="slidenum">
              <a:rPr lang="en-US" smtClean="0"/>
              <a:pPr/>
              <a:t>‹#›</a:t>
            </a:fld>
            <a:endParaRPr lang="en-US"/>
          </a:p>
        </p:txBody>
      </p:sp>
    </p:spTree>
    <p:extLst>
      <p:ext uri="{BB962C8B-B14F-4D97-AF65-F5344CB8AC3E}">
        <p14:creationId xmlns:p14="http://schemas.microsoft.com/office/powerpoint/2010/main" val="205967015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404664"/>
            <a:ext cx="8496944" cy="2952328"/>
          </a:xfrm>
        </p:spPr>
        <p:txBody>
          <a:bodyPr>
            <a:noAutofit/>
          </a:bodyPr>
          <a:lstStyle/>
          <a:p>
            <a:r>
              <a:rPr lang="en-US" sz="5400" b="1" dirty="0" smtClean="0">
                <a:effectLst>
                  <a:outerShdw blurRad="38100" dist="38100" dir="2700000" algn="tl">
                    <a:srgbClr val="000000">
                      <a:alpha val="43137"/>
                    </a:srgbClr>
                  </a:outerShdw>
                </a:effectLst>
                <a:latin typeface="Agency FB" pitchFamily="34" charset="0"/>
              </a:rPr>
              <a:t>The Adjustable Grid:</a:t>
            </a:r>
            <a:br>
              <a:rPr lang="en-US" sz="5400" b="1" dirty="0" smtClean="0">
                <a:effectLst>
                  <a:outerShdw blurRad="38100" dist="38100" dir="2700000" algn="tl">
                    <a:srgbClr val="000000">
                      <a:alpha val="43137"/>
                    </a:srgbClr>
                  </a:outerShdw>
                </a:effectLst>
                <a:latin typeface="Agency FB" pitchFamily="34" charset="0"/>
              </a:rPr>
            </a:br>
            <a:r>
              <a:rPr lang="en-US" b="1" dirty="0" smtClean="0">
                <a:effectLst>
                  <a:outerShdw blurRad="38100" dist="38100" dir="2700000" algn="tl">
                    <a:srgbClr val="000000">
                      <a:alpha val="43137"/>
                    </a:srgbClr>
                  </a:outerShdw>
                </a:effectLst>
                <a:latin typeface="Agency FB" pitchFamily="34" charset="0"/>
              </a:rPr>
              <a:t>A Grid-Based Cursor Control Solution using Speech Recognition</a:t>
            </a:r>
            <a:endParaRPr lang="en-US" b="1" dirty="0">
              <a:effectLst>
                <a:outerShdw blurRad="38100" dist="38100" dir="2700000" algn="tl">
                  <a:srgbClr val="000000">
                    <a:alpha val="43137"/>
                  </a:srgbClr>
                </a:outerShdw>
              </a:effectLst>
              <a:latin typeface="Agency FB" pitchFamily="34" charset="0"/>
            </a:endParaRPr>
          </a:p>
        </p:txBody>
      </p:sp>
      <p:sp>
        <p:nvSpPr>
          <p:cNvPr id="3" name="Subtitle 2"/>
          <p:cNvSpPr>
            <a:spLocks noGrp="1"/>
          </p:cNvSpPr>
          <p:nvPr>
            <p:ph type="subTitle" idx="1"/>
          </p:nvPr>
        </p:nvSpPr>
        <p:spPr>
          <a:xfrm>
            <a:off x="251312" y="3861048"/>
            <a:ext cx="8640960" cy="2063080"/>
          </a:xfrm>
        </p:spPr>
        <p:txBody>
          <a:bodyPr>
            <a:noAutofit/>
          </a:bodyPr>
          <a:lstStyle/>
          <a:p>
            <a:r>
              <a:rPr lang="en-US" sz="4000" u="sng" dirty="0" smtClean="0">
                <a:effectLst>
                  <a:outerShdw blurRad="38100" dist="38100" dir="2700000" algn="tl">
                    <a:srgbClr val="000000">
                      <a:alpha val="43137"/>
                    </a:srgbClr>
                  </a:outerShdw>
                </a:effectLst>
                <a:latin typeface="Agency FB" pitchFamily="34" charset="0"/>
              </a:rPr>
              <a:t>Tarif Haque</a:t>
            </a:r>
            <a:r>
              <a:rPr lang="en-US" sz="4000" dirty="0" smtClean="0">
                <a:effectLst>
                  <a:outerShdw blurRad="38100" dist="38100" dir="2700000" algn="tl">
                    <a:srgbClr val="000000">
                      <a:alpha val="43137"/>
                    </a:srgbClr>
                  </a:outerShdw>
                </a:effectLst>
                <a:latin typeface="Agency FB" pitchFamily="34" charset="0"/>
              </a:rPr>
              <a:t>, Emily Liang, Jeff Gray</a:t>
            </a:r>
          </a:p>
          <a:p>
            <a:endParaRPr lang="en-US" sz="1000" dirty="0" smtClean="0">
              <a:effectLst>
                <a:outerShdw blurRad="38100" dist="38100" dir="2700000" algn="tl">
                  <a:srgbClr val="000000">
                    <a:alpha val="43137"/>
                  </a:srgbClr>
                </a:outerShdw>
              </a:effectLst>
              <a:latin typeface="Agency FB" pitchFamily="34" charset="0"/>
            </a:endParaRPr>
          </a:p>
          <a:p>
            <a:r>
              <a:rPr lang="en-US" sz="2800" dirty="0" smtClean="0">
                <a:effectLst>
                  <a:outerShdw blurRad="38100" dist="38100" dir="2700000" algn="tl">
                    <a:srgbClr val="000000">
                      <a:alpha val="43137"/>
                    </a:srgbClr>
                  </a:outerShdw>
                </a:effectLst>
                <a:latin typeface="Agency FB" pitchFamily="34" charset="0"/>
              </a:rPr>
              <a:t>Department of Computer Science</a:t>
            </a:r>
          </a:p>
        </p:txBody>
      </p:sp>
      <p:sp>
        <p:nvSpPr>
          <p:cNvPr id="11" name="Flowchart: Decision 10"/>
          <p:cNvSpPr/>
          <p:nvPr/>
        </p:nvSpPr>
        <p:spPr>
          <a:xfrm>
            <a:off x="2286409" y="3443925"/>
            <a:ext cx="4680520" cy="144016"/>
          </a:xfrm>
          <a:prstGeom prst="flowChartDecision">
            <a:avLst/>
          </a:prstGeom>
          <a:solidFill>
            <a:srgbClr val="700000"/>
          </a:solidFill>
          <a:ln>
            <a:solidFill>
              <a:srgbClr val="700000"/>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0266" y="5517232"/>
            <a:ext cx="1852806" cy="6740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8499569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143000"/>
          </a:xfrm>
        </p:spPr>
        <p:txBody>
          <a:bodyPr>
            <a:normAutofit/>
          </a:bodyPr>
          <a:lstStyle/>
          <a:p>
            <a:r>
              <a:rPr lang="en-US" b="1" dirty="0" smtClean="0"/>
              <a:t>Problems with Direction–Based Systems</a:t>
            </a:r>
            <a:endParaRPr lang="en-US" b="1" dirty="0"/>
          </a:p>
        </p:txBody>
      </p:sp>
      <p:sp>
        <p:nvSpPr>
          <p:cNvPr id="12" name="Content Placeholder 11"/>
          <p:cNvSpPr>
            <a:spLocks noGrp="1"/>
          </p:cNvSpPr>
          <p:nvPr>
            <p:ph idx="1"/>
          </p:nvPr>
        </p:nvSpPr>
        <p:spPr>
          <a:xfrm>
            <a:off x="467336" y="1556792"/>
            <a:ext cx="8208912" cy="4637112"/>
          </a:xfrm>
        </p:spPr>
        <p:txBody>
          <a:bodyPr>
            <a:normAutofit/>
          </a:bodyPr>
          <a:lstStyle/>
          <a:p>
            <a:pPr marL="0" indent="0">
              <a:buNone/>
            </a:pPr>
            <a:r>
              <a:rPr lang="en-US" sz="3800" b="1" dirty="0" smtClean="0"/>
              <a:t>Discrete approach:</a:t>
            </a:r>
          </a:p>
          <a:p>
            <a:pPr lvl="1"/>
            <a:r>
              <a:rPr lang="en-US" sz="3400" dirty="0" smtClean="0"/>
              <a:t>  Less effective as distance between cursor and  	target increases</a:t>
            </a:r>
          </a:p>
          <a:p>
            <a:pPr marL="0" indent="0">
              <a:buNone/>
            </a:pPr>
            <a:r>
              <a:rPr lang="en-US" sz="3800" b="1" dirty="0" smtClean="0"/>
              <a:t>Continuous approach </a:t>
            </a:r>
            <a:r>
              <a:rPr lang="en-US" sz="4000" dirty="0"/>
              <a:t>–</a:t>
            </a:r>
            <a:r>
              <a:rPr lang="en-US" sz="3800" dirty="0" smtClean="0"/>
              <a:t> 3 types of delay</a:t>
            </a:r>
          </a:p>
          <a:p>
            <a:pPr lvl="1"/>
            <a:r>
              <a:rPr lang="en-US" sz="3400" dirty="0" smtClean="0"/>
              <a:t>  Perception of cursor reaching target</a:t>
            </a:r>
          </a:p>
          <a:p>
            <a:pPr lvl="1"/>
            <a:r>
              <a:rPr lang="en-US" sz="3400" dirty="0" smtClean="0"/>
              <a:t>  Utterance of ‘Stop’ command</a:t>
            </a:r>
          </a:p>
          <a:p>
            <a:pPr lvl="1"/>
            <a:r>
              <a:rPr lang="en-US" sz="3400" dirty="0" smtClean="0"/>
              <a:t>  Processing of command</a:t>
            </a:r>
          </a:p>
          <a:p>
            <a:endParaRPr lang="en-US" dirty="0"/>
          </a:p>
        </p:txBody>
      </p:sp>
      <p:sp>
        <p:nvSpPr>
          <p:cNvPr id="4" name="Date Placeholder 3"/>
          <p:cNvSpPr>
            <a:spLocks noGrp="1"/>
          </p:cNvSpPr>
          <p:nvPr>
            <p:ph type="dt" sz="half" idx="10"/>
          </p:nvPr>
        </p:nvSpPr>
        <p:spPr/>
        <p:txBody>
          <a:bodyPr/>
          <a:lstStyle/>
          <a:p>
            <a:fld id="{82BB3014-A743-41D1-88ED-9D12F5C36463}" type="datetime4">
              <a:rPr lang="en-US" sz="2000" smtClean="0"/>
              <a:t>April 5, 2013</a:t>
            </a:fld>
            <a:endParaRPr lang="en-US" sz="2000" dirty="0"/>
          </a:p>
        </p:txBody>
      </p:sp>
      <p:sp>
        <p:nvSpPr>
          <p:cNvPr id="5" name="Footer Placeholder 4"/>
          <p:cNvSpPr>
            <a:spLocks noGrp="1"/>
          </p:cNvSpPr>
          <p:nvPr>
            <p:ph type="ftr" sz="quarter" idx="11"/>
          </p:nvPr>
        </p:nvSpPr>
        <p:spPr/>
        <p:txBody>
          <a:bodyPr/>
          <a:lstStyle/>
          <a:p>
            <a:r>
              <a:rPr lang="fr-FR" sz="2000" smtClean="0"/>
              <a:t>ACMSE ‘13 - Haque, Liang, Gray</a:t>
            </a:r>
            <a:endParaRPr lang="en-US" sz="2000" dirty="0"/>
          </a:p>
        </p:txBody>
      </p:sp>
      <p:sp>
        <p:nvSpPr>
          <p:cNvPr id="7" name="Flowchart: Decision 6"/>
          <p:cNvSpPr/>
          <p:nvPr/>
        </p:nvSpPr>
        <p:spPr>
          <a:xfrm>
            <a:off x="2231532" y="1340768"/>
            <a:ext cx="4680520" cy="144016"/>
          </a:xfrm>
          <a:prstGeom prst="flowChartDecision">
            <a:avLst/>
          </a:prstGeom>
          <a:solidFill>
            <a:srgbClr val="700000"/>
          </a:solidFill>
          <a:ln>
            <a:solidFill>
              <a:srgbClr val="700000"/>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283DF338-2ABC-4E1D-ADDE-3E570005A87E}" type="slidenum">
              <a:rPr lang="en-US" sz="1800" smtClean="0"/>
              <a:pPr/>
              <a:t>10</a:t>
            </a:fld>
            <a:endParaRPr lang="en-US" sz="1800" dirty="0"/>
          </a:p>
        </p:txBody>
      </p:sp>
    </p:spTree>
    <p:extLst>
      <p:ext uri="{BB962C8B-B14F-4D97-AF65-F5344CB8AC3E}">
        <p14:creationId xmlns:p14="http://schemas.microsoft.com/office/powerpoint/2010/main" val="3391878005"/>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Decision 11"/>
          <p:cNvSpPr/>
          <p:nvPr/>
        </p:nvSpPr>
        <p:spPr>
          <a:xfrm>
            <a:off x="2231532" y="1340768"/>
            <a:ext cx="4680520" cy="144016"/>
          </a:xfrm>
          <a:prstGeom prst="flowChartDecision">
            <a:avLst/>
          </a:prstGeom>
          <a:solidFill>
            <a:srgbClr val="700000"/>
          </a:solidFill>
          <a:ln>
            <a:solidFill>
              <a:srgbClr val="700000"/>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46856" y="2204864"/>
            <a:ext cx="8229600" cy="3960440"/>
          </a:xfrm>
        </p:spPr>
        <p:txBody>
          <a:bodyPr>
            <a:normAutofit/>
          </a:bodyPr>
          <a:lstStyle/>
          <a:p>
            <a:pPr marL="0" indent="0">
              <a:buNone/>
            </a:pPr>
            <a:r>
              <a:rPr lang="en-US" sz="4400" dirty="0" smtClean="0"/>
              <a:t>Research Focus: Grid-Based Systems</a:t>
            </a:r>
          </a:p>
          <a:p>
            <a:pPr lvl="1"/>
            <a:r>
              <a:rPr lang="en-US" sz="4000" dirty="0" smtClean="0"/>
              <a:t>  Standardized: majority use 3 x 3 granularity</a:t>
            </a:r>
          </a:p>
          <a:p>
            <a:pPr lvl="2"/>
            <a:r>
              <a:rPr lang="en-US" sz="3800" dirty="0" smtClean="0"/>
              <a:t>  “Granularity” – extent of grid divisions</a:t>
            </a:r>
          </a:p>
          <a:p>
            <a:pPr lvl="1"/>
            <a:r>
              <a:rPr lang="en-US" sz="4000" dirty="0" smtClean="0"/>
              <a:t>  Recursive selection strategy</a:t>
            </a:r>
          </a:p>
        </p:txBody>
      </p:sp>
      <p:sp>
        <p:nvSpPr>
          <p:cNvPr id="8" name="Date Placeholder 7"/>
          <p:cNvSpPr>
            <a:spLocks noGrp="1"/>
          </p:cNvSpPr>
          <p:nvPr>
            <p:ph type="dt" sz="half" idx="10"/>
          </p:nvPr>
        </p:nvSpPr>
        <p:spPr/>
        <p:txBody>
          <a:bodyPr/>
          <a:lstStyle/>
          <a:p>
            <a:fld id="{55CEDD5F-9BEB-4EFA-8BBB-15EB47C5B2CF}" type="datetime4">
              <a:rPr lang="en-US" sz="2000" smtClean="0"/>
              <a:t>April 5, 2013</a:t>
            </a:fld>
            <a:endParaRPr lang="en-US" sz="2000" dirty="0"/>
          </a:p>
        </p:txBody>
      </p:sp>
      <p:sp>
        <p:nvSpPr>
          <p:cNvPr id="9" name="Footer Placeholder 8"/>
          <p:cNvSpPr>
            <a:spLocks noGrp="1"/>
          </p:cNvSpPr>
          <p:nvPr>
            <p:ph type="ftr" sz="quarter" idx="11"/>
          </p:nvPr>
        </p:nvSpPr>
        <p:spPr/>
        <p:txBody>
          <a:bodyPr/>
          <a:lstStyle/>
          <a:p>
            <a:r>
              <a:rPr lang="fr-FR" sz="2000" smtClean="0"/>
              <a:t>ACMSE ‘13 - Haque, Liang, Gray</a:t>
            </a:r>
            <a:endParaRPr lang="en-US" sz="2000" dirty="0"/>
          </a:p>
        </p:txBody>
      </p:sp>
      <p:sp>
        <p:nvSpPr>
          <p:cNvPr id="10" name="Slide Number Placeholder 9"/>
          <p:cNvSpPr>
            <a:spLocks noGrp="1"/>
          </p:cNvSpPr>
          <p:nvPr>
            <p:ph type="sldNum" sz="quarter" idx="12"/>
          </p:nvPr>
        </p:nvSpPr>
        <p:spPr/>
        <p:txBody>
          <a:bodyPr/>
          <a:lstStyle/>
          <a:p>
            <a:fld id="{283DF338-2ABC-4E1D-ADDE-3E570005A87E}" type="slidenum">
              <a:rPr lang="en-US" sz="2000" smtClean="0"/>
              <a:pPr/>
              <a:t>11</a:t>
            </a:fld>
            <a:endParaRPr lang="en-US" sz="2000" dirty="0"/>
          </a:p>
        </p:txBody>
      </p:sp>
      <p:sp>
        <p:nvSpPr>
          <p:cNvPr id="11" name="Title 1"/>
          <p:cNvSpPr>
            <a:spLocks noGrp="1"/>
          </p:cNvSpPr>
          <p:nvPr>
            <p:ph type="title"/>
          </p:nvPr>
        </p:nvSpPr>
        <p:spPr/>
        <p:txBody>
          <a:bodyPr>
            <a:normAutofit/>
          </a:bodyPr>
          <a:lstStyle/>
          <a:p>
            <a:r>
              <a:rPr lang="en-US" sz="5400" b="1" dirty="0" smtClean="0">
                <a:effectLst>
                  <a:outerShdw blurRad="38100" dist="38100" dir="2700000" algn="tl">
                    <a:srgbClr val="000000">
                      <a:alpha val="43137"/>
                    </a:srgbClr>
                  </a:outerShdw>
                </a:effectLst>
              </a:rPr>
              <a:t>Target-Based Systems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242613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4620269"/>
              </p:ext>
            </p:extLst>
          </p:nvPr>
        </p:nvGraphicFramePr>
        <p:xfrm>
          <a:off x="0" y="0"/>
          <a:ext cx="9129486" cy="6850743"/>
        </p:xfrm>
        <a:graphic>
          <a:graphicData uri="http://schemas.openxmlformats.org/drawingml/2006/table">
            <a:tbl>
              <a:tblPr firstRow="1" bandRow="1">
                <a:tableStyleId>{5940675A-B579-460E-94D1-54222C63F5DA}</a:tableStyleId>
              </a:tblPr>
              <a:tblGrid>
                <a:gridCol w="3043162"/>
                <a:gridCol w="3043162"/>
                <a:gridCol w="3043162"/>
              </a:tblGrid>
              <a:tr h="2283581">
                <a:tc>
                  <a:txBody>
                    <a:bodyPr/>
                    <a:lstStyle/>
                    <a:p>
                      <a:pPr algn="ctr"/>
                      <a:r>
                        <a:rPr lang="en-US" sz="2800" dirty="0" smtClean="0"/>
                        <a:t>1</a:t>
                      </a:r>
                      <a:endParaRPr lang="en-US" sz="28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800" dirty="0" smtClean="0"/>
                        <a:t>2</a:t>
                      </a:r>
                      <a:endParaRPr lang="en-US" sz="2800" dirty="0"/>
                    </a:p>
                  </a:txBody>
                  <a:tcPr anchor="ctr">
                    <a:lnT w="12700" cap="flat" cmpd="sng" algn="ctr">
                      <a:solidFill>
                        <a:schemeClr val="tx1"/>
                      </a:solidFill>
                      <a:prstDash val="solid"/>
                      <a:round/>
                      <a:headEnd type="none" w="med" len="med"/>
                      <a:tailEnd type="none" w="med" len="med"/>
                    </a:lnT>
                  </a:tcPr>
                </a:tc>
                <a:tc>
                  <a:txBody>
                    <a:bodyPr/>
                    <a:lstStyle/>
                    <a:p>
                      <a:pPr algn="ctr"/>
                      <a:r>
                        <a:rPr lang="en-US" sz="2800" dirty="0" smtClean="0"/>
                        <a:t>3</a:t>
                      </a:r>
                      <a:endParaRPr lang="en-US" sz="2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283581">
                <a:tc>
                  <a:txBody>
                    <a:bodyPr/>
                    <a:lstStyle/>
                    <a:p>
                      <a:pPr algn="ctr"/>
                      <a:r>
                        <a:rPr lang="en-US" sz="2800" dirty="0" smtClean="0"/>
                        <a:t>4</a:t>
                      </a:r>
                      <a:endParaRPr lang="en-US" sz="2800" dirty="0"/>
                    </a:p>
                  </a:txBody>
                  <a:tcPr anchor="ctr">
                    <a:lnL w="12700" cap="flat" cmpd="sng" algn="ctr">
                      <a:solidFill>
                        <a:schemeClr val="tx1"/>
                      </a:solidFill>
                      <a:prstDash val="solid"/>
                      <a:round/>
                      <a:headEnd type="none" w="med" len="med"/>
                      <a:tailEnd type="none" w="med" len="med"/>
                    </a:lnL>
                  </a:tcPr>
                </a:tc>
                <a:tc>
                  <a:txBody>
                    <a:bodyPr/>
                    <a:lstStyle/>
                    <a:p>
                      <a:pPr algn="ctr"/>
                      <a:r>
                        <a:rPr lang="en-US" sz="2800" dirty="0" smtClean="0"/>
                        <a:t>5</a:t>
                      </a:r>
                      <a:endParaRPr lang="en-US" sz="2800" dirty="0"/>
                    </a:p>
                  </a:txBody>
                  <a:tcPr anchor="ctr"/>
                </a:tc>
                <a:tc>
                  <a:txBody>
                    <a:bodyPr/>
                    <a:lstStyle/>
                    <a:p>
                      <a:pPr algn="ctr"/>
                      <a:r>
                        <a:rPr lang="en-US" sz="2800" dirty="0" smtClean="0"/>
                        <a:t>6</a:t>
                      </a:r>
                      <a:endParaRPr lang="en-US" sz="2800" dirty="0"/>
                    </a:p>
                  </a:txBody>
                  <a:tcPr anchor="ctr">
                    <a:lnR w="12700" cap="flat" cmpd="sng" algn="ctr">
                      <a:solidFill>
                        <a:schemeClr val="tx1"/>
                      </a:solidFill>
                      <a:prstDash val="solid"/>
                      <a:round/>
                      <a:headEnd type="none" w="med" len="med"/>
                      <a:tailEnd type="none" w="med" len="med"/>
                    </a:lnR>
                  </a:tcPr>
                </a:tc>
              </a:tr>
              <a:tr h="2283581">
                <a:tc>
                  <a:txBody>
                    <a:bodyPr/>
                    <a:lstStyle/>
                    <a:p>
                      <a:pPr algn="ctr"/>
                      <a:r>
                        <a:rPr lang="en-US" sz="2800" dirty="0" smtClean="0"/>
                        <a:t>7</a:t>
                      </a:r>
                      <a:endParaRPr lang="en-US" sz="28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2800" dirty="0" smtClean="0"/>
                        <a:t>8</a:t>
                      </a:r>
                      <a:endParaRPr lang="en-US" sz="2800" dirty="0"/>
                    </a:p>
                  </a:txBody>
                  <a:tcPr anchor="ctr">
                    <a:lnB w="12700" cap="flat" cmpd="sng" algn="ctr">
                      <a:solidFill>
                        <a:schemeClr val="tx1"/>
                      </a:solidFill>
                      <a:prstDash val="solid"/>
                      <a:round/>
                      <a:headEnd type="none" w="med" len="med"/>
                      <a:tailEnd type="none" w="med" len="med"/>
                    </a:lnB>
                  </a:tcPr>
                </a:tc>
                <a:tc>
                  <a:txBody>
                    <a:bodyPr/>
                    <a:lstStyle/>
                    <a:p>
                      <a:pPr algn="ctr"/>
                      <a:r>
                        <a:rPr lang="en-US" sz="2800" dirty="0" smtClean="0"/>
                        <a:t>9</a:t>
                      </a:r>
                      <a:endParaRPr lang="en-US" sz="28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8" name="Date Placeholder 7"/>
          <p:cNvSpPr>
            <a:spLocks noGrp="1"/>
          </p:cNvSpPr>
          <p:nvPr>
            <p:ph type="dt" sz="half" idx="10"/>
          </p:nvPr>
        </p:nvSpPr>
        <p:spPr/>
        <p:txBody>
          <a:bodyPr/>
          <a:lstStyle/>
          <a:p>
            <a:fld id="{55CEDD5F-9BEB-4EFA-8BBB-15EB47C5B2CF}" type="datetime4">
              <a:rPr lang="en-US" sz="2000" smtClean="0"/>
              <a:t>April 5, 2013</a:t>
            </a:fld>
            <a:endParaRPr lang="en-US" sz="2000" dirty="0"/>
          </a:p>
        </p:txBody>
      </p:sp>
      <p:sp>
        <p:nvSpPr>
          <p:cNvPr id="9" name="Footer Placeholder 8"/>
          <p:cNvSpPr>
            <a:spLocks noGrp="1"/>
          </p:cNvSpPr>
          <p:nvPr>
            <p:ph type="ftr" sz="quarter" idx="11"/>
          </p:nvPr>
        </p:nvSpPr>
        <p:spPr/>
        <p:txBody>
          <a:bodyPr/>
          <a:lstStyle/>
          <a:p>
            <a:r>
              <a:rPr lang="fr-FR" sz="2000" smtClean="0"/>
              <a:t>ACMSE ‘13 - Haque, Liang, Gray</a:t>
            </a:r>
            <a:endParaRPr lang="en-US" sz="2000" dirty="0"/>
          </a:p>
        </p:txBody>
      </p:sp>
      <p:sp>
        <p:nvSpPr>
          <p:cNvPr id="10" name="Slide Number Placeholder 9"/>
          <p:cNvSpPr>
            <a:spLocks noGrp="1"/>
          </p:cNvSpPr>
          <p:nvPr>
            <p:ph type="sldNum" sz="quarter" idx="12"/>
          </p:nvPr>
        </p:nvSpPr>
        <p:spPr/>
        <p:txBody>
          <a:bodyPr/>
          <a:lstStyle/>
          <a:p>
            <a:fld id="{283DF338-2ABC-4E1D-ADDE-3E570005A87E}" type="slidenum">
              <a:rPr lang="en-US" sz="2000" smtClean="0"/>
              <a:pPr/>
              <a:t>12</a:t>
            </a:fld>
            <a:endParaRPr lang="en-US" sz="2000" dirty="0"/>
          </a:p>
        </p:txBody>
      </p:sp>
      <p:graphicFrame>
        <p:nvGraphicFramePr>
          <p:cNvPr id="14" name="Table 13"/>
          <p:cNvGraphicFramePr>
            <a:graphicFrameLocks noGrp="1"/>
          </p:cNvGraphicFramePr>
          <p:nvPr>
            <p:extLst>
              <p:ext uri="{D42A27DB-BD31-4B8C-83A1-F6EECF244321}">
                <p14:modId xmlns:p14="http://schemas.microsoft.com/office/powerpoint/2010/main" val="197187276"/>
              </p:ext>
            </p:extLst>
          </p:nvPr>
        </p:nvGraphicFramePr>
        <p:xfrm>
          <a:off x="6096000" y="0"/>
          <a:ext cx="3018972" cy="2286000"/>
        </p:xfrm>
        <a:graphic>
          <a:graphicData uri="http://schemas.openxmlformats.org/drawingml/2006/table">
            <a:tbl>
              <a:tblPr firstRow="1" bandRow="1">
                <a:tableStyleId>{5940675A-B579-460E-94D1-54222C63F5DA}</a:tableStyleId>
              </a:tblPr>
              <a:tblGrid>
                <a:gridCol w="1006324"/>
                <a:gridCol w="1006324"/>
                <a:gridCol w="1006324"/>
              </a:tblGrid>
              <a:tr h="762000">
                <a:tc>
                  <a:txBody>
                    <a:bodyPr/>
                    <a:lstStyle/>
                    <a:p>
                      <a:pPr algn="ctr"/>
                      <a:r>
                        <a:rPr lang="en-US" sz="2800" dirty="0" smtClean="0"/>
                        <a:t>1</a:t>
                      </a:r>
                      <a:endParaRPr lang="en-US" sz="2800" dirty="0"/>
                    </a:p>
                  </a:txBody>
                  <a:tcPr marL="30480" marR="30480" marT="15240" marB="1524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800" dirty="0" smtClean="0"/>
                        <a:t>2</a:t>
                      </a:r>
                      <a:endParaRPr lang="en-US" sz="2800" dirty="0"/>
                    </a:p>
                  </a:txBody>
                  <a:tcPr marL="30480" marR="30480" marT="15240" marB="15240" anchor="ctr">
                    <a:lnT w="12700" cap="flat" cmpd="sng" algn="ctr">
                      <a:solidFill>
                        <a:schemeClr val="tx1"/>
                      </a:solidFill>
                      <a:prstDash val="solid"/>
                      <a:round/>
                      <a:headEnd type="none" w="med" len="med"/>
                      <a:tailEnd type="none" w="med" len="med"/>
                    </a:lnT>
                  </a:tcPr>
                </a:tc>
                <a:tc>
                  <a:txBody>
                    <a:bodyPr/>
                    <a:lstStyle/>
                    <a:p>
                      <a:pPr algn="ctr"/>
                      <a:r>
                        <a:rPr lang="en-US" sz="2800" dirty="0" smtClean="0"/>
                        <a:t>3</a:t>
                      </a:r>
                      <a:endParaRPr lang="en-US" sz="2800" dirty="0"/>
                    </a:p>
                  </a:txBody>
                  <a:tcPr marL="30480" marR="30480" marT="15240" marB="1524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762000">
                <a:tc>
                  <a:txBody>
                    <a:bodyPr/>
                    <a:lstStyle/>
                    <a:p>
                      <a:pPr algn="ctr"/>
                      <a:r>
                        <a:rPr lang="en-US" sz="2800" dirty="0" smtClean="0"/>
                        <a:t>4</a:t>
                      </a:r>
                      <a:endParaRPr lang="en-US" sz="2800" dirty="0"/>
                    </a:p>
                  </a:txBody>
                  <a:tcPr marL="30480" marR="30480" marT="15240" marB="15240" anchor="ctr">
                    <a:lnL w="12700" cap="flat" cmpd="sng" algn="ctr">
                      <a:solidFill>
                        <a:schemeClr val="tx1"/>
                      </a:solidFill>
                      <a:prstDash val="solid"/>
                      <a:round/>
                      <a:headEnd type="none" w="med" len="med"/>
                      <a:tailEnd type="none" w="med" len="med"/>
                    </a:lnL>
                  </a:tcPr>
                </a:tc>
                <a:tc>
                  <a:txBody>
                    <a:bodyPr/>
                    <a:lstStyle/>
                    <a:p>
                      <a:pPr algn="ctr"/>
                      <a:r>
                        <a:rPr lang="en-US" sz="2800" dirty="0" smtClean="0"/>
                        <a:t>5</a:t>
                      </a:r>
                      <a:endParaRPr lang="en-US" sz="2800" dirty="0"/>
                    </a:p>
                  </a:txBody>
                  <a:tcPr marL="30480" marR="30480" marT="15240" marB="15240" anchor="ctr"/>
                </a:tc>
                <a:tc>
                  <a:txBody>
                    <a:bodyPr/>
                    <a:lstStyle/>
                    <a:p>
                      <a:pPr algn="ctr"/>
                      <a:r>
                        <a:rPr lang="en-US" sz="2800" dirty="0" smtClean="0"/>
                        <a:t>6</a:t>
                      </a:r>
                      <a:endParaRPr lang="en-US" sz="2800" dirty="0"/>
                    </a:p>
                  </a:txBody>
                  <a:tcPr marL="30480" marR="30480" marT="15240" marB="15240" anchor="ctr">
                    <a:lnR w="12700" cap="flat" cmpd="sng" algn="ctr">
                      <a:solidFill>
                        <a:schemeClr val="tx1"/>
                      </a:solidFill>
                      <a:prstDash val="solid"/>
                      <a:round/>
                      <a:headEnd type="none" w="med" len="med"/>
                      <a:tailEnd type="none" w="med" len="med"/>
                    </a:lnR>
                  </a:tcPr>
                </a:tc>
              </a:tr>
              <a:tr h="762000">
                <a:tc>
                  <a:txBody>
                    <a:bodyPr/>
                    <a:lstStyle/>
                    <a:p>
                      <a:pPr algn="ctr"/>
                      <a:r>
                        <a:rPr lang="en-US" sz="2800" dirty="0" smtClean="0"/>
                        <a:t>7</a:t>
                      </a:r>
                      <a:endParaRPr lang="en-US" sz="2800" dirty="0"/>
                    </a:p>
                  </a:txBody>
                  <a:tcPr marL="30480" marR="30480" marT="15240" marB="1524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2800" dirty="0" smtClean="0"/>
                        <a:t>8</a:t>
                      </a:r>
                      <a:endParaRPr lang="en-US" sz="2800" dirty="0"/>
                    </a:p>
                  </a:txBody>
                  <a:tcPr marL="30480" marR="30480" marT="15240" marB="15240" anchor="ctr">
                    <a:lnB w="12700" cap="flat" cmpd="sng" algn="ctr">
                      <a:solidFill>
                        <a:schemeClr val="tx1"/>
                      </a:solidFill>
                      <a:prstDash val="solid"/>
                      <a:round/>
                      <a:headEnd type="none" w="med" len="med"/>
                      <a:tailEnd type="none" w="med" len="med"/>
                    </a:lnB>
                  </a:tcPr>
                </a:tc>
                <a:tc>
                  <a:txBody>
                    <a:bodyPr/>
                    <a:lstStyle/>
                    <a:p>
                      <a:pPr algn="ctr"/>
                      <a:r>
                        <a:rPr lang="en-US" sz="2800" dirty="0" smtClean="0"/>
                        <a:t>9</a:t>
                      </a:r>
                      <a:endParaRPr lang="en-US" sz="2800" dirty="0"/>
                    </a:p>
                  </a:txBody>
                  <a:tcPr marL="30480" marR="30480" marT="15240" marB="1524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065200992"/>
              </p:ext>
            </p:extLst>
          </p:nvPr>
        </p:nvGraphicFramePr>
        <p:xfrm>
          <a:off x="7110790" y="764704"/>
          <a:ext cx="1017600" cy="763200"/>
        </p:xfrm>
        <a:graphic>
          <a:graphicData uri="http://schemas.openxmlformats.org/drawingml/2006/table">
            <a:tbl>
              <a:tblPr firstRow="1" bandRow="1">
                <a:tableStyleId>{5940675A-B579-460E-94D1-54222C63F5DA}</a:tableStyleId>
              </a:tblPr>
              <a:tblGrid>
                <a:gridCol w="339200"/>
                <a:gridCol w="339200"/>
                <a:gridCol w="339200"/>
              </a:tblGrid>
              <a:tr h="254400">
                <a:tc>
                  <a:txBody>
                    <a:bodyPr/>
                    <a:lstStyle/>
                    <a:p>
                      <a:pPr algn="ctr"/>
                      <a:r>
                        <a:rPr lang="en-US" sz="1400" dirty="0" smtClean="0"/>
                        <a:t>1</a:t>
                      </a:r>
                      <a:endParaRPr lang="en-US" sz="1400" dirty="0"/>
                    </a:p>
                  </a:txBody>
                  <a:tcPr marL="10176" marR="10176" marT="5088" marB="5088"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400" dirty="0" smtClean="0"/>
                        <a:t>2</a:t>
                      </a:r>
                      <a:endParaRPr lang="en-US" sz="1400" dirty="0"/>
                    </a:p>
                  </a:txBody>
                  <a:tcPr marL="10176" marR="10176" marT="5088" marB="5088" anchor="ctr">
                    <a:lnT w="12700" cap="flat" cmpd="sng" algn="ctr">
                      <a:solidFill>
                        <a:schemeClr val="tx1"/>
                      </a:solidFill>
                      <a:prstDash val="solid"/>
                      <a:round/>
                      <a:headEnd type="none" w="med" len="med"/>
                      <a:tailEnd type="none" w="med" len="med"/>
                    </a:lnT>
                  </a:tcPr>
                </a:tc>
                <a:tc>
                  <a:txBody>
                    <a:bodyPr/>
                    <a:lstStyle/>
                    <a:p>
                      <a:pPr algn="ctr"/>
                      <a:r>
                        <a:rPr lang="en-US" sz="1400" dirty="0" smtClean="0"/>
                        <a:t>3</a:t>
                      </a:r>
                      <a:endParaRPr lang="en-US" sz="1400" dirty="0"/>
                    </a:p>
                  </a:txBody>
                  <a:tcPr marL="10176" marR="10176" marT="5088" marB="5088"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54400">
                <a:tc>
                  <a:txBody>
                    <a:bodyPr/>
                    <a:lstStyle/>
                    <a:p>
                      <a:pPr algn="ctr"/>
                      <a:r>
                        <a:rPr lang="en-US" sz="1400" dirty="0" smtClean="0"/>
                        <a:t>4</a:t>
                      </a:r>
                      <a:endParaRPr lang="en-US" sz="1400" dirty="0"/>
                    </a:p>
                  </a:txBody>
                  <a:tcPr marL="10176" marR="10176" marT="5088" marB="5088" anchor="ctr">
                    <a:lnL w="12700" cap="flat" cmpd="sng" algn="ctr">
                      <a:solidFill>
                        <a:schemeClr val="tx1"/>
                      </a:solidFill>
                      <a:prstDash val="solid"/>
                      <a:round/>
                      <a:headEnd type="none" w="med" len="med"/>
                      <a:tailEnd type="none" w="med" len="med"/>
                    </a:lnL>
                  </a:tcPr>
                </a:tc>
                <a:tc>
                  <a:txBody>
                    <a:bodyPr/>
                    <a:lstStyle/>
                    <a:p>
                      <a:pPr algn="ctr"/>
                      <a:r>
                        <a:rPr lang="en-US" sz="1400" dirty="0" smtClean="0"/>
                        <a:t>5</a:t>
                      </a:r>
                      <a:endParaRPr lang="en-US" sz="1400" dirty="0"/>
                    </a:p>
                  </a:txBody>
                  <a:tcPr marL="10176" marR="10176" marT="5088" marB="5088" anchor="ctr"/>
                </a:tc>
                <a:tc>
                  <a:txBody>
                    <a:bodyPr/>
                    <a:lstStyle/>
                    <a:p>
                      <a:pPr algn="ctr"/>
                      <a:r>
                        <a:rPr lang="en-US" sz="1400" dirty="0" smtClean="0"/>
                        <a:t>6</a:t>
                      </a:r>
                      <a:endParaRPr lang="en-US" sz="1400" dirty="0"/>
                    </a:p>
                  </a:txBody>
                  <a:tcPr marL="10176" marR="10176" marT="5088" marB="5088" anchor="ctr">
                    <a:lnR w="12700" cap="flat" cmpd="sng" algn="ctr">
                      <a:solidFill>
                        <a:schemeClr val="tx1"/>
                      </a:solidFill>
                      <a:prstDash val="solid"/>
                      <a:round/>
                      <a:headEnd type="none" w="med" len="med"/>
                      <a:tailEnd type="none" w="med" len="med"/>
                    </a:lnR>
                  </a:tcPr>
                </a:tc>
              </a:tr>
              <a:tr h="254400">
                <a:tc>
                  <a:txBody>
                    <a:bodyPr/>
                    <a:lstStyle/>
                    <a:p>
                      <a:pPr algn="ctr"/>
                      <a:r>
                        <a:rPr lang="en-US" sz="1400" dirty="0" smtClean="0"/>
                        <a:t>7</a:t>
                      </a:r>
                      <a:endParaRPr lang="en-US" sz="1400" dirty="0"/>
                    </a:p>
                  </a:txBody>
                  <a:tcPr marL="10176" marR="10176" marT="5088" marB="5088"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400" dirty="0" smtClean="0"/>
                        <a:t>8</a:t>
                      </a:r>
                      <a:endParaRPr lang="en-US" sz="1400" dirty="0"/>
                    </a:p>
                  </a:txBody>
                  <a:tcPr marL="10176" marR="10176" marT="5088" marB="5088" anchor="ctr">
                    <a:lnB w="12700" cap="flat" cmpd="sng" algn="ctr">
                      <a:solidFill>
                        <a:schemeClr val="tx1"/>
                      </a:solidFill>
                      <a:prstDash val="solid"/>
                      <a:round/>
                      <a:headEnd type="none" w="med" len="med"/>
                      <a:tailEnd type="none" w="med" len="med"/>
                    </a:lnB>
                  </a:tcPr>
                </a:tc>
                <a:tc>
                  <a:txBody>
                    <a:bodyPr/>
                    <a:lstStyle/>
                    <a:p>
                      <a:pPr algn="ctr"/>
                      <a:r>
                        <a:rPr lang="en-US" sz="1400" dirty="0" smtClean="0"/>
                        <a:t>9</a:t>
                      </a:r>
                      <a:endParaRPr lang="en-US" sz="1400" dirty="0"/>
                    </a:p>
                  </a:txBody>
                  <a:tcPr marL="10176" marR="10176" marT="5088" marB="5088"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17" name="Oval 16"/>
          <p:cNvSpPr/>
          <p:nvPr/>
        </p:nvSpPr>
        <p:spPr>
          <a:xfrm>
            <a:off x="7801586" y="999609"/>
            <a:ext cx="300046" cy="300027"/>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7851582" y="1049602"/>
            <a:ext cx="200053" cy="20004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901594" y="1099612"/>
            <a:ext cx="100027" cy="10002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7951607" y="940476"/>
            <a:ext cx="2" cy="43204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7737782" y="1149622"/>
            <a:ext cx="42765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7933609" y="1131622"/>
            <a:ext cx="36000" cy="36000"/>
          </a:xfrm>
          <a:prstGeom prst="ellipse">
            <a:avLst/>
          </a:prstGeom>
          <a:solidFill>
            <a:srgbClr val="70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descr="http://www.nbdtech.com/images/blog/20090521/MousePointerIma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4910" y="1046162"/>
            <a:ext cx="533400" cy="447675"/>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1"/>
          <p:cNvSpPr>
            <a:spLocks noGrp="1"/>
          </p:cNvSpPr>
          <p:nvPr>
            <p:ph type="title"/>
          </p:nvPr>
        </p:nvSpPr>
        <p:spPr>
          <a:xfrm>
            <a:off x="446856" y="2204864"/>
            <a:ext cx="8229600" cy="1143000"/>
          </a:xfrm>
        </p:spPr>
        <p:txBody>
          <a:bodyPr>
            <a:normAutofit/>
          </a:bodyPr>
          <a:lstStyle/>
          <a:p>
            <a:r>
              <a:rPr lang="en-US" sz="5400" b="1" dirty="0" smtClean="0">
                <a:effectLst>
                  <a:outerShdw blurRad="38100" dist="38100" dir="2700000" algn="tl">
                    <a:srgbClr val="000000">
                      <a:alpha val="43137"/>
                    </a:srgbClr>
                  </a:outerShdw>
                </a:effectLst>
              </a:rPr>
              <a:t>Grid-Based Target Selection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44840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9" presetClass="emph" presetSubtype="0" grpId="0" nodeType="withEffect">
                                  <p:stCondLst>
                                    <p:cond delay="0"/>
                                  </p:stCondLst>
                                  <p:childTnLst>
                                    <p:set>
                                      <p:cBhvr rctx="PPT">
                                        <p:cTn id="29" dur="indefinite"/>
                                        <p:tgtEl>
                                          <p:spTgt spid="8"/>
                                        </p:tgtEl>
                                        <p:attrNameLst>
                                          <p:attrName>style.opacity</p:attrName>
                                        </p:attrNameLst>
                                      </p:cBhvr>
                                      <p:to>
                                        <p:strVal val="0.5"/>
                                      </p:to>
                                    </p:set>
                                    <p:animEffect filter="image" prLst="opacity: 0.5">
                                      <p:cBhvr rctx="IE">
                                        <p:cTn id="30" dur="indefinite"/>
                                        <p:tgtEl>
                                          <p:spTgt spid="8"/>
                                        </p:tgtEl>
                                      </p:cBhvr>
                                    </p:animEffect>
                                  </p:childTnLst>
                                </p:cTn>
                              </p:par>
                              <p:par>
                                <p:cTn id="31" presetID="9" presetClass="emph" presetSubtype="0" grpId="0" nodeType="withEffect">
                                  <p:stCondLst>
                                    <p:cond delay="0"/>
                                  </p:stCondLst>
                                  <p:childTnLst>
                                    <p:set>
                                      <p:cBhvr rctx="PPT">
                                        <p:cTn id="32" dur="indefinite"/>
                                        <p:tgtEl>
                                          <p:spTgt spid="9"/>
                                        </p:tgtEl>
                                        <p:attrNameLst>
                                          <p:attrName>style.opacity</p:attrName>
                                        </p:attrNameLst>
                                      </p:cBhvr>
                                      <p:to>
                                        <p:strVal val="0.5"/>
                                      </p:to>
                                    </p:set>
                                    <p:animEffect filter="image" prLst="opacity: 0.5">
                                      <p:cBhvr rctx="IE">
                                        <p:cTn id="33" dur="indefinite"/>
                                        <p:tgtEl>
                                          <p:spTgt spid="9"/>
                                        </p:tgtEl>
                                      </p:cBhvr>
                                    </p:animEffect>
                                  </p:childTnLst>
                                </p:cTn>
                              </p:par>
                              <p:par>
                                <p:cTn id="34" presetID="9" presetClass="emph" presetSubtype="0" grpId="0" nodeType="withEffect">
                                  <p:stCondLst>
                                    <p:cond delay="0"/>
                                  </p:stCondLst>
                                  <p:childTnLst>
                                    <p:set>
                                      <p:cBhvr rctx="PPT">
                                        <p:cTn id="35" dur="indefinite"/>
                                        <p:tgtEl>
                                          <p:spTgt spid="10"/>
                                        </p:tgtEl>
                                        <p:attrNameLst>
                                          <p:attrName>style.opacity</p:attrName>
                                        </p:attrNameLst>
                                      </p:cBhvr>
                                      <p:to>
                                        <p:strVal val="0.5"/>
                                      </p:to>
                                    </p:set>
                                    <p:animEffect filter="image" prLst="opacity: 0.5">
                                      <p:cBhvr rctx="IE">
                                        <p:cTn id="36" dur="indefinite"/>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xit" presetSubtype="0" fill="hold" nodeType="withEffect">
                                  <p:stCondLst>
                                    <p:cond delay="0"/>
                                  </p:stCondLst>
                                  <p:childTnLst>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10" presetClass="exit" presetSubtype="0" fill="hold" nodeType="withEffect">
                                  <p:stCondLst>
                                    <p:cond delay="0"/>
                                  </p:stCondLst>
                                  <p:childTnLst>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par>
                                <p:cTn id="58" presetID="10" presetClass="entr" presetSubtype="0" fill="hold"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7" grpId="0" animBg="1"/>
      <p:bldP spid="2" grpId="0" animBg="1"/>
      <p:bldP spid="16"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Decision 15"/>
          <p:cNvSpPr/>
          <p:nvPr/>
        </p:nvSpPr>
        <p:spPr>
          <a:xfrm>
            <a:off x="2231532" y="1340768"/>
            <a:ext cx="4680520" cy="144016"/>
          </a:xfrm>
          <a:prstGeom prst="flowChartDecision">
            <a:avLst/>
          </a:prstGeom>
          <a:solidFill>
            <a:srgbClr val="700000"/>
          </a:solidFill>
          <a:ln>
            <a:solidFill>
              <a:srgbClr val="700000"/>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6992" y="269776"/>
            <a:ext cx="8229600" cy="1143000"/>
          </a:xfrm>
        </p:spPr>
        <p:txBody>
          <a:bodyPr>
            <a:normAutofit/>
          </a:bodyPr>
          <a:lstStyle/>
          <a:p>
            <a:r>
              <a:rPr lang="en-US" sz="5400" b="1" dirty="0" smtClean="0">
                <a:effectLst>
                  <a:outerShdw blurRad="38100" dist="38100" dir="2700000" algn="tl">
                    <a:srgbClr val="000000">
                      <a:alpha val="43137"/>
                    </a:srgbClr>
                  </a:outerShdw>
                </a:effectLst>
              </a:rPr>
              <a:t>Adjustable Grid</a:t>
            </a:r>
            <a:endParaRPr lang="en-US" sz="5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71600" y="2104256"/>
            <a:ext cx="7344816" cy="2764904"/>
          </a:xfrm>
        </p:spPr>
        <p:txBody>
          <a:bodyPr>
            <a:normAutofit/>
          </a:bodyPr>
          <a:lstStyle/>
          <a:p>
            <a:pPr marL="0" indent="0">
              <a:buNone/>
            </a:pPr>
            <a:r>
              <a:rPr lang="en-US" sz="4600" dirty="0" smtClean="0"/>
              <a:t>We developed a grid of adjustable granularity on start-up. </a:t>
            </a:r>
          </a:p>
          <a:p>
            <a:pPr marL="0" indent="0">
              <a:buNone/>
            </a:pPr>
            <a:endParaRPr lang="en-US" sz="800" dirty="0"/>
          </a:p>
          <a:p>
            <a:pPr marL="457200" lvl="1" indent="0">
              <a:buNone/>
            </a:pPr>
            <a:r>
              <a:rPr lang="en-US" sz="4200" dirty="0"/>
              <a:t>&gt;</a:t>
            </a:r>
            <a:r>
              <a:rPr lang="en-US" sz="4200" dirty="0" smtClean="0"/>
              <a:t> User specifies the grid dimensions.</a:t>
            </a:r>
          </a:p>
        </p:txBody>
      </p:sp>
      <p:sp>
        <p:nvSpPr>
          <p:cNvPr id="8" name="Date Placeholder 7"/>
          <p:cNvSpPr>
            <a:spLocks noGrp="1"/>
          </p:cNvSpPr>
          <p:nvPr>
            <p:ph type="dt" sz="half" idx="10"/>
          </p:nvPr>
        </p:nvSpPr>
        <p:spPr/>
        <p:txBody>
          <a:bodyPr/>
          <a:lstStyle/>
          <a:p>
            <a:fld id="{8433C75D-FF85-4CDD-81D9-E43D6CF0909F}" type="datetime4">
              <a:rPr lang="en-US" sz="2000" smtClean="0"/>
              <a:t>April 5, 2013</a:t>
            </a:fld>
            <a:endParaRPr lang="en-US" sz="2000" dirty="0"/>
          </a:p>
        </p:txBody>
      </p:sp>
      <p:sp>
        <p:nvSpPr>
          <p:cNvPr id="9" name="Footer Placeholder 8"/>
          <p:cNvSpPr>
            <a:spLocks noGrp="1"/>
          </p:cNvSpPr>
          <p:nvPr>
            <p:ph type="ftr" sz="quarter" idx="11"/>
          </p:nvPr>
        </p:nvSpPr>
        <p:spPr/>
        <p:txBody>
          <a:bodyPr/>
          <a:lstStyle/>
          <a:p>
            <a:r>
              <a:rPr lang="fr-FR" sz="2000" smtClean="0"/>
              <a:t>ACMSE ‘13 - Haque, Liang, Gray</a:t>
            </a:r>
            <a:endParaRPr lang="en-US" sz="2000" dirty="0"/>
          </a:p>
        </p:txBody>
      </p:sp>
      <p:sp>
        <p:nvSpPr>
          <p:cNvPr id="10" name="Slide Number Placeholder 9"/>
          <p:cNvSpPr>
            <a:spLocks noGrp="1"/>
          </p:cNvSpPr>
          <p:nvPr>
            <p:ph type="sldNum" sz="quarter" idx="12"/>
          </p:nvPr>
        </p:nvSpPr>
        <p:spPr/>
        <p:txBody>
          <a:bodyPr/>
          <a:lstStyle/>
          <a:p>
            <a:fld id="{283DF338-2ABC-4E1D-ADDE-3E570005A87E}" type="slidenum">
              <a:rPr lang="en-US" sz="2000" smtClean="0"/>
              <a:pPr/>
              <a:t>13</a:t>
            </a:fld>
            <a:endParaRPr lang="en-US" sz="2000" dirty="0"/>
          </a:p>
        </p:txBody>
      </p:sp>
    </p:spTree>
    <p:extLst>
      <p:ext uri="{BB962C8B-B14F-4D97-AF65-F5344CB8AC3E}">
        <p14:creationId xmlns:p14="http://schemas.microsoft.com/office/powerpoint/2010/main" val="4060497527"/>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1819481245"/>
              </p:ext>
            </p:extLst>
          </p:nvPr>
        </p:nvGraphicFramePr>
        <p:xfrm>
          <a:off x="0" y="-27384"/>
          <a:ext cx="9129488" cy="6850332"/>
        </p:xfrm>
        <a:graphic>
          <a:graphicData uri="http://schemas.openxmlformats.org/drawingml/2006/table">
            <a:tbl>
              <a:tblPr firstRow="1" bandRow="1">
                <a:tableStyleId>{5940675A-B579-460E-94D1-54222C63F5DA}</a:tableStyleId>
              </a:tblPr>
              <a:tblGrid>
                <a:gridCol w="2282372"/>
                <a:gridCol w="2282372"/>
                <a:gridCol w="2282372"/>
                <a:gridCol w="2282372"/>
              </a:tblGrid>
              <a:tr h="1712583">
                <a:tc>
                  <a:txBody>
                    <a:bodyPr/>
                    <a:lstStyle/>
                    <a:p>
                      <a:pPr algn="ctr"/>
                      <a:r>
                        <a:rPr lang="en-US" sz="2800" dirty="0" smtClean="0"/>
                        <a:t>1</a:t>
                      </a:r>
                      <a:endParaRPr lang="en-US" sz="28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800" dirty="0" smtClean="0"/>
                        <a:t>2</a:t>
                      </a:r>
                      <a:endParaRPr lang="en-US" sz="2800" dirty="0"/>
                    </a:p>
                  </a:txBody>
                  <a:tcPr anchor="ctr">
                    <a:lnT w="12700" cap="flat" cmpd="sng" algn="ctr">
                      <a:solidFill>
                        <a:schemeClr val="tx1"/>
                      </a:solidFill>
                      <a:prstDash val="solid"/>
                      <a:round/>
                      <a:headEnd type="none" w="med" len="med"/>
                      <a:tailEnd type="none" w="med" len="med"/>
                    </a:lnT>
                  </a:tcPr>
                </a:tc>
                <a:tc>
                  <a:txBody>
                    <a:bodyPr/>
                    <a:lstStyle/>
                    <a:p>
                      <a:pPr algn="ctr"/>
                      <a:r>
                        <a:rPr lang="en-US" sz="2800" dirty="0" smtClean="0"/>
                        <a:t>3</a:t>
                      </a:r>
                      <a:endParaRPr lang="en-US" sz="2800" dirty="0"/>
                    </a:p>
                  </a:txBody>
                  <a:tcPr anchor="ctr">
                    <a:lnT w="12700" cap="flat" cmpd="sng" algn="ctr">
                      <a:solidFill>
                        <a:schemeClr val="tx1"/>
                      </a:solidFill>
                      <a:prstDash val="solid"/>
                      <a:round/>
                      <a:headEnd type="none" w="med" len="med"/>
                      <a:tailEnd type="none" w="med" len="med"/>
                    </a:lnT>
                  </a:tcPr>
                </a:tc>
                <a:tc>
                  <a:txBody>
                    <a:bodyPr/>
                    <a:lstStyle/>
                    <a:p>
                      <a:pPr algn="ctr"/>
                      <a:r>
                        <a:rPr lang="en-US" sz="2800" dirty="0" smtClean="0"/>
                        <a:t>4</a:t>
                      </a:r>
                      <a:endParaRPr lang="en-US" sz="2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712583">
                <a:tc>
                  <a:txBody>
                    <a:bodyPr/>
                    <a:lstStyle/>
                    <a:p>
                      <a:pPr algn="ctr"/>
                      <a:r>
                        <a:rPr lang="en-US" sz="2800" dirty="0" smtClean="0"/>
                        <a:t>5</a:t>
                      </a:r>
                      <a:endParaRPr lang="en-US" sz="2800" dirty="0"/>
                    </a:p>
                  </a:txBody>
                  <a:tcPr anchor="ctr">
                    <a:lnL w="12700" cap="flat" cmpd="sng" algn="ctr">
                      <a:solidFill>
                        <a:schemeClr val="tx1"/>
                      </a:solidFill>
                      <a:prstDash val="solid"/>
                      <a:round/>
                      <a:headEnd type="none" w="med" len="med"/>
                      <a:tailEnd type="none" w="med" len="med"/>
                    </a:lnL>
                  </a:tcPr>
                </a:tc>
                <a:tc>
                  <a:txBody>
                    <a:bodyPr/>
                    <a:lstStyle/>
                    <a:p>
                      <a:pPr algn="ctr"/>
                      <a:r>
                        <a:rPr lang="en-US" sz="2800" dirty="0" smtClean="0"/>
                        <a:t>6</a:t>
                      </a:r>
                      <a:endParaRPr lang="en-US" sz="2800" dirty="0"/>
                    </a:p>
                  </a:txBody>
                  <a:tcPr anchor="ctr"/>
                </a:tc>
                <a:tc>
                  <a:txBody>
                    <a:bodyPr/>
                    <a:lstStyle/>
                    <a:p>
                      <a:pPr algn="ctr"/>
                      <a:r>
                        <a:rPr lang="en-US" sz="2800" dirty="0" smtClean="0"/>
                        <a:t>7</a:t>
                      </a:r>
                      <a:endParaRPr lang="en-US" sz="2800" dirty="0"/>
                    </a:p>
                  </a:txBody>
                  <a:tcPr anchor="ctr"/>
                </a:tc>
                <a:tc>
                  <a:txBody>
                    <a:bodyPr/>
                    <a:lstStyle/>
                    <a:p>
                      <a:pPr algn="ctr"/>
                      <a:r>
                        <a:rPr lang="en-US" sz="2800" dirty="0" smtClean="0"/>
                        <a:t>8</a:t>
                      </a:r>
                      <a:endParaRPr lang="en-US" sz="2800" dirty="0"/>
                    </a:p>
                  </a:txBody>
                  <a:tcPr anchor="ctr">
                    <a:lnR w="12700" cap="flat" cmpd="sng" algn="ctr">
                      <a:solidFill>
                        <a:schemeClr val="tx1"/>
                      </a:solidFill>
                      <a:prstDash val="solid"/>
                      <a:round/>
                      <a:headEnd type="none" w="med" len="med"/>
                      <a:tailEnd type="none" w="med" len="med"/>
                    </a:lnR>
                  </a:tcPr>
                </a:tc>
              </a:tr>
              <a:tr h="1712583">
                <a:tc>
                  <a:txBody>
                    <a:bodyPr/>
                    <a:lstStyle/>
                    <a:p>
                      <a:pPr algn="ctr"/>
                      <a:r>
                        <a:rPr lang="en-US" sz="2800" dirty="0" smtClean="0"/>
                        <a:t>9</a:t>
                      </a:r>
                      <a:endParaRPr lang="en-US" sz="2800" dirty="0"/>
                    </a:p>
                  </a:txBody>
                  <a:tcPr anchor="ctr">
                    <a:lnL w="12700" cap="flat" cmpd="sng" algn="ctr">
                      <a:solidFill>
                        <a:schemeClr val="tx1"/>
                      </a:solidFill>
                      <a:prstDash val="solid"/>
                      <a:round/>
                      <a:headEnd type="none" w="med" len="med"/>
                      <a:tailEnd type="none" w="med" len="med"/>
                    </a:lnL>
                  </a:tcPr>
                </a:tc>
                <a:tc>
                  <a:txBody>
                    <a:bodyPr/>
                    <a:lstStyle/>
                    <a:p>
                      <a:pPr algn="ctr"/>
                      <a:r>
                        <a:rPr lang="en-US" sz="2800" dirty="0" smtClean="0"/>
                        <a:t>10</a:t>
                      </a:r>
                      <a:endParaRPr lang="en-US" sz="2800" dirty="0"/>
                    </a:p>
                  </a:txBody>
                  <a:tcPr anchor="ctr"/>
                </a:tc>
                <a:tc>
                  <a:txBody>
                    <a:bodyPr/>
                    <a:lstStyle/>
                    <a:p>
                      <a:pPr algn="ctr"/>
                      <a:r>
                        <a:rPr lang="en-US" sz="2800" dirty="0" smtClean="0"/>
                        <a:t>11</a:t>
                      </a:r>
                      <a:endParaRPr lang="en-US" sz="2800" dirty="0"/>
                    </a:p>
                  </a:txBody>
                  <a:tcPr anchor="ctr"/>
                </a:tc>
                <a:tc>
                  <a:txBody>
                    <a:bodyPr/>
                    <a:lstStyle/>
                    <a:p>
                      <a:pPr algn="ctr"/>
                      <a:r>
                        <a:rPr lang="en-US" sz="2800" dirty="0" smtClean="0"/>
                        <a:t>12</a:t>
                      </a:r>
                      <a:endParaRPr lang="en-US" sz="2800" dirty="0"/>
                    </a:p>
                  </a:txBody>
                  <a:tcPr anchor="ctr">
                    <a:lnR w="12700" cap="flat" cmpd="sng" algn="ctr">
                      <a:solidFill>
                        <a:schemeClr val="tx1"/>
                      </a:solidFill>
                      <a:prstDash val="solid"/>
                      <a:round/>
                      <a:headEnd type="none" w="med" len="med"/>
                      <a:tailEnd type="none" w="med" len="med"/>
                    </a:lnR>
                  </a:tcPr>
                </a:tc>
              </a:tr>
              <a:tr h="1712583">
                <a:tc>
                  <a:txBody>
                    <a:bodyPr/>
                    <a:lstStyle/>
                    <a:p>
                      <a:pPr algn="ctr"/>
                      <a:r>
                        <a:rPr lang="en-US" sz="2800" dirty="0" smtClean="0"/>
                        <a:t>13</a:t>
                      </a:r>
                      <a:endParaRPr lang="en-US" sz="28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2800" dirty="0" smtClean="0"/>
                        <a:t>14</a:t>
                      </a:r>
                      <a:endParaRPr lang="en-US" sz="2800" dirty="0"/>
                    </a:p>
                  </a:txBody>
                  <a:tcPr anchor="ctr">
                    <a:lnB w="12700" cap="flat" cmpd="sng" algn="ctr">
                      <a:solidFill>
                        <a:schemeClr val="tx1"/>
                      </a:solidFill>
                      <a:prstDash val="solid"/>
                      <a:round/>
                      <a:headEnd type="none" w="med" len="med"/>
                      <a:tailEnd type="none" w="med" len="med"/>
                    </a:lnB>
                  </a:tcPr>
                </a:tc>
                <a:tc>
                  <a:txBody>
                    <a:bodyPr/>
                    <a:lstStyle/>
                    <a:p>
                      <a:pPr algn="ctr"/>
                      <a:r>
                        <a:rPr lang="en-US" sz="2800" dirty="0" smtClean="0"/>
                        <a:t>15</a:t>
                      </a:r>
                      <a:endParaRPr lang="en-US" sz="2800" dirty="0"/>
                    </a:p>
                  </a:txBody>
                  <a:tcPr anchor="ctr">
                    <a:lnB w="12700" cap="flat" cmpd="sng" algn="ctr">
                      <a:solidFill>
                        <a:schemeClr val="tx1"/>
                      </a:solidFill>
                      <a:prstDash val="solid"/>
                      <a:round/>
                      <a:headEnd type="none" w="med" len="med"/>
                      <a:tailEnd type="none" w="med" len="med"/>
                    </a:lnB>
                  </a:tcPr>
                </a:tc>
                <a:tc>
                  <a:txBody>
                    <a:bodyPr/>
                    <a:lstStyle/>
                    <a:p>
                      <a:pPr algn="ctr"/>
                      <a:r>
                        <a:rPr lang="en-US" sz="2800" dirty="0" smtClean="0"/>
                        <a:t>16</a:t>
                      </a:r>
                      <a:endParaRPr lang="en-US" sz="28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16" name="Flowchart: Decision 15"/>
          <p:cNvSpPr/>
          <p:nvPr/>
        </p:nvSpPr>
        <p:spPr>
          <a:xfrm>
            <a:off x="2267744" y="1340768"/>
            <a:ext cx="4680520" cy="144016"/>
          </a:xfrm>
          <a:prstGeom prst="flowChartDecision">
            <a:avLst/>
          </a:prstGeom>
          <a:solidFill>
            <a:srgbClr val="700000"/>
          </a:solidFill>
          <a:ln>
            <a:solidFill>
              <a:srgbClr val="700000"/>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6992" y="269776"/>
            <a:ext cx="8229600" cy="1143000"/>
          </a:xfrm>
        </p:spPr>
        <p:txBody>
          <a:bodyPr>
            <a:normAutofit/>
          </a:bodyPr>
          <a:lstStyle/>
          <a:p>
            <a:r>
              <a:rPr lang="en-US" sz="5400" b="1" dirty="0" smtClean="0">
                <a:effectLst>
                  <a:outerShdw blurRad="38100" dist="38100" dir="2700000" algn="tl">
                    <a:srgbClr val="000000">
                      <a:alpha val="43137"/>
                    </a:srgbClr>
                  </a:outerShdw>
                </a:effectLst>
              </a:rPr>
              <a:t>Adjustable Grid</a:t>
            </a:r>
            <a:endParaRPr lang="en-US" sz="5400" b="1" dirty="0">
              <a:effectLst>
                <a:outerShdw blurRad="38100" dist="38100" dir="2700000" algn="tl">
                  <a:srgbClr val="000000">
                    <a:alpha val="43137"/>
                  </a:srgbClr>
                </a:outerShdw>
              </a:effectLst>
            </a:endParaRPr>
          </a:p>
        </p:txBody>
      </p:sp>
      <p:sp>
        <p:nvSpPr>
          <p:cNvPr id="8" name="Date Placeholder 7"/>
          <p:cNvSpPr>
            <a:spLocks noGrp="1"/>
          </p:cNvSpPr>
          <p:nvPr>
            <p:ph type="dt" sz="half" idx="10"/>
          </p:nvPr>
        </p:nvSpPr>
        <p:spPr/>
        <p:txBody>
          <a:bodyPr/>
          <a:lstStyle/>
          <a:p>
            <a:fld id="{8433C75D-FF85-4CDD-81D9-E43D6CF0909F}" type="datetime4">
              <a:rPr lang="en-US" sz="2000" smtClean="0"/>
              <a:t>April 5, 2013</a:t>
            </a:fld>
            <a:endParaRPr lang="en-US" sz="2000" dirty="0"/>
          </a:p>
        </p:txBody>
      </p:sp>
      <p:sp>
        <p:nvSpPr>
          <p:cNvPr id="9" name="Footer Placeholder 8"/>
          <p:cNvSpPr>
            <a:spLocks noGrp="1"/>
          </p:cNvSpPr>
          <p:nvPr>
            <p:ph type="ftr" sz="quarter" idx="11"/>
          </p:nvPr>
        </p:nvSpPr>
        <p:spPr/>
        <p:txBody>
          <a:bodyPr/>
          <a:lstStyle/>
          <a:p>
            <a:r>
              <a:rPr lang="fr-FR" sz="2000" smtClean="0"/>
              <a:t>ACMSE ‘13 - Haque, Liang, Gray</a:t>
            </a:r>
            <a:endParaRPr lang="en-US" sz="2000" dirty="0"/>
          </a:p>
        </p:txBody>
      </p:sp>
      <p:sp>
        <p:nvSpPr>
          <p:cNvPr id="10" name="Slide Number Placeholder 9"/>
          <p:cNvSpPr>
            <a:spLocks noGrp="1"/>
          </p:cNvSpPr>
          <p:nvPr>
            <p:ph type="sldNum" sz="quarter" idx="12"/>
          </p:nvPr>
        </p:nvSpPr>
        <p:spPr/>
        <p:txBody>
          <a:bodyPr/>
          <a:lstStyle/>
          <a:p>
            <a:fld id="{283DF338-2ABC-4E1D-ADDE-3E570005A87E}" type="slidenum">
              <a:rPr lang="en-US" sz="2000" smtClean="0"/>
              <a:pPr/>
              <a:t>14</a:t>
            </a:fld>
            <a:endParaRPr lang="en-US" sz="2000" dirty="0"/>
          </a:p>
        </p:txBody>
      </p:sp>
      <p:graphicFrame>
        <p:nvGraphicFramePr>
          <p:cNvPr id="15" name="Table 14"/>
          <p:cNvGraphicFramePr>
            <a:graphicFrameLocks noGrp="1"/>
          </p:cNvGraphicFramePr>
          <p:nvPr>
            <p:extLst>
              <p:ext uri="{D42A27DB-BD31-4B8C-83A1-F6EECF244321}">
                <p14:modId xmlns:p14="http://schemas.microsoft.com/office/powerpoint/2010/main" val="4233201115"/>
              </p:ext>
            </p:extLst>
          </p:nvPr>
        </p:nvGraphicFramePr>
        <p:xfrm>
          <a:off x="-1" y="2"/>
          <a:ext cx="9129488" cy="6836228"/>
        </p:xfrm>
        <a:graphic>
          <a:graphicData uri="http://schemas.openxmlformats.org/drawingml/2006/table">
            <a:tbl>
              <a:tblPr firstRow="1" bandRow="1">
                <a:tableStyleId>{5940675A-B579-460E-94D1-54222C63F5DA}</a:tableStyleId>
              </a:tblPr>
              <a:tblGrid>
                <a:gridCol w="4564744"/>
                <a:gridCol w="4564744"/>
              </a:tblGrid>
              <a:tr h="3418114">
                <a:tc>
                  <a:txBody>
                    <a:bodyPr/>
                    <a:lstStyle/>
                    <a:p>
                      <a:pPr algn="ctr"/>
                      <a:r>
                        <a:rPr lang="en-US" sz="2800" dirty="0" smtClean="0"/>
                        <a:t>1</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2</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18114">
                <a:tc>
                  <a:txBody>
                    <a:bodyPr/>
                    <a:lstStyle/>
                    <a:p>
                      <a:pPr algn="ctr"/>
                      <a:r>
                        <a:rPr lang="en-US" sz="2800" dirty="0" smtClean="0"/>
                        <a:t>3</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4</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211192617"/>
              </p:ext>
            </p:extLst>
          </p:nvPr>
        </p:nvGraphicFramePr>
        <p:xfrm>
          <a:off x="1" y="14406"/>
          <a:ext cx="9129486" cy="6821823"/>
        </p:xfrm>
        <a:graphic>
          <a:graphicData uri="http://schemas.openxmlformats.org/drawingml/2006/table">
            <a:tbl>
              <a:tblPr firstRow="1" bandRow="1">
                <a:tableStyleId>{5940675A-B579-460E-94D1-54222C63F5DA}</a:tableStyleId>
              </a:tblPr>
              <a:tblGrid>
                <a:gridCol w="3043162"/>
                <a:gridCol w="3043162"/>
                <a:gridCol w="3043162"/>
              </a:tblGrid>
              <a:tr h="2273941">
                <a:tc>
                  <a:txBody>
                    <a:bodyPr/>
                    <a:lstStyle/>
                    <a:p>
                      <a:pPr algn="ctr"/>
                      <a:r>
                        <a:rPr lang="en-US" sz="2800" dirty="0" smtClean="0"/>
                        <a:t>1</a:t>
                      </a:r>
                      <a:endParaRPr lang="en-US" sz="28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800" dirty="0" smtClean="0"/>
                        <a:t>2</a:t>
                      </a:r>
                      <a:endParaRPr lang="en-US" sz="2800" dirty="0"/>
                    </a:p>
                  </a:txBody>
                  <a:tcPr anchor="ctr">
                    <a:lnT w="12700" cap="flat" cmpd="sng" algn="ctr">
                      <a:solidFill>
                        <a:schemeClr val="tx1"/>
                      </a:solidFill>
                      <a:prstDash val="solid"/>
                      <a:round/>
                      <a:headEnd type="none" w="med" len="med"/>
                      <a:tailEnd type="none" w="med" len="med"/>
                    </a:lnT>
                  </a:tcPr>
                </a:tc>
                <a:tc>
                  <a:txBody>
                    <a:bodyPr/>
                    <a:lstStyle/>
                    <a:p>
                      <a:pPr algn="ctr"/>
                      <a:r>
                        <a:rPr lang="en-US" sz="2800" dirty="0" smtClean="0"/>
                        <a:t>3</a:t>
                      </a:r>
                      <a:endParaRPr lang="en-US" sz="2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273941">
                <a:tc>
                  <a:txBody>
                    <a:bodyPr/>
                    <a:lstStyle/>
                    <a:p>
                      <a:pPr algn="ctr"/>
                      <a:r>
                        <a:rPr lang="en-US" sz="2800" dirty="0" smtClean="0"/>
                        <a:t>4</a:t>
                      </a:r>
                      <a:endParaRPr lang="en-US" sz="2800" dirty="0"/>
                    </a:p>
                  </a:txBody>
                  <a:tcPr anchor="ctr">
                    <a:lnL w="12700" cap="flat" cmpd="sng" algn="ctr">
                      <a:solidFill>
                        <a:schemeClr val="tx1"/>
                      </a:solidFill>
                      <a:prstDash val="solid"/>
                      <a:round/>
                      <a:headEnd type="none" w="med" len="med"/>
                      <a:tailEnd type="none" w="med" len="med"/>
                    </a:lnL>
                  </a:tcPr>
                </a:tc>
                <a:tc>
                  <a:txBody>
                    <a:bodyPr/>
                    <a:lstStyle/>
                    <a:p>
                      <a:pPr algn="ctr"/>
                      <a:r>
                        <a:rPr lang="en-US" sz="2800" dirty="0" smtClean="0"/>
                        <a:t>5</a:t>
                      </a:r>
                      <a:endParaRPr lang="en-US" sz="2800" dirty="0"/>
                    </a:p>
                  </a:txBody>
                  <a:tcPr anchor="ctr"/>
                </a:tc>
                <a:tc>
                  <a:txBody>
                    <a:bodyPr/>
                    <a:lstStyle/>
                    <a:p>
                      <a:pPr algn="ctr"/>
                      <a:r>
                        <a:rPr lang="en-US" sz="2800" dirty="0" smtClean="0"/>
                        <a:t>6</a:t>
                      </a:r>
                      <a:endParaRPr lang="en-US" sz="2800" dirty="0"/>
                    </a:p>
                  </a:txBody>
                  <a:tcPr anchor="ctr">
                    <a:lnR w="12700" cap="flat" cmpd="sng" algn="ctr">
                      <a:solidFill>
                        <a:schemeClr val="tx1"/>
                      </a:solidFill>
                      <a:prstDash val="solid"/>
                      <a:round/>
                      <a:headEnd type="none" w="med" len="med"/>
                      <a:tailEnd type="none" w="med" len="med"/>
                    </a:lnR>
                  </a:tcPr>
                </a:tc>
              </a:tr>
              <a:tr h="2273941">
                <a:tc>
                  <a:txBody>
                    <a:bodyPr/>
                    <a:lstStyle/>
                    <a:p>
                      <a:pPr algn="ctr"/>
                      <a:r>
                        <a:rPr lang="en-US" sz="2800" dirty="0" smtClean="0"/>
                        <a:t>7</a:t>
                      </a:r>
                      <a:endParaRPr lang="en-US" sz="28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2800" dirty="0" smtClean="0"/>
                        <a:t>8</a:t>
                      </a:r>
                      <a:endParaRPr lang="en-US" sz="2800" dirty="0"/>
                    </a:p>
                  </a:txBody>
                  <a:tcPr anchor="ctr">
                    <a:lnB w="12700" cap="flat" cmpd="sng" algn="ctr">
                      <a:solidFill>
                        <a:schemeClr val="tx1"/>
                      </a:solidFill>
                      <a:prstDash val="solid"/>
                      <a:round/>
                      <a:headEnd type="none" w="med" len="med"/>
                      <a:tailEnd type="none" w="med" len="med"/>
                    </a:lnB>
                  </a:tcPr>
                </a:tc>
                <a:tc>
                  <a:txBody>
                    <a:bodyPr/>
                    <a:lstStyle/>
                    <a:p>
                      <a:pPr algn="ctr"/>
                      <a:r>
                        <a:rPr lang="en-US" sz="2800" dirty="0" smtClean="0"/>
                        <a:t>9</a:t>
                      </a:r>
                      <a:endParaRPr lang="en-US" sz="28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098125634"/>
              </p:ext>
            </p:extLst>
          </p:nvPr>
        </p:nvGraphicFramePr>
        <p:xfrm>
          <a:off x="0" y="0"/>
          <a:ext cx="9129490" cy="6850740"/>
        </p:xfrm>
        <a:graphic>
          <a:graphicData uri="http://schemas.openxmlformats.org/drawingml/2006/table">
            <a:tbl>
              <a:tblPr firstRow="1" bandRow="1">
                <a:tableStyleId>{2D5ABB26-0587-4C30-8999-92F81FD0307C}</a:tableStyleId>
              </a:tblPr>
              <a:tblGrid>
                <a:gridCol w="912949"/>
                <a:gridCol w="912949"/>
                <a:gridCol w="912949"/>
                <a:gridCol w="912949"/>
                <a:gridCol w="912949"/>
                <a:gridCol w="912949"/>
                <a:gridCol w="912949"/>
                <a:gridCol w="912949"/>
                <a:gridCol w="912949"/>
                <a:gridCol w="912949"/>
              </a:tblGrid>
              <a:tr h="685074">
                <a:tc>
                  <a:txBody>
                    <a:bodyPr/>
                    <a:lstStyle/>
                    <a:p>
                      <a:pPr algn="ctr"/>
                      <a:r>
                        <a:rPr lang="en-US" sz="2200" dirty="0" smtClean="0"/>
                        <a:t>1</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2</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3</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4</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5</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6</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7</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8</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9</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10</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5074">
                <a:tc>
                  <a:txBody>
                    <a:bodyPr/>
                    <a:lstStyle/>
                    <a:p>
                      <a:pPr algn="ctr"/>
                      <a:r>
                        <a:rPr lang="en-US" sz="2200" dirty="0" smtClean="0"/>
                        <a:t>11</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12</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13</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14</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15</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16</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17</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18</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19</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20</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5074">
                <a:tc>
                  <a:txBody>
                    <a:bodyPr/>
                    <a:lstStyle/>
                    <a:p>
                      <a:pPr algn="ctr"/>
                      <a:r>
                        <a:rPr lang="en-US" sz="2200" dirty="0" smtClean="0"/>
                        <a:t>21</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22</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23</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24</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25</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26</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27</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28</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29</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30</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5074">
                <a:tc>
                  <a:txBody>
                    <a:bodyPr/>
                    <a:lstStyle/>
                    <a:p>
                      <a:pPr algn="ctr"/>
                      <a:r>
                        <a:rPr lang="en-US" sz="2200" dirty="0" smtClean="0"/>
                        <a:t>31</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32</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33</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34</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35</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36</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37</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38</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39</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40</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5074">
                <a:tc>
                  <a:txBody>
                    <a:bodyPr/>
                    <a:lstStyle/>
                    <a:p>
                      <a:pPr algn="ctr"/>
                      <a:r>
                        <a:rPr lang="en-US" sz="2200" dirty="0" smtClean="0"/>
                        <a:t>41</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42</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43</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44</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45</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46</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47</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48</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49</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50</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5074">
                <a:tc>
                  <a:txBody>
                    <a:bodyPr/>
                    <a:lstStyle/>
                    <a:p>
                      <a:pPr algn="ctr"/>
                      <a:r>
                        <a:rPr lang="en-US" sz="2200" dirty="0" smtClean="0"/>
                        <a:t>51</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52</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53</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54</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55</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56</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57</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58</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59</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60</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5074">
                <a:tc>
                  <a:txBody>
                    <a:bodyPr/>
                    <a:lstStyle/>
                    <a:p>
                      <a:pPr algn="ctr"/>
                      <a:r>
                        <a:rPr lang="en-US" sz="2200" dirty="0" smtClean="0"/>
                        <a:t>61</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62</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63</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64</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65</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66</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67</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68</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69</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70</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5074">
                <a:tc>
                  <a:txBody>
                    <a:bodyPr/>
                    <a:lstStyle/>
                    <a:p>
                      <a:pPr algn="ctr"/>
                      <a:r>
                        <a:rPr lang="en-US" sz="2200" dirty="0" smtClean="0"/>
                        <a:t>71</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72</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73</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74</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75</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76</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77</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78</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79</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80</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5074">
                <a:tc>
                  <a:txBody>
                    <a:bodyPr/>
                    <a:lstStyle/>
                    <a:p>
                      <a:pPr algn="ctr"/>
                      <a:r>
                        <a:rPr lang="en-US" sz="2200" dirty="0" smtClean="0"/>
                        <a:t>81</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82</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83</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84</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85</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86</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87</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88</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89</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90</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5074">
                <a:tc>
                  <a:txBody>
                    <a:bodyPr/>
                    <a:lstStyle/>
                    <a:p>
                      <a:pPr algn="ctr"/>
                      <a:r>
                        <a:rPr lang="en-US" sz="2200" dirty="0" smtClean="0"/>
                        <a:t>91</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92</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93</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94</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95</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96</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97</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98</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99</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t>100</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889088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9" presetClass="emph" presetSubtype="0" grpId="0" nodeType="withEffect">
                                  <p:stCondLst>
                                    <p:cond delay="0"/>
                                  </p:stCondLst>
                                  <p:childTnLst>
                                    <p:set>
                                      <p:cBhvr rctx="PPT">
                                        <p:cTn id="9" dur="indefinite"/>
                                        <p:tgtEl>
                                          <p:spTgt spid="2"/>
                                        </p:tgtEl>
                                        <p:attrNameLst>
                                          <p:attrName>style.opacity</p:attrName>
                                        </p:attrNameLst>
                                      </p:cBhvr>
                                      <p:to>
                                        <p:strVal val="0.5"/>
                                      </p:to>
                                    </p:set>
                                    <p:animEffect filter="image" prLst="opacity: 0.5">
                                      <p:cBhvr rctx="IE">
                                        <p:cTn id="10" dur="indefinite"/>
                                        <p:tgtEl>
                                          <p:spTgt spid="2"/>
                                        </p:tgtEl>
                                      </p:cBhvr>
                                    </p:animEffect>
                                  </p:childTnLst>
                                </p:cTn>
                              </p:par>
                              <p:par>
                                <p:cTn id="11" presetID="9" presetClass="emph" presetSubtype="0" grpId="0" nodeType="withEffect">
                                  <p:stCondLst>
                                    <p:cond delay="0"/>
                                  </p:stCondLst>
                                  <p:childTnLst>
                                    <p:set>
                                      <p:cBhvr rctx="PPT">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par>
                                <p:cTn id="14" presetID="9" presetClass="emph" presetSubtype="0" grpId="0" nodeType="withEffect">
                                  <p:stCondLst>
                                    <p:cond delay="0"/>
                                  </p:stCondLst>
                                  <p:childTnLst>
                                    <p:set>
                                      <p:cBhvr rctx="PPT">
                                        <p:cTn id="15" dur="indefinite"/>
                                        <p:tgtEl>
                                          <p:spTgt spid="8"/>
                                        </p:tgtEl>
                                        <p:attrNameLst>
                                          <p:attrName>style.opacity</p:attrName>
                                        </p:attrNameLst>
                                      </p:cBhvr>
                                      <p:to>
                                        <p:strVal val="0.5"/>
                                      </p:to>
                                    </p:set>
                                    <p:animEffect filter="image" prLst="opacity: 0.5">
                                      <p:cBhvr rctx="IE">
                                        <p:cTn id="16" dur="indefinite"/>
                                        <p:tgtEl>
                                          <p:spTgt spid="8"/>
                                        </p:tgtEl>
                                      </p:cBhvr>
                                    </p:animEffect>
                                  </p:childTnLst>
                                </p:cTn>
                              </p:par>
                              <p:par>
                                <p:cTn id="17" presetID="9" presetClass="emph" presetSubtype="0" grpId="0" nodeType="withEffect">
                                  <p:stCondLst>
                                    <p:cond delay="0"/>
                                  </p:stCondLst>
                                  <p:childTnLst>
                                    <p:set>
                                      <p:cBhvr rctx="PPT">
                                        <p:cTn id="18" dur="indefinite"/>
                                        <p:tgtEl>
                                          <p:spTgt spid="9"/>
                                        </p:tgtEl>
                                        <p:attrNameLst>
                                          <p:attrName>style.opacity</p:attrName>
                                        </p:attrNameLst>
                                      </p:cBhvr>
                                      <p:to>
                                        <p:strVal val="0.5"/>
                                      </p:to>
                                    </p:set>
                                    <p:animEffect filter="image" prLst="opacity: 0.5">
                                      <p:cBhvr rctx="IE">
                                        <p:cTn id="19" dur="indefinite"/>
                                        <p:tgtEl>
                                          <p:spTgt spid="9"/>
                                        </p:tgtEl>
                                      </p:cBhvr>
                                    </p:animEffect>
                                  </p:childTnLst>
                                </p:cTn>
                              </p:par>
                              <p:par>
                                <p:cTn id="20" presetID="9" presetClass="emph" presetSubtype="0" grpId="0" nodeType="withEffect">
                                  <p:stCondLst>
                                    <p:cond delay="0"/>
                                  </p:stCondLst>
                                  <p:childTnLst>
                                    <p:set>
                                      <p:cBhvr rctx="PPT">
                                        <p:cTn id="21" dur="indefinite"/>
                                        <p:tgtEl>
                                          <p:spTgt spid="10"/>
                                        </p:tgtEl>
                                        <p:attrNameLst>
                                          <p:attrName>style.opacity</p:attrName>
                                        </p:attrNameLst>
                                      </p:cBhvr>
                                      <p:to>
                                        <p:strVal val="0.5"/>
                                      </p:to>
                                    </p:set>
                                    <p:animEffect filter="image" prLst="opacity: 0.5">
                                      <p:cBhvr rctx="IE">
                                        <p:cTn id="22" dur="indefinite"/>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effectLst>
                  <a:outerShdw blurRad="38100" dist="38100" dir="2700000" algn="tl">
                    <a:srgbClr val="000000">
                      <a:alpha val="43137"/>
                    </a:srgbClr>
                  </a:outerShdw>
                </a:effectLst>
              </a:rPr>
              <a:t>Dynamic Grammar Generation</a:t>
            </a:r>
            <a:endParaRPr lang="en-US" sz="5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328" y="1519028"/>
            <a:ext cx="8352928" cy="720080"/>
          </a:xfrm>
        </p:spPr>
        <p:txBody>
          <a:bodyPr>
            <a:normAutofit/>
          </a:bodyPr>
          <a:lstStyle/>
          <a:p>
            <a:pPr marL="0" indent="0" algn="ctr">
              <a:buNone/>
            </a:pPr>
            <a:r>
              <a:rPr lang="en-US" sz="3700" dirty="0" smtClean="0"/>
              <a:t>Generating the speech grammar of a 4x5 grid.</a:t>
            </a:r>
          </a:p>
        </p:txBody>
      </p:sp>
      <p:sp>
        <p:nvSpPr>
          <p:cNvPr id="8" name="Date Placeholder 7"/>
          <p:cNvSpPr>
            <a:spLocks noGrp="1"/>
          </p:cNvSpPr>
          <p:nvPr>
            <p:ph type="dt" sz="half" idx="10"/>
          </p:nvPr>
        </p:nvSpPr>
        <p:spPr/>
        <p:txBody>
          <a:bodyPr/>
          <a:lstStyle/>
          <a:p>
            <a:fld id="{3B7B6560-C455-46D2-BA1D-366CF6EF32AD}" type="datetime4">
              <a:rPr lang="en-US" sz="2000" smtClean="0"/>
              <a:t>April 5, 2013</a:t>
            </a:fld>
            <a:endParaRPr lang="en-US" sz="2000" dirty="0"/>
          </a:p>
        </p:txBody>
      </p:sp>
      <p:sp>
        <p:nvSpPr>
          <p:cNvPr id="9" name="Footer Placeholder 8"/>
          <p:cNvSpPr>
            <a:spLocks noGrp="1"/>
          </p:cNvSpPr>
          <p:nvPr>
            <p:ph type="ftr" sz="quarter" idx="11"/>
          </p:nvPr>
        </p:nvSpPr>
        <p:spPr/>
        <p:txBody>
          <a:bodyPr/>
          <a:lstStyle/>
          <a:p>
            <a:r>
              <a:rPr lang="fr-FR" sz="2000" smtClean="0"/>
              <a:t>ACMSE ‘13 - Haque, Liang, Gray</a:t>
            </a:r>
            <a:endParaRPr lang="en-US" sz="2000" dirty="0"/>
          </a:p>
        </p:txBody>
      </p:sp>
      <p:sp>
        <p:nvSpPr>
          <p:cNvPr id="10" name="Slide Number Placeholder 9"/>
          <p:cNvSpPr>
            <a:spLocks noGrp="1"/>
          </p:cNvSpPr>
          <p:nvPr>
            <p:ph type="sldNum" sz="quarter" idx="12"/>
          </p:nvPr>
        </p:nvSpPr>
        <p:spPr/>
        <p:txBody>
          <a:bodyPr/>
          <a:lstStyle/>
          <a:p>
            <a:fld id="{283DF338-2ABC-4E1D-ADDE-3E570005A87E}" type="slidenum">
              <a:rPr lang="en-US" sz="2000" smtClean="0"/>
              <a:pPr/>
              <a:t>15</a:t>
            </a:fld>
            <a:endParaRPr lang="en-US" sz="2000" dirty="0"/>
          </a:p>
        </p:txBody>
      </p:sp>
      <p:sp>
        <p:nvSpPr>
          <p:cNvPr id="12" name="Flowchart: Decision 11"/>
          <p:cNvSpPr/>
          <p:nvPr/>
        </p:nvSpPr>
        <p:spPr>
          <a:xfrm>
            <a:off x="2231532" y="1340768"/>
            <a:ext cx="4680520" cy="144016"/>
          </a:xfrm>
          <a:prstGeom prst="flowChartDecision">
            <a:avLst/>
          </a:prstGeom>
          <a:solidFill>
            <a:srgbClr val="700000"/>
          </a:solidFill>
          <a:ln>
            <a:solidFill>
              <a:srgbClr val="700000"/>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pic>
        <p:nvPicPr>
          <p:cNvPr id="1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2348880"/>
            <a:ext cx="3816423" cy="3816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6403093"/>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effectLst>
                  <a:outerShdw blurRad="38100" dist="38100" dir="2700000" algn="tl">
                    <a:srgbClr val="000000">
                      <a:alpha val="43137"/>
                    </a:srgbClr>
                  </a:outerShdw>
                </a:effectLst>
              </a:rPr>
              <a:t>Research Motivation</a:t>
            </a:r>
            <a:endParaRPr lang="en-US" sz="5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1916832"/>
            <a:ext cx="8496944" cy="3960440"/>
          </a:xfrm>
        </p:spPr>
        <p:txBody>
          <a:bodyPr>
            <a:normAutofit/>
          </a:bodyPr>
          <a:lstStyle/>
          <a:p>
            <a:pPr marL="0" indent="0">
              <a:buNone/>
            </a:pPr>
            <a:r>
              <a:rPr lang="en-US" sz="4000" dirty="0" smtClean="0"/>
              <a:t>No comparisons among grids of differing granularities.</a:t>
            </a:r>
          </a:p>
          <a:p>
            <a:pPr marL="0" indent="0">
              <a:buNone/>
            </a:pPr>
            <a:endParaRPr lang="en-US" sz="4000" dirty="0" smtClean="0"/>
          </a:p>
          <a:p>
            <a:pPr marL="0" indent="0">
              <a:buNone/>
            </a:pPr>
            <a:r>
              <a:rPr lang="en-US" sz="4000" dirty="0" smtClean="0"/>
              <a:t>Highly standardized granularity: 3 x 3.</a:t>
            </a:r>
            <a:endParaRPr lang="en-US" sz="4000" dirty="0"/>
          </a:p>
          <a:p>
            <a:pPr marL="0" indent="0">
              <a:buNone/>
            </a:pPr>
            <a:r>
              <a:rPr lang="en-US" sz="3700" dirty="0" smtClean="0"/>
              <a:t>&gt; Reduced flexibility with only a single default grid.</a:t>
            </a:r>
          </a:p>
        </p:txBody>
      </p:sp>
      <p:sp>
        <p:nvSpPr>
          <p:cNvPr id="8" name="Date Placeholder 7"/>
          <p:cNvSpPr>
            <a:spLocks noGrp="1"/>
          </p:cNvSpPr>
          <p:nvPr>
            <p:ph type="dt" sz="half" idx="10"/>
          </p:nvPr>
        </p:nvSpPr>
        <p:spPr/>
        <p:txBody>
          <a:bodyPr/>
          <a:lstStyle/>
          <a:p>
            <a:fld id="{67F5771B-E6EA-4A84-AB0A-10B3A3AA3FF4}" type="datetime4">
              <a:rPr lang="en-US" sz="2000" smtClean="0"/>
              <a:t>April 5, 2013</a:t>
            </a:fld>
            <a:endParaRPr lang="en-US" sz="2000" dirty="0"/>
          </a:p>
        </p:txBody>
      </p:sp>
      <p:sp>
        <p:nvSpPr>
          <p:cNvPr id="9" name="Footer Placeholder 8"/>
          <p:cNvSpPr>
            <a:spLocks noGrp="1"/>
          </p:cNvSpPr>
          <p:nvPr>
            <p:ph type="ftr" sz="quarter" idx="11"/>
          </p:nvPr>
        </p:nvSpPr>
        <p:spPr/>
        <p:txBody>
          <a:bodyPr/>
          <a:lstStyle/>
          <a:p>
            <a:r>
              <a:rPr lang="fr-FR" sz="2000" smtClean="0"/>
              <a:t>ACMSE ‘13 - Haque, Liang, Gray</a:t>
            </a:r>
            <a:endParaRPr lang="en-US" sz="2000" dirty="0"/>
          </a:p>
        </p:txBody>
      </p:sp>
      <p:sp>
        <p:nvSpPr>
          <p:cNvPr id="10" name="Slide Number Placeholder 9"/>
          <p:cNvSpPr>
            <a:spLocks noGrp="1"/>
          </p:cNvSpPr>
          <p:nvPr>
            <p:ph type="sldNum" sz="quarter" idx="12"/>
          </p:nvPr>
        </p:nvSpPr>
        <p:spPr/>
        <p:txBody>
          <a:bodyPr/>
          <a:lstStyle/>
          <a:p>
            <a:fld id="{283DF338-2ABC-4E1D-ADDE-3E570005A87E}" type="slidenum">
              <a:rPr lang="en-US" sz="2000" smtClean="0"/>
              <a:pPr/>
              <a:t>16</a:t>
            </a:fld>
            <a:endParaRPr lang="en-US" sz="2000" dirty="0"/>
          </a:p>
        </p:txBody>
      </p:sp>
      <p:sp>
        <p:nvSpPr>
          <p:cNvPr id="12" name="Flowchart: Decision 11"/>
          <p:cNvSpPr/>
          <p:nvPr/>
        </p:nvSpPr>
        <p:spPr>
          <a:xfrm>
            <a:off x="2231532" y="1340768"/>
            <a:ext cx="4680520" cy="144016"/>
          </a:xfrm>
          <a:prstGeom prst="flowChartDecision">
            <a:avLst/>
          </a:prstGeom>
          <a:solidFill>
            <a:srgbClr val="700000"/>
          </a:solidFill>
          <a:ln>
            <a:solidFill>
              <a:srgbClr val="700000"/>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882500"/>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lowchart: Decision 63"/>
          <p:cNvSpPr/>
          <p:nvPr/>
        </p:nvSpPr>
        <p:spPr>
          <a:xfrm>
            <a:off x="2231532" y="1340768"/>
            <a:ext cx="4680520" cy="144016"/>
          </a:xfrm>
          <a:prstGeom prst="flowChartDecision">
            <a:avLst/>
          </a:prstGeom>
          <a:solidFill>
            <a:srgbClr val="700000"/>
          </a:solidFill>
          <a:ln>
            <a:solidFill>
              <a:srgbClr val="700000"/>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5400" b="1" dirty="0" smtClean="0">
                <a:effectLst>
                  <a:outerShdw blurRad="38100" dist="38100" dir="2700000" algn="tl">
                    <a:srgbClr val="000000">
                      <a:alpha val="43137"/>
                    </a:srgbClr>
                  </a:outerShdw>
                </a:effectLst>
              </a:rPr>
              <a:t>Experimentation</a:t>
            </a:r>
            <a:endParaRPr lang="en-US" sz="5400" b="1" dirty="0">
              <a:effectLst>
                <a:outerShdw blurRad="38100" dist="38100" dir="2700000" algn="tl">
                  <a:srgbClr val="000000">
                    <a:alpha val="43137"/>
                  </a:srgbClr>
                </a:outerShdw>
              </a:effectLst>
            </a:endParaRPr>
          </a:p>
        </p:txBody>
      </p:sp>
      <p:sp>
        <p:nvSpPr>
          <p:cNvPr id="8" name="Date Placeholder 7"/>
          <p:cNvSpPr>
            <a:spLocks noGrp="1"/>
          </p:cNvSpPr>
          <p:nvPr>
            <p:ph type="dt" sz="half" idx="10"/>
          </p:nvPr>
        </p:nvSpPr>
        <p:spPr/>
        <p:txBody>
          <a:bodyPr/>
          <a:lstStyle/>
          <a:p>
            <a:fld id="{7B0962E9-F945-4FF4-8D51-10D95734199C}" type="datetime4">
              <a:rPr lang="en-US" sz="2000" smtClean="0"/>
              <a:t>April 5, 2013</a:t>
            </a:fld>
            <a:endParaRPr lang="en-US" sz="2000" dirty="0"/>
          </a:p>
        </p:txBody>
      </p:sp>
      <p:sp>
        <p:nvSpPr>
          <p:cNvPr id="9" name="Footer Placeholder 8"/>
          <p:cNvSpPr>
            <a:spLocks noGrp="1"/>
          </p:cNvSpPr>
          <p:nvPr>
            <p:ph type="ftr" sz="quarter" idx="11"/>
          </p:nvPr>
        </p:nvSpPr>
        <p:spPr/>
        <p:txBody>
          <a:bodyPr/>
          <a:lstStyle/>
          <a:p>
            <a:r>
              <a:rPr lang="fr-FR" sz="2000" smtClean="0"/>
              <a:t>ACMSE ‘13 - Haque, Liang, Gray</a:t>
            </a:r>
            <a:endParaRPr lang="en-US" sz="2000" dirty="0"/>
          </a:p>
        </p:txBody>
      </p:sp>
      <p:sp>
        <p:nvSpPr>
          <p:cNvPr id="10" name="Slide Number Placeholder 9"/>
          <p:cNvSpPr>
            <a:spLocks noGrp="1"/>
          </p:cNvSpPr>
          <p:nvPr>
            <p:ph type="sldNum" sz="quarter" idx="12"/>
          </p:nvPr>
        </p:nvSpPr>
        <p:spPr/>
        <p:txBody>
          <a:bodyPr/>
          <a:lstStyle/>
          <a:p>
            <a:fld id="{283DF338-2ABC-4E1D-ADDE-3E570005A87E}" type="slidenum">
              <a:rPr lang="en-US" sz="2000" smtClean="0"/>
              <a:pPr/>
              <a:t>17</a:t>
            </a:fld>
            <a:endParaRPr lang="en-US" sz="2000" dirty="0"/>
          </a:p>
        </p:txBody>
      </p:sp>
      <p:sp>
        <p:nvSpPr>
          <p:cNvPr id="3" name="Content Placeholder 2"/>
          <p:cNvSpPr>
            <a:spLocks noGrp="1"/>
          </p:cNvSpPr>
          <p:nvPr>
            <p:ph sz="half" idx="1"/>
          </p:nvPr>
        </p:nvSpPr>
        <p:spPr>
          <a:xfrm>
            <a:off x="4637856" y="1772816"/>
            <a:ext cx="4038600" cy="4320480"/>
          </a:xfrm>
        </p:spPr>
        <p:txBody>
          <a:bodyPr/>
          <a:lstStyle/>
          <a:p>
            <a:r>
              <a:rPr lang="en-US" dirty="0" smtClean="0"/>
              <a:t>Two members of our research team tested each grid with a 5-target selection protocol.</a:t>
            </a:r>
          </a:p>
          <a:p>
            <a:pPr marL="0" indent="0">
              <a:buNone/>
            </a:pPr>
            <a:endParaRPr lang="en-US" dirty="0" smtClean="0"/>
          </a:p>
          <a:p>
            <a:r>
              <a:rPr lang="en-US" dirty="0" smtClean="0"/>
              <a:t>Recorded total time to complete the target selection, number of speech recognition errors, and number of commands issued. </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516981"/>
            <a:ext cx="4038600" cy="2692400"/>
          </a:xfrm>
        </p:spPr>
      </p:pic>
    </p:spTree>
    <p:extLst>
      <p:ext uri="{BB962C8B-B14F-4D97-AF65-F5344CB8AC3E}">
        <p14:creationId xmlns:p14="http://schemas.microsoft.com/office/powerpoint/2010/main" val="3386838056"/>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lowchart: Decision 63"/>
          <p:cNvSpPr/>
          <p:nvPr/>
        </p:nvSpPr>
        <p:spPr>
          <a:xfrm>
            <a:off x="2231532" y="1340768"/>
            <a:ext cx="4680520" cy="144016"/>
          </a:xfrm>
          <a:prstGeom prst="flowChartDecision">
            <a:avLst/>
          </a:prstGeom>
          <a:solidFill>
            <a:srgbClr val="700000"/>
          </a:solidFill>
          <a:ln>
            <a:solidFill>
              <a:srgbClr val="700000"/>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sz="5400" b="1" dirty="0" smtClean="0">
                <a:effectLst>
                  <a:outerShdw blurRad="38100" dist="38100" dir="2700000" algn="tl">
                    <a:srgbClr val="000000">
                      <a:alpha val="43137"/>
                    </a:srgbClr>
                  </a:outerShdw>
                </a:effectLst>
              </a:rPr>
              <a:t>Pure-Resolution Grid Comparisons</a:t>
            </a:r>
            <a:endParaRPr lang="en-US" sz="5400" b="1" dirty="0">
              <a:effectLst>
                <a:outerShdw blurRad="38100" dist="38100" dir="2700000" algn="tl">
                  <a:srgbClr val="000000">
                    <a:alpha val="43137"/>
                  </a:srgbClr>
                </a:outerShdw>
              </a:effectLst>
            </a:endParaRPr>
          </a:p>
        </p:txBody>
      </p:sp>
      <p:sp>
        <p:nvSpPr>
          <p:cNvPr id="8" name="Date Placeholder 7"/>
          <p:cNvSpPr>
            <a:spLocks noGrp="1"/>
          </p:cNvSpPr>
          <p:nvPr>
            <p:ph type="dt" sz="half" idx="10"/>
          </p:nvPr>
        </p:nvSpPr>
        <p:spPr/>
        <p:txBody>
          <a:bodyPr/>
          <a:lstStyle/>
          <a:p>
            <a:fld id="{B2F0E1BD-BBDA-4742-A938-D2E4A7C52EF1}" type="datetime4">
              <a:rPr lang="en-US" sz="2000" smtClean="0"/>
              <a:t>April 5, 2013</a:t>
            </a:fld>
            <a:endParaRPr lang="en-US" sz="2000" dirty="0"/>
          </a:p>
        </p:txBody>
      </p:sp>
      <p:sp>
        <p:nvSpPr>
          <p:cNvPr id="9" name="Footer Placeholder 8"/>
          <p:cNvSpPr>
            <a:spLocks noGrp="1"/>
          </p:cNvSpPr>
          <p:nvPr>
            <p:ph type="ftr" sz="quarter" idx="11"/>
          </p:nvPr>
        </p:nvSpPr>
        <p:spPr/>
        <p:txBody>
          <a:bodyPr/>
          <a:lstStyle/>
          <a:p>
            <a:r>
              <a:rPr lang="fr-FR" sz="2000" smtClean="0"/>
              <a:t>ACMSE ‘13 - Haque, Liang, Gray</a:t>
            </a:r>
            <a:endParaRPr lang="en-US" sz="2000" dirty="0"/>
          </a:p>
        </p:txBody>
      </p:sp>
      <p:sp>
        <p:nvSpPr>
          <p:cNvPr id="10" name="Slide Number Placeholder 9"/>
          <p:cNvSpPr>
            <a:spLocks noGrp="1"/>
          </p:cNvSpPr>
          <p:nvPr>
            <p:ph type="sldNum" sz="quarter" idx="12"/>
          </p:nvPr>
        </p:nvSpPr>
        <p:spPr/>
        <p:txBody>
          <a:bodyPr/>
          <a:lstStyle/>
          <a:p>
            <a:fld id="{283DF338-2ABC-4E1D-ADDE-3E570005A87E}" type="slidenum">
              <a:rPr lang="en-US" sz="2000" smtClean="0"/>
              <a:pPr/>
              <a:t>18</a:t>
            </a:fld>
            <a:endParaRPr lang="en-US" sz="2000" dirty="0"/>
          </a:p>
        </p:txBody>
      </p:sp>
      <p:sp>
        <p:nvSpPr>
          <p:cNvPr id="6" name="Content Placeholder 5"/>
          <p:cNvSpPr>
            <a:spLocks noGrp="1"/>
          </p:cNvSpPr>
          <p:nvPr>
            <p:ph sz="half" idx="1"/>
          </p:nvPr>
        </p:nvSpPr>
        <p:spPr>
          <a:xfrm>
            <a:off x="-16333752" y="-10122992"/>
            <a:ext cx="4038600" cy="4525963"/>
          </a:xfrm>
        </p:spPr>
        <p:txBody>
          <a:bodyPr/>
          <a:lstStyle/>
          <a:p>
            <a:endParaRPr lang="en-US" dirty="0"/>
          </a:p>
        </p:txBody>
      </p:sp>
      <p:graphicFrame>
        <p:nvGraphicFramePr>
          <p:cNvPr id="19" name="Table 18"/>
          <p:cNvGraphicFramePr>
            <a:graphicFrameLocks noGrp="1"/>
          </p:cNvGraphicFramePr>
          <p:nvPr>
            <p:extLst>
              <p:ext uri="{D42A27DB-BD31-4B8C-83A1-F6EECF244321}">
                <p14:modId xmlns:p14="http://schemas.microsoft.com/office/powerpoint/2010/main" val="4268327379"/>
              </p:ext>
            </p:extLst>
          </p:nvPr>
        </p:nvGraphicFramePr>
        <p:xfrm>
          <a:off x="1331640" y="2060848"/>
          <a:ext cx="6748262" cy="1736217"/>
        </p:xfrm>
        <a:graphic>
          <a:graphicData uri="http://schemas.openxmlformats.org/drawingml/2006/table">
            <a:tbl>
              <a:tblPr firstRow="1" bandRow="1" bandCol="1">
                <a:tableStyleId>{912C8C85-51F0-491E-9774-3900AFEF0FD7}</a:tableStyleId>
              </a:tblPr>
              <a:tblGrid>
                <a:gridCol w="1913807"/>
                <a:gridCol w="966351"/>
                <a:gridCol w="967701"/>
                <a:gridCol w="967701"/>
                <a:gridCol w="967701"/>
                <a:gridCol w="965001"/>
              </a:tblGrid>
              <a:tr h="273177">
                <a:tc>
                  <a:txBody>
                    <a:bodyPr/>
                    <a:lstStyle/>
                    <a:p>
                      <a:pPr marL="0" marR="0" indent="0" algn="ctr">
                        <a:spcBef>
                          <a:spcPts val="0"/>
                        </a:spcBef>
                        <a:spcAft>
                          <a:spcPts val="0"/>
                        </a:spcAft>
                      </a:pPr>
                      <a:r>
                        <a:rPr lang="en-US" sz="1600" dirty="0">
                          <a:effectLst/>
                        </a:rPr>
                        <a:t> </a:t>
                      </a:r>
                      <a:endParaRPr lang="en-US" sz="1600" dirty="0">
                        <a:effectLst/>
                        <a:latin typeface="Times New Roman"/>
                        <a:ea typeface="Times New Roman"/>
                      </a:endParaRPr>
                    </a:p>
                  </a:txBody>
                  <a:tcPr marL="68584" marR="68584" marT="0" marB="0" anchor="ctr"/>
                </a:tc>
                <a:tc>
                  <a:txBody>
                    <a:bodyPr/>
                    <a:lstStyle/>
                    <a:p>
                      <a:pPr marL="0" marR="0" indent="0" algn="ctr">
                        <a:spcBef>
                          <a:spcPts val="0"/>
                        </a:spcBef>
                        <a:spcAft>
                          <a:spcPts val="0"/>
                        </a:spcAft>
                      </a:pPr>
                      <a:r>
                        <a:rPr lang="en-US" sz="1600">
                          <a:effectLst/>
                        </a:rPr>
                        <a:t>2x2</a:t>
                      </a:r>
                      <a:endParaRPr lang="en-US" sz="1600">
                        <a:effectLst/>
                        <a:latin typeface="Times New Roman"/>
                        <a:ea typeface="Times New Roman"/>
                      </a:endParaRPr>
                    </a:p>
                  </a:txBody>
                  <a:tcPr marL="68584" marR="68584" marT="0" marB="0" anchor="ctr"/>
                </a:tc>
                <a:tc>
                  <a:txBody>
                    <a:bodyPr/>
                    <a:lstStyle/>
                    <a:p>
                      <a:pPr marL="0" marR="0" indent="0" algn="ctr">
                        <a:spcBef>
                          <a:spcPts val="0"/>
                        </a:spcBef>
                        <a:spcAft>
                          <a:spcPts val="0"/>
                        </a:spcAft>
                      </a:pPr>
                      <a:r>
                        <a:rPr lang="en-US" sz="1600" dirty="0">
                          <a:effectLst/>
                        </a:rPr>
                        <a:t>3x3</a:t>
                      </a:r>
                      <a:endParaRPr lang="en-US" sz="1600" dirty="0">
                        <a:effectLst/>
                        <a:latin typeface="Times New Roman"/>
                        <a:ea typeface="Times New Roman"/>
                      </a:endParaRPr>
                    </a:p>
                  </a:txBody>
                  <a:tcPr marL="68584" marR="68584" marT="0" marB="0" anchor="ctr"/>
                </a:tc>
                <a:tc>
                  <a:txBody>
                    <a:bodyPr/>
                    <a:lstStyle/>
                    <a:p>
                      <a:pPr marL="0" marR="0" indent="0" algn="ctr">
                        <a:spcBef>
                          <a:spcPts val="0"/>
                        </a:spcBef>
                        <a:spcAft>
                          <a:spcPts val="0"/>
                        </a:spcAft>
                      </a:pPr>
                      <a:r>
                        <a:rPr lang="en-US" sz="1600" dirty="0">
                          <a:effectLst/>
                        </a:rPr>
                        <a:t>4x4</a:t>
                      </a:r>
                      <a:endParaRPr lang="en-US" sz="1600" dirty="0">
                        <a:effectLst/>
                        <a:latin typeface="Times New Roman"/>
                        <a:ea typeface="Times New Roman"/>
                      </a:endParaRPr>
                    </a:p>
                  </a:txBody>
                  <a:tcPr marL="68584" marR="68584" marT="0" marB="0" anchor="ctr"/>
                </a:tc>
                <a:tc>
                  <a:txBody>
                    <a:bodyPr/>
                    <a:lstStyle/>
                    <a:p>
                      <a:pPr marL="0" marR="0" indent="0" algn="ctr">
                        <a:spcBef>
                          <a:spcPts val="0"/>
                        </a:spcBef>
                        <a:spcAft>
                          <a:spcPts val="0"/>
                        </a:spcAft>
                      </a:pPr>
                      <a:r>
                        <a:rPr lang="en-US" sz="1600">
                          <a:effectLst/>
                        </a:rPr>
                        <a:t>5x5</a:t>
                      </a:r>
                      <a:endParaRPr lang="en-US" sz="1600">
                        <a:effectLst/>
                        <a:latin typeface="Times New Roman"/>
                        <a:ea typeface="Times New Roman"/>
                      </a:endParaRPr>
                    </a:p>
                  </a:txBody>
                  <a:tcPr marL="68584" marR="68584" marT="0" marB="0" anchor="ctr"/>
                </a:tc>
                <a:tc>
                  <a:txBody>
                    <a:bodyPr/>
                    <a:lstStyle/>
                    <a:p>
                      <a:pPr marL="0" marR="0" indent="0" algn="ctr">
                        <a:spcBef>
                          <a:spcPts val="0"/>
                        </a:spcBef>
                        <a:spcAft>
                          <a:spcPts val="0"/>
                        </a:spcAft>
                      </a:pPr>
                      <a:r>
                        <a:rPr lang="en-US" sz="1600" dirty="0">
                          <a:effectLst/>
                        </a:rPr>
                        <a:t>6x6</a:t>
                      </a:r>
                      <a:endParaRPr lang="en-US" sz="1600" dirty="0">
                        <a:effectLst/>
                        <a:latin typeface="Times New Roman"/>
                        <a:ea typeface="Times New Roman"/>
                      </a:endParaRPr>
                    </a:p>
                  </a:txBody>
                  <a:tcPr marL="68584" marR="68584" marT="0" marB="0" anchor="ctr"/>
                </a:tc>
              </a:tr>
              <a:tr h="431410">
                <a:tc>
                  <a:txBody>
                    <a:bodyPr/>
                    <a:lstStyle/>
                    <a:p>
                      <a:pPr marL="0" marR="0" indent="0" algn="ctr">
                        <a:spcBef>
                          <a:spcPts val="0"/>
                        </a:spcBef>
                        <a:spcAft>
                          <a:spcPts val="0"/>
                        </a:spcAft>
                      </a:pPr>
                      <a:r>
                        <a:rPr lang="en-US" sz="1600" dirty="0">
                          <a:effectLst/>
                        </a:rPr>
                        <a:t>Time</a:t>
                      </a:r>
                      <a:endParaRPr lang="en-US" sz="1600" dirty="0">
                        <a:effectLst/>
                        <a:latin typeface="Times New Roman"/>
                        <a:ea typeface="Times New Roman"/>
                      </a:endParaRPr>
                    </a:p>
                  </a:txBody>
                  <a:tcPr marL="68584" marR="68584" marT="0" marB="0" anchor="ctr"/>
                </a:tc>
                <a:tc>
                  <a:txBody>
                    <a:bodyPr/>
                    <a:lstStyle/>
                    <a:p>
                      <a:pPr marL="0" marR="0" indent="0" algn="ctr">
                        <a:spcBef>
                          <a:spcPts val="0"/>
                        </a:spcBef>
                        <a:spcAft>
                          <a:spcPts val="0"/>
                        </a:spcAft>
                      </a:pPr>
                      <a:r>
                        <a:rPr lang="en-US" sz="1600">
                          <a:effectLst/>
                        </a:rPr>
                        <a:t>26.69</a:t>
                      </a:r>
                    </a:p>
                    <a:p>
                      <a:pPr marL="0" marR="0" indent="0" algn="ctr">
                        <a:spcBef>
                          <a:spcPts val="0"/>
                        </a:spcBef>
                        <a:spcAft>
                          <a:spcPts val="0"/>
                        </a:spcAft>
                      </a:pPr>
                      <a:r>
                        <a:rPr lang="en-US" sz="1600">
                          <a:effectLst/>
                        </a:rPr>
                        <a:t>(2.12)</a:t>
                      </a:r>
                      <a:endParaRPr lang="en-US" sz="1600">
                        <a:effectLst/>
                        <a:latin typeface="Times New Roman"/>
                        <a:ea typeface="Times New Roman"/>
                      </a:endParaRPr>
                    </a:p>
                  </a:txBody>
                  <a:tcPr marL="68584" marR="68584" marT="0" marB="0" anchor="ctr"/>
                </a:tc>
                <a:tc>
                  <a:txBody>
                    <a:bodyPr/>
                    <a:lstStyle/>
                    <a:p>
                      <a:pPr marL="0" marR="0" indent="0" algn="ctr">
                        <a:spcBef>
                          <a:spcPts val="0"/>
                        </a:spcBef>
                        <a:spcAft>
                          <a:spcPts val="0"/>
                        </a:spcAft>
                      </a:pPr>
                      <a:r>
                        <a:rPr lang="en-US" sz="1600" dirty="0">
                          <a:effectLst/>
                        </a:rPr>
                        <a:t>25.76</a:t>
                      </a:r>
                    </a:p>
                    <a:p>
                      <a:pPr marL="0" marR="0" indent="0" algn="ctr">
                        <a:spcBef>
                          <a:spcPts val="0"/>
                        </a:spcBef>
                        <a:spcAft>
                          <a:spcPts val="0"/>
                        </a:spcAft>
                      </a:pPr>
                      <a:r>
                        <a:rPr lang="en-US" sz="1600" dirty="0">
                          <a:effectLst/>
                        </a:rPr>
                        <a:t>(9.85)</a:t>
                      </a:r>
                      <a:endParaRPr lang="en-US" sz="1600" dirty="0">
                        <a:effectLst/>
                        <a:latin typeface="Times New Roman"/>
                        <a:ea typeface="Times New Roman"/>
                      </a:endParaRPr>
                    </a:p>
                  </a:txBody>
                  <a:tcPr marL="68584" marR="68584" marT="0" marB="0" anchor="ctr"/>
                </a:tc>
                <a:tc>
                  <a:txBody>
                    <a:bodyPr/>
                    <a:lstStyle/>
                    <a:p>
                      <a:pPr marL="0" marR="0" indent="0" algn="ctr">
                        <a:spcBef>
                          <a:spcPts val="0"/>
                        </a:spcBef>
                        <a:spcAft>
                          <a:spcPts val="0"/>
                        </a:spcAft>
                      </a:pPr>
                      <a:r>
                        <a:rPr lang="en-US" sz="1600" dirty="0">
                          <a:effectLst/>
                        </a:rPr>
                        <a:t>28.65</a:t>
                      </a:r>
                    </a:p>
                    <a:p>
                      <a:pPr marL="0" marR="0" indent="0" algn="ctr">
                        <a:spcBef>
                          <a:spcPts val="0"/>
                        </a:spcBef>
                        <a:spcAft>
                          <a:spcPts val="0"/>
                        </a:spcAft>
                      </a:pPr>
                      <a:r>
                        <a:rPr lang="en-US" sz="1600" dirty="0">
                          <a:effectLst/>
                        </a:rPr>
                        <a:t>(5.81)</a:t>
                      </a:r>
                      <a:endParaRPr lang="en-US" sz="1600" dirty="0">
                        <a:effectLst/>
                        <a:latin typeface="Times New Roman"/>
                        <a:ea typeface="Times New Roman"/>
                      </a:endParaRPr>
                    </a:p>
                  </a:txBody>
                  <a:tcPr marL="68584" marR="68584" marT="0" marB="0" anchor="ctr"/>
                </a:tc>
                <a:tc>
                  <a:txBody>
                    <a:bodyPr/>
                    <a:lstStyle/>
                    <a:p>
                      <a:pPr marL="0" marR="0" indent="0" algn="ctr">
                        <a:spcBef>
                          <a:spcPts val="0"/>
                        </a:spcBef>
                        <a:spcAft>
                          <a:spcPts val="0"/>
                        </a:spcAft>
                      </a:pPr>
                      <a:r>
                        <a:rPr lang="en-US" sz="1600" dirty="0">
                          <a:effectLst/>
                        </a:rPr>
                        <a:t>19.96</a:t>
                      </a:r>
                    </a:p>
                    <a:p>
                      <a:pPr marL="0" marR="0" indent="0" algn="ctr">
                        <a:spcBef>
                          <a:spcPts val="0"/>
                        </a:spcBef>
                        <a:spcAft>
                          <a:spcPts val="0"/>
                        </a:spcAft>
                      </a:pPr>
                      <a:r>
                        <a:rPr lang="en-US" sz="1600" dirty="0">
                          <a:effectLst/>
                        </a:rPr>
                        <a:t>(6.14)</a:t>
                      </a:r>
                      <a:endParaRPr lang="en-US" sz="1600" dirty="0">
                        <a:effectLst/>
                        <a:latin typeface="Times New Roman"/>
                        <a:ea typeface="Times New Roman"/>
                      </a:endParaRPr>
                    </a:p>
                  </a:txBody>
                  <a:tcPr marL="68584" marR="68584" marT="0" marB="0" anchor="ctr"/>
                </a:tc>
                <a:tc>
                  <a:txBody>
                    <a:bodyPr/>
                    <a:lstStyle/>
                    <a:p>
                      <a:pPr marL="0" marR="0" indent="0" algn="ctr">
                        <a:spcBef>
                          <a:spcPts val="0"/>
                        </a:spcBef>
                        <a:spcAft>
                          <a:spcPts val="0"/>
                        </a:spcAft>
                      </a:pPr>
                      <a:r>
                        <a:rPr lang="en-US" sz="1600" dirty="0">
                          <a:effectLst/>
                        </a:rPr>
                        <a:t>18.87</a:t>
                      </a:r>
                    </a:p>
                    <a:p>
                      <a:pPr marL="0" marR="0" indent="0" algn="ctr">
                        <a:spcBef>
                          <a:spcPts val="0"/>
                        </a:spcBef>
                        <a:spcAft>
                          <a:spcPts val="0"/>
                        </a:spcAft>
                      </a:pPr>
                      <a:r>
                        <a:rPr lang="en-US" sz="1600" dirty="0">
                          <a:effectLst/>
                        </a:rPr>
                        <a:t>(2.74)</a:t>
                      </a:r>
                      <a:endParaRPr lang="en-US" sz="1600" dirty="0">
                        <a:effectLst/>
                        <a:latin typeface="Times New Roman"/>
                        <a:ea typeface="Times New Roman"/>
                      </a:endParaRPr>
                    </a:p>
                  </a:txBody>
                  <a:tcPr marL="68584" marR="68584" marT="0" marB="0" anchor="ctr"/>
                </a:tc>
              </a:tr>
              <a:tr h="431410">
                <a:tc>
                  <a:txBody>
                    <a:bodyPr/>
                    <a:lstStyle/>
                    <a:p>
                      <a:pPr marL="0" marR="0" indent="0" algn="ctr">
                        <a:spcBef>
                          <a:spcPts val="0"/>
                        </a:spcBef>
                        <a:spcAft>
                          <a:spcPts val="0"/>
                        </a:spcAft>
                      </a:pPr>
                      <a:r>
                        <a:rPr lang="en-US" sz="1600">
                          <a:effectLst/>
                        </a:rPr>
                        <a:t>Commands</a:t>
                      </a:r>
                      <a:endParaRPr lang="en-US" sz="1600">
                        <a:effectLst/>
                        <a:latin typeface="Times New Roman"/>
                        <a:ea typeface="Times New Roman"/>
                      </a:endParaRPr>
                    </a:p>
                  </a:txBody>
                  <a:tcPr marL="68584" marR="68584" marT="0" marB="0" anchor="ctr"/>
                </a:tc>
                <a:tc>
                  <a:txBody>
                    <a:bodyPr/>
                    <a:lstStyle/>
                    <a:p>
                      <a:pPr marL="0" marR="0" indent="0" algn="ctr">
                        <a:spcBef>
                          <a:spcPts val="0"/>
                        </a:spcBef>
                        <a:spcAft>
                          <a:spcPts val="0"/>
                        </a:spcAft>
                      </a:pPr>
                      <a:r>
                        <a:rPr lang="en-US" sz="1600">
                          <a:effectLst/>
                        </a:rPr>
                        <a:t>13.0</a:t>
                      </a:r>
                    </a:p>
                    <a:p>
                      <a:pPr marL="0" marR="0" indent="0" algn="ctr">
                        <a:spcBef>
                          <a:spcPts val="0"/>
                        </a:spcBef>
                        <a:spcAft>
                          <a:spcPts val="0"/>
                        </a:spcAft>
                      </a:pPr>
                      <a:r>
                        <a:rPr lang="en-US" sz="1600">
                          <a:effectLst/>
                        </a:rPr>
                        <a:t>(0.00)</a:t>
                      </a:r>
                      <a:endParaRPr lang="en-US" sz="1600">
                        <a:effectLst/>
                        <a:latin typeface="Times New Roman"/>
                        <a:ea typeface="Times New Roman"/>
                      </a:endParaRPr>
                    </a:p>
                  </a:txBody>
                  <a:tcPr marL="68584" marR="68584" marT="0" marB="0" anchor="ctr"/>
                </a:tc>
                <a:tc>
                  <a:txBody>
                    <a:bodyPr/>
                    <a:lstStyle/>
                    <a:p>
                      <a:pPr marL="0" marR="0" indent="0" algn="ctr">
                        <a:spcBef>
                          <a:spcPts val="0"/>
                        </a:spcBef>
                        <a:spcAft>
                          <a:spcPts val="0"/>
                        </a:spcAft>
                      </a:pPr>
                      <a:r>
                        <a:rPr lang="en-US" sz="1600">
                          <a:effectLst/>
                        </a:rPr>
                        <a:t>10.40</a:t>
                      </a:r>
                    </a:p>
                    <a:p>
                      <a:pPr marL="0" marR="0" indent="0" algn="ctr">
                        <a:spcBef>
                          <a:spcPts val="0"/>
                        </a:spcBef>
                        <a:spcAft>
                          <a:spcPts val="0"/>
                        </a:spcAft>
                      </a:pPr>
                      <a:r>
                        <a:rPr lang="en-US" sz="1600">
                          <a:effectLst/>
                        </a:rPr>
                        <a:t>(2.07)</a:t>
                      </a:r>
                      <a:endParaRPr lang="en-US" sz="1600">
                        <a:effectLst/>
                        <a:latin typeface="Times New Roman"/>
                        <a:ea typeface="Times New Roman"/>
                      </a:endParaRPr>
                    </a:p>
                  </a:txBody>
                  <a:tcPr marL="68584" marR="68584" marT="0" marB="0" anchor="ctr"/>
                </a:tc>
                <a:tc>
                  <a:txBody>
                    <a:bodyPr/>
                    <a:lstStyle/>
                    <a:p>
                      <a:pPr marL="0" marR="0" indent="0" algn="ctr">
                        <a:spcBef>
                          <a:spcPts val="0"/>
                        </a:spcBef>
                        <a:spcAft>
                          <a:spcPts val="0"/>
                        </a:spcAft>
                      </a:pPr>
                      <a:r>
                        <a:rPr lang="en-US" sz="1600" dirty="0">
                          <a:effectLst/>
                        </a:rPr>
                        <a:t>12.60</a:t>
                      </a:r>
                    </a:p>
                    <a:p>
                      <a:pPr marL="0" marR="0" indent="0" algn="ctr">
                        <a:spcBef>
                          <a:spcPts val="0"/>
                        </a:spcBef>
                        <a:spcAft>
                          <a:spcPts val="0"/>
                        </a:spcAft>
                      </a:pPr>
                      <a:r>
                        <a:rPr lang="en-US" sz="1600" dirty="0">
                          <a:effectLst/>
                        </a:rPr>
                        <a:t>(2.19)</a:t>
                      </a:r>
                      <a:endParaRPr lang="en-US" sz="1600" dirty="0">
                        <a:effectLst/>
                        <a:latin typeface="Times New Roman"/>
                        <a:ea typeface="Times New Roman"/>
                      </a:endParaRPr>
                    </a:p>
                  </a:txBody>
                  <a:tcPr marL="68584" marR="68584" marT="0" marB="0" anchor="ctr"/>
                </a:tc>
                <a:tc>
                  <a:txBody>
                    <a:bodyPr/>
                    <a:lstStyle/>
                    <a:p>
                      <a:pPr marL="0" marR="0" indent="0" algn="ctr">
                        <a:spcBef>
                          <a:spcPts val="0"/>
                        </a:spcBef>
                        <a:spcAft>
                          <a:spcPts val="0"/>
                        </a:spcAft>
                      </a:pPr>
                      <a:r>
                        <a:rPr lang="en-US" sz="1600" dirty="0">
                          <a:effectLst/>
                        </a:rPr>
                        <a:t>10.0</a:t>
                      </a:r>
                    </a:p>
                    <a:p>
                      <a:pPr marL="0" marR="0" indent="0" algn="ctr">
                        <a:spcBef>
                          <a:spcPts val="0"/>
                        </a:spcBef>
                        <a:spcAft>
                          <a:spcPts val="0"/>
                        </a:spcAft>
                      </a:pPr>
                      <a:r>
                        <a:rPr lang="en-US" sz="1600" dirty="0">
                          <a:effectLst/>
                        </a:rPr>
                        <a:t>(2.92)</a:t>
                      </a:r>
                      <a:endParaRPr lang="en-US" sz="1600" dirty="0">
                        <a:effectLst/>
                        <a:latin typeface="Times New Roman"/>
                        <a:ea typeface="Times New Roman"/>
                      </a:endParaRPr>
                    </a:p>
                  </a:txBody>
                  <a:tcPr marL="68584" marR="68584" marT="0" marB="0" anchor="ctr"/>
                </a:tc>
                <a:tc>
                  <a:txBody>
                    <a:bodyPr/>
                    <a:lstStyle/>
                    <a:p>
                      <a:pPr marL="0" marR="0" indent="0" algn="ctr">
                        <a:spcBef>
                          <a:spcPts val="0"/>
                        </a:spcBef>
                        <a:spcAft>
                          <a:spcPts val="0"/>
                        </a:spcAft>
                      </a:pPr>
                      <a:r>
                        <a:rPr lang="en-US" sz="1600" dirty="0">
                          <a:effectLst/>
                        </a:rPr>
                        <a:t>8.60</a:t>
                      </a:r>
                    </a:p>
                    <a:p>
                      <a:pPr marL="0" marR="0" indent="0" algn="ctr">
                        <a:spcBef>
                          <a:spcPts val="0"/>
                        </a:spcBef>
                        <a:spcAft>
                          <a:spcPts val="0"/>
                        </a:spcAft>
                      </a:pPr>
                      <a:r>
                        <a:rPr lang="en-US" sz="1600" dirty="0">
                          <a:effectLst/>
                        </a:rPr>
                        <a:t>(1.34)</a:t>
                      </a:r>
                      <a:endParaRPr lang="en-US" sz="1600" dirty="0">
                        <a:effectLst/>
                        <a:latin typeface="Times New Roman"/>
                        <a:ea typeface="Times New Roman"/>
                      </a:endParaRPr>
                    </a:p>
                  </a:txBody>
                  <a:tcPr marL="68584" marR="68584" marT="0" marB="0" anchor="ctr"/>
                </a:tc>
              </a:tr>
              <a:tr h="431410">
                <a:tc>
                  <a:txBody>
                    <a:bodyPr/>
                    <a:lstStyle/>
                    <a:p>
                      <a:pPr marL="0" marR="0" indent="0" algn="ctr">
                        <a:spcBef>
                          <a:spcPts val="0"/>
                        </a:spcBef>
                        <a:spcAft>
                          <a:spcPts val="0"/>
                        </a:spcAft>
                      </a:pPr>
                      <a:r>
                        <a:rPr lang="en-US" sz="1600" dirty="0">
                          <a:effectLst/>
                        </a:rPr>
                        <a:t>Errors</a:t>
                      </a:r>
                      <a:endParaRPr lang="en-US" sz="1600" dirty="0">
                        <a:effectLst/>
                        <a:latin typeface="Times New Roman"/>
                        <a:ea typeface="Times New Roman"/>
                      </a:endParaRPr>
                    </a:p>
                  </a:txBody>
                  <a:tcPr marL="68584" marR="68584" marT="0" marB="0" anchor="ctr"/>
                </a:tc>
                <a:tc>
                  <a:txBody>
                    <a:bodyPr/>
                    <a:lstStyle/>
                    <a:p>
                      <a:pPr marL="0" marR="0" indent="0" algn="ctr">
                        <a:spcBef>
                          <a:spcPts val="0"/>
                        </a:spcBef>
                        <a:spcAft>
                          <a:spcPts val="0"/>
                        </a:spcAft>
                      </a:pPr>
                      <a:r>
                        <a:rPr lang="en-US" sz="1600">
                          <a:effectLst/>
                        </a:rPr>
                        <a:t>0.20</a:t>
                      </a:r>
                    </a:p>
                    <a:p>
                      <a:pPr marL="0" marR="0" indent="0" algn="ctr">
                        <a:spcBef>
                          <a:spcPts val="0"/>
                        </a:spcBef>
                        <a:spcAft>
                          <a:spcPts val="0"/>
                        </a:spcAft>
                      </a:pPr>
                      <a:r>
                        <a:rPr lang="en-US" sz="1600">
                          <a:effectLst/>
                        </a:rPr>
                        <a:t>(0.45)</a:t>
                      </a:r>
                      <a:endParaRPr lang="en-US" sz="1600">
                        <a:effectLst/>
                        <a:latin typeface="Times New Roman"/>
                        <a:ea typeface="Times New Roman"/>
                      </a:endParaRPr>
                    </a:p>
                  </a:txBody>
                  <a:tcPr marL="68584" marR="68584" marT="0" marB="0" anchor="ctr"/>
                </a:tc>
                <a:tc>
                  <a:txBody>
                    <a:bodyPr/>
                    <a:lstStyle/>
                    <a:p>
                      <a:pPr marL="0" marR="0" indent="0" algn="ctr">
                        <a:spcBef>
                          <a:spcPts val="0"/>
                        </a:spcBef>
                        <a:spcAft>
                          <a:spcPts val="0"/>
                        </a:spcAft>
                      </a:pPr>
                      <a:r>
                        <a:rPr lang="en-US" sz="1600" dirty="0">
                          <a:effectLst/>
                        </a:rPr>
                        <a:t>2.80</a:t>
                      </a:r>
                    </a:p>
                    <a:p>
                      <a:pPr marL="0" marR="0" indent="0" algn="ctr">
                        <a:spcBef>
                          <a:spcPts val="0"/>
                        </a:spcBef>
                        <a:spcAft>
                          <a:spcPts val="0"/>
                        </a:spcAft>
                      </a:pPr>
                      <a:r>
                        <a:rPr lang="en-US" sz="1600" dirty="0">
                          <a:effectLst/>
                        </a:rPr>
                        <a:t>(2.95)</a:t>
                      </a:r>
                      <a:endParaRPr lang="en-US" sz="1600" dirty="0">
                        <a:effectLst/>
                        <a:latin typeface="Times New Roman"/>
                        <a:ea typeface="Times New Roman"/>
                      </a:endParaRPr>
                    </a:p>
                  </a:txBody>
                  <a:tcPr marL="68584" marR="68584" marT="0" marB="0" anchor="ctr"/>
                </a:tc>
                <a:tc>
                  <a:txBody>
                    <a:bodyPr/>
                    <a:lstStyle/>
                    <a:p>
                      <a:pPr marL="0" marR="0" indent="0" algn="ctr">
                        <a:spcBef>
                          <a:spcPts val="0"/>
                        </a:spcBef>
                        <a:spcAft>
                          <a:spcPts val="0"/>
                        </a:spcAft>
                      </a:pPr>
                      <a:r>
                        <a:rPr lang="en-US" sz="1600" dirty="0">
                          <a:effectLst/>
                        </a:rPr>
                        <a:t>1.40</a:t>
                      </a:r>
                    </a:p>
                    <a:p>
                      <a:pPr marL="0" marR="0" indent="0" algn="ctr">
                        <a:spcBef>
                          <a:spcPts val="0"/>
                        </a:spcBef>
                        <a:spcAft>
                          <a:spcPts val="0"/>
                        </a:spcAft>
                      </a:pPr>
                      <a:r>
                        <a:rPr lang="en-US" sz="1600" dirty="0">
                          <a:effectLst/>
                        </a:rPr>
                        <a:t>(0.89)</a:t>
                      </a:r>
                      <a:endParaRPr lang="en-US" sz="1600" dirty="0">
                        <a:effectLst/>
                        <a:latin typeface="Times New Roman"/>
                        <a:ea typeface="Times New Roman"/>
                      </a:endParaRPr>
                    </a:p>
                  </a:txBody>
                  <a:tcPr marL="68584" marR="68584" marT="0" marB="0" anchor="ctr"/>
                </a:tc>
                <a:tc>
                  <a:txBody>
                    <a:bodyPr/>
                    <a:lstStyle/>
                    <a:p>
                      <a:pPr marL="0" marR="0" indent="0" algn="ctr">
                        <a:spcBef>
                          <a:spcPts val="0"/>
                        </a:spcBef>
                        <a:spcAft>
                          <a:spcPts val="0"/>
                        </a:spcAft>
                      </a:pPr>
                      <a:r>
                        <a:rPr lang="en-US" sz="1600">
                          <a:effectLst/>
                        </a:rPr>
                        <a:t>1.00</a:t>
                      </a:r>
                    </a:p>
                    <a:p>
                      <a:pPr marL="0" marR="0" indent="0" algn="ctr">
                        <a:spcBef>
                          <a:spcPts val="0"/>
                        </a:spcBef>
                        <a:spcAft>
                          <a:spcPts val="0"/>
                        </a:spcAft>
                      </a:pPr>
                      <a:r>
                        <a:rPr lang="en-US" sz="1600">
                          <a:effectLst/>
                        </a:rPr>
                        <a:t>(1.73)</a:t>
                      </a:r>
                      <a:endParaRPr lang="en-US" sz="1600">
                        <a:effectLst/>
                        <a:latin typeface="Times New Roman"/>
                        <a:ea typeface="Times New Roman"/>
                      </a:endParaRPr>
                    </a:p>
                  </a:txBody>
                  <a:tcPr marL="68584" marR="68584" marT="0" marB="0" anchor="ctr"/>
                </a:tc>
                <a:tc>
                  <a:txBody>
                    <a:bodyPr/>
                    <a:lstStyle/>
                    <a:p>
                      <a:pPr marL="0" marR="0" indent="0" algn="ctr">
                        <a:spcBef>
                          <a:spcPts val="0"/>
                        </a:spcBef>
                        <a:spcAft>
                          <a:spcPts val="0"/>
                        </a:spcAft>
                      </a:pPr>
                      <a:r>
                        <a:rPr lang="en-US" sz="1600" dirty="0">
                          <a:effectLst/>
                        </a:rPr>
                        <a:t>0.20</a:t>
                      </a:r>
                    </a:p>
                    <a:p>
                      <a:pPr marL="0" marR="0" indent="0" algn="ctr">
                        <a:spcBef>
                          <a:spcPts val="0"/>
                        </a:spcBef>
                        <a:spcAft>
                          <a:spcPts val="0"/>
                        </a:spcAft>
                      </a:pPr>
                      <a:r>
                        <a:rPr lang="en-US" sz="1600" dirty="0">
                          <a:effectLst/>
                        </a:rPr>
                        <a:t>(0.45)</a:t>
                      </a:r>
                      <a:endParaRPr lang="en-US" sz="1600" dirty="0">
                        <a:effectLst/>
                        <a:latin typeface="Times New Roman"/>
                        <a:ea typeface="Times New Roman"/>
                      </a:endParaRPr>
                    </a:p>
                  </a:txBody>
                  <a:tcPr marL="68584" marR="68584" marT="0" marB="0" anchor="ct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977206966"/>
              </p:ext>
            </p:extLst>
          </p:nvPr>
        </p:nvGraphicFramePr>
        <p:xfrm>
          <a:off x="1331640" y="4509120"/>
          <a:ext cx="6748265" cy="1706880"/>
        </p:xfrm>
        <a:graphic>
          <a:graphicData uri="http://schemas.openxmlformats.org/drawingml/2006/table">
            <a:tbl>
              <a:tblPr firstRow="1" bandRow="1" bandCol="1">
                <a:tableStyleId>{912C8C85-51F0-491E-9774-3900AFEF0FD7}</a:tableStyleId>
              </a:tblPr>
              <a:tblGrid>
                <a:gridCol w="1913809"/>
                <a:gridCol w="966351"/>
                <a:gridCol w="967701"/>
                <a:gridCol w="967701"/>
                <a:gridCol w="967701"/>
                <a:gridCol w="965002"/>
              </a:tblGrid>
              <a:tr h="228698">
                <a:tc>
                  <a:txBody>
                    <a:bodyPr/>
                    <a:lstStyle/>
                    <a:p>
                      <a:pPr marL="0" marR="0" indent="0" algn="ctr">
                        <a:spcBef>
                          <a:spcPts val="0"/>
                        </a:spcBef>
                        <a:spcAft>
                          <a:spcPts val="0"/>
                        </a:spcAft>
                      </a:pPr>
                      <a:r>
                        <a:rPr lang="en-US" sz="1600" dirty="0">
                          <a:effectLst/>
                        </a:rPr>
                        <a:t> </a:t>
                      </a:r>
                      <a:endParaRPr lang="en-US" sz="1600" dirty="0">
                        <a:effectLst/>
                        <a:latin typeface="Times New Roman"/>
                        <a:ea typeface="Times New Roman"/>
                      </a:endParaRPr>
                    </a:p>
                  </a:txBody>
                  <a:tcPr marL="68580" marR="68580" marT="0" marB="0" anchor="ctr"/>
                </a:tc>
                <a:tc>
                  <a:txBody>
                    <a:bodyPr/>
                    <a:lstStyle/>
                    <a:p>
                      <a:pPr marL="0" marR="0" indent="0" algn="ctr">
                        <a:spcBef>
                          <a:spcPts val="0"/>
                        </a:spcBef>
                        <a:spcAft>
                          <a:spcPts val="0"/>
                        </a:spcAft>
                      </a:pPr>
                      <a:r>
                        <a:rPr lang="en-US" sz="1600">
                          <a:effectLst/>
                        </a:rPr>
                        <a:t>2x2</a:t>
                      </a:r>
                      <a:endParaRPr lang="en-US" sz="1600">
                        <a:effectLst/>
                        <a:latin typeface="Times New Roman"/>
                        <a:ea typeface="Times New Roman"/>
                      </a:endParaRPr>
                    </a:p>
                  </a:txBody>
                  <a:tcPr marL="68580" marR="68580" marT="0" marB="0" anchor="ctr"/>
                </a:tc>
                <a:tc>
                  <a:txBody>
                    <a:bodyPr/>
                    <a:lstStyle/>
                    <a:p>
                      <a:pPr marL="0" marR="0" indent="0" algn="ctr">
                        <a:spcBef>
                          <a:spcPts val="0"/>
                        </a:spcBef>
                        <a:spcAft>
                          <a:spcPts val="0"/>
                        </a:spcAft>
                      </a:pPr>
                      <a:r>
                        <a:rPr lang="en-US" sz="1600">
                          <a:effectLst/>
                        </a:rPr>
                        <a:t>3x3</a:t>
                      </a:r>
                      <a:endParaRPr lang="en-US" sz="1600">
                        <a:effectLst/>
                        <a:latin typeface="Times New Roman"/>
                        <a:ea typeface="Times New Roman"/>
                      </a:endParaRPr>
                    </a:p>
                  </a:txBody>
                  <a:tcPr marL="68580" marR="68580" marT="0" marB="0" anchor="ctr"/>
                </a:tc>
                <a:tc>
                  <a:txBody>
                    <a:bodyPr/>
                    <a:lstStyle/>
                    <a:p>
                      <a:pPr marL="0" marR="0" indent="0" algn="ctr">
                        <a:spcBef>
                          <a:spcPts val="0"/>
                        </a:spcBef>
                        <a:spcAft>
                          <a:spcPts val="0"/>
                        </a:spcAft>
                      </a:pPr>
                      <a:r>
                        <a:rPr lang="en-US" sz="1600" dirty="0">
                          <a:effectLst/>
                        </a:rPr>
                        <a:t>4x4</a:t>
                      </a:r>
                      <a:endParaRPr lang="en-US" sz="1600" dirty="0">
                        <a:effectLst/>
                        <a:latin typeface="Times New Roman"/>
                        <a:ea typeface="Times New Roman"/>
                      </a:endParaRPr>
                    </a:p>
                  </a:txBody>
                  <a:tcPr marL="68580" marR="68580" marT="0" marB="0" anchor="ctr"/>
                </a:tc>
                <a:tc>
                  <a:txBody>
                    <a:bodyPr/>
                    <a:lstStyle/>
                    <a:p>
                      <a:pPr marL="0" marR="0" indent="0" algn="ctr">
                        <a:spcBef>
                          <a:spcPts val="0"/>
                        </a:spcBef>
                        <a:spcAft>
                          <a:spcPts val="0"/>
                        </a:spcAft>
                      </a:pPr>
                      <a:r>
                        <a:rPr lang="en-US" sz="1600">
                          <a:effectLst/>
                        </a:rPr>
                        <a:t>5x5</a:t>
                      </a:r>
                      <a:endParaRPr lang="en-US" sz="1600">
                        <a:effectLst/>
                        <a:latin typeface="Times New Roman"/>
                        <a:ea typeface="Times New Roman"/>
                      </a:endParaRPr>
                    </a:p>
                  </a:txBody>
                  <a:tcPr marL="68580" marR="68580" marT="0" marB="0" anchor="ctr"/>
                </a:tc>
                <a:tc>
                  <a:txBody>
                    <a:bodyPr/>
                    <a:lstStyle/>
                    <a:p>
                      <a:pPr marL="0" marR="0" indent="0" algn="ctr">
                        <a:spcBef>
                          <a:spcPts val="0"/>
                        </a:spcBef>
                        <a:spcAft>
                          <a:spcPts val="0"/>
                        </a:spcAft>
                      </a:pPr>
                      <a:r>
                        <a:rPr lang="en-US" sz="1600">
                          <a:effectLst/>
                        </a:rPr>
                        <a:t>6x6</a:t>
                      </a:r>
                      <a:endParaRPr lang="en-US" sz="1600">
                        <a:effectLst/>
                        <a:latin typeface="Times New Roman"/>
                        <a:ea typeface="Times New Roman"/>
                      </a:endParaRPr>
                    </a:p>
                  </a:txBody>
                  <a:tcPr marL="68580" marR="68580" marT="0" marB="0" anchor="ctr"/>
                </a:tc>
              </a:tr>
              <a:tr h="457399">
                <a:tc>
                  <a:txBody>
                    <a:bodyPr/>
                    <a:lstStyle/>
                    <a:p>
                      <a:pPr marL="0" marR="0" indent="0" algn="ctr">
                        <a:spcBef>
                          <a:spcPts val="0"/>
                        </a:spcBef>
                        <a:spcAft>
                          <a:spcPts val="0"/>
                        </a:spcAft>
                      </a:pPr>
                      <a:r>
                        <a:rPr lang="en-US" sz="1600" dirty="0">
                          <a:effectLst/>
                        </a:rPr>
                        <a:t>Time</a:t>
                      </a:r>
                      <a:endParaRPr lang="en-US" sz="1600" dirty="0">
                        <a:effectLst/>
                        <a:latin typeface="Times New Roman"/>
                        <a:ea typeface="Times New Roman"/>
                      </a:endParaRPr>
                    </a:p>
                  </a:txBody>
                  <a:tcPr marL="68580" marR="68580" marT="0" marB="0" anchor="ctr"/>
                </a:tc>
                <a:tc>
                  <a:txBody>
                    <a:bodyPr/>
                    <a:lstStyle/>
                    <a:p>
                      <a:pPr marL="0" marR="0" indent="0" algn="ctr">
                        <a:spcBef>
                          <a:spcPts val="0"/>
                        </a:spcBef>
                        <a:spcAft>
                          <a:spcPts val="0"/>
                        </a:spcAft>
                      </a:pPr>
                      <a:r>
                        <a:rPr lang="en-US" sz="1600">
                          <a:effectLst/>
                        </a:rPr>
                        <a:t>30.00</a:t>
                      </a:r>
                    </a:p>
                    <a:p>
                      <a:pPr marL="0" marR="0" indent="0" algn="ctr">
                        <a:spcBef>
                          <a:spcPts val="0"/>
                        </a:spcBef>
                        <a:spcAft>
                          <a:spcPts val="0"/>
                        </a:spcAft>
                      </a:pPr>
                      <a:r>
                        <a:rPr lang="en-US" sz="1600">
                          <a:effectLst/>
                        </a:rPr>
                        <a:t>(1.06)</a:t>
                      </a:r>
                      <a:endParaRPr lang="en-US" sz="1600">
                        <a:effectLst/>
                        <a:latin typeface="Times New Roman"/>
                        <a:ea typeface="Times New Roman"/>
                      </a:endParaRPr>
                    </a:p>
                  </a:txBody>
                  <a:tcPr marL="68580" marR="68580" marT="0" marB="0" anchor="ctr"/>
                </a:tc>
                <a:tc>
                  <a:txBody>
                    <a:bodyPr/>
                    <a:lstStyle/>
                    <a:p>
                      <a:pPr marL="0" marR="0" indent="0" algn="ctr">
                        <a:spcBef>
                          <a:spcPts val="0"/>
                        </a:spcBef>
                        <a:spcAft>
                          <a:spcPts val="0"/>
                        </a:spcAft>
                      </a:pPr>
                      <a:r>
                        <a:rPr lang="en-US" sz="1600">
                          <a:effectLst/>
                        </a:rPr>
                        <a:t>19.04</a:t>
                      </a:r>
                    </a:p>
                    <a:p>
                      <a:pPr marL="0" marR="0" indent="0" algn="ctr">
                        <a:spcBef>
                          <a:spcPts val="0"/>
                        </a:spcBef>
                        <a:spcAft>
                          <a:spcPts val="0"/>
                        </a:spcAft>
                      </a:pPr>
                      <a:r>
                        <a:rPr lang="en-US" sz="1600">
                          <a:effectLst/>
                        </a:rPr>
                        <a:t>(1.23)</a:t>
                      </a:r>
                      <a:endParaRPr lang="en-US" sz="1600">
                        <a:effectLst/>
                        <a:latin typeface="Times New Roman"/>
                        <a:ea typeface="Times New Roman"/>
                      </a:endParaRPr>
                    </a:p>
                  </a:txBody>
                  <a:tcPr marL="68580" marR="68580" marT="0" marB="0" anchor="ctr"/>
                </a:tc>
                <a:tc>
                  <a:txBody>
                    <a:bodyPr/>
                    <a:lstStyle/>
                    <a:p>
                      <a:pPr marL="0" marR="0" indent="0" algn="ctr">
                        <a:spcBef>
                          <a:spcPts val="0"/>
                        </a:spcBef>
                        <a:spcAft>
                          <a:spcPts val="0"/>
                        </a:spcAft>
                      </a:pPr>
                      <a:r>
                        <a:rPr lang="en-US" sz="1600">
                          <a:effectLst/>
                        </a:rPr>
                        <a:t>28.56</a:t>
                      </a:r>
                    </a:p>
                    <a:p>
                      <a:pPr marL="0" marR="0" indent="0" algn="ctr">
                        <a:spcBef>
                          <a:spcPts val="0"/>
                        </a:spcBef>
                        <a:spcAft>
                          <a:spcPts val="0"/>
                        </a:spcAft>
                      </a:pPr>
                      <a:r>
                        <a:rPr lang="en-US" sz="1600">
                          <a:effectLst/>
                        </a:rPr>
                        <a:t>(8.42)</a:t>
                      </a:r>
                      <a:endParaRPr lang="en-US" sz="1600">
                        <a:effectLst/>
                        <a:latin typeface="Times New Roman"/>
                        <a:ea typeface="Times New Roman"/>
                      </a:endParaRPr>
                    </a:p>
                  </a:txBody>
                  <a:tcPr marL="68580" marR="68580" marT="0" marB="0" anchor="ctr"/>
                </a:tc>
                <a:tc>
                  <a:txBody>
                    <a:bodyPr/>
                    <a:lstStyle/>
                    <a:p>
                      <a:pPr marL="0" marR="0" indent="0" algn="ctr">
                        <a:spcBef>
                          <a:spcPts val="0"/>
                        </a:spcBef>
                        <a:spcAft>
                          <a:spcPts val="0"/>
                        </a:spcAft>
                      </a:pPr>
                      <a:r>
                        <a:rPr lang="en-US" sz="1600" dirty="0">
                          <a:effectLst/>
                        </a:rPr>
                        <a:t>20.79</a:t>
                      </a:r>
                    </a:p>
                    <a:p>
                      <a:pPr marL="0" marR="0" indent="0" algn="ctr">
                        <a:spcBef>
                          <a:spcPts val="0"/>
                        </a:spcBef>
                        <a:spcAft>
                          <a:spcPts val="0"/>
                        </a:spcAft>
                      </a:pPr>
                      <a:r>
                        <a:rPr lang="en-US" sz="1600" dirty="0">
                          <a:effectLst/>
                        </a:rPr>
                        <a:t>(2.04)</a:t>
                      </a:r>
                      <a:endParaRPr lang="en-US" sz="1600" dirty="0">
                        <a:effectLst/>
                        <a:latin typeface="Times New Roman"/>
                        <a:ea typeface="Times New Roman"/>
                      </a:endParaRPr>
                    </a:p>
                  </a:txBody>
                  <a:tcPr marL="68580" marR="68580" marT="0" marB="0" anchor="ctr"/>
                </a:tc>
                <a:tc>
                  <a:txBody>
                    <a:bodyPr/>
                    <a:lstStyle/>
                    <a:p>
                      <a:pPr marL="0" marR="0" indent="0" algn="ctr">
                        <a:spcBef>
                          <a:spcPts val="0"/>
                        </a:spcBef>
                        <a:spcAft>
                          <a:spcPts val="0"/>
                        </a:spcAft>
                      </a:pPr>
                      <a:r>
                        <a:rPr lang="en-US" sz="1600" dirty="0">
                          <a:effectLst/>
                        </a:rPr>
                        <a:t>22.63</a:t>
                      </a:r>
                    </a:p>
                    <a:p>
                      <a:pPr marL="0" marR="0" indent="0" algn="ctr">
                        <a:spcBef>
                          <a:spcPts val="0"/>
                        </a:spcBef>
                        <a:spcAft>
                          <a:spcPts val="0"/>
                        </a:spcAft>
                      </a:pPr>
                      <a:r>
                        <a:rPr lang="en-US" sz="1600" dirty="0">
                          <a:effectLst/>
                        </a:rPr>
                        <a:t>(4.07)</a:t>
                      </a:r>
                      <a:endParaRPr lang="en-US" sz="1600" dirty="0">
                        <a:effectLst/>
                        <a:latin typeface="Times New Roman"/>
                        <a:ea typeface="Times New Roman"/>
                      </a:endParaRPr>
                    </a:p>
                  </a:txBody>
                  <a:tcPr marL="68580" marR="68580" marT="0" marB="0" anchor="ctr"/>
                </a:tc>
              </a:tr>
              <a:tr h="457399">
                <a:tc>
                  <a:txBody>
                    <a:bodyPr/>
                    <a:lstStyle/>
                    <a:p>
                      <a:pPr marL="0" marR="0" indent="0" algn="ctr">
                        <a:spcBef>
                          <a:spcPts val="0"/>
                        </a:spcBef>
                        <a:spcAft>
                          <a:spcPts val="0"/>
                        </a:spcAft>
                      </a:pPr>
                      <a:r>
                        <a:rPr lang="en-US" sz="1600" dirty="0">
                          <a:effectLst/>
                        </a:rPr>
                        <a:t>Commands</a:t>
                      </a:r>
                      <a:endParaRPr lang="en-US" sz="1600" dirty="0">
                        <a:effectLst/>
                        <a:latin typeface="Times New Roman"/>
                        <a:ea typeface="Times New Roman"/>
                      </a:endParaRPr>
                    </a:p>
                  </a:txBody>
                  <a:tcPr marL="68580" marR="68580" marT="0" marB="0" anchor="ctr"/>
                </a:tc>
                <a:tc>
                  <a:txBody>
                    <a:bodyPr/>
                    <a:lstStyle/>
                    <a:p>
                      <a:pPr marL="0" marR="0" indent="0" algn="ctr">
                        <a:spcBef>
                          <a:spcPts val="0"/>
                        </a:spcBef>
                        <a:spcAft>
                          <a:spcPts val="0"/>
                        </a:spcAft>
                      </a:pPr>
                      <a:r>
                        <a:rPr lang="en-US" sz="1600">
                          <a:effectLst/>
                        </a:rPr>
                        <a:t>13.40</a:t>
                      </a:r>
                    </a:p>
                    <a:p>
                      <a:pPr marL="0" marR="0" indent="0" algn="ctr">
                        <a:spcBef>
                          <a:spcPts val="0"/>
                        </a:spcBef>
                        <a:spcAft>
                          <a:spcPts val="0"/>
                        </a:spcAft>
                      </a:pPr>
                      <a:r>
                        <a:rPr lang="en-US" sz="1600">
                          <a:effectLst/>
                        </a:rPr>
                        <a:t>(0.89)</a:t>
                      </a:r>
                      <a:endParaRPr lang="en-US" sz="1600">
                        <a:effectLst/>
                        <a:latin typeface="Times New Roman"/>
                        <a:ea typeface="Times New Roman"/>
                      </a:endParaRPr>
                    </a:p>
                  </a:txBody>
                  <a:tcPr marL="68580" marR="68580" marT="0" marB="0" anchor="ctr"/>
                </a:tc>
                <a:tc>
                  <a:txBody>
                    <a:bodyPr/>
                    <a:lstStyle/>
                    <a:p>
                      <a:pPr marL="0" marR="0" indent="0" algn="ctr">
                        <a:spcBef>
                          <a:spcPts val="0"/>
                        </a:spcBef>
                        <a:spcAft>
                          <a:spcPts val="0"/>
                        </a:spcAft>
                      </a:pPr>
                      <a:r>
                        <a:rPr lang="en-US" sz="1600" dirty="0">
                          <a:effectLst/>
                        </a:rPr>
                        <a:t>8.80</a:t>
                      </a:r>
                    </a:p>
                    <a:p>
                      <a:pPr marL="0" marR="0" indent="0" algn="ctr">
                        <a:spcBef>
                          <a:spcPts val="0"/>
                        </a:spcBef>
                        <a:spcAft>
                          <a:spcPts val="0"/>
                        </a:spcAft>
                      </a:pPr>
                      <a:r>
                        <a:rPr lang="en-US" sz="1600" dirty="0">
                          <a:effectLst/>
                        </a:rPr>
                        <a:t>(0.45)</a:t>
                      </a:r>
                      <a:endParaRPr lang="en-US" sz="1600" dirty="0">
                        <a:effectLst/>
                        <a:latin typeface="Times New Roman"/>
                        <a:ea typeface="Times New Roman"/>
                      </a:endParaRPr>
                    </a:p>
                  </a:txBody>
                  <a:tcPr marL="68580" marR="68580" marT="0" marB="0" anchor="ctr"/>
                </a:tc>
                <a:tc>
                  <a:txBody>
                    <a:bodyPr/>
                    <a:lstStyle/>
                    <a:p>
                      <a:pPr marL="0" marR="0" indent="0" algn="ctr">
                        <a:spcBef>
                          <a:spcPts val="0"/>
                        </a:spcBef>
                        <a:spcAft>
                          <a:spcPts val="0"/>
                        </a:spcAft>
                      </a:pPr>
                      <a:r>
                        <a:rPr lang="en-US" sz="1600" dirty="0">
                          <a:effectLst/>
                        </a:rPr>
                        <a:t>10.60</a:t>
                      </a:r>
                    </a:p>
                    <a:p>
                      <a:pPr marL="0" marR="0" indent="0" algn="ctr">
                        <a:spcBef>
                          <a:spcPts val="0"/>
                        </a:spcBef>
                        <a:spcAft>
                          <a:spcPts val="0"/>
                        </a:spcAft>
                      </a:pPr>
                      <a:r>
                        <a:rPr lang="en-US" sz="1600" dirty="0">
                          <a:effectLst/>
                        </a:rPr>
                        <a:t>(2.50)</a:t>
                      </a:r>
                      <a:endParaRPr lang="en-US" sz="1600" dirty="0">
                        <a:effectLst/>
                        <a:latin typeface="Times New Roman"/>
                        <a:ea typeface="Times New Roman"/>
                      </a:endParaRPr>
                    </a:p>
                  </a:txBody>
                  <a:tcPr marL="68580" marR="68580" marT="0" marB="0" anchor="ctr"/>
                </a:tc>
                <a:tc>
                  <a:txBody>
                    <a:bodyPr/>
                    <a:lstStyle/>
                    <a:p>
                      <a:pPr marL="0" marR="0" indent="0" algn="ctr">
                        <a:spcBef>
                          <a:spcPts val="0"/>
                        </a:spcBef>
                        <a:spcAft>
                          <a:spcPts val="0"/>
                        </a:spcAft>
                      </a:pPr>
                      <a:r>
                        <a:rPr lang="en-US" sz="1600" dirty="0">
                          <a:effectLst/>
                        </a:rPr>
                        <a:t>8.80</a:t>
                      </a:r>
                    </a:p>
                    <a:p>
                      <a:pPr marL="0" marR="0" indent="0" algn="ctr">
                        <a:spcBef>
                          <a:spcPts val="0"/>
                        </a:spcBef>
                        <a:spcAft>
                          <a:spcPts val="0"/>
                        </a:spcAft>
                      </a:pPr>
                      <a:r>
                        <a:rPr lang="en-US" sz="1600" dirty="0">
                          <a:effectLst/>
                        </a:rPr>
                        <a:t>(0.45)</a:t>
                      </a:r>
                      <a:endParaRPr lang="en-US" sz="1600" dirty="0">
                        <a:effectLst/>
                        <a:latin typeface="Times New Roman"/>
                        <a:ea typeface="Times New Roman"/>
                      </a:endParaRPr>
                    </a:p>
                  </a:txBody>
                  <a:tcPr marL="68580" marR="68580" marT="0" marB="0" anchor="ctr"/>
                </a:tc>
                <a:tc>
                  <a:txBody>
                    <a:bodyPr/>
                    <a:lstStyle/>
                    <a:p>
                      <a:pPr marL="0" marR="0" indent="0" algn="ctr">
                        <a:spcBef>
                          <a:spcPts val="0"/>
                        </a:spcBef>
                        <a:spcAft>
                          <a:spcPts val="0"/>
                        </a:spcAft>
                      </a:pPr>
                      <a:r>
                        <a:rPr lang="en-US" sz="1600" dirty="0">
                          <a:effectLst/>
                        </a:rPr>
                        <a:t>8.00</a:t>
                      </a:r>
                    </a:p>
                    <a:p>
                      <a:pPr marL="0" marR="0" indent="0" algn="ctr">
                        <a:spcBef>
                          <a:spcPts val="0"/>
                        </a:spcBef>
                        <a:spcAft>
                          <a:spcPts val="0"/>
                        </a:spcAft>
                      </a:pPr>
                      <a:r>
                        <a:rPr lang="en-US" sz="1600" dirty="0">
                          <a:effectLst/>
                        </a:rPr>
                        <a:t>(0.71)</a:t>
                      </a:r>
                      <a:endParaRPr lang="en-US" sz="1600" dirty="0">
                        <a:effectLst/>
                        <a:latin typeface="Times New Roman"/>
                        <a:ea typeface="Times New Roman"/>
                      </a:endParaRPr>
                    </a:p>
                  </a:txBody>
                  <a:tcPr marL="68580" marR="68580" marT="0" marB="0" anchor="ctr"/>
                </a:tc>
              </a:tr>
              <a:tr h="457399">
                <a:tc>
                  <a:txBody>
                    <a:bodyPr/>
                    <a:lstStyle/>
                    <a:p>
                      <a:pPr marL="0" marR="0" indent="0" algn="ctr">
                        <a:spcBef>
                          <a:spcPts val="0"/>
                        </a:spcBef>
                        <a:spcAft>
                          <a:spcPts val="0"/>
                        </a:spcAft>
                      </a:pPr>
                      <a:r>
                        <a:rPr lang="en-US" sz="1600">
                          <a:effectLst/>
                        </a:rPr>
                        <a:t>Errors</a:t>
                      </a:r>
                      <a:endParaRPr lang="en-US" sz="1600">
                        <a:effectLst/>
                        <a:latin typeface="Times New Roman"/>
                        <a:ea typeface="Times New Roman"/>
                      </a:endParaRPr>
                    </a:p>
                  </a:txBody>
                  <a:tcPr marL="68580" marR="68580" marT="0" marB="0" anchor="ctr"/>
                </a:tc>
                <a:tc>
                  <a:txBody>
                    <a:bodyPr/>
                    <a:lstStyle/>
                    <a:p>
                      <a:pPr marL="0" marR="0" indent="0" algn="ctr">
                        <a:spcBef>
                          <a:spcPts val="0"/>
                        </a:spcBef>
                        <a:spcAft>
                          <a:spcPts val="0"/>
                        </a:spcAft>
                      </a:pPr>
                      <a:r>
                        <a:rPr lang="en-US" sz="1600">
                          <a:effectLst/>
                        </a:rPr>
                        <a:t>0.20</a:t>
                      </a:r>
                    </a:p>
                    <a:p>
                      <a:pPr marL="0" marR="0" indent="0" algn="ctr">
                        <a:spcBef>
                          <a:spcPts val="0"/>
                        </a:spcBef>
                        <a:spcAft>
                          <a:spcPts val="0"/>
                        </a:spcAft>
                      </a:pPr>
                      <a:r>
                        <a:rPr lang="en-US" sz="1600">
                          <a:effectLst/>
                        </a:rPr>
                        <a:t>(0.45)</a:t>
                      </a:r>
                      <a:endParaRPr lang="en-US" sz="1600">
                        <a:effectLst/>
                        <a:latin typeface="Times New Roman"/>
                        <a:ea typeface="Times New Roman"/>
                      </a:endParaRPr>
                    </a:p>
                  </a:txBody>
                  <a:tcPr marL="68580" marR="68580" marT="0" marB="0" anchor="ctr"/>
                </a:tc>
                <a:tc>
                  <a:txBody>
                    <a:bodyPr/>
                    <a:lstStyle/>
                    <a:p>
                      <a:pPr marL="0" marR="0" indent="0" algn="ctr">
                        <a:spcBef>
                          <a:spcPts val="0"/>
                        </a:spcBef>
                        <a:spcAft>
                          <a:spcPts val="0"/>
                        </a:spcAft>
                      </a:pPr>
                      <a:r>
                        <a:rPr lang="en-US" sz="1600">
                          <a:effectLst/>
                        </a:rPr>
                        <a:t>0.20</a:t>
                      </a:r>
                    </a:p>
                    <a:p>
                      <a:pPr marL="0" marR="0" indent="0" algn="ctr">
                        <a:spcBef>
                          <a:spcPts val="0"/>
                        </a:spcBef>
                        <a:spcAft>
                          <a:spcPts val="0"/>
                        </a:spcAft>
                      </a:pPr>
                      <a:r>
                        <a:rPr lang="en-US" sz="1600">
                          <a:effectLst/>
                        </a:rPr>
                        <a:t>(0.45)</a:t>
                      </a:r>
                      <a:endParaRPr lang="en-US" sz="1600">
                        <a:effectLst/>
                        <a:latin typeface="Times New Roman"/>
                        <a:ea typeface="Times New Roman"/>
                      </a:endParaRPr>
                    </a:p>
                  </a:txBody>
                  <a:tcPr marL="68580" marR="68580" marT="0" marB="0" anchor="ctr"/>
                </a:tc>
                <a:tc>
                  <a:txBody>
                    <a:bodyPr/>
                    <a:lstStyle/>
                    <a:p>
                      <a:pPr marL="0" marR="0" indent="0" algn="ctr">
                        <a:spcBef>
                          <a:spcPts val="0"/>
                        </a:spcBef>
                        <a:spcAft>
                          <a:spcPts val="0"/>
                        </a:spcAft>
                      </a:pPr>
                      <a:r>
                        <a:rPr lang="en-US" sz="1600">
                          <a:effectLst/>
                        </a:rPr>
                        <a:t>1.00</a:t>
                      </a:r>
                    </a:p>
                    <a:p>
                      <a:pPr marL="0" marR="0" indent="0" algn="ctr">
                        <a:spcBef>
                          <a:spcPts val="0"/>
                        </a:spcBef>
                        <a:spcAft>
                          <a:spcPts val="0"/>
                        </a:spcAft>
                      </a:pPr>
                      <a:r>
                        <a:rPr lang="en-US" sz="1600">
                          <a:effectLst/>
                        </a:rPr>
                        <a:t>(1.41)</a:t>
                      </a:r>
                      <a:endParaRPr lang="en-US" sz="1600">
                        <a:effectLst/>
                        <a:latin typeface="Times New Roman"/>
                        <a:ea typeface="Times New Roman"/>
                      </a:endParaRPr>
                    </a:p>
                  </a:txBody>
                  <a:tcPr marL="68580" marR="68580" marT="0" marB="0" anchor="ctr"/>
                </a:tc>
                <a:tc>
                  <a:txBody>
                    <a:bodyPr/>
                    <a:lstStyle/>
                    <a:p>
                      <a:pPr marL="0" marR="0" indent="0" algn="ctr">
                        <a:spcBef>
                          <a:spcPts val="0"/>
                        </a:spcBef>
                        <a:spcAft>
                          <a:spcPts val="0"/>
                        </a:spcAft>
                      </a:pPr>
                      <a:r>
                        <a:rPr lang="en-US" sz="1600" dirty="0">
                          <a:effectLst/>
                        </a:rPr>
                        <a:t>0.00</a:t>
                      </a:r>
                    </a:p>
                    <a:p>
                      <a:pPr marL="0" marR="0" indent="0" algn="ctr">
                        <a:spcBef>
                          <a:spcPts val="0"/>
                        </a:spcBef>
                        <a:spcAft>
                          <a:spcPts val="0"/>
                        </a:spcAft>
                      </a:pPr>
                      <a:r>
                        <a:rPr lang="en-US" sz="1600" dirty="0">
                          <a:effectLst/>
                        </a:rPr>
                        <a:t>(0.00)</a:t>
                      </a:r>
                      <a:endParaRPr lang="en-US" sz="1600" dirty="0">
                        <a:effectLst/>
                        <a:latin typeface="Times New Roman"/>
                        <a:ea typeface="Times New Roman"/>
                      </a:endParaRPr>
                    </a:p>
                  </a:txBody>
                  <a:tcPr marL="68580" marR="68580" marT="0" marB="0" anchor="ctr"/>
                </a:tc>
                <a:tc>
                  <a:txBody>
                    <a:bodyPr/>
                    <a:lstStyle/>
                    <a:p>
                      <a:pPr marL="0" marR="0" indent="0" algn="ctr">
                        <a:spcBef>
                          <a:spcPts val="0"/>
                        </a:spcBef>
                        <a:spcAft>
                          <a:spcPts val="0"/>
                        </a:spcAft>
                      </a:pPr>
                      <a:r>
                        <a:rPr lang="en-US" sz="1600" dirty="0">
                          <a:effectLst/>
                        </a:rPr>
                        <a:t>0.20</a:t>
                      </a:r>
                    </a:p>
                    <a:p>
                      <a:pPr marL="0" marR="0" indent="0" algn="ctr">
                        <a:spcBef>
                          <a:spcPts val="0"/>
                        </a:spcBef>
                        <a:spcAft>
                          <a:spcPts val="0"/>
                        </a:spcAft>
                      </a:pPr>
                      <a:r>
                        <a:rPr lang="en-US" sz="1600" dirty="0">
                          <a:effectLst/>
                        </a:rPr>
                        <a:t>(0.45)</a:t>
                      </a:r>
                      <a:endParaRPr lang="en-US" sz="1600" dirty="0">
                        <a:effectLst/>
                        <a:latin typeface="Times New Roman"/>
                        <a:ea typeface="Times New Roman"/>
                      </a:endParaRPr>
                    </a:p>
                  </a:txBody>
                  <a:tcPr marL="68580" marR="68580" marT="0" marB="0" anchor="ctr"/>
                </a:tc>
              </a:tr>
            </a:tbl>
          </a:graphicData>
        </a:graphic>
      </p:graphicFrame>
      <p:sp>
        <p:nvSpPr>
          <p:cNvPr id="21" name="Rectangle 27"/>
          <p:cNvSpPr>
            <a:spLocks noChangeArrowheads="1"/>
          </p:cNvSpPr>
          <p:nvPr/>
        </p:nvSpPr>
        <p:spPr bwMode="auto">
          <a:xfrm>
            <a:off x="1115616" y="1556792"/>
            <a:ext cx="7200800" cy="496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306" tIns="32653" rIns="65306" bIns="32653">
            <a:spAutoFit/>
          </a:bodyPr>
          <a:lstStyle/>
          <a:p>
            <a:pPr algn="just" defTabSz="652463">
              <a:spcBef>
                <a:spcPct val="10000"/>
              </a:spcBef>
              <a:defRPr/>
            </a:pPr>
            <a:r>
              <a:rPr lang="en-US" sz="2800" b="1" dirty="0"/>
              <a:t>Table 1. Summarized Pure Grid Performance on Machine I</a:t>
            </a:r>
          </a:p>
        </p:txBody>
      </p:sp>
      <p:sp>
        <p:nvSpPr>
          <p:cNvPr id="22" name="Rectangle 27"/>
          <p:cNvSpPr>
            <a:spLocks noChangeArrowheads="1"/>
          </p:cNvSpPr>
          <p:nvPr/>
        </p:nvSpPr>
        <p:spPr bwMode="auto">
          <a:xfrm>
            <a:off x="1115616" y="4005064"/>
            <a:ext cx="7328520" cy="496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306" tIns="32653" rIns="65306" bIns="32653">
            <a:spAutoFit/>
          </a:bodyPr>
          <a:lstStyle/>
          <a:p>
            <a:pPr algn="just" defTabSz="652463">
              <a:spcBef>
                <a:spcPct val="10000"/>
              </a:spcBef>
              <a:defRPr/>
            </a:pPr>
            <a:r>
              <a:rPr lang="en-US" sz="2800" b="1" dirty="0"/>
              <a:t>Table 2. Summarized Pure Grid Performance on Machine II</a:t>
            </a:r>
          </a:p>
        </p:txBody>
      </p:sp>
    </p:spTree>
    <p:extLst>
      <p:ext uri="{BB962C8B-B14F-4D97-AF65-F5344CB8AC3E}">
        <p14:creationId xmlns:p14="http://schemas.microsoft.com/office/powerpoint/2010/main" val="4014834185"/>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lowchart: Decision 63"/>
          <p:cNvSpPr/>
          <p:nvPr/>
        </p:nvSpPr>
        <p:spPr>
          <a:xfrm>
            <a:off x="2231532" y="1340768"/>
            <a:ext cx="4680520" cy="144016"/>
          </a:xfrm>
          <a:prstGeom prst="flowChartDecision">
            <a:avLst/>
          </a:prstGeom>
          <a:solidFill>
            <a:srgbClr val="700000"/>
          </a:solidFill>
          <a:ln>
            <a:solidFill>
              <a:srgbClr val="700000"/>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sz="5400" b="1" dirty="0" smtClean="0">
                <a:effectLst>
                  <a:outerShdw blurRad="38100" dist="38100" dir="2700000" algn="tl">
                    <a:srgbClr val="000000">
                      <a:alpha val="43137"/>
                    </a:srgbClr>
                  </a:outerShdw>
                </a:effectLst>
              </a:rPr>
              <a:t>Mixed-Resolution Grid Comparisons</a:t>
            </a:r>
            <a:endParaRPr lang="en-US" sz="5400" b="1" dirty="0">
              <a:effectLst>
                <a:outerShdw blurRad="38100" dist="38100" dir="2700000" algn="tl">
                  <a:srgbClr val="000000">
                    <a:alpha val="43137"/>
                  </a:srgbClr>
                </a:outerShdw>
              </a:effectLst>
            </a:endParaRPr>
          </a:p>
        </p:txBody>
      </p:sp>
      <p:sp>
        <p:nvSpPr>
          <p:cNvPr id="8" name="Date Placeholder 7"/>
          <p:cNvSpPr>
            <a:spLocks noGrp="1"/>
          </p:cNvSpPr>
          <p:nvPr>
            <p:ph type="dt" sz="half" idx="10"/>
          </p:nvPr>
        </p:nvSpPr>
        <p:spPr/>
        <p:txBody>
          <a:bodyPr/>
          <a:lstStyle/>
          <a:p>
            <a:fld id="{FB951B4C-EDA9-4ED3-B6F8-2F65C3635A8D}" type="datetime4">
              <a:rPr lang="en-US" sz="2000" smtClean="0"/>
              <a:t>April 5, 2013</a:t>
            </a:fld>
            <a:endParaRPr lang="en-US" sz="2000" dirty="0"/>
          </a:p>
        </p:txBody>
      </p:sp>
      <p:sp>
        <p:nvSpPr>
          <p:cNvPr id="9" name="Footer Placeholder 8"/>
          <p:cNvSpPr>
            <a:spLocks noGrp="1"/>
          </p:cNvSpPr>
          <p:nvPr>
            <p:ph type="ftr" sz="quarter" idx="11"/>
          </p:nvPr>
        </p:nvSpPr>
        <p:spPr/>
        <p:txBody>
          <a:bodyPr/>
          <a:lstStyle/>
          <a:p>
            <a:r>
              <a:rPr lang="fr-FR" sz="2000" smtClean="0"/>
              <a:t>ACMSE ‘13 - Haque, Liang, Gray</a:t>
            </a:r>
            <a:endParaRPr lang="en-US" sz="2000" dirty="0"/>
          </a:p>
        </p:txBody>
      </p:sp>
      <p:sp>
        <p:nvSpPr>
          <p:cNvPr id="10" name="Slide Number Placeholder 9"/>
          <p:cNvSpPr>
            <a:spLocks noGrp="1"/>
          </p:cNvSpPr>
          <p:nvPr>
            <p:ph type="sldNum" sz="quarter" idx="12"/>
          </p:nvPr>
        </p:nvSpPr>
        <p:spPr/>
        <p:txBody>
          <a:bodyPr/>
          <a:lstStyle/>
          <a:p>
            <a:fld id="{283DF338-2ABC-4E1D-ADDE-3E570005A87E}" type="slidenum">
              <a:rPr lang="en-US" sz="2000" smtClean="0"/>
              <a:pPr/>
              <a:t>19</a:t>
            </a:fld>
            <a:endParaRPr lang="en-US" sz="2000" dirty="0"/>
          </a:p>
        </p:txBody>
      </p:sp>
      <p:sp>
        <p:nvSpPr>
          <p:cNvPr id="6" name="Content Placeholder 5"/>
          <p:cNvSpPr>
            <a:spLocks noGrp="1"/>
          </p:cNvSpPr>
          <p:nvPr>
            <p:ph sz="half" idx="1"/>
          </p:nvPr>
        </p:nvSpPr>
        <p:spPr>
          <a:xfrm>
            <a:off x="-16333752" y="-10122992"/>
            <a:ext cx="4038600" cy="4525963"/>
          </a:xfrm>
        </p:spPr>
        <p:txBody>
          <a:bodyPr/>
          <a:lstStyle/>
          <a:p>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2161483348"/>
              </p:ext>
            </p:extLst>
          </p:nvPr>
        </p:nvGraphicFramePr>
        <p:xfrm>
          <a:off x="1135398" y="2708920"/>
          <a:ext cx="7013980" cy="2015332"/>
        </p:xfrm>
        <a:graphic>
          <a:graphicData uri="http://schemas.openxmlformats.org/drawingml/2006/table">
            <a:tbl>
              <a:tblPr firstRow="1" bandRow="1" bandCol="1">
                <a:tableStyleId>{912C8C85-51F0-491E-9774-3900AFEF0FD7}</a:tableStyleId>
              </a:tblPr>
              <a:tblGrid>
                <a:gridCol w="1690534"/>
                <a:gridCol w="1273690"/>
                <a:gridCol w="1388033"/>
                <a:gridCol w="1273690"/>
                <a:gridCol w="1388033"/>
              </a:tblGrid>
              <a:tr h="328894">
                <a:tc>
                  <a:txBody>
                    <a:bodyPr/>
                    <a:lstStyle/>
                    <a:p>
                      <a:pPr marL="0" marR="0" indent="0" algn="ctr">
                        <a:spcBef>
                          <a:spcPts val="0"/>
                        </a:spcBef>
                        <a:spcAft>
                          <a:spcPts val="0"/>
                        </a:spcAft>
                      </a:pPr>
                      <a:r>
                        <a:rPr lang="en-US" sz="1800" dirty="0">
                          <a:effectLst/>
                        </a:rPr>
                        <a:t> </a:t>
                      </a:r>
                      <a:endParaRPr lang="en-US" sz="1800" dirty="0">
                        <a:effectLst/>
                        <a:latin typeface="Times New Roman"/>
                        <a:ea typeface="Times New Roman"/>
                      </a:endParaRPr>
                    </a:p>
                  </a:txBody>
                  <a:tcPr marL="68580" marR="68580" marT="0" marB="0" anchor="ctr"/>
                </a:tc>
                <a:tc>
                  <a:txBody>
                    <a:bodyPr/>
                    <a:lstStyle/>
                    <a:p>
                      <a:pPr marL="0" marR="0" indent="0" algn="ctr">
                        <a:spcBef>
                          <a:spcPts val="0"/>
                        </a:spcBef>
                        <a:spcAft>
                          <a:spcPts val="0"/>
                        </a:spcAft>
                      </a:pPr>
                      <a:r>
                        <a:rPr lang="en-US" sz="1800" dirty="0">
                          <a:effectLst/>
                        </a:rPr>
                        <a:t>4x3 </a:t>
                      </a:r>
                      <a:r>
                        <a:rPr lang="en-US" sz="1800" dirty="0" smtClean="0">
                          <a:effectLst/>
                        </a:rPr>
                        <a:t>[</a:t>
                      </a:r>
                      <a:r>
                        <a:rPr lang="en-US" sz="1800" dirty="0">
                          <a:effectLst/>
                        </a:rPr>
                        <a:t>PC I]</a:t>
                      </a:r>
                      <a:endParaRPr lang="en-US" sz="1800" dirty="0">
                        <a:effectLst/>
                        <a:latin typeface="Times New Roman"/>
                        <a:ea typeface="Times New Roman"/>
                      </a:endParaRPr>
                    </a:p>
                  </a:txBody>
                  <a:tcPr marL="68580" marR="68580" marT="0" marB="0" anchor="ctr"/>
                </a:tc>
                <a:tc>
                  <a:txBody>
                    <a:bodyPr/>
                    <a:lstStyle/>
                    <a:p>
                      <a:pPr marL="0" marR="0" indent="0" algn="ctr">
                        <a:spcBef>
                          <a:spcPts val="0"/>
                        </a:spcBef>
                        <a:spcAft>
                          <a:spcPts val="0"/>
                        </a:spcAft>
                      </a:pPr>
                      <a:r>
                        <a:rPr lang="en-US" sz="1800" dirty="0" smtClean="0">
                          <a:effectLst/>
                        </a:rPr>
                        <a:t>4x3</a:t>
                      </a:r>
                      <a:r>
                        <a:rPr lang="en-US" sz="1800" baseline="0" dirty="0" smtClean="0">
                          <a:effectLst/>
                        </a:rPr>
                        <a:t> </a:t>
                      </a:r>
                      <a:r>
                        <a:rPr lang="en-US" sz="1800" dirty="0" smtClean="0">
                          <a:effectLst/>
                        </a:rPr>
                        <a:t>[PC </a:t>
                      </a:r>
                      <a:r>
                        <a:rPr lang="en-US" sz="1800" dirty="0">
                          <a:effectLst/>
                        </a:rPr>
                        <a:t>II]</a:t>
                      </a:r>
                      <a:endParaRPr lang="en-US" sz="1800" dirty="0">
                        <a:effectLst/>
                        <a:latin typeface="Times New Roman"/>
                        <a:ea typeface="Times New Roman"/>
                      </a:endParaRPr>
                    </a:p>
                  </a:txBody>
                  <a:tcPr marL="68580" marR="68580" marT="0" marB="0" anchor="ctr"/>
                </a:tc>
                <a:tc>
                  <a:txBody>
                    <a:bodyPr/>
                    <a:lstStyle/>
                    <a:p>
                      <a:pPr marL="0" marR="0" indent="0" algn="ctr">
                        <a:spcBef>
                          <a:spcPts val="0"/>
                        </a:spcBef>
                        <a:spcAft>
                          <a:spcPts val="0"/>
                        </a:spcAft>
                      </a:pPr>
                      <a:r>
                        <a:rPr lang="en-US" sz="1800" dirty="0" smtClean="0">
                          <a:effectLst/>
                        </a:rPr>
                        <a:t>3x3</a:t>
                      </a:r>
                      <a:r>
                        <a:rPr lang="en-US" sz="1800" baseline="0" dirty="0" smtClean="0">
                          <a:effectLst/>
                        </a:rPr>
                        <a:t> </a:t>
                      </a:r>
                      <a:r>
                        <a:rPr lang="en-US" sz="1800" dirty="0" smtClean="0">
                          <a:effectLst/>
                        </a:rPr>
                        <a:t>[PC </a:t>
                      </a:r>
                      <a:r>
                        <a:rPr lang="en-US" sz="1800" dirty="0">
                          <a:effectLst/>
                        </a:rPr>
                        <a:t>I]</a:t>
                      </a:r>
                      <a:endParaRPr lang="en-US" sz="1800" dirty="0">
                        <a:effectLst/>
                        <a:latin typeface="Times New Roman"/>
                        <a:ea typeface="Times New Roman"/>
                      </a:endParaRPr>
                    </a:p>
                  </a:txBody>
                  <a:tcPr marL="68580" marR="68580" marT="0" marB="0" anchor="ctr"/>
                </a:tc>
                <a:tc>
                  <a:txBody>
                    <a:bodyPr/>
                    <a:lstStyle/>
                    <a:p>
                      <a:pPr marL="0" marR="0" indent="0" algn="ctr">
                        <a:spcBef>
                          <a:spcPts val="0"/>
                        </a:spcBef>
                        <a:spcAft>
                          <a:spcPts val="0"/>
                        </a:spcAft>
                      </a:pPr>
                      <a:r>
                        <a:rPr lang="en-US" sz="1800" dirty="0" smtClean="0">
                          <a:effectLst/>
                        </a:rPr>
                        <a:t>3x3</a:t>
                      </a:r>
                      <a:r>
                        <a:rPr lang="en-US" sz="1800" baseline="0" dirty="0" smtClean="0">
                          <a:effectLst/>
                        </a:rPr>
                        <a:t> </a:t>
                      </a:r>
                      <a:r>
                        <a:rPr lang="en-US" sz="1800" dirty="0" smtClean="0">
                          <a:effectLst/>
                        </a:rPr>
                        <a:t>[PC </a:t>
                      </a:r>
                      <a:r>
                        <a:rPr lang="en-US" sz="1800" dirty="0">
                          <a:effectLst/>
                        </a:rPr>
                        <a:t>II]</a:t>
                      </a:r>
                      <a:endParaRPr lang="en-US" sz="1800" dirty="0">
                        <a:effectLst/>
                        <a:latin typeface="Times New Roman"/>
                        <a:ea typeface="Times New Roman"/>
                      </a:endParaRPr>
                    </a:p>
                  </a:txBody>
                  <a:tcPr marL="68580" marR="68580" marT="0" marB="0" anchor="ctr"/>
                </a:tc>
              </a:tr>
              <a:tr h="562146">
                <a:tc>
                  <a:txBody>
                    <a:bodyPr/>
                    <a:lstStyle/>
                    <a:p>
                      <a:pPr marL="0" marR="0" indent="0" algn="ctr">
                        <a:spcBef>
                          <a:spcPts val="0"/>
                        </a:spcBef>
                        <a:spcAft>
                          <a:spcPts val="0"/>
                        </a:spcAft>
                      </a:pPr>
                      <a:r>
                        <a:rPr lang="en-US" sz="1800" dirty="0">
                          <a:effectLst/>
                        </a:rPr>
                        <a:t>Time</a:t>
                      </a:r>
                      <a:endParaRPr lang="en-US" sz="1800" dirty="0">
                        <a:effectLst/>
                        <a:latin typeface="Times New Roman"/>
                        <a:ea typeface="Times New Roman"/>
                      </a:endParaRPr>
                    </a:p>
                  </a:txBody>
                  <a:tcPr marL="68580" marR="68580" marT="0" marB="0" anchor="ctr"/>
                </a:tc>
                <a:tc>
                  <a:txBody>
                    <a:bodyPr/>
                    <a:lstStyle/>
                    <a:p>
                      <a:pPr marL="0" marR="0" indent="0" algn="ctr">
                        <a:spcBef>
                          <a:spcPts val="0"/>
                        </a:spcBef>
                        <a:spcAft>
                          <a:spcPts val="0"/>
                        </a:spcAft>
                      </a:pPr>
                      <a:r>
                        <a:rPr lang="en-US" sz="1800">
                          <a:effectLst/>
                        </a:rPr>
                        <a:t>16.44 (1.29)</a:t>
                      </a:r>
                      <a:endParaRPr lang="en-US" sz="1800">
                        <a:effectLst/>
                        <a:latin typeface="Times New Roman"/>
                        <a:ea typeface="Times New Roman"/>
                      </a:endParaRPr>
                    </a:p>
                  </a:txBody>
                  <a:tcPr marL="68580" marR="68580" marT="0" marB="0" anchor="ctr"/>
                </a:tc>
                <a:tc>
                  <a:txBody>
                    <a:bodyPr/>
                    <a:lstStyle/>
                    <a:p>
                      <a:pPr marL="0" marR="0" indent="0" algn="ctr">
                        <a:spcBef>
                          <a:spcPts val="0"/>
                        </a:spcBef>
                        <a:spcAft>
                          <a:spcPts val="0"/>
                        </a:spcAft>
                      </a:pPr>
                      <a:r>
                        <a:rPr lang="en-US" sz="1800" dirty="0">
                          <a:effectLst/>
                        </a:rPr>
                        <a:t>19.53</a:t>
                      </a:r>
                    </a:p>
                    <a:p>
                      <a:pPr marL="0" marR="0" indent="0" algn="ctr">
                        <a:spcBef>
                          <a:spcPts val="0"/>
                        </a:spcBef>
                        <a:spcAft>
                          <a:spcPts val="0"/>
                        </a:spcAft>
                      </a:pPr>
                      <a:r>
                        <a:rPr lang="en-US" sz="1800" dirty="0">
                          <a:effectLst/>
                        </a:rPr>
                        <a:t>(1.2)</a:t>
                      </a:r>
                      <a:endParaRPr lang="en-US" sz="1800" dirty="0">
                        <a:effectLst/>
                        <a:latin typeface="Times New Roman"/>
                        <a:ea typeface="Times New Roman"/>
                      </a:endParaRPr>
                    </a:p>
                  </a:txBody>
                  <a:tcPr marL="68580" marR="68580" marT="0" marB="0" anchor="ctr"/>
                </a:tc>
                <a:tc>
                  <a:txBody>
                    <a:bodyPr/>
                    <a:lstStyle/>
                    <a:p>
                      <a:pPr marL="0" marR="0" indent="0" algn="ctr">
                        <a:spcBef>
                          <a:spcPts val="0"/>
                        </a:spcBef>
                        <a:spcAft>
                          <a:spcPts val="0"/>
                        </a:spcAft>
                      </a:pPr>
                      <a:r>
                        <a:rPr lang="en-US" sz="1800">
                          <a:effectLst/>
                        </a:rPr>
                        <a:t>25.76</a:t>
                      </a:r>
                    </a:p>
                    <a:p>
                      <a:pPr marL="0" marR="0" indent="0" algn="ctr">
                        <a:spcBef>
                          <a:spcPts val="0"/>
                        </a:spcBef>
                        <a:spcAft>
                          <a:spcPts val="0"/>
                        </a:spcAft>
                      </a:pPr>
                      <a:r>
                        <a:rPr lang="en-US" sz="1800">
                          <a:effectLst/>
                        </a:rPr>
                        <a:t>(9.85)</a:t>
                      </a:r>
                      <a:endParaRPr lang="en-US" sz="1800">
                        <a:effectLst/>
                        <a:latin typeface="Times New Roman"/>
                        <a:ea typeface="Times New Roman"/>
                      </a:endParaRPr>
                    </a:p>
                  </a:txBody>
                  <a:tcPr marL="68580" marR="68580" marT="0" marB="0" anchor="ctr"/>
                </a:tc>
                <a:tc>
                  <a:txBody>
                    <a:bodyPr/>
                    <a:lstStyle/>
                    <a:p>
                      <a:pPr marL="0" marR="0" indent="0" algn="ctr">
                        <a:spcBef>
                          <a:spcPts val="0"/>
                        </a:spcBef>
                        <a:spcAft>
                          <a:spcPts val="0"/>
                        </a:spcAft>
                      </a:pPr>
                      <a:r>
                        <a:rPr lang="en-US" sz="1800">
                          <a:effectLst/>
                        </a:rPr>
                        <a:t>19.04</a:t>
                      </a:r>
                    </a:p>
                    <a:p>
                      <a:pPr marL="0" marR="0" indent="0" algn="ctr">
                        <a:spcBef>
                          <a:spcPts val="0"/>
                        </a:spcBef>
                        <a:spcAft>
                          <a:spcPts val="0"/>
                        </a:spcAft>
                      </a:pPr>
                      <a:r>
                        <a:rPr lang="en-US" sz="1800">
                          <a:effectLst/>
                        </a:rPr>
                        <a:t>(1.23)</a:t>
                      </a:r>
                      <a:endParaRPr lang="en-US" sz="1800">
                        <a:effectLst/>
                        <a:latin typeface="Times New Roman"/>
                        <a:ea typeface="Times New Roman"/>
                      </a:endParaRPr>
                    </a:p>
                  </a:txBody>
                  <a:tcPr marL="68580" marR="68580" marT="0" marB="0" anchor="ctr"/>
                </a:tc>
              </a:tr>
              <a:tr h="562146">
                <a:tc>
                  <a:txBody>
                    <a:bodyPr/>
                    <a:lstStyle/>
                    <a:p>
                      <a:pPr marL="0" marR="0" indent="0" algn="ctr">
                        <a:spcBef>
                          <a:spcPts val="0"/>
                        </a:spcBef>
                        <a:spcAft>
                          <a:spcPts val="0"/>
                        </a:spcAft>
                      </a:pPr>
                      <a:r>
                        <a:rPr lang="en-US" sz="1800">
                          <a:effectLst/>
                        </a:rPr>
                        <a:t>Commands</a:t>
                      </a:r>
                      <a:endParaRPr lang="en-US" sz="1800">
                        <a:effectLst/>
                        <a:latin typeface="Times New Roman"/>
                        <a:ea typeface="Times New Roman"/>
                      </a:endParaRPr>
                    </a:p>
                  </a:txBody>
                  <a:tcPr marL="68580" marR="68580" marT="0" marB="0" anchor="ctr"/>
                </a:tc>
                <a:tc>
                  <a:txBody>
                    <a:bodyPr/>
                    <a:lstStyle/>
                    <a:p>
                      <a:pPr marL="0" marR="0" indent="0" algn="ctr">
                        <a:spcBef>
                          <a:spcPts val="0"/>
                        </a:spcBef>
                        <a:spcAft>
                          <a:spcPts val="0"/>
                        </a:spcAft>
                      </a:pPr>
                      <a:r>
                        <a:rPr lang="en-US" sz="1800" dirty="0">
                          <a:effectLst/>
                        </a:rPr>
                        <a:t>9.4</a:t>
                      </a:r>
                    </a:p>
                    <a:p>
                      <a:pPr marL="0" marR="0" indent="0" algn="ctr">
                        <a:spcBef>
                          <a:spcPts val="0"/>
                        </a:spcBef>
                        <a:spcAft>
                          <a:spcPts val="0"/>
                        </a:spcAft>
                      </a:pPr>
                      <a:r>
                        <a:rPr lang="en-US" sz="1800" dirty="0">
                          <a:effectLst/>
                        </a:rPr>
                        <a:t>(0.55)</a:t>
                      </a:r>
                      <a:endParaRPr lang="en-US" sz="1800" dirty="0">
                        <a:effectLst/>
                        <a:latin typeface="Times New Roman"/>
                        <a:ea typeface="Times New Roman"/>
                      </a:endParaRPr>
                    </a:p>
                  </a:txBody>
                  <a:tcPr marL="68580" marR="68580" marT="0" marB="0" anchor="ctr"/>
                </a:tc>
                <a:tc>
                  <a:txBody>
                    <a:bodyPr/>
                    <a:lstStyle/>
                    <a:p>
                      <a:pPr marL="0" marR="0" indent="0" algn="ctr">
                        <a:spcBef>
                          <a:spcPts val="0"/>
                        </a:spcBef>
                        <a:spcAft>
                          <a:spcPts val="0"/>
                        </a:spcAft>
                      </a:pPr>
                      <a:r>
                        <a:rPr lang="en-US" sz="1800">
                          <a:effectLst/>
                        </a:rPr>
                        <a:t>8.4</a:t>
                      </a:r>
                    </a:p>
                    <a:p>
                      <a:pPr marL="0" marR="0" indent="0" algn="ctr">
                        <a:spcBef>
                          <a:spcPts val="0"/>
                        </a:spcBef>
                        <a:spcAft>
                          <a:spcPts val="0"/>
                        </a:spcAft>
                      </a:pPr>
                      <a:r>
                        <a:rPr lang="en-US" sz="1800">
                          <a:effectLst/>
                        </a:rPr>
                        <a:t>(0.89)</a:t>
                      </a:r>
                      <a:endParaRPr lang="en-US" sz="1800">
                        <a:effectLst/>
                        <a:latin typeface="Times New Roman"/>
                        <a:ea typeface="Times New Roman"/>
                      </a:endParaRPr>
                    </a:p>
                  </a:txBody>
                  <a:tcPr marL="68580" marR="68580" marT="0" marB="0" anchor="ctr"/>
                </a:tc>
                <a:tc>
                  <a:txBody>
                    <a:bodyPr/>
                    <a:lstStyle/>
                    <a:p>
                      <a:pPr marL="0" marR="0" indent="0" algn="ctr">
                        <a:spcBef>
                          <a:spcPts val="0"/>
                        </a:spcBef>
                        <a:spcAft>
                          <a:spcPts val="0"/>
                        </a:spcAft>
                      </a:pPr>
                      <a:r>
                        <a:rPr lang="en-US" sz="1800" dirty="0">
                          <a:effectLst/>
                        </a:rPr>
                        <a:t>10.40</a:t>
                      </a:r>
                    </a:p>
                    <a:p>
                      <a:pPr marL="0" marR="0" indent="0" algn="ctr">
                        <a:spcBef>
                          <a:spcPts val="0"/>
                        </a:spcBef>
                        <a:spcAft>
                          <a:spcPts val="0"/>
                        </a:spcAft>
                      </a:pPr>
                      <a:r>
                        <a:rPr lang="en-US" sz="1800" dirty="0">
                          <a:effectLst/>
                        </a:rPr>
                        <a:t>(2.07)</a:t>
                      </a:r>
                      <a:endParaRPr lang="en-US" sz="1800" dirty="0">
                        <a:effectLst/>
                        <a:latin typeface="Times New Roman"/>
                        <a:ea typeface="Times New Roman"/>
                      </a:endParaRPr>
                    </a:p>
                  </a:txBody>
                  <a:tcPr marL="68580" marR="68580" marT="0" marB="0" anchor="ctr"/>
                </a:tc>
                <a:tc>
                  <a:txBody>
                    <a:bodyPr/>
                    <a:lstStyle/>
                    <a:p>
                      <a:pPr marL="0" marR="0" indent="0" algn="ctr">
                        <a:spcBef>
                          <a:spcPts val="0"/>
                        </a:spcBef>
                        <a:spcAft>
                          <a:spcPts val="0"/>
                        </a:spcAft>
                      </a:pPr>
                      <a:r>
                        <a:rPr lang="en-US" sz="1800" dirty="0">
                          <a:effectLst/>
                        </a:rPr>
                        <a:t>8.80</a:t>
                      </a:r>
                    </a:p>
                    <a:p>
                      <a:pPr marL="0" marR="0" indent="0" algn="ctr">
                        <a:spcBef>
                          <a:spcPts val="0"/>
                        </a:spcBef>
                        <a:spcAft>
                          <a:spcPts val="0"/>
                        </a:spcAft>
                      </a:pPr>
                      <a:r>
                        <a:rPr lang="en-US" sz="1800" dirty="0">
                          <a:effectLst/>
                        </a:rPr>
                        <a:t>(0.45)</a:t>
                      </a:r>
                      <a:endParaRPr lang="en-US" sz="1800" dirty="0">
                        <a:effectLst/>
                        <a:latin typeface="Times New Roman"/>
                        <a:ea typeface="Times New Roman"/>
                      </a:endParaRPr>
                    </a:p>
                  </a:txBody>
                  <a:tcPr marL="68580" marR="68580" marT="0" marB="0" anchor="ctr"/>
                </a:tc>
              </a:tr>
              <a:tr h="562146">
                <a:tc>
                  <a:txBody>
                    <a:bodyPr/>
                    <a:lstStyle/>
                    <a:p>
                      <a:pPr marL="0" marR="0" indent="0" algn="ctr">
                        <a:spcBef>
                          <a:spcPts val="0"/>
                        </a:spcBef>
                        <a:spcAft>
                          <a:spcPts val="0"/>
                        </a:spcAft>
                      </a:pPr>
                      <a:r>
                        <a:rPr lang="en-US" sz="1800">
                          <a:effectLst/>
                        </a:rPr>
                        <a:t>Errors</a:t>
                      </a:r>
                      <a:endParaRPr lang="en-US" sz="1800">
                        <a:effectLst/>
                        <a:latin typeface="Times New Roman"/>
                        <a:ea typeface="Times New Roman"/>
                      </a:endParaRPr>
                    </a:p>
                  </a:txBody>
                  <a:tcPr marL="68580" marR="68580" marT="0" marB="0" anchor="ctr"/>
                </a:tc>
                <a:tc>
                  <a:txBody>
                    <a:bodyPr/>
                    <a:lstStyle/>
                    <a:p>
                      <a:pPr marL="0" marR="0" indent="0" algn="ctr">
                        <a:spcBef>
                          <a:spcPts val="0"/>
                        </a:spcBef>
                        <a:spcAft>
                          <a:spcPts val="0"/>
                        </a:spcAft>
                      </a:pPr>
                      <a:r>
                        <a:rPr lang="en-US" sz="1800" dirty="0">
                          <a:effectLst/>
                        </a:rPr>
                        <a:t>0.00</a:t>
                      </a:r>
                    </a:p>
                    <a:p>
                      <a:pPr marL="0" marR="0" indent="0" algn="ctr">
                        <a:spcBef>
                          <a:spcPts val="0"/>
                        </a:spcBef>
                        <a:spcAft>
                          <a:spcPts val="0"/>
                        </a:spcAft>
                      </a:pPr>
                      <a:r>
                        <a:rPr lang="en-US" sz="1800" dirty="0">
                          <a:effectLst/>
                        </a:rPr>
                        <a:t>(0.00)</a:t>
                      </a:r>
                      <a:endParaRPr lang="en-US" sz="1800" dirty="0">
                        <a:effectLst/>
                        <a:latin typeface="Times New Roman"/>
                        <a:ea typeface="Times New Roman"/>
                      </a:endParaRPr>
                    </a:p>
                  </a:txBody>
                  <a:tcPr marL="68580" marR="68580" marT="0" marB="0" anchor="ctr"/>
                </a:tc>
                <a:tc>
                  <a:txBody>
                    <a:bodyPr/>
                    <a:lstStyle/>
                    <a:p>
                      <a:pPr marL="0" marR="0" indent="0" algn="ctr">
                        <a:spcBef>
                          <a:spcPts val="0"/>
                        </a:spcBef>
                        <a:spcAft>
                          <a:spcPts val="0"/>
                        </a:spcAft>
                      </a:pPr>
                      <a:r>
                        <a:rPr lang="en-US" sz="1800" dirty="0">
                          <a:effectLst/>
                        </a:rPr>
                        <a:t>0.40</a:t>
                      </a:r>
                    </a:p>
                    <a:p>
                      <a:pPr marL="0" marR="0" indent="0" algn="ctr">
                        <a:spcBef>
                          <a:spcPts val="0"/>
                        </a:spcBef>
                        <a:spcAft>
                          <a:spcPts val="0"/>
                        </a:spcAft>
                      </a:pPr>
                      <a:r>
                        <a:rPr lang="en-US" sz="1800" dirty="0">
                          <a:effectLst/>
                        </a:rPr>
                        <a:t>(0.55)</a:t>
                      </a:r>
                      <a:endParaRPr lang="en-US" sz="1800" dirty="0">
                        <a:effectLst/>
                        <a:latin typeface="Times New Roman"/>
                        <a:ea typeface="Times New Roman"/>
                      </a:endParaRPr>
                    </a:p>
                  </a:txBody>
                  <a:tcPr marL="68580" marR="68580" marT="0" marB="0" anchor="ctr"/>
                </a:tc>
                <a:tc>
                  <a:txBody>
                    <a:bodyPr/>
                    <a:lstStyle/>
                    <a:p>
                      <a:pPr marL="0" marR="0" indent="0" algn="ctr">
                        <a:spcBef>
                          <a:spcPts val="0"/>
                        </a:spcBef>
                        <a:spcAft>
                          <a:spcPts val="0"/>
                        </a:spcAft>
                      </a:pPr>
                      <a:r>
                        <a:rPr lang="en-US" sz="1800" dirty="0">
                          <a:effectLst/>
                        </a:rPr>
                        <a:t>2.80</a:t>
                      </a:r>
                    </a:p>
                    <a:p>
                      <a:pPr marL="0" marR="0" indent="0" algn="ctr">
                        <a:spcBef>
                          <a:spcPts val="0"/>
                        </a:spcBef>
                        <a:spcAft>
                          <a:spcPts val="0"/>
                        </a:spcAft>
                      </a:pPr>
                      <a:r>
                        <a:rPr lang="en-US" sz="1800" dirty="0">
                          <a:effectLst/>
                        </a:rPr>
                        <a:t>(2.95)</a:t>
                      </a:r>
                      <a:endParaRPr lang="en-US" sz="1800" dirty="0">
                        <a:effectLst/>
                        <a:latin typeface="Times New Roman"/>
                        <a:ea typeface="Times New Roman"/>
                      </a:endParaRPr>
                    </a:p>
                  </a:txBody>
                  <a:tcPr marL="68580" marR="68580" marT="0" marB="0" anchor="ctr"/>
                </a:tc>
                <a:tc>
                  <a:txBody>
                    <a:bodyPr/>
                    <a:lstStyle/>
                    <a:p>
                      <a:pPr marL="0" marR="0" indent="0" algn="ctr">
                        <a:spcBef>
                          <a:spcPts val="0"/>
                        </a:spcBef>
                        <a:spcAft>
                          <a:spcPts val="0"/>
                        </a:spcAft>
                      </a:pPr>
                      <a:r>
                        <a:rPr lang="en-US" sz="1800" dirty="0">
                          <a:effectLst/>
                        </a:rPr>
                        <a:t>0.20</a:t>
                      </a:r>
                    </a:p>
                    <a:p>
                      <a:pPr marL="0" marR="0" indent="0" algn="ctr">
                        <a:spcBef>
                          <a:spcPts val="0"/>
                        </a:spcBef>
                        <a:spcAft>
                          <a:spcPts val="0"/>
                        </a:spcAft>
                      </a:pPr>
                      <a:r>
                        <a:rPr lang="en-US" sz="1800" dirty="0">
                          <a:effectLst/>
                        </a:rPr>
                        <a:t>(0.45)</a:t>
                      </a:r>
                      <a:endParaRPr lang="en-US" sz="1800" dirty="0">
                        <a:effectLst/>
                        <a:latin typeface="Times New Roman"/>
                        <a:ea typeface="Times New Roman"/>
                      </a:endParaRPr>
                    </a:p>
                  </a:txBody>
                  <a:tcPr marL="68580" marR="68580" marT="0" marB="0" anchor="ctr"/>
                </a:tc>
              </a:tr>
            </a:tbl>
          </a:graphicData>
        </a:graphic>
      </p:graphicFrame>
      <p:sp>
        <p:nvSpPr>
          <p:cNvPr id="13" name="Rectangle 27"/>
          <p:cNvSpPr>
            <a:spLocks noChangeArrowheads="1"/>
          </p:cNvSpPr>
          <p:nvPr/>
        </p:nvSpPr>
        <p:spPr bwMode="auto">
          <a:xfrm>
            <a:off x="1151412" y="2060848"/>
            <a:ext cx="6840760" cy="496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306" tIns="32653" rIns="65306" bIns="32653">
            <a:spAutoFit/>
          </a:bodyPr>
          <a:lstStyle/>
          <a:p>
            <a:pPr algn="just" defTabSz="652463">
              <a:spcBef>
                <a:spcPct val="10000"/>
              </a:spcBef>
              <a:defRPr/>
            </a:pPr>
            <a:r>
              <a:rPr lang="en-US" sz="2800" b="1" dirty="0"/>
              <a:t>Table 3. Mixed-Resolution Grid vs. Pure-Resolution Grid</a:t>
            </a:r>
          </a:p>
        </p:txBody>
      </p:sp>
    </p:spTree>
    <p:extLst>
      <p:ext uri="{BB962C8B-B14F-4D97-AF65-F5344CB8AC3E}">
        <p14:creationId xmlns:p14="http://schemas.microsoft.com/office/powerpoint/2010/main" val="3154905975"/>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b="1" dirty="0" smtClean="0">
                <a:effectLst>
                  <a:outerShdw blurRad="38100" dist="38100" dir="2700000" algn="tl">
                    <a:srgbClr val="000000">
                      <a:alpha val="43137"/>
                    </a:srgbClr>
                  </a:outerShdw>
                </a:effectLst>
              </a:rPr>
              <a:t>Overview</a:t>
            </a:r>
            <a:endParaRPr lang="en-US" sz="4300" b="1" dirty="0">
              <a:effectLst>
                <a:outerShdw blurRad="38100" dist="38100" dir="2700000" algn="tl">
                  <a:srgbClr val="000000">
                    <a:alpha val="43137"/>
                  </a:srgbClr>
                </a:outerShdw>
              </a:effectLst>
            </a:endParaRPr>
          </a:p>
        </p:txBody>
      </p:sp>
      <p:sp>
        <p:nvSpPr>
          <p:cNvPr id="9" name="Date Placeholder 8"/>
          <p:cNvSpPr>
            <a:spLocks noGrp="1"/>
          </p:cNvSpPr>
          <p:nvPr>
            <p:ph type="dt" sz="half" idx="10"/>
          </p:nvPr>
        </p:nvSpPr>
        <p:spPr/>
        <p:txBody>
          <a:bodyPr/>
          <a:lstStyle/>
          <a:p>
            <a:fld id="{2D524556-DD67-4448-94FF-559E67B1C467}" type="datetime4">
              <a:rPr lang="en-US" sz="2000" smtClean="0">
                <a:effectLst>
                  <a:outerShdw blurRad="38100" dist="38100" dir="2700000" algn="tl">
                    <a:srgbClr val="000000">
                      <a:alpha val="43137"/>
                    </a:srgbClr>
                  </a:outerShdw>
                </a:effectLst>
              </a:rPr>
              <a:t>April 5, 2013</a:t>
            </a:fld>
            <a:endParaRPr lang="en-US" sz="2000" dirty="0">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p:txBody>
          <a:bodyPr/>
          <a:lstStyle/>
          <a:p>
            <a:r>
              <a:rPr lang="fr-FR" sz="2000" smtClean="0">
                <a:effectLst>
                  <a:outerShdw blurRad="38100" dist="38100" dir="2700000" algn="tl">
                    <a:srgbClr val="000000">
                      <a:alpha val="43137"/>
                    </a:srgbClr>
                  </a:outerShdw>
                </a:effectLst>
              </a:rPr>
              <a:t>ACMSE ‘13 - Haque, Liang, Gray</a:t>
            </a:r>
            <a:endParaRPr lang="en-US" sz="2000" dirty="0">
              <a:effectLst>
                <a:outerShdw blurRad="38100" dist="38100" dir="2700000" algn="tl">
                  <a:srgbClr val="000000">
                    <a:alpha val="43137"/>
                  </a:srgbClr>
                </a:outerShdw>
              </a:effectLst>
            </a:endParaRPr>
          </a:p>
        </p:txBody>
      </p:sp>
      <p:sp>
        <p:nvSpPr>
          <p:cNvPr id="11" name="Slide Number Placeholder 10"/>
          <p:cNvSpPr>
            <a:spLocks noGrp="1"/>
          </p:cNvSpPr>
          <p:nvPr>
            <p:ph type="sldNum" sz="quarter" idx="12"/>
          </p:nvPr>
        </p:nvSpPr>
        <p:spPr/>
        <p:txBody>
          <a:bodyPr/>
          <a:lstStyle/>
          <a:p>
            <a:fld id="{283DF338-2ABC-4E1D-ADDE-3E570005A87E}" type="slidenum">
              <a:rPr lang="en-US" sz="2000" smtClean="0">
                <a:effectLst>
                  <a:outerShdw blurRad="38100" dist="38100" dir="2700000" algn="tl">
                    <a:srgbClr val="000000">
                      <a:alpha val="43137"/>
                    </a:srgbClr>
                  </a:outerShdw>
                </a:effectLst>
              </a:rPr>
              <a:pPr/>
              <a:t>2</a:t>
            </a:fld>
            <a:endParaRPr lang="en-US" sz="2000" dirty="0">
              <a:effectLst>
                <a:outerShdw blurRad="38100" dist="38100" dir="2700000" algn="tl">
                  <a:srgbClr val="000000">
                    <a:alpha val="43137"/>
                  </a:srgbClr>
                </a:outerShdw>
              </a:effectLst>
            </a:endParaRPr>
          </a:p>
        </p:txBody>
      </p:sp>
      <p:sp>
        <p:nvSpPr>
          <p:cNvPr id="8" name="Flowchart: Decision 7"/>
          <p:cNvSpPr/>
          <p:nvPr/>
        </p:nvSpPr>
        <p:spPr>
          <a:xfrm>
            <a:off x="2231532" y="1340768"/>
            <a:ext cx="4680520" cy="144016"/>
          </a:xfrm>
          <a:prstGeom prst="flowChartDecision">
            <a:avLst/>
          </a:prstGeom>
          <a:solidFill>
            <a:srgbClr val="700000"/>
          </a:solidFill>
          <a:ln>
            <a:solidFill>
              <a:srgbClr val="700000"/>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 name="Content Placeholder 3"/>
          <p:cNvSpPr>
            <a:spLocks noGrp="1"/>
          </p:cNvSpPr>
          <p:nvPr>
            <p:ph idx="1"/>
          </p:nvPr>
        </p:nvSpPr>
        <p:spPr/>
        <p:txBody>
          <a:bodyPr>
            <a:normAutofit lnSpcReduction="10000"/>
          </a:bodyPr>
          <a:lstStyle/>
          <a:p>
            <a:r>
              <a:rPr lang="en-US" dirty="0" smtClean="0"/>
              <a:t>Accessibility concerns &amp;  motor disabilities.</a:t>
            </a:r>
          </a:p>
          <a:p>
            <a:r>
              <a:rPr lang="en-US" dirty="0" smtClean="0"/>
              <a:t>Speech-based </a:t>
            </a:r>
            <a:r>
              <a:rPr lang="en-US" dirty="0"/>
              <a:t>c</a:t>
            </a:r>
            <a:r>
              <a:rPr lang="en-US" dirty="0" smtClean="0"/>
              <a:t>ursor </a:t>
            </a:r>
            <a:r>
              <a:rPr lang="en-US" dirty="0"/>
              <a:t>c</a:t>
            </a:r>
            <a:r>
              <a:rPr lang="en-US" dirty="0" smtClean="0"/>
              <a:t>ontrol systems.</a:t>
            </a:r>
          </a:p>
          <a:p>
            <a:r>
              <a:rPr lang="en-US" dirty="0" smtClean="0"/>
              <a:t>Approaches and problems with existing solutions.</a:t>
            </a:r>
          </a:p>
          <a:p>
            <a:r>
              <a:rPr lang="en-US" dirty="0" smtClean="0"/>
              <a:t>Grid-Based Cursor Control.</a:t>
            </a:r>
          </a:p>
          <a:p>
            <a:r>
              <a:rPr lang="en-US" dirty="0" smtClean="0"/>
              <a:t>The Adjustable Grid.</a:t>
            </a:r>
          </a:p>
          <a:p>
            <a:r>
              <a:rPr lang="en-US" dirty="0" smtClean="0"/>
              <a:t>Experimenting with the Adjustable Grid.</a:t>
            </a:r>
          </a:p>
          <a:p>
            <a:r>
              <a:rPr lang="en-US" dirty="0" smtClean="0"/>
              <a:t>Future Work: Extending the Adjustable Grid</a:t>
            </a:r>
            <a:r>
              <a:rPr lang="en-US" dirty="0" smtClean="0"/>
              <a:t>.</a:t>
            </a:r>
          </a:p>
          <a:p>
            <a:r>
              <a:rPr lang="en-US" dirty="0" smtClean="0"/>
              <a:t>Demonstration.</a:t>
            </a: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024223948"/>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lowchart: Decision 63"/>
          <p:cNvSpPr/>
          <p:nvPr/>
        </p:nvSpPr>
        <p:spPr>
          <a:xfrm>
            <a:off x="2231532" y="1340768"/>
            <a:ext cx="4680520" cy="144016"/>
          </a:xfrm>
          <a:prstGeom prst="flowChartDecision">
            <a:avLst/>
          </a:prstGeom>
          <a:solidFill>
            <a:srgbClr val="700000"/>
          </a:solidFill>
          <a:ln>
            <a:solidFill>
              <a:srgbClr val="700000"/>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5400" b="1" dirty="0" smtClean="0">
                <a:effectLst>
                  <a:outerShdw blurRad="38100" dist="38100" dir="2700000" algn="tl">
                    <a:srgbClr val="000000">
                      <a:alpha val="43137"/>
                    </a:srgbClr>
                  </a:outerShdw>
                </a:effectLst>
              </a:rPr>
              <a:t>Future Work: Extending the Grid</a:t>
            </a:r>
            <a:endParaRPr lang="en-US" sz="5400" b="1" dirty="0">
              <a:effectLst>
                <a:outerShdw blurRad="38100" dist="38100" dir="2700000" algn="tl">
                  <a:srgbClr val="000000">
                    <a:alpha val="43137"/>
                  </a:srgbClr>
                </a:outerShdw>
              </a:effectLst>
            </a:endParaRPr>
          </a:p>
        </p:txBody>
      </p:sp>
      <p:sp>
        <p:nvSpPr>
          <p:cNvPr id="8" name="Date Placeholder 7"/>
          <p:cNvSpPr>
            <a:spLocks noGrp="1"/>
          </p:cNvSpPr>
          <p:nvPr>
            <p:ph type="dt" sz="half" idx="10"/>
          </p:nvPr>
        </p:nvSpPr>
        <p:spPr/>
        <p:txBody>
          <a:bodyPr/>
          <a:lstStyle/>
          <a:p>
            <a:fld id="{FB951B4C-EDA9-4ED3-B6F8-2F65C3635A8D}" type="datetime4">
              <a:rPr lang="en-US" sz="2000" smtClean="0"/>
              <a:t>April 5, 2013</a:t>
            </a:fld>
            <a:endParaRPr lang="en-US" sz="2000" dirty="0"/>
          </a:p>
        </p:txBody>
      </p:sp>
      <p:sp>
        <p:nvSpPr>
          <p:cNvPr id="9" name="Footer Placeholder 8"/>
          <p:cNvSpPr>
            <a:spLocks noGrp="1"/>
          </p:cNvSpPr>
          <p:nvPr>
            <p:ph type="ftr" sz="quarter" idx="11"/>
          </p:nvPr>
        </p:nvSpPr>
        <p:spPr/>
        <p:txBody>
          <a:bodyPr/>
          <a:lstStyle/>
          <a:p>
            <a:r>
              <a:rPr lang="fr-FR" sz="2000" smtClean="0"/>
              <a:t>ACMSE ‘13 - Haque, Liang, Gray</a:t>
            </a:r>
            <a:endParaRPr lang="en-US" sz="2000" dirty="0"/>
          </a:p>
        </p:txBody>
      </p:sp>
      <p:sp>
        <p:nvSpPr>
          <p:cNvPr id="10" name="Slide Number Placeholder 9"/>
          <p:cNvSpPr>
            <a:spLocks noGrp="1"/>
          </p:cNvSpPr>
          <p:nvPr>
            <p:ph type="sldNum" sz="quarter" idx="12"/>
          </p:nvPr>
        </p:nvSpPr>
        <p:spPr/>
        <p:txBody>
          <a:bodyPr/>
          <a:lstStyle/>
          <a:p>
            <a:fld id="{283DF338-2ABC-4E1D-ADDE-3E570005A87E}" type="slidenum">
              <a:rPr lang="en-US" sz="2000" smtClean="0"/>
              <a:pPr/>
              <a:t>20</a:t>
            </a:fld>
            <a:endParaRPr lang="en-US" sz="2000" dirty="0"/>
          </a:p>
        </p:txBody>
      </p:sp>
      <p:sp>
        <p:nvSpPr>
          <p:cNvPr id="6" name="Content Placeholder 5"/>
          <p:cNvSpPr>
            <a:spLocks noGrp="1"/>
          </p:cNvSpPr>
          <p:nvPr>
            <p:ph sz="half" idx="1"/>
          </p:nvPr>
        </p:nvSpPr>
        <p:spPr>
          <a:xfrm>
            <a:off x="-16333752" y="-10122992"/>
            <a:ext cx="4038600" cy="4525963"/>
          </a:xfrm>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916832"/>
            <a:ext cx="4032448"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1"/>
          <p:cNvSpPr>
            <a:spLocks noGrp="1"/>
          </p:cNvSpPr>
          <p:nvPr>
            <p:ph idx="1"/>
          </p:nvPr>
        </p:nvSpPr>
        <p:spPr>
          <a:xfrm>
            <a:off x="4932040" y="1772816"/>
            <a:ext cx="3970784" cy="4176463"/>
          </a:xfrm>
        </p:spPr>
        <p:txBody>
          <a:bodyPr>
            <a:normAutofit/>
          </a:bodyPr>
          <a:lstStyle/>
          <a:p>
            <a:pPr marL="0" indent="0">
              <a:buNone/>
            </a:pPr>
            <a:r>
              <a:rPr lang="en-US" sz="3200" dirty="0" smtClean="0"/>
              <a:t>A grid of two differing granularities may aid with fine-tuning target selection.</a:t>
            </a:r>
          </a:p>
          <a:p>
            <a:pPr marL="0" indent="0">
              <a:buNone/>
            </a:pPr>
            <a:endParaRPr lang="en-US" sz="3200" dirty="0" smtClean="0"/>
          </a:p>
          <a:p>
            <a:pPr marL="0" indent="0">
              <a:buNone/>
            </a:pPr>
            <a:r>
              <a:rPr lang="en-US" sz="3200" dirty="0" smtClean="0"/>
              <a:t>- Larger initial granularity.</a:t>
            </a:r>
          </a:p>
          <a:p>
            <a:pPr marL="0" indent="0">
              <a:buNone/>
            </a:pPr>
            <a:r>
              <a:rPr lang="en-US" sz="3200" dirty="0" smtClean="0"/>
              <a:t>- Reduced granularity for subsequent drilling.</a:t>
            </a:r>
            <a:r>
              <a:rPr lang="en-US" sz="3200" dirty="0"/>
              <a:t>	</a:t>
            </a:r>
          </a:p>
        </p:txBody>
      </p:sp>
    </p:spTree>
    <p:extLst>
      <p:ext uri="{BB962C8B-B14F-4D97-AF65-F5344CB8AC3E}">
        <p14:creationId xmlns:p14="http://schemas.microsoft.com/office/powerpoint/2010/main" val="1018765457"/>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891640E-29FA-4436-AB01-6EAC0C3F82B1}" type="datetime4">
              <a:rPr lang="en-US" sz="2000" smtClean="0"/>
              <a:t>April 5, 2013</a:t>
            </a:fld>
            <a:endParaRPr lang="en-US" sz="2000" dirty="0"/>
          </a:p>
        </p:txBody>
      </p:sp>
      <p:sp>
        <p:nvSpPr>
          <p:cNvPr id="5" name="Footer Placeholder 4"/>
          <p:cNvSpPr>
            <a:spLocks noGrp="1"/>
          </p:cNvSpPr>
          <p:nvPr>
            <p:ph type="ftr" sz="quarter" idx="11"/>
          </p:nvPr>
        </p:nvSpPr>
        <p:spPr/>
        <p:txBody>
          <a:bodyPr/>
          <a:lstStyle/>
          <a:p>
            <a:r>
              <a:rPr lang="fr-FR" sz="2000" smtClean="0"/>
              <a:t>ACMSE ‘13 - Haque, Liang, Gray</a:t>
            </a:r>
            <a:endParaRPr lang="en-US" sz="2000" dirty="0"/>
          </a:p>
        </p:txBody>
      </p:sp>
      <p:sp>
        <p:nvSpPr>
          <p:cNvPr id="6" name="Slide Number Placeholder 5"/>
          <p:cNvSpPr>
            <a:spLocks noGrp="1"/>
          </p:cNvSpPr>
          <p:nvPr>
            <p:ph type="sldNum" sz="quarter" idx="12"/>
          </p:nvPr>
        </p:nvSpPr>
        <p:spPr/>
        <p:txBody>
          <a:bodyPr/>
          <a:lstStyle/>
          <a:p>
            <a:fld id="{283DF338-2ABC-4E1D-ADDE-3E570005A87E}" type="slidenum">
              <a:rPr lang="en-US" sz="2000" smtClean="0"/>
              <a:pPr/>
              <a:t>21</a:t>
            </a:fld>
            <a:endParaRPr lang="en-US" sz="2000"/>
          </a:p>
        </p:txBody>
      </p:sp>
      <p:sp>
        <p:nvSpPr>
          <p:cNvPr id="10" name="Title 1"/>
          <p:cNvSpPr>
            <a:spLocks noGrp="1"/>
          </p:cNvSpPr>
          <p:nvPr>
            <p:ph type="title"/>
          </p:nvPr>
        </p:nvSpPr>
        <p:spPr>
          <a:xfrm>
            <a:off x="457200" y="44624"/>
            <a:ext cx="8229600" cy="998984"/>
          </a:xfrm>
        </p:spPr>
        <p:txBody>
          <a:bodyPr>
            <a:normAutofit/>
          </a:bodyPr>
          <a:lstStyle/>
          <a:p>
            <a:r>
              <a:rPr lang="en-US" sz="5400" b="1" dirty="0" smtClean="0">
                <a:effectLst>
                  <a:outerShdw blurRad="38100" dist="38100" dir="2700000" algn="tl">
                    <a:srgbClr val="000000">
                      <a:alpha val="43137"/>
                    </a:srgbClr>
                  </a:outerShdw>
                </a:effectLst>
              </a:rPr>
              <a:t>Demonstration</a:t>
            </a:r>
            <a:endParaRPr lang="en-US" sz="5400" b="1" dirty="0">
              <a:effectLst>
                <a:outerShdw blurRad="38100" dist="38100" dir="2700000" algn="tl">
                  <a:srgbClr val="000000">
                    <a:alpha val="43137"/>
                  </a:srgbClr>
                </a:outerShdw>
              </a:effectLst>
            </a:endParaRPr>
          </a:p>
        </p:txBody>
      </p:sp>
      <p:pic>
        <p:nvPicPr>
          <p:cNvPr id="3" name="Final Grid Demo.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36575" y="1600200"/>
            <a:ext cx="8072438" cy="4525963"/>
          </a:xfrm>
        </p:spPr>
      </p:pic>
    </p:spTree>
    <p:extLst>
      <p:ext uri="{BB962C8B-B14F-4D97-AF65-F5344CB8AC3E}">
        <p14:creationId xmlns:p14="http://schemas.microsoft.com/office/powerpoint/2010/main" val="339966034"/>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100000">
                <p:cTn id="7" fill="hold" display="0">
                  <p:stCondLst>
                    <p:cond delay="indefinite"/>
                  </p:stCondLst>
                </p:cTn>
                <p:tgtEl>
                  <p:spTgt spid="3"/>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2DC06DE-4683-4E08-9F26-EEFCECF35AAC}" type="datetime4">
              <a:rPr lang="en-US" sz="2000" smtClean="0"/>
              <a:t>April 5, 2013</a:t>
            </a:fld>
            <a:endParaRPr lang="en-US" sz="2000" dirty="0"/>
          </a:p>
        </p:txBody>
      </p:sp>
      <p:sp>
        <p:nvSpPr>
          <p:cNvPr id="5" name="Footer Placeholder 4"/>
          <p:cNvSpPr>
            <a:spLocks noGrp="1"/>
          </p:cNvSpPr>
          <p:nvPr>
            <p:ph type="ftr" sz="quarter" idx="11"/>
          </p:nvPr>
        </p:nvSpPr>
        <p:spPr/>
        <p:txBody>
          <a:bodyPr/>
          <a:lstStyle/>
          <a:p>
            <a:r>
              <a:rPr lang="fr-FR" sz="2000" smtClean="0"/>
              <a:t>ACMSE ‘13 - Haque, Liang, Gray</a:t>
            </a:r>
            <a:endParaRPr lang="en-US" sz="2000" dirty="0"/>
          </a:p>
        </p:txBody>
      </p:sp>
      <p:sp>
        <p:nvSpPr>
          <p:cNvPr id="6" name="Slide Number Placeholder 5"/>
          <p:cNvSpPr>
            <a:spLocks noGrp="1"/>
          </p:cNvSpPr>
          <p:nvPr>
            <p:ph type="sldNum" sz="quarter" idx="12"/>
          </p:nvPr>
        </p:nvSpPr>
        <p:spPr/>
        <p:txBody>
          <a:bodyPr/>
          <a:lstStyle/>
          <a:p>
            <a:fld id="{283DF338-2ABC-4E1D-ADDE-3E570005A87E}" type="slidenum">
              <a:rPr lang="en-US" sz="2000" smtClean="0"/>
              <a:pPr/>
              <a:t>22</a:t>
            </a:fld>
            <a:endParaRPr lang="en-US" sz="2000"/>
          </a:p>
        </p:txBody>
      </p:sp>
      <p:sp>
        <p:nvSpPr>
          <p:cNvPr id="10" name="Title 1"/>
          <p:cNvSpPr>
            <a:spLocks noGrp="1"/>
          </p:cNvSpPr>
          <p:nvPr>
            <p:ph type="title"/>
          </p:nvPr>
        </p:nvSpPr>
        <p:spPr>
          <a:xfrm>
            <a:off x="457200" y="44624"/>
            <a:ext cx="8229600" cy="998984"/>
          </a:xfrm>
        </p:spPr>
        <p:txBody>
          <a:bodyPr>
            <a:normAutofit/>
          </a:bodyPr>
          <a:lstStyle/>
          <a:p>
            <a:r>
              <a:rPr lang="en-US" sz="5400" b="1" dirty="0" smtClean="0">
                <a:effectLst>
                  <a:outerShdw blurRad="38100" dist="38100" dir="2700000" algn="tl">
                    <a:srgbClr val="000000">
                      <a:alpha val="43137"/>
                    </a:srgbClr>
                  </a:outerShdw>
                </a:effectLst>
              </a:rPr>
              <a:t>Conclusions</a:t>
            </a:r>
            <a:endParaRPr lang="en-US" sz="5400" b="1" dirty="0">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467544" y="1412776"/>
            <a:ext cx="8435280" cy="4525963"/>
          </a:xfrm>
        </p:spPr>
        <p:txBody>
          <a:bodyPr>
            <a:normAutofit lnSpcReduction="10000"/>
          </a:bodyPr>
          <a:lstStyle/>
          <a:p>
            <a:pPr marL="0" indent="0">
              <a:buNone/>
            </a:pPr>
            <a:r>
              <a:rPr lang="en-US" dirty="0" smtClean="0"/>
              <a:t>SR Tools continue to have trouble detecting singular utterances out of context.</a:t>
            </a:r>
          </a:p>
          <a:p>
            <a:endParaRPr lang="en-US" dirty="0" smtClean="0"/>
          </a:p>
          <a:p>
            <a:pPr marL="0" indent="0">
              <a:buNone/>
            </a:pPr>
            <a:r>
              <a:rPr lang="en-US" dirty="0" smtClean="0"/>
              <a:t>We suggest future systems focus less on the singular 3x3 grid and rather take a dynamic, adjustable approach, an implementation that grants increased flexibility. </a:t>
            </a:r>
          </a:p>
          <a:p>
            <a:pPr marL="0" indent="0">
              <a:buNone/>
            </a:pPr>
            <a:endParaRPr lang="en-US" dirty="0"/>
          </a:p>
          <a:p>
            <a:pPr marL="0" indent="0">
              <a:buNone/>
            </a:pPr>
            <a:r>
              <a:rPr lang="en-US" dirty="0"/>
              <a:t>As user interfaces become more expansive and demanding, relying on a single grid </a:t>
            </a:r>
            <a:r>
              <a:rPr lang="en-US" dirty="0" smtClean="0"/>
              <a:t>may </a:t>
            </a:r>
            <a:r>
              <a:rPr lang="en-US" dirty="0"/>
              <a:t>be limiting to users. 	</a:t>
            </a:r>
          </a:p>
          <a:p>
            <a:pPr marL="0" indent="0">
              <a:buNone/>
            </a:pPr>
            <a:endParaRPr lang="en-US" dirty="0"/>
          </a:p>
        </p:txBody>
      </p:sp>
    </p:spTree>
    <p:extLst>
      <p:ext uri="{BB962C8B-B14F-4D97-AF65-F5344CB8AC3E}">
        <p14:creationId xmlns:p14="http://schemas.microsoft.com/office/powerpoint/2010/main" val="2683608698"/>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Related Work</a:t>
            </a:r>
            <a:endParaRPr lang="en-US" sz="5400" b="1" dirty="0"/>
          </a:p>
        </p:txBody>
      </p:sp>
      <p:sp>
        <p:nvSpPr>
          <p:cNvPr id="3" name="Content Placeholder 2"/>
          <p:cNvSpPr>
            <a:spLocks noGrp="1"/>
          </p:cNvSpPr>
          <p:nvPr>
            <p:ph idx="1"/>
          </p:nvPr>
        </p:nvSpPr>
        <p:spPr>
          <a:xfrm>
            <a:off x="683568" y="1855365"/>
            <a:ext cx="8229600" cy="4525963"/>
          </a:xfrm>
        </p:spPr>
        <p:txBody>
          <a:bodyPr>
            <a:normAutofit fontScale="92500"/>
          </a:bodyPr>
          <a:lstStyle/>
          <a:p>
            <a:pPr marL="0" indent="0">
              <a:buNone/>
            </a:pPr>
            <a:r>
              <a:rPr lang="en-US" sz="4000" dirty="0"/>
              <a:t>Zhu, S., </a:t>
            </a:r>
            <a:r>
              <a:rPr lang="en-US" sz="4000" dirty="0" err="1"/>
              <a:t>Feng</a:t>
            </a:r>
            <a:r>
              <a:rPr lang="en-US" sz="4000" dirty="0"/>
              <a:t> J., Sears, A. (2010). Investigating Grid-Based Navigation: The Impact of Physical Disability. </a:t>
            </a:r>
            <a:r>
              <a:rPr lang="en-US" sz="4000" i="1" dirty="0"/>
              <a:t>ACM Transactions on Accessible Computing. </a:t>
            </a:r>
            <a:endParaRPr lang="en-US" sz="4000" dirty="0"/>
          </a:p>
          <a:p>
            <a:pPr marL="0" indent="0">
              <a:buNone/>
            </a:pPr>
            <a:endParaRPr lang="en-US" sz="4000" dirty="0" smtClean="0"/>
          </a:p>
          <a:p>
            <a:pPr marL="0" indent="0">
              <a:buNone/>
            </a:pPr>
            <a:r>
              <a:rPr lang="en-US" sz="4000" dirty="0" smtClean="0"/>
              <a:t>Dai, L., et. al. (2004). Speech-Based Cursor Control: A Study of Grid-Based Solutions. </a:t>
            </a:r>
            <a:r>
              <a:rPr lang="en-US" sz="4000" i="1" dirty="0" smtClean="0"/>
              <a:t>ASSETS ‘04</a:t>
            </a:r>
            <a:r>
              <a:rPr lang="en-US" sz="4000" dirty="0" smtClean="0"/>
              <a:t>. </a:t>
            </a:r>
            <a:endParaRPr lang="en-US" sz="4000" dirty="0"/>
          </a:p>
        </p:txBody>
      </p:sp>
      <p:sp>
        <p:nvSpPr>
          <p:cNvPr id="4" name="Date Placeholder 3"/>
          <p:cNvSpPr>
            <a:spLocks noGrp="1"/>
          </p:cNvSpPr>
          <p:nvPr>
            <p:ph type="dt" sz="half" idx="10"/>
          </p:nvPr>
        </p:nvSpPr>
        <p:spPr/>
        <p:txBody>
          <a:bodyPr/>
          <a:lstStyle/>
          <a:p>
            <a:fld id="{B705789F-2940-4A5E-9D1C-24BBA2E1B7B8}" type="datetime4">
              <a:rPr lang="en-US" sz="2000" smtClean="0"/>
              <a:t>April 5, 2013</a:t>
            </a:fld>
            <a:endParaRPr lang="en-US" sz="2000" dirty="0"/>
          </a:p>
        </p:txBody>
      </p:sp>
      <p:sp>
        <p:nvSpPr>
          <p:cNvPr id="5" name="Footer Placeholder 4"/>
          <p:cNvSpPr>
            <a:spLocks noGrp="1"/>
          </p:cNvSpPr>
          <p:nvPr>
            <p:ph type="ftr" sz="quarter" idx="11"/>
          </p:nvPr>
        </p:nvSpPr>
        <p:spPr/>
        <p:txBody>
          <a:bodyPr/>
          <a:lstStyle/>
          <a:p>
            <a:r>
              <a:rPr lang="fr-FR" sz="2000" smtClean="0"/>
              <a:t>ACMSE ‘13 - Haque, Liang, Gray</a:t>
            </a:r>
            <a:endParaRPr lang="en-US" sz="2000" dirty="0"/>
          </a:p>
        </p:txBody>
      </p:sp>
      <p:sp>
        <p:nvSpPr>
          <p:cNvPr id="6" name="Slide Number Placeholder 5"/>
          <p:cNvSpPr>
            <a:spLocks noGrp="1"/>
          </p:cNvSpPr>
          <p:nvPr>
            <p:ph type="sldNum" sz="quarter" idx="12"/>
          </p:nvPr>
        </p:nvSpPr>
        <p:spPr/>
        <p:txBody>
          <a:bodyPr/>
          <a:lstStyle/>
          <a:p>
            <a:fld id="{283DF338-2ABC-4E1D-ADDE-3E570005A87E}" type="slidenum">
              <a:rPr lang="en-US" sz="2000" smtClean="0"/>
              <a:pPr/>
              <a:t>23</a:t>
            </a:fld>
            <a:endParaRPr lang="en-US" sz="2000"/>
          </a:p>
        </p:txBody>
      </p:sp>
      <p:sp>
        <p:nvSpPr>
          <p:cNvPr id="7" name="Flowchart: Decision 6"/>
          <p:cNvSpPr/>
          <p:nvPr/>
        </p:nvSpPr>
        <p:spPr>
          <a:xfrm>
            <a:off x="2231532" y="1340768"/>
            <a:ext cx="4680520" cy="144016"/>
          </a:xfrm>
          <a:prstGeom prst="flowChartDecision">
            <a:avLst/>
          </a:prstGeom>
          <a:solidFill>
            <a:srgbClr val="700000"/>
          </a:solidFill>
          <a:ln>
            <a:solidFill>
              <a:srgbClr val="700000"/>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8862509"/>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b="1" dirty="0" smtClean="0">
                <a:effectLst>
                  <a:outerShdw blurRad="38100" dist="38100" dir="2700000" algn="tl">
                    <a:srgbClr val="000000">
                      <a:alpha val="43137"/>
                    </a:srgbClr>
                  </a:outerShdw>
                </a:effectLst>
              </a:rPr>
              <a:t>Questions?</a:t>
            </a:r>
            <a:endParaRPr lang="en-US" sz="8800" b="1" dirty="0">
              <a:effectLst>
                <a:outerShdw blurRad="38100" dist="38100" dir="2700000" algn="tl">
                  <a:srgbClr val="000000">
                    <a:alpha val="43137"/>
                  </a:srgbClr>
                </a:outerShdw>
              </a:effectLst>
            </a:endParaRPr>
          </a:p>
        </p:txBody>
      </p:sp>
      <p:sp>
        <p:nvSpPr>
          <p:cNvPr id="7" name="Content Placeholder 6"/>
          <p:cNvSpPr>
            <a:spLocks noGrp="1"/>
          </p:cNvSpPr>
          <p:nvPr>
            <p:ph idx="1"/>
          </p:nvPr>
        </p:nvSpPr>
        <p:spPr>
          <a:xfrm>
            <a:off x="1187624" y="2348880"/>
            <a:ext cx="6912768" cy="3024336"/>
          </a:xfrm>
        </p:spPr>
        <p:txBody>
          <a:bodyPr>
            <a:normAutofit fontScale="77500" lnSpcReduction="20000"/>
          </a:bodyPr>
          <a:lstStyle/>
          <a:p>
            <a:pPr marL="0" indent="0" algn="ctr">
              <a:buNone/>
            </a:pPr>
            <a:r>
              <a:rPr lang="en-US" sz="5200" dirty="0" smtClean="0">
                <a:solidFill>
                  <a:schemeClr val="accent6"/>
                </a:solidFill>
              </a:rPr>
              <a:t>Acknowledgements</a:t>
            </a:r>
          </a:p>
          <a:p>
            <a:pPr marL="0" indent="0" algn="ctr">
              <a:buNone/>
            </a:pPr>
            <a:r>
              <a:rPr lang="en-US" sz="4400" dirty="0" smtClean="0"/>
              <a:t>Emily Liang, Undergraduate Research Partner     </a:t>
            </a:r>
          </a:p>
          <a:p>
            <a:pPr marL="0" indent="0" algn="ctr">
              <a:buNone/>
            </a:pPr>
            <a:r>
              <a:rPr lang="en-US" sz="4300" dirty="0" smtClean="0"/>
              <a:t>Jeff Gray, Adviser</a:t>
            </a:r>
          </a:p>
          <a:p>
            <a:pPr marL="0" indent="0" algn="ctr">
              <a:buNone/>
            </a:pPr>
            <a:endParaRPr lang="en-US" sz="4300" dirty="0"/>
          </a:p>
          <a:p>
            <a:pPr marL="0" indent="0" algn="ctr">
              <a:buNone/>
            </a:pPr>
            <a:r>
              <a:rPr lang="en-US" sz="4300" dirty="0" smtClean="0"/>
              <a:t>This research was made possible by The University of Alabama and the National Science Foundation.</a:t>
            </a:r>
            <a:r>
              <a:rPr lang="en-US" sz="2800" dirty="0" smtClean="0"/>
              <a:t> </a:t>
            </a:r>
          </a:p>
        </p:txBody>
      </p:sp>
      <p:sp>
        <p:nvSpPr>
          <p:cNvPr id="3" name="Date Placeholder 2"/>
          <p:cNvSpPr>
            <a:spLocks noGrp="1"/>
          </p:cNvSpPr>
          <p:nvPr>
            <p:ph type="dt" sz="half" idx="10"/>
          </p:nvPr>
        </p:nvSpPr>
        <p:spPr/>
        <p:txBody>
          <a:bodyPr/>
          <a:lstStyle/>
          <a:p>
            <a:fld id="{3CF077C1-84FA-4EBD-BEA4-B0518302B3C5}" type="datetime4">
              <a:rPr lang="en-US" sz="2000" smtClean="0"/>
              <a:t>April 5, 2013</a:t>
            </a:fld>
            <a:endParaRPr lang="en-US" sz="2000" dirty="0"/>
          </a:p>
        </p:txBody>
      </p:sp>
      <p:sp>
        <p:nvSpPr>
          <p:cNvPr id="4" name="Footer Placeholder 3"/>
          <p:cNvSpPr>
            <a:spLocks noGrp="1"/>
          </p:cNvSpPr>
          <p:nvPr>
            <p:ph type="ftr" sz="quarter" idx="11"/>
          </p:nvPr>
        </p:nvSpPr>
        <p:spPr/>
        <p:txBody>
          <a:bodyPr/>
          <a:lstStyle/>
          <a:p>
            <a:r>
              <a:rPr lang="fr-FR" sz="2000" smtClean="0"/>
              <a:t>ACMSE ‘13 - Haque, Liang, Gray</a:t>
            </a:r>
            <a:endParaRPr lang="en-US" sz="2000" dirty="0"/>
          </a:p>
        </p:txBody>
      </p:sp>
      <p:sp>
        <p:nvSpPr>
          <p:cNvPr id="5" name="Slide Number Placeholder 4"/>
          <p:cNvSpPr>
            <a:spLocks noGrp="1"/>
          </p:cNvSpPr>
          <p:nvPr>
            <p:ph type="sldNum" sz="quarter" idx="12"/>
          </p:nvPr>
        </p:nvSpPr>
        <p:spPr/>
        <p:txBody>
          <a:bodyPr/>
          <a:lstStyle/>
          <a:p>
            <a:fld id="{283DF338-2ABC-4E1D-ADDE-3E570005A87E}" type="slidenum">
              <a:rPr lang="en-US" sz="2000" smtClean="0"/>
              <a:pPr/>
              <a:t>24</a:t>
            </a:fld>
            <a:endParaRPr lang="en-US" sz="2000"/>
          </a:p>
        </p:txBody>
      </p:sp>
      <p:sp>
        <p:nvSpPr>
          <p:cNvPr id="6" name="Flowchart: Decision 5"/>
          <p:cNvSpPr/>
          <p:nvPr/>
        </p:nvSpPr>
        <p:spPr>
          <a:xfrm>
            <a:off x="2231532" y="1484784"/>
            <a:ext cx="4680520" cy="144016"/>
          </a:xfrm>
          <a:prstGeom prst="flowChartDecision">
            <a:avLst/>
          </a:prstGeom>
          <a:solidFill>
            <a:srgbClr val="700000"/>
          </a:solidFill>
          <a:ln>
            <a:solidFill>
              <a:srgbClr val="700000"/>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163465"/>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700" b="1" dirty="0" smtClean="0">
                <a:effectLst>
                  <a:outerShdw blurRad="38100" dist="38100" dir="2700000" algn="tl">
                    <a:srgbClr val="000000">
                      <a:alpha val="43137"/>
                    </a:srgbClr>
                  </a:outerShdw>
                </a:effectLst>
              </a:rPr>
              <a:t>Alternative Cursor-Control Technology</a:t>
            </a:r>
            <a:endParaRPr lang="en-US" sz="47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411760" y="1744217"/>
            <a:ext cx="4752528" cy="2332855"/>
          </a:xfrm>
        </p:spPr>
        <p:txBody>
          <a:bodyPr>
            <a:normAutofit/>
          </a:bodyPr>
          <a:lstStyle/>
          <a:p>
            <a:pPr>
              <a:buFont typeface="Wingdings" pitchFamily="2" charset="2"/>
              <a:buChar char="§"/>
            </a:pPr>
            <a:r>
              <a:rPr lang="en-US" sz="4000" dirty="0" smtClean="0"/>
              <a:t>Head movement tracking</a:t>
            </a:r>
          </a:p>
          <a:p>
            <a:pPr>
              <a:buFont typeface="Wingdings" pitchFamily="2" charset="2"/>
              <a:buChar char="§"/>
            </a:pPr>
            <a:r>
              <a:rPr lang="en-US" sz="4000" dirty="0" smtClean="0"/>
              <a:t>Tongue-operated joystick</a:t>
            </a:r>
          </a:p>
          <a:p>
            <a:pPr>
              <a:buFont typeface="Wingdings" pitchFamily="2" charset="2"/>
              <a:buChar char="§"/>
            </a:pPr>
            <a:r>
              <a:rPr lang="en-US" sz="4000" dirty="0" smtClean="0"/>
              <a:t>Eye-tracking</a:t>
            </a:r>
          </a:p>
        </p:txBody>
      </p:sp>
      <p:sp>
        <p:nvSpPr>
          <p:cNvPr id="8" name="Date Placeholder 7"/>
          <p:cNvSpPr>
            <a:spLocks noGrp="1"/>
          </p:cNvSpPr>
          <p:nvPr>
            <p:ph type="dt" sz="half" idx="10"/>
          </p:nvPr>
        </p:nvSpPr>
        <p:spPr/>
        <p:txBody>
          <a:bodyPr/>
          <a:lstStyle/>
          <a:p>
            <a:fld id="{59C9B6AF-64E2-4918-B1C8-2DCE55B4E549}" type="datetime4">
              <a:rPr lang="en-US" sz="2000" smtClean="0"/>
              <a:t>April 5, 2013</a:t>
            </a:fld>
            <a:endParaRPr lang="en-US" sz="2000"/>
          </a:p>
        </p:txBody>
      </p:sp>
      <p:sp>
        <p:nvSpPr>
          <p:cNvPr id="9" name="Footer Placeholder 8"/>
          <p:cNvSpPr>
            <a:spLocks noGrp="1"/>
          </p:cNvSpPr>
          <p:nvPr>
            <p:ph type="ftr" sz="quarter" idx="11"/>
          </p:nvPr>
        </p:nvSpPr>
        <p:spPr/>
        <p:txBody>
          <a:bodyPr/>
          <a:lstStyle/>
          <a:p>
            <a:r>
              <a:rPr lang="fr-FR" sz="2000" smtClean="0"/>
              <a:t>ACMSE ‘13 - Haque, Liang, Gray</a:t>
            </a:r>
            <a:endParaRPr lang="en-US" sz="2000" dirty="0"/>
          </a:p>
        </p:txBody>
      </p:sp>
      <p:sp>
        <p:nvSpPr>
          <p:cNvPr id="11" name="Flowchart: Decision 10"/>
          <p:cNvSpPr/>
          <p:nvPr/>
        </p:nvSpPr>
        <p:spPr>
          <a:xfrm>
            <a:off x="2231532" y="1340768"/>
            <a:ext cx="4680520" cy="144016"/>
          </a:xfrm>
          <a:prstGeom prst="flowChartDecision">
            <a:avLst/>
          </a:prstGeom>
          <a:solidFill>
            <a:srgbClr val="700000"/>
          </a:solidFill>
          <a:ln>
            <a:solidFill>
              <a:srgbClr val="700000"/>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2" name="Content Placeholder 2"/>
          <p:cNvSpPr txBox="1">
            <a:spLocks/>
          </p:cNvSpPr>
          <p:nvPr/>
        </p:nvSpPr>
        <p:spPr>
          <a:xfrm>
            <a:off x="467544" y="4221088"/>
            <a:ext cx="8229600" cy="20882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800" dirty="0" smtClean="0"/>
              <a:t>These systems often require expensive external equipment whereas speech-based systems rely only on the standard microphone.</a:t>
            </a:r>
            <a:endParaRPr lang="en-US" sz="3800" dirty="0"/>
          </a:p>
        </p:txBody>
      </p:sp>
      <p:sp>
        <p:nvSpPr>
          <p:cNvPr id="4" name="Rectangle 3"/>
          <p:cNvSpPr/>
          <p:nvPr/>
        </p:nvSpPr>
        <p:spPr>
          <a:xfrm>
            <a:off x="2231532" y="1700808"/>
            <a:ext cx="4932756" cy="2304256"/>
          </a:xfrm>
          <a:prstGeom prst="rect">
            <a:avLst/>
          </a:prstGeom>
          <a:noFill/>
          <a:ln w="60325" cap="flat" cmpd="thickThin">
            <a:solidFill>
              <a:schemeClr val="tx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283DF338-2ABC-4E1D-ADDE-3E570005A87E}" type="slidenum">
              <a:rPr lang="en-US" smtClean="0"/>
              <a:pPr/>
              <a:t>25</a:t>
            </a:fld>
            <a:endParaRPr lang="en-US"/>
          </a:p>
        </p:txBody>
      </p:sp>
    </p:spTree>
    <p:extLst>
      <p:ext uri="{BB962C8B-B14F-4D97-AF65-F5344CB8AC3E}">
        <p14:creationId xmlns:p14="http://schemas.microsoft.com/office/powerpoint/2010/main" val="101249744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 name="Flowchart: Decision 63"/>
          <p:cNvSpPr/>
          <p:nvPr/>
        </p:nvSpPr>
        <p:spPr>
          <a:xfrm>
            <a:off x="2231116" y="3328744"/>
            <a:ext cx="4680520" cy="144016"/>
          </a:xfrm>
          <a:prstGeom prst="flowChartDecision">
            <a:avLst/>
          </a:prstGeom>
          <a:solidFill>
            <a:srgbClr val="700000"/>
          </a:solidFill>
          <a:ln>
            <a:solidFill>
              <a:srgbClr val="700000"/>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6784" y="2204864"/>
            <a:ext cx="8229600" cy="1143000"/>
          </a:xfrm>
        </p:spPr>
        <p:txBody>
          <a:bodyPr>
            <a:normAutofit/>
          </a:bodyPr>
          <a:lstStyle/>
          <a:p>
            <a:r>
              <a:rPr lang="en-US" sz="6600" b="1" dirty="0" smtClean="0">
                <a:effectLst>
                  <a:outerShdw blurRad="38100" dist="38100" dir="2700000" algn="tl">
                    <a:srgbClr val="000000">
                      <a:alpha val="43137"/>
                    </a:srgbClr>
                  </a:outerShdw>
                </a:effectLst>
              </a:rPr>
              <a:t>Speech Recognition</a:t>
            </a:r>
            <a:endParaRPr lang="en-US" sz="6600" b="1" dirty="0">
              <a:effectLst>
                <a:outerShdw blurRad="38100" dist="38100" dir="2700000" algn="tl">
                  <a:srgbClr val="000000">
                    <a:alpha val="43137"/>
                  </a:srgbClr>
                </a:outerShdw>
              </a:effectLst>
            </a:endParaRPr>
          </a:p>
        </p:txBody>
      </p:sp>
      <p:sp>
        <p:nvSpPr>
          <p:cNvPr id="8" name="Date Placeholder 7"/>
          <p:cNvSpPr>
            <a:spLocks noGrp="1"/>
          </p:cNvSpPr>
          <p:nvPr>
            <p:ph type="dt" sz="half" idx="10"/>
          </p:nvPr>
        </p:nvSpPr>
        <p:spPr/>
        <p:txBody>
          <a:bodyPr/>
          <a:lstStyle/>
          <a:p>
            <a:fld id="{18A5E9A1-84EE-4446-8F87-BF185E3227FE}" type="datetime4">
              <a:rPr lang="en-US" sz="2000" smtClean="0"/>
              <a:t>April 5, 2013</a:t>
            </a:fld>
            <a:endParaRPr lang="en-US" sz="2000" dirty="0"/>
          </a:p>
        </p:txBody>
      </p:sp>
      <p:sp>
        <p:nvSpPr>
          <p:cNvPr id="9" name="Footer Placeholder 8"/>
          <p:cNvSpPr>
            <a:spLocks noGrp="1"/>
          </p:cNvSpPr>
          <p:nvPr>
            <p:ph type="ftr" sz="quarter" idx="11"/>
          </p:nvPr>
        </p:nvSpPr>
        <p:spPr/>
        <p:txBody>
          <a:bodyPr/>
          <a:lstStyle/>
          <a:p>
            <a:r>
              <a:rPr lang="fr-FR" sz="2000" smtClean="0"/>
              <a:t>ACMSE ‘13 - Haque, Liang, Gray</a:t>
            </a:r>
            <a:endParaRPr lang="en-US" sz="2000" dirty="0"/>
          </a:p>
        </p:txBody>
      </p:sp>
      <p:sp>
        <p:nvSpPr>
          <p:cNvPr id="10" name="Slide Number Placeholder 9"/>
          <p:cNvSpPr>
            <a:spLocks noGrp="1"/>
          </p:cNvSpPr>
          <p:nvPr>
            <p:ph type="sldNum" sz="quarter" idx="12"/>
          </p:nvPr>
        </p:nvSpPr>
        <p:spPr/>
        <p:txBody>
          <a:bodyPr/>
          <a:lstStyle/>
          <a:p>
            <a:fld id="{283DF338-2ABC-4E1D-ADDE-3E570005A87E}" type="slidenum">
              <a:rPr lang="en-US" sz="2000" smtClean="0"/>
              <a:pPr/>
              <a:t>26</a:t>
            </a:fld>
            <a:endParaRPr lang="en-US" sz="2000" dirty="0"/>
          </a:p>
        </p:txBody>
      </p:sp>
      <p:sp>
        <p:nvSpPr>
          <p:cNvPr id="19" name="Freeform 18"/>
          <p:cNvSpPr/>
          <p:nvPr/>
        </p:nvSpPr>
        <p:spPr>
          <a:xfrm>
            <a:off x="1912485" y="553369"/>
            <a:ext cx="5426050" cy="931887"/>
          </a:xfrm>
          <a:custGeom>
            <a:avLst/>
            <a:gdLst>
              <a:gd name="connsiteX0" fmla="*/ 0 w 8562793"/>
              <a:gd name="connsiteY0" fmla="*/ 142652 h 1426517"/>
              <a:gd name="connsiteX1" fmla="*/ 142652 w 8562793"/>
              <a:gd name="connsiteY1" fmla="*/ 0 h 1426517"/>
              <a:gd name="connsiteX2" fmla="*/ 8420141 w 8562793"/>
              <a:gd name="connsiteY2" fmla="*/ 0 h 1426517"/>
              <a:gd name="connsiteX3" fmla="*/ 8562793 w 8562793"/>
              <a:gd name="connsiteY3" fmla="*/ 142652 h 1426517"/>
              <a:gd name="connsiteX4" fmla="*/ 8562793 w 8562793"/>
              <a:gd name="connsiteY4" fmla="*/ 1283865 h 1426517"/>
              <a:gd name="connsiteX5" fmla="*/ 8420141 w 8562793"/>
              <a:gd name="connsiteY5" fmla="*/ 1426517 h 1426517"/>
              <a:gd name="connsiteX6" fmla="*/ 142652 w 8562793"/>
              <a:gd name="connsiteY6" fmla="*/ 1426517 h 1426517"/>
              <a:gd name="connsiteX7" fmla="*/ 0 w 8562793"/>
              <a:gd name="connsiteY7" fmla="*/ 1283865 h 1426517"/>
              <a:gd name="connsiteX8" fmla="*/ 0 w 8562793"/>
              <a:gd name="connsiteY8" fmla="*/ 142652 h 142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62793" h="1426517">
                <a:moveTo>
                  <a:pt x="0" y="142652"/>
                </a:moveTo>
                <a:cubicBezTo>
                  <a:pt x="0" y="63867"/>
                  <a:pt x="63867" y="0"/>
                  <a:pt x="142652" y="0"/>
                </a:cubicBezTo>
                <a:lnTo>
                  <a:pt x="8420141" y="0"/>
                </a:lnTo>
                <a:cubicBezTo>
                  <a:pt x="8498926" y="0"/>
                  <a:pt x="8562793" y="63867"/>
                  <a:pt x="8562793" y="142652"/>
                </a:cubicBezTo>
                <a:lnTo>
                  <a:pt x="8562793" y="1283865"/>
                </a:lnTo>
                <a:cubicBezTo>
                  <a:pt x="8562793" y="1362650"/>
                  <a:pt x="8498926" y="1426517"/>
                  <a:pt x="8420141" y="1426517"/>
                </a:cubicBezTo>
                <a:lnTo>
                  <a:pt x="142652" y="1426517"/>
                </a:lnTo>
                <a:cubicBezTo>
                  <a:pt x="63867" y="1426517"/>
                  <a:pt x="0" y="1362650"/>
                  <a:pt x="0" y="1283865"/>
                </a:cubicBezTo>
                <a:lnTo>
                  <a:pt x="0" y="142652"/>
                </a:lnTo>
                <a:close/>
              </a:path>
            </a:pathLst>
          </a:custGeom>
          <a:solidFill>
            <a:schemeClr val="tx2">
              <a:lumMod val="25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86561" tIns="186561" rIns="186561" bIns="186561" numCol="1" spcCol="1270" anchor="ctr" anchorCtr="0">
            <a:noAutofit/>
          </a:bodyPr>
          <a:lstStyle/>
          <a:p>
            <a:pPr lvl="0" algn="ctr" defTabSz="1689100">
              <a:lnSpc>
                <a:spcPct val="90000"/>
              </a:lnSpc>
              <a:spcBef>
                <a:spcPct val="0"/>
              </a:spcBef>
              <a:spcAft>
                <a:spcPct val="35000"/>
              </a:spcAft>
            </a:pPr>
            <a:r>
              <a:rPr lang="en-US" sz="3800" kern="1200" dirty="0" smtClean="0"/>
              <a:t>Words</a:t>
            </a:r>
            <a:endParaRPr lang="en-US" sz="3800" kern="1200" dirty="0"/>
          </a:p>
        </p:txBody>
      </p:sp>
      <p:sp>
        <p:nvSpPr>
          <p:cNvPr id="20" name="Freeform 19"/>
          <p:cNvSpPr/>
          <p:nvPr/>
        </p:nvSpPr>
        <p:spPr>
          <a:xfrm>
            <a:off x="1912063" y="1561305"/>
            <a:ext cx="2720951" cy="931887"/>
          </a:xfrm>
          <a:custGeom>
            <a:avLst/>
            <a:gdLst>
              <a:gd name="connsiteX0" fmla="*/ 0 w 6766727"/>
              <a:gd name="connsiteY0" fmla="*/ 142652 h 1426517"/>
              <a:gd name="connsiteX1" fmla="*/ 142652 w 6766727"/>
              <a:gd name="connsiteY1" fmla="*/ 0 h 1426517"/>
              <a:gd name="connsiteX2" fmla="*/ 6624075 w 6766727"/>
              <a:gd name="connsiteY2" fmla="*/ 0 h 1426517"/>
              <a:gd name="connsiteX3" fmla="*/ 6766727 w 6766727"/>
              <a:gd name="connsiteY3" fmla="*/ 142652 h 1426517"/>
              <a:gd name="connsiteX4" fmla="*/ 6766727 w 6766727"/>
              <a:gd name="connsiteY4" fmla="*/ 1283865 h 1426517"/>
              <a:gd name="connsiteX5" fmla="*/ 6624075 w 6766727"/>
              <a:gd name="connsiteY5" fmla="*/ 1426517 h 1426517"/>
              <a:gd name="connsiteX6" fmla="*/ 142652 w 6766727"/>
              <a:gd name="connsiteY6" fmla="*/ 1426517 h 1426517"/>
              <a:gd name="connsiteX7" fmla="*/ 0 w 6766727"/>
              <a:gd name="connsiteY7" fmla="*/ 1283865 h 1426517"/>
              <a:gd name="connsiteX8" fmla="*/ 0 w 6766727"/>
              <a:gd name="connsiteY8" fmla="*/ 142652 h 142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6727" h="1426517">
                <a:moveTo>
                  <a:pt x="0" y="142652"/>
                </a:moveTo>
                <a:cubicBezTo>
                  <a:pt x="0" y="63867"/>
                  <a:pt x="63867" y="0"/>
                  <a:pt x="142652" y="0"/>
                </a:cubicBezTo>
                <a:lnTo>
                  <a:pt x="6624075" y="0"/>
                </a:lnTo>
                <a:cubicBezTo>
                  <a:pt x="6702860" y="0"/>
                  <a:pt x="6766727" y="63867"/>
                  <a:pt x="6766727" y="142652"/>
                </a:cubicBezTo>
                <a:lnTo>
                  <a:pt x="6766727" y="1283865"/>
                </a:lnTo>
                <a:cubicBezTo>
                  <a:pt x="6766727" y="1362650"/>
                  <a:pt x="6702860" y="1426517"/>
                  <a:pt x="6624075" y="1426517"/>
                </a:cubicBezTo>
                <a:lnTo>
                  <a:pt x="142652" y="1426517"/>
                </a:lnTo>
                <a:cubicBezTo>
                  <a:pt x="63867" y="1426517"/>
                  <a:pt x="0" y="1362650"/>
                  <a:pt x="0" y="1283865"/>
                </a:cubicBezTo>
                <a:lnTo>
                  <a:pt x="0" y="142652"/>
                </a:lnTo>
                <a:close/>
              </a:path>
            </a:pathLst>
          </a:custGeom>
          <a:solidFill>
            <a:schemeClr val="tx2">
              <a:lumMod val="25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63701" tIns="163701" rIns="163701" bIns="163701" numCol="1" spcCol="1270" anchor="ctr" anchorCtr="0">
            <a:noAutofit/>
          </a:bodyPr>
          <a:lstStyle/>
          <a:p>
            <a:pPr lvl="0" algn="ctr" defTabSz="1422400">
              <a:lnSpc>
                <a:spcPct val="90000"/>
              </a:lnSpc>
              <a:spcBef>
                <a:spcPct val="0"/>
              </a:spcBef>
              <a:spcAft>
                <a:spcPct val="35000"/>
              </a:spcAft>
            </a:pPr>
            <a:r>
              <a:rPr lang="en-US" sz="3200" b="0" kern="1200" dirty="0" err="1" smtClean="0"/>
              <a:t>Subwords</a:t>
            </a:r>
            <a:endParaRPr lang="en-US" sz="2200" kern="1200" dirty="0"/>
          </a:p>
        </p:txBody>
      </p:sp>
      <p:sp>
        <p:nvSpPr>
          <p:cNvPr id="21" name="Freeform 20"/>
          <p:cNvSpPr/>
          <p:nvPr/>
        </p:nvSpPr>
        <p:spPr>
          <a:xfrm>
            <a:off x="1907704" y="2569121"/>
            <a:ext cx="1364834" cy="931887"/>
          </a:xfrm>
          <a:custGeom>
            <a:avLst/>
            <a:gdLst>
              <a:gd name="connsiteX0" fmla="*/ 0 w 3348569"/>
              <a:gd name="connsiteY0" fmla="*/ 142652 h 1426517"/>
              <a:gd name="connsiteX1" fmla="*/ 142652 w 3348569"/>
              <a:gd name="connsiteY1" fmla="*/ 0 h 1426517"/>
              <a:gd name="connsiteX2" fmla="*/ 3205917 w 3348569"/>
              <a:gd name="connsiteY2" fmla="*/ 0 h 1426517"/>
              <a:gd name="connsiteX3" fmla="*/ 3348569 w 3348569"/>
              <a:gd name="connsiteY3" fmla="*/ 142652 h 1426517"/>
              <a:gd name="connsiteX4" fmla="*/ 3348569 w 3348569"/>
              <a:gd name="connsiteY4" fmla="*/ 1283865 h 1426517"/>
              <a:gd name="connsiteX5" fmla="*/ 3205917 w 3348569"/>
              <a:gd name="connsiteY5" fmla="*/ 1426517 h 1426517"/>
              <a:gd name="connsiteX6" fmla="*/ 142652 w 3348569"/>
              <a:gd name="connsiteY6" fmla="*/ 1426517 h 1426517"/>
              <a:gd name="connsiteX7" fmla="*/ 0 w 3348569"/>
              <a:gd name="connsiteY7" fmla="*/ 1283865 h 1426517"/>
              <a:gd name="connsiteX8" fmla="*/ 0 w 3348569"/>
              <a:gd name="connsiteY8" fmla="*/ 142652 h 142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569" h="1426517">
                <a:moveTo>
                  <a:pt x="0" y="142652"/>
                </a:moveTo>
                <a:cubicBezTo>
                  <a:pt x="0" y="63867"/>
                  <a:pt x="63867" y="0"/>
                  <a:pt x="142652" y="0"/>
                </a:cubicBezTo>
                <a:lnTo>
                  <a:pt x="3205917" y="0"/>
                </a:lnTo>
                <a:cubicBezTo>
                  <a:pt x="3284702" y="0"/>
                  <a:pt x="3348569" y="63867"/>
                  <a:pt x="3348569" y="142652"/>
                </a:cubicBezTo>
                <a:lnTo>
                  <a:pt x="3348569" y="1283865"/>
                </a:lnTo>
                <a:cubicBezTo>
                  <a:pt x="3348569" y="1362650"/>
                  <a:pt x="3284702" y="1426517"/>
                  <a:pt x="3205917" y="1426517"/>
                </a:cubicBezTo>
                <a:lnTo>
                  <a:pt x="142652" y="1426517"/>
                </a:lnTo>
                <a:cubicBezTo>
                  <a:pt x="63867" y="1426517"/>
                  <a:pt x="0" y="1362650"/>
                  <a:pt x="0" y="1283865"/>
                </a:cubicBezTo>
                <a:lnTo>
                  <a:pt x="0" y="142652"/>
                </a:lnTo>
                <a:close/>
              </a:path>
            </a:pathLst>
          </a:custGeom>
          <a:solidFill>
            <a:schemeClr val="tx2">
              <a:lumMod val="25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63701" tIns="163701" rIns="163701" bIns="163701" numCol="1" spcCol="1270" anchor="ctr" anchorCtr="0">
            <a:noAutofit/>
          </a:bodyPr>
          <a:lstStyle/>
          <a:p>
            <a:pPr lvl="0" algn="ctr" defTabSz="1422400">
              <a:lnSpc>
                <a:spcPct val="90000"/>
              </a:lnSpc>
              <a:spcBef>
                <a:spcPct val="0"/>
              </a:spcBef>
              <a:spcAft>
                <a:spcPct val="35000"/>
              </a:spcAft>
            </a:pPr>
            <a:r>
              <a:rPr lang="en-US" sz="3200" kern="1200" dirty="0" smtClean="0"/>
              <a:t>Phone</a:t>
            </a:r>
            <a:endParaRPr lang="en-US" sz="3200" kern="1200" dirty="0"/>
          </a:p>
        </p:txBody>
      </p:sp>
      <p:sp>
        <p:nvSpPr>
          <p:cNvPr id="22" name="Freeform 21"/>
          <p:cNvSpPr/>
          <p:nvPr/>
        </p:nvSpPr>
        <p:spPr>
          <a:xfrm>
            <a:off x="3272538" y="2569120"/>
            <a:ext cx="1360476" cy="931887"/>
          </a:xfrm>
          <a:custGeom>
            <a:avLst/>
            <a:gdLst>
              <a:gd name="connsiteX0" fmla="*/ 0 w 3348569"/>
              <a:gd name="connsiteY0" fmla="*/ 142652 h 1426517"/>
              <a:gd name="connsiteX1" fmla="*/ 142652 w 3348569"/>
              <a:gd name="connsiteY1" fmla="*/ 0 h 1426517"/>
              <a:gd name="connsiteX2" fmla="*/ 3205917 w 3348569"/>
              <a:gd name="connsiteY2" fmla="*/ 0 h 1426517"/>
              <a:gd name="connsiteX3" fmla="*/ 3348569 w 3348569"/>
              <a:gd name="connsiteY3" fmla="*/ 142652 h 1426517"/>
              <a:gd name="connsiteX4" fmla="*/ 3348569 w 3348569"/>
              <a:gd name="connsiteY4" fmla="*/ 1283865 h 1426517"/>
              <a:gd name="connsiteX5" fmla="*/ 3205917 w 3348569"/>
              <a:gd name="connsiteY5" fmla="*/ 1426517 h 1426517"/>
              <a:gd name="connsiteX6" fmla="*/ 142652 w 3348569"/>
              <a:gd name="connsiteY6" fmla="*/ 1426517 h 1426517"/>
              <a:gd name="connsiteX7" fmla="*/ 0 w 3348569"/>
              <a:gd name="connsiteY7" fmla="*/ 1283865 h 1426517"/>
              <a:gd name="connsiteX8" fmla="*/ 0 w 3348569"/>
              <a:gd name="connsiteY8" fmla="*/ 142652 h 142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569" h="1426517">
                <a:moveTo>
                  <a:pt x="0" y="142652"/>
                </a:moveTo>
                <a:cubicBezTo>
                  <a:pt x="0" y="63867"/>
                  <a:pt x="63867" y="0"/>
                  <a:pt x="142652" y="0"/>
                </a:cubicBezTo>
                <a:lnTo>
                  <a:pt x="3205917" y="0"/>
                </a:lnTo>
                <a:cubicBezTo>
                  <a:pt x="3284702" y="0"/>
                  <a:pt x="3348569" y="63867"/>
                  <a:pt x="3348569" y="142652"/>
                </a:cubicBezTo>
                <a:lnTo>
                  <a:pt x="3348569" y="1283865"/>
                </a:lnTo>
                <a:cubicBezTo>
                  <a:pt x="3348569" y="1362650"/>
                  <a:pt x="3284702" y="1426517"/>
                  <a:pt x="3205917" y="1426517"/>
                </a:cubicBezTo>
                <a:lnTo>
                  <a:pt x="142652" y="1426517"/>
                </a:lnTo>
                <a:cubicBezTo>
                  <a:pt x="63867" y="1426517"/>
                  <a:pt x="0" y="1362650"/>
                  <a:pt x="0" y="1283865"/>
                </a:cubicBezTo>
                <a:lnTo>
                  <a:pt x="0" y="142652"/>
                </a:lnTo>
                <a:close/>
              </a:path>
            </a:pathLst>
          </a:custGeom>
          <a:solidFill>
            <a:schemeClr val="tx2">
              <a:lumMod val="25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63701" tIns="163701" rIns="163701" bIns="163701" numCol="1" spcCol="1270" anchor="ctr" anchorCtr="0">
            <a:noAutofit/>
          </a:bodyPr>
          <a:lstStyle/>
          <a:p>
            <a:pPr lvl="0" algn="ctr" defTabSz="1422400">
              <a:lnSpc>
                <a:spcPct val="90000"/>
              </a:lnSpc>
              <a:spcBef>
                <a:spcPct val="0"/>
              </a:spcBef>
              <a:spcAft>
                <a:spcPct val="35000"/>
              </a:spcAft>
            </a:pPr>
            <a:r>
              <a:rPr lang="en-US" sz="3200" kern="1200" dirty="0" smtClean="0"/>
              <a:t>(Sound)</a:t>
            </a:r>
            <a:endParaRPr lang="en-US" sz="3200" kern="1200" dirty="0"/>
          </a:p>
        </p:txBody>
      </p:sp>
      <p:sp>
        <p:nvSpPr>
          <p:cNvPr id="25" name="Freeform 24"/>
          <p:cNvSpPr/>
          <p:nvPr/>
        </p:nvSpPr>
        <p:spPr>
          <a:xfrm>
            <a:off x="4633014" y="1559936"/>
            <a:ext cx="2705521" cy="936419"/>
          </a:xfrm>
          <a:custGeom>
            <a:avLst/>
            <a:gdLst>
              <a:gd name="connsiteX0" fmla="*/ 0 w 6766727"/>
              <a:gd name="connsiteY0" fmla="*/ 142652 h 1426517"/>
              <a:gd name="connsiteX1" fmla="*/ 142652 w 6766727"/>
              <a:gd name="connsiteY1" fmla="*/ 0 h 1426517"/>
              <a:gd name="connsiteX2" fmla="*/ 6624075 w 6766727"/>
              <a:gd name="connsiteY2" fmla="*/ 0 h 1426517"/>
              <a:gd name="connsiteX3" fmla="*/ 6766727 w 6766727"/>
              <a:gd name="connsiteY3" fmla="*/ 142652 h 1426517"/>
              <a:gd name="connsiteX4" fmla="*/ 6766727 w 6766727"/>
              <a:gd name="connsiteY4" fmla="*/ 1283865 h 1426517"/>
              <a:gd name="connsiteX5" fmla="*/ 6624075 w 6766727"/>
              <a:gd name="connsiteY5" fmla="*/ 1426517 h 1426517"/>
              <a:gd name="connsiteX6" fmla="*/ 142652 w 6766727"/>
              <a:gd name="connsiteY6" fmla="*/ 1426517 h 1426517"/>
              <a:gd name="connsiteX7" fmla="*/ 0 w 6766727"/>
              <a:gd name="connsiteY7" fmla="*/ 1283865 h 1426517"/>
              <a:gd name="connsiteX8" fmla="*/ 0 w 6766727"/>
              <a:gd name="connsiteY8" fmla="*/ 142652 h 142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6727" h="1426517">
                <a:moveTo>
                  <a:pt x="0" y="142652"/>
                </a:moveTo>
                <a:cubicBezTo>
                  <a:pt x="0" y="63867"/>
                  <a:pt x="63867" y="0"/>
                  <a:pt x="142652" y="0"/>
                </a:cubicBezTo>
                <a:lnTo>
                  <a:pt x="6624075" y="0"/>
                </a:lnTo>
                <a:cubicBezTo>
                  <a:pt x="6702860" y="0"/>
                  <a:pt x="6766727" y="63867"/>
                  <a:pt x="6766727" y="142652"/>
                </a:cubicBezTo>
                <a:lnTo>
                  <a:pt x="6766727" y="1283865"/>
                </a:lnTo>
                <a:cubicBezTo>
                  <a:pt x="6766727" y="1362650"/>
                  <a:pt x="6702860" y="1426517"/>
                  <a:pt x="6624075" y="1426517"/>
                </a:cubicBezTo>
                <a:lnTo>
                  <a:pt x="142652" y="1426517"/>
                </a:lnTo>
                <a:cubicBezTo>
                  <a:pt x="63867" y="1426517"/>
                  <a:pt x="0" y="1362650"/>
                  <a:pt x="0" y="1283865"/>
                </a:cubicBezTo>
                <a:lnTo>
                  <a:pt x="0" y="142652"/>
                </a:lnTo>
                <a:close/>
              </a:path>
            </a:pathLst>
          </a:custGeom>
          <a:solidFill>
            <a:schemeClr val="tx2">
              <a:lumMod val="25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63701" tIns="163701" rIns="163701" bIns="163701" numCol="1" spcCol="1270" anchor="ctr" anchorCtr="0">
            <a:noAutofit/>
          </a:bodyPr>
          <a:lstStyle/>
          <a:p>
            <a:pPr lvl="0" algn="ctr" defTabSz="1422400">
              <a:lnSpc>
                <a:spcPct val="90000"/>
              </a:lnSpc>
              <a:spcBef>
                <a:spcPct val="0"/>
              </a:spcBef>
              <a:spcAft>
                <a:spcPct val="35000"/>
              </a:spcAft>
            </a:pPr>
            <a:r>
              <a:rPr lang="en-US" sz="3200" dirty="0" smtClean="0"/>
              <a:t>(Syllables)</a:t>
            </a:r>
            <a:endParaRPr lang="en-US" sz="3200" kern="1200" dirty="0"/>
          </a:p>
        </p:txBody>
      </p:sp>
      <p:sp>
        <p:nvSpPr>
          <p:cNvPr id="26" name="Freeform 25"/>
          <p:cNvSpPr/>
          <p:nvPr/>
        </p:nvSpPr>
        <p:spPr>
          <a:xfrm>
            <a:off x="4634800" y="2562564"/>
            <a:ext cx="1350974" cy="931887"/>
          </a:xfrm>
          <a:custGeom>
            <a:avLst/>
            <a:gdLst>
              <a:gd name="connsiteX0" fmla="*/ 0 w 3348569"/>
              <a:gd name="connsiteY0" fmla="*/ 142652 h 1426517"/>
              <a:gd name="connsiteX1" fmla="*/ 142652 w 3348569"/>
              <a:gd name="connsiteY1" fmla="*/ 0 h 1426517"/>
              <a:gd name="connsiteX2" fmla="*/ 3205917 w 3348569"/>
              <a:gd name="connsiteY2" fmla="*/ 0 h 1426517"/>
              <a:gd name="connsiteX3" fmla="*/ 3348569 w 3348569"/>
              <a:gd name="connsiteY3" fmla="*/ 142652 h 1426517"/>
              <a:gd name="connsiteX4" fmla="*/ 3348569 w 3348569"/>
              <a:gd name="connsiteY4" fmla="*/ 1283865 h 1426517"/>
              <a:gd name="connsiteX5" fmla="*/ 3205917 w 3348569"/>
              <a:gd name="connsiteY5" fmla="*/ 1426517 h 1426517"/>
              <a:gd name="connsiteX6" fmla="*/ 142652 w 3348569"/>
              <a:gd name="connsiteY6" fmla="*/ 1426517 h 1426517"/>
              <a:gd name="connsiteX7" fmla="*/ 0 w 3348569"/>
              <a:gd name="connsiteY7" fmla="*/ 1283865 h 1426517"/>
              <a:gd name="connsiteX8" fmla="*/ 0 w 3348569"/>
              <a:gd name="connsiteY8" fmla="*/ 142652 h 142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569" h="1426517">
                <a:moveTo>
                  <a:pt x="0" y="142652"/>
                </a:moveTo>
                <a:cubicBezTo>
                  <a:pt x="0" y="63867"/>
                  <a:pt x="63867" y="0"/>
                  <a:pt x="142652" y="0"/>
                </a:cubicBezTo>
                <a:lnTo>
                  <a:pt x="3205917" y="0"/>
                </a:lnTo>
                <a:cubicBezTo>
                  <a:pt x="3284702" y="0"/>
                  <a:pt x="3348569" y="63867"/>
                  <a:pt x="3348569" y="142652"/>
                </a:cubicBezTo>
                <a:lnTo>
                  <a:pt x="3348569" y="1283865"/>
                </a:lnTo>
                <a:cubicBezTo>
                  <a:pt x="3348569" y="1362650"/>
                  <a:pt x="3284702" y="1426517"/>
                  <a:pt x="3205917" y="1426517"/>
                </a:cubicBezTo>
                <a:lnTo>
                  <a:pt x="142652" y="1426517"/>
                </a:lnTo>
                <a:cubicBezTo>
                  <a:pt x="63867" y="1426517"/>
                  <a:pt x="0" y="1362650"/>
                  <a:pt x="0" y="1283865"/>
                </a:cubicBezTo>
                <a:lnTo>
                  <a:pt x="0" y="142652"/>
                </a:lnTo>
                <a:close/>
              </a:path>
            </a:pathLst>
          </a:custGeom>
          <a:solidFill>
            <a:schemeClr val="tx2">
              <a:lumMod val="25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63701" tIns="163701" rIns="163701" bIns="163701" numCol="1" spcCol="1270" anchor="ctr" anchorCtr="0">
            <a:noAutofit/>
          </a:bodyPr>
          <a:lstStyle/>
          <a:p>
            <a:pPr lvl="0" algn="ctr" defTabSz="1422400">
              <a:lnSpc>
                <a:spcPct val="90000"/>
              </a:lnSpc>
              <a:spcBef>
                <a:spcPct val="0"/>
              </a:spcBef>
              <a:spcAft>
                <a:spcPct val="35000"/>
              </a:spcAft>
            </a:pPr>
            <a:r>
              <a:rPr lang="en-US" sz="3200" kern="1200" dirty="0" smtClean="0"/>
              <a:t>Phone</a:t>
            </a:r>
            <a:endParaRPr lang="en-US" sz="3200" kern="1200" dirty="0"/>
          </a:p>
        </p:txBody>
      </p:sp>
      <p:sp>
        <p:nvSpPr>
          <p:cNvPr id="27" name="Freeform 26"/>
          <p:cNvSpPr/>
          <p:nvPr/>
        </p:nvSpPr>
        <p:spPr>
          <a:xfrm>
            <a:off x="5987561" y="2562563"/>
            <a:ext cx="1350974" cy="931887"/>
          </a:xfrm>
          <a:custGeom>
            <a:avLst/>
            <a:gdLst>
              <a:gd name="connsiteX0" fmla="*/ 0 w 3348569"/>
              <a:gd name="connsiteY0" fmla="*/ 142652 h 1426517"/>
              <a:gd name="connsiteX1" fmla="*/ 142652 w 3348569"/>
              <a:gd name="connsiteY1" fmla="*/ 0 h 1426517"/>
              <a:gd name="connsiteX2" fmla="*/ 3205917 w 3348569"/>
              <a:gd name="connsiteY2" fmla="*/ 0 h 1426517"/>
              <a:gd name="connsiteX3" fmla="*/ 3348569 w 3348569"/>
              <a:gd name="connsiteY3" fmla="*/ 142652 h 1426517"/>
              <a:gd name="connsiteX4" fmla="*/ 3348569 w 3348569"/>
              <a:gd name="connsiteY4" fmla="*/ 1283865 h 1426517"/>
              <a:gd name="connsiteX5" fmla="*/ 3205917 w 3348569"/>
              <a:gd name="connsiteY5" fmla="*/ 1426517 h 1426517"/>
              <a:gd name="connsiteX6" fmla="*/ 142652 w 3348569"/>
              <a:gd name="connsiteY6" fmla="*/ 1426517 h 1426517"/>
              <a:gd name="connsiteX7" fmla="*/ 0 w 3348569"/>
              <a:gd name="connsiteY7" fmla="*/ 1283865 h 1426517"/>
              <a:gd name="connsiteX8" fmla="*/ 0 w 3348569"/>
              <a:gd name="connsiteY8" fmla="*/ 142652 h 142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569" h="1426517">
                <a:moveTo>
                  <a:pt x="0" y="142652"/>
                </a:moveTo>
                <a:cubicBezTo>
                  <a:pt x="0" y="63867"/>
                  <a:pt x="63867" y="0"/>
                  <a:pt x="142652" y="0"/>
                </a:cubicBezTo>
                <a:lnTo>
                  <a:pt x="3205917" y="0"/>
                </a:lnTo>
                <a:cubicBezTo>
                  <a:pt x="3284702" y="0"/>
                  <a:pt x="3348569" y="63867"/>
                  <a:pt x="3348569" y="142652"/>
                </a:cubicBezTo>
                <a:lnTo>
                  <a:pt x="3348569" y="1283865"/>
                </a:lnTo>
                <a:cubicBezTo>
                  <a:pt x="3348569" y="1362650"/>
                  <a:pt x="3284702" y="1426517"/>
                  <a:pt x="3205917" y="1426517"/>
                </a:cubicBezTo>
                <a:lnTo>
                  <a:pt x="142652" y="1426517"/>
                </a:lnTo>
                <a:cubicBezTo>
                  <a:pt x="63867" y="1426517"/>
                  <a:pt x="0" y="1362650"/>
                  <a:pt x="0" y="1283865"/>
                </a:cubicBezTo>
                <a:lnTo>
                  <a:pt x="0" y="142652"/>
                </a:lnTo>
                <a:close/>
              </a:path>
            </a:pathLst>
          </a:custGeom>
          <a:solidFill>
            <a:schemeClr val="tx2">
              <a:lumMod val="25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63701" tIns="163701" rIns="163701" bIns="163701" numCol="1" spcCol="1270" anchor="ctr" anchorCtr="0">
            <a:noAutofit/>
          </a:bodyPr>
          <a:lstStyle/>
          <a:p>
            <a:pPr lvl="0" algn="ctr" defTabSz="1422400">
              <a:lnSpc>
                <a:spcPct val="90000"/>
              </a:lnSpc>
              <a:spcBef>
                <a:spcPct val="0"/>
              </a:spcBef>
              <a:spcAft>
                <a:spcPct val="35000"/>
              </a:spcAft>
            </a:pPr>
            <a:r>
              <a:rPr lang="en-US" sz="3200" kern="1200" dirty="0" smtClean="0"/>
              <a:t>(Sound)</a:t>
            </a:r>
            <a:endParaRPr lang="en-US" sz="3200" kern="1200" dirty="0"/>
          </a:p>
        </p:txBody>
      </p:sp>
      <p:pic>
        <p:nvPicPr>
          <p:cNvPr id="1030" name="Picture 6" descr="http://www-i6.informatik.rwth-aachen.de/web/Research/Figures/SR_wavespec_02Nov01.jpeg"/>
          <p:cNvPicPr>
            <a:picLocks noChangeAspect="1" noChangeArrowheads="1"/>
          </p:cNvPicPr>
          <p:nvPr/>
        </p:nvPicPr>
        <p:blipFill rotWithShape="1">
          <a:blip r:embed="rId3" cstate="print">
            <a:duotone>
              <a:prstClr val="black"/>
              <a:srgbClr val="800000">
                <a:tint val="45000"/>
                <a:satMod val="400000"/>
              </a:srgbClr>
            </a:duotone>
            <a:extLst>
              <a:ext uri="{28A0092B-C50C-407E-A947-70E740481C1C}">
                <a14:useLocalDpi xmlns:a14="http://schemas.microsoft.com/office/drawing/2010/main" val="0"/>
              </a:ext>
            </a:extLst>
          </a:blip>
          <a:srcRect t="-252" b="50515"/>
          <a:stretch/>
        </p:blipFill>
        <p:spPr bwMode="auto">
          <a:xfrm>
            <a:off x="758125" y="3875534"/>
            <a:ext cx="7753350" cy="1913924"/>
          </a:xfrm>
          <a:prstGeom prst="rect">
            <a:avLst/>
          </a:prstGeom>
          <a:ln>
            <a:solidFill>
              <a:schemeClr val="tx1">
                <a:lumMod val="95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875842" y="3645024"/>
            <a:ext cx="1224136" cy="0"/>
          </a:xfrm>
          <a:prstGeom prst="line">
            <a:avLst/>
          </a:prstGeom>
          <a:ln w="5715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75842" y="3645024"/>
            <a:ext cx="0" cy="936104"/>
          </a:xfrm>
          <a:prstGeom prst="line">
            <a:avLst/>
          </a:prstGeom>
          <a:ln w="5715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099978" y="3645024"/>
            <a:ext cx="0" cy="936104"/>
          </a:xfrm>
          <a:prstGeom prst="line">
            <a:avLst/>
          </a:prstGeom>
          <a:ln w="5715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487910" y="3284984"/>
            <a:ext cx="0" cy="360040"/>
          </a:xfrm>
          <a:prstGeom prst="line">
            <a:avLst/>
          </a:prstGeom>
          <a:ln w="5715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8" name="Freeform 37"/>
          <p:cNvSpPr/>
          <p:nvPr/>
        </p:nvSpPr>
        <p:spPr>
          <a:xfrm>
            <a:off x="227570" y="2066217"/>
            <a:ext cx="2520480" cy="931887"/>
          </a:xfrm>
          <a:custGeom>
            <a:avLst/>
            <a:gdLst>
              <a:gd name="connsiteX0" fmla="*/ 0 w 6766727"/>
              <a:gd name="connsiteY0" fmla="*/ 142652 h 1426517"/>
              <a:gd name="connsiteX1" fmla="*/ 142652 w 6766727"/>
              <a:gd name="connsiteY1" fmla="*/ 0 h 1426517"/>
              <a:gd name="connsiteX2" fmla="*/ 6624075 w 6766727"/>
              <a:gd name="connsiteY2" fmla="*/ 0 h 1426517"/>
              <a:gd name="connsiteX3" fmla="*/ 6766727 w 6766727"/>
              <a:gd name="connsiteY3" fmla="*/ 142652 h 1426517"/>
              <a:gd name="connsiteX4" fmla="*/ 6766727 w 6766727"/>
              <a:gd name="connsiteY4" fmla="*/ 1283865 h 1426517"/>
              <a:gd name="connsiteX5" fmla="*/ 6624075 w 6766727"/>
              <a:gd name="connsiteY5" fmla="*/ 1426517 h 1426517"/>
              <a:gd name="connsiteX6" fmla="*/ 142652 w 6766727"/>
              <a:gd name="connsiteY6" fmla="*/ 1426517 h 1426517"/>
              <a:gd name="connsiteX7" fmla="*/ 0 w 6766727"/>
              <a:gd name="connsiteY7" fmla="*/ 1283865 h 1426517"/>
              <a:gd name="connsiteX8" fmla="*/ 0 w 6766727"/>
              <a:gd name="connsiteY8" fmla="*/ 142652 h 142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6727" h="1426517">
                <a:moveTo>
                  <a:pt x="0" y="142652"/>
                </a:moveTo>
                <a:cubicBezTo>
                  <a:pt x="0" y="63867"/>
                  <a:pt x="63867" y="0"/>
                  <a:pt x="142652" y="0"/>
                </a:cubicBezTo>
                <a:lnTo>
                  <a:pt x="6624075" y="0"/>
                </a:lnTo>
                <a:cubicBezTo>
                  <a:pt x="6702860" y="0"/>
                  <a:pt x="6766727" y="63867"/>
                  <a:pt x="6766727" y="142652"/>
                </a:cubicBezTo>
                <a:lnTo>
                  <a:pt x="6766727" y="1283865"/>
                </a:lnTo>
                <a:cubicBezTo>
                  <a:pt x="6766727" y="1362650"/>
                  <a:pt x="6702860" y="1426517"/>
                  <a:pt x="6624075" y="1426517"/>
                </a:cubicBezTo>
                <a:lnTo>
                  <a:pt x="142652" y="1426517"/>
                </a:lnTo>
                <a:cubicBezTo>
                  <a:pt x="63867" y="1426517"/>
                  <a:pt x="0" y="1362650"/>
                  <a:pt x="0" y="1283865"/>
                </a:cubicBezTo>
                <a:lnTo>
                  <a:pt x="0" y="142652"/>
                </a:lnTo>
                <a:close/>
              </a:path>
            </a:pathLst>
          </a:custGeom>
          <a:solidFill>
            <a:schemeClr val="tx2">
              <a:lumMod val="25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63701" tIns="163701" rIns="163701" bIns="163701" numCol="1" spcCol="1270" anchor="ctr" anchorCtr="0">
            <a:noAutofit/>
          </a:bodyPr>
          <a:lstStyle/>
          <a:p>
            <a:pPr lvl="0" algn="ctr" defTabSz="1422400">
              <a:lnSpc>
                <a:spcPct val="90000"/>
              </a:lnSpc>
              <a:spcBef>
                <a:spcPct val="0"/>
              </a:spcBef>
              <a:spcAft>
                <a:spcPct val="35000"/>
              </a:spcAft>
            </a:pPr>
            <a:r>
              <a:rPr lang="en-US" sz="3200" b="0" kern="1200" dirty="0" smtClean="0"/>
              <a:t>Utterance</a:t>
            </a:r>
            <a:endParaRPr lang="en-US" sz="2200" kern="1200" dirty="0"/>
          </a:p>
        </p:txBody>
      </p:sp>
      <p:sp>
        <p:nvSpPr>
          <p:cNvPr id="41" name="Freeform 40"/>
          <p:cNvSpPr/>
          <p:nvPr/>
        </p:nvSpPr>
        <p:spPr>
          <a:xfrm>
            <a:off x="3451452" y="1412776"/>
            <a:ext cx="1364834" cy="931887"/>
          </a:xfrm>
          <a:custGeom>
            <a:avLst/>
            <a:gdLst>
              <a:gd name="connsiteX0" fmla="*/ 0 w 3348569"/>
              <a:gd name="connsiteY0" fmla="*/ 142652 h 1426517"/>
              <a:gd name="connsiteX1" fmla="*/ 142652 w 3348569"/>
              <a:gd name="connsiteY1" fmla="*/ 0 h 1426517"/>
              <a:gd name="connsiteX2" fmla="*/ 3205917 w 3348569"/>
              <a:gd name="connsiteY2" fmla="*/ 0 h 1426517"/>
              <a:gd name="connsiteX3" fmla="*/ 3348569 w 3348569"/>
              <a:gd name="connsiteY3" fmla="*/ 142652 h 1426517"/>
              <a:gd name="connsiteX4" fmla="*/ 3348569 w 3348569"/>
              <a:gd name="connsiteY4" fmla="*/ 1283865 h 1426517"/>
              <a:gd name="connsiteX5" fmla="*/ 3205917 w 3348569"/>
              <a:gd name="connsiteY5" fmla="*/ 1426517 h 1426517"/>
              <a:gd name="connsiteX6" fmla="*/ 142652 w 3348569"/>
              <a:gd name="connsiteY6" fmla="*/ 1426517 h 1426517"/>
              <a:gd name="connsiteX7" fmla="*/ 0 w 3348569"/>
              <a:gd name="connsiteY7" fmla="*/ 1283865 h 1426517"/>
              <a:gd name="connsiteX8" fmla="*/ 0 w 3348569"/>
              <a:gd name="connsiteY8" fmla="*/ 142652 h 142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569" h="1426517">
                <a:moveTo>
                  <a:pt x="0" y="142652"/>
                </a:moveTo>
                <a:cubicBezTo>
                  <a:pt x="0" y="63867"/>
                  <a:pt x="63867" y="0"/>
                  <a:pt x="142652" y="0"/>
                </a:cubicBezTo>
                <a:lnTo>
                  <a:pt x="3205917" y="0"/>
                </a:lnTo>
                <a:cubicBezTo>
                  <a:pt x="3284702" y="0"/>
                  <a:pt x="3348569" y="63867"/>
                  <a:pt x="3348569" y="142652"/>
                </a:cubicBezTo>
                <a:lnTo>
                  <a:pt x="3348569" y="1283865"/>
                </a:lnTo>
                <a:cubicBezTo>
                  <a:pt x="3348569" y="1362650"/>
                  <a:pt x="3284702" y="1426517"/>
                  <a:pt x="3205917" y="1426517"/>
                </a:cubicBezTo>
                <a:lnTo>
                  <a:pt x="142652" y="1426517"/>
                </a:lnTo>
                <a:cubicBezTo>
                  <a:pt x="63867" y="1426517"/>
                  <a:pt x="0" y="1362650"/>
                  <a:pt x="0" y="1283865"/>
                </a:cubicBezTo>
                <a:lnTo>
                  <a:pt x="0" y="142652"/>
                </a:lnTo>
                <a:close/>
              </a:path>
            </a:pathLst>
          </a:custGeom>
          <a:solidFill>
            <a:schemeClr val="tx2">
              <a:lumMod val="25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63701" tIns="163701" rIns="163701" bIns="163701" numCol="1" spcCol="1270" anchor="ctr" anchorCtr="0">
            <a:noAutofit/>
          </a:bodyPr>
          <a:lstStyle/>
          <a:p>
            <a:pPr lvl="0" algn="ctr" defTabSz="1422400">
              <a:lnSpc>
                <a:spcPct val="90000"/>
              </a:lnSpc>
              <a:spcBef>
                <a:spcPct val="0"/>
              </a:spcBef>
              <a:spcAft>
                <a:spcPct val="35000"/>
              </a:spcAft>
            </a:pPr>
            <a:r>
              <a:rPr lang="en-US" sz="3200" kern="1200" dirty="0" smtClean="0"/>
              <a:t>Words</a:t>
            </a:r>
            <a:endParaRPr lang="en-US" sz="3200" kern="1200" dirty="0"/>
          </a:p>
        </p:txBody>
      </p:sp>
      <p:sp>
        <p:nvSpPr>
          <p:cNvPr id="42" name="Freeform 41"/>
          <p:cNvSpPr/>
          <p:nvPr/>
        </p:nvSpPr>
        <p:spPr>
          <a:xfrm>
            <a:off x="3455810" y="2732407"/>
            <a:ext cx="1360476" cy="931887"/>
          </a:xfrm>
          <a:custGeom>
            <a:avLst/>
            <a:gdLst>
              <a:gd name="connsiteX0" fmla="*/ 0 w 3348569"/>
              <a:gd name="connsiteY0" fmla="*/ 142652 h 1426517"/>
              <a:gd name="connsiteX1" fmla="*/ 142652 w 3348569"/>
              <a:gd name="connsiteY1" fmla="*/ 0 h 1426517"/>
              <a:gd name="connsiteX2" fmla="*/ 3205917 w 3348569"/>
              <a:gd name="connsiteY2" fmla="*/ 0 h 1426517"/>
              <a:gd name="connsiteX3" fmla="*/ 3348569 w 3348569"/>
              <a:gd name="connsiteY3" fmla="*/ 142652 h 1426517"/>
              <a:gd name="connsiteX4" fmla="*/ 3348569 w 3348569"/>
              <a:gd name="connsiteY4" fmla="*/ 1283865 h 1426517"/>
              <a:gd name="connsiteX5" fmla="*/ 3205917 w 3348569"/>
              <a:gd name="connsiteY5" fmla="*/ 1426517 h 1426517"/>
              <a:gd name="connsiteX6" fmla="*/ 142652 w 3348569"/>
              <a:gd name="connsiteY6" fmla="*/ 1426517 h 1426517"/>
              <a:gd name="connsiteX7" fmla="*/ 0 w 3348569"/>
              <a:gd name="connsiteY7" fmla="*/ 1283865 h 1426517"/>
              <a:gd name="connsiteX8" fmla="*/ 0 w 3348569"/>
              <a:gd name="connsiteY8" fmla="*/ 142652 h 142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569" h="1426517">
                <a:moveTo>
                  <a:pt x="0" y="142652"/>
                </a:moveTo>
                <a:cubicBezTo>
                  <a:pt x="0" y="63867"/>
                  <a:pt x="63867" y="0"/>
                  <a:pt x="142652" y="0"/>
                </a:cubicBezTo>
                <a:lnTo>
                  <a:pt x="3205917" y="0"/>
                </a:lnTo>
                <a:cubicBezTo>
                  <a:pt x="3284702" y="0"/>
                  <a:pt x="3348569" y="63867"/>
                  <a:pt x="3348569" y="142652"/>
                </a:cubicBezTo>
                <a:lnTo>
                  <a:pt x="3348569" y="1283865"/>
                </a:lnTo>
                <a:cubicBezTo>
                  <a:pt x="3348569" y="1362650"/>
                  <a:pt x="3284702" y="1426517"/>
                  <a:pt x="3205917" y="1426517"/>
                </a:cubicBezTo>
                <a:lnTo>
                  <a:pt x="142652" y="1426517"/>
                </a:lnTo>
                <a:cubicBezTo>
                  <a:pt x="63867" y="1426517"/>
                  <a:pt x="0" y="1362650"/>
                  <a:pt x="0" y="1283865"/>
                </a:cubicBezTo>
                <a:lnTo>
                  <a:pt x="0" y="142652"/>
                </a:lnTo>
                <a:close/>
              </a:path>
            </a:pathLst>
          </a:custGeom>
          <a:solidFill>
            <a:schemeClr val="tx2">
              <a:lumMod val="25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63701" tIns="163701" rIns="163701" bIns="163701" numCol="1" spcCol="1270" anchor="ctr" anchorCtr="0">
            <a:noAutofit/>
          </a:bodyPr>
          <a:lstStyle/>
          <a:p>
            <a:pPr lvl="0" algn="ctr" defTabSz="1422400">
              <a:lnSpc>
                <a:spcPct val="90000"/>
              </a:lnSpc>
              <a:spcBef>
                <a:spcPct val="0"/>
              </a:spcBef>
              <a:spcAft>
                <a:spcPct val="35000"/>
              </a:spcAft>
            </a:pPr>
            <a:r>
              <a:rPr lang="en-US" sz="3200" kern="1200" dirty="0" smtClean="0"/>
              <a:t>Fillers</a:t>
            </a:r>
            <a:endParaRPr lang="en-US" sz="3200" kern="1200" dirty="0"/>
          </a:p>
        </p:txBody>
      </p:sp>
      <p:sp>
        <p:nvSpPr>
          <p:cNvPr id="45" name="TextBox 44"/>
          <p:cNvSpPr txBox="1"/>
          <p:nvPr/>
        </p:nvSpPr>
        <p:spPr>
          <a:xfrm>
            <a:off x="3917845" y="2147439"/>
            <a:ext cx="432048" cy="769441"/>
          </a:xfrm>
          <a:prstGeom prst="rect">
            <a:avLst/>
          </a:prstGeom>
          <a:noFill/>
        </p:spPr>
        <p:txBody>
          <a:bodyPr wrap="square" rtlCol="0">
            <a:spAutoFit/>
          </a:bodyPr>
          <a:lstStyle/>
          <a:p>
            <a:r>
              <a:rPr lang="en-US" sz="4400" dirty="0" smtClean="0"/>
              <a:t>+</a:t>
            </a:r>
            <a:endParaRPr lang="en-US" sz="4400" dirty="0"/>
          </a:p>
        </p:txBody>
      </p:sp>
      <p:cxnSp>
        <p:nvCxnSpPr>
          <p:cNvPr id="57" name="Straight Connector 56"/>
          <p:cNvCxnSpPr/>
          <p:nvPr/>
        </p:nvCxnSpPr>
        <p:spPr>
          <a:xfrm>
            <a:off x="3114915" y="1400901"/>
            <a:ext cx="0" cy="2263393"/>
          </a:xfrm>
          <a:prstGeom prst="line">
            <a:avLst/>
          </a:prstGeom>
          <a:ln w="5715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893140" y="3908139"/>
            <a:ext cx="1483320" cy="584775"/>
          </a:xfrm>
          <a:prstGeom prst="rect">
            <a:avLst/>
          </a:prstGeom>
          <a:noFill/>
        </p:spPr>
        <p:txBody>
          <a:bodyPr wrap="square" rtlCol="0">
            <a:spAutoFit/>
          </a:bodyPr>
          <a:lstStyle/>
          <a:p>
            <a:r>
              <a:rPr lang="en-US" sz="3200" dirty="0" smtClean="0"/>
              <a:t>Waveform</a:t>
            </a:r>
            <a:endParaRPr lang="en-US" sz="3200" dirty="0"/>
          </a:p>
        </p:txBody>
      </p:sp>
      <p:sp>
        <p:nvSpPr>
          <p:cNvPr id="32" name="Freeform 31"/>
          <p:cNvSpPr/>
          <p:nvPr/>
        </p:nvSpPr>
        <p:spPr>
          <a:xfrm>
            <a:off x="5520206" y="2503465"/>
            <a:ext cx="2520480" cy="931887"/>
          </a:xfrm>
          <a:custGeom>
            <a:avLst/>
            <a:gdLst>
              <a:gd name="connsiteX0" fmla="*/ 0 w 6766727"/>
              <a:gd name="connsiteY0" fmla="*/ 142652 h 1426517"/>
              <a:gd name="connsiteX1" fmla="*/ 142652 w 6766727"/>
              <a:gd name="connsiteY1" fmla="*/ 0 h 1426517"/>
              <a:gd name="connsiteX2" fmla="*/ 6624075 w 6766727"/>
              <a:gd name="connsiteY2" fmla="*/ 0 h 1426517"/>
              <a:gd name="connsiteX3" fmla="*/ 6766727 w 6766727"/>
              <a:gd name="connsiteY3" fmla="*/ 142652 h 1426517"/>
              <a:gd name="connsiteX4" fmla="*/ 6766727 w 6766727"/>
              <a:gd name="connsiteY4" fmla="*/ 1283865 h 1426517"/>
              <a:gd name="connsiteX5" fmla="*/ 6624075 w 6766727"/>
              <a:gd name="connsiteY5" fmla="*/ 1426517 h 1426517"/>
              <a:gd name="connsiteX6" fmla="*/ 142652 w 6766727"/>
              <a:gd name="connsiteY6" fmla="*/ 1426517 h 1426517"/>
              <a:gd name="connsiteX7" fmla="*/ 0 w 6766727"/>
              <a:gd name="connsiteY7" fmla="*/ 1283865 h 1426517"/>
              <a:gd name="connsiteX8" fmla="*/ 0 w 6766727"/>
              <a:gd name="connsiteY8" fmla="*/ 142652 h 142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6727" h="1426517">
                <a:moveTo>
                  <a:pt x="0" y="142652"/>
                </a:moveTo>
                <a:cubicBezTo>
                  <a:pt x="0" y="63867"/>
                  <a:pt x="63867" y="0"/>
                  <a:pt x="142652" y="0"/>
                </a:cubicBezTo>
                <a:lnTo>
                  <a:pt x="6624075" y="0"/>
                </a:lnTo>
                <a:cubicBezTo>
                  <a:pt x="6702860" y="0"/>
                  <a:pt x="6766727" y="63867"/>
                  <a:pt x="6766727" y="142652"/>
                </a:cubicBezTo>
                <a:lnTo>
                  <a:pt x="6766727" y="1283865"/>
                </a:lnTo>
                <a:cubicBezTo>
                  <a:pt x="6766727" y="1362650"/>
                  <a:pt x="6702860" y="1426517"/>
                  <a:pt x="6624075" y="1426517"/>
                </a:cubicBezTo>
                <a:lnTo>
                  <a:pt x="142652" y="1426517"/>
                </a:lnTo>
                <a:cubicBezTo>
                  <a:pt x="63867" y="1426517"/>
                  <a:pt x="0" y="1362650"/>
                  <a:pt x="0" y="1283865"/>
                </a:cubicBezTo>
                <a:lnTo>
                  <a:pt x="0" y="142652"/>
                </a:lnTo>
                <a:close/>
              </a:path>
            </a:pathLst>
          </a:custGeom>
          <a:solidFill>
            <a:schemeClr val="tx2">
              <a:lumMod val="25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63701" tIns="163701" rIns="163701" bIns="163701" numCol="1" spcCol="1270" anchor="ctr" anchorCtr="0">
            <a:noAutofit/>
          </a:bodyPr>
          <a:lstStyle/>
          <a:p>
            <a:pPr lvl="0" algn="ctr" defTabSz="1422400">
              <a:lnSpc>
                <a:spcPct val="90000"/>
              </a:lnSpc>
              <a:spcBef>
                <a:spcPct val="0"/>
              </a:spcBef>
              <a:spcAft>
                <a:spcPct val="35000"/>
              </a:spcAft>
            </a:pPr>
            <a:r>
              <a:rPr lang="en-US" sz="3200" b="0" kern="1200" dirty="0" smtClean="0"/>
              <a:t>Silence</a:t>
            </a:r>
            <a:endParaRPr lang="en-US" sz="2200" kern="1200" dirty="0"/>
          </a:p>
        </p:txBody>
      </p:sp>
      <p:cxnSp>
        <p:nvCxnSpPr>
          <p:cNvPr id="7" name="Straight Arrow Connector 6"/>
          <p:cNvCxnSpPr/>
          <p:nvPr/>
        </p:nvCxnSpPr>
        <p:spPr>
          <a:xfrm>
            <a:off x="6779667" y="3573016"/>
            <a:ext cx="779" cy="1009540"/>
          </a:xfrm>
          <a:prstGeom prst="straightConnector1">
            <a:avLst/>
          </a:prstGeom>
          <a:ln w="57150">
            <a:solidFill>
              <a:srgbClr val="FF000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4083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4"/>
                                        </p:tgtEl>
                                      </p:cBhvr>
                                    </p:animEffect>
                                    <p:set>
                                      <p:cBhvr>
                                        <p:cTn id="7" dur="1" fill="hold">
                                          <p:stCondLst>
                                            <p:cond delay="499"/>
                                          </p:stCondLst>
                                        </p:cTn>
                                        <p:tgtEl>
                                          <p:spTgt spid="6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xit" presetSubtype="0" fill="hold" grpId="1" nodeType="withEffect">
                                  <p:stCondLst>
                                    <p:cond delay="750"/>
                                  </p:stCondLst>
                                  <p:childTnLst>
                                    <p:animEffect transition="out" filter="fade">
                                      <p:cBhvr>
                                        <p:cTn id="23" dur="500"/>
                                        <p:tgtEl>
                                          <p:spTgt spid="19"/>
                                        </p:tgtEl>
                                      </p:cBhvr>
                                    </p:animEffect>
                                    <p:set>
                                      <p:cBhvr>
                                        <p:cTn id="24" dur="1" fill="hold">
                                          <p:stCondLst>
                                            <p:cond delay="499"/>
                                          </p:stCondLst>
                                        </p:cTn>
                                        <p:tgtEl>
                                          <p:spTgt spid="1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xit" presetSubtype="0" fill="hold" grpId="1" nodeType="withEffect">
                                  <p:stCondLst>
                                    <p:cond delay="750"/>
                                  </p:stCondLst>
                                  <p:childTnLst>
                                    <p:animEffect transition="out" filter="fade">
                                      <p:cBhvr>
                                        <p:cTn id="40" dur="500"/>
                                        <p:tgtEl>
                                          <p:spTgt spid="20"/>
                                        </p:tgtEl>
                                      </p:cBhvr>
                                    </p:animEffect>
                                    <p:set>
                                      <p:cBhvr>
                                        <p:cTn id="41" dur="1" fill="hold">
                                          <p:stCondLst>
                                            <p:cond delay="499"/>
                                          </p:stCondLst>
                                        </p:cTn>
                                        <p:tgtEl>
                                          <p:spTgt spid="20"/>
                                        </p:tgtEl>
                                        <p:attrNameLst>
                                          <p:attrName>style.visibility</p:attrName>
                                        </p:attrNameLst>
                                      </p:cBhvr>
                                      <p:to>
                                        <p:strVal val="hidden"/>
                                      </p:to>
                                    </p:set>
                                  </p:childTnLst>
                                </p:cTn>
                              </p:par>
                              <p:par>
                                <p:cTn id="42" presetID="10" presetClass="exit" presetSubtype="0" fill="hold" grpId="1" nodeType="withEffect">
                                  <p:stCondLst>
                                    <p:cond delay="750"/>
                                  </p:stCondLst>
                                  <p:childTnLst>
                                    <p:animEffect transition="out" filter="fade">
                                      <p:cBhvr>
                                        <p:cTn id="43" dur="500"/>
                                        <p:tgtEl>
                                          <p:spTgt spid="25"/>
                                        </p:tgtEl>
                                      </p:cBhvr>
                                    </p:animEffect>
                                    <p:set>
                                      <p:cBhvr>
                                        <p:cTn id="44" dur="1" fill="hold">
                                          <p:stCondLst>
                                            <p:cond delay="499"/>
                                          </p:stCondLst>
                                        </p:cTn>
                                        <p:tgtEl>
                                          <p:spTgt spid="2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21"/>
                                        </p:tgtEl>
                                      </p:cBhvr>
                                    </p:animEffect>
                                    <p:set>
                                      <p:cBhvr>
                                        <p:cTn id="49" dur="1" fill="hold">
                                          <p:stCondLst>
                                            <p:cond delay="499"/>
                                          </p:stCondLst>
                                        </p:cTn>
                                        <p:tgtEl>
                                          <p:spTgt spid="21"/>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22"/>
                                        </p:tgtEl>
                                      </p:cBhvr>
                                    </p:animEffect>
                                    <p:set>
                                      <p:cBhvr>
                                        <p:cTn id="52" dur="1" fill="hold">
                                          <p:stCondLst>
                                            <p:cond delay="499"/>
                                          </p:stCondLst>
                                        </p:cTn>
                                        <p:tgtEl>
                                          <p:spTgt spid="22"/>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26"/>
                                        </p:tgtEl>
                                      </p:cBhvr>
                                    </p:animEffect>
                                    <p:set>
                                      <p:cBhvr>
                                        <p:cTn id="55" dur="1" fill="hold">
                                          <p:stCondLst>
                                            <p:cond delay="499"/>
                                          </p:stCondLst>
                                        </p:cTn>
                                        <p:tgtEl>
                                          <p:spTgt spid="26"/>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27"/>
                                        </p:tgtEl>
                                      </p:cBhvr>
                                    </p:animEffect>
                                    <p:set>
                                      <p:cBhvr>
                                        <p:cTn id="58" dur="1" fill="hold">
                                          <p:stCondLst>
                                            <p:cond delay="499"/>
                                          </p:stCondLst>
                                        </p:cTn>
                                        <p:tgtEl>
                                          <p:spTgt spid="27"/>
                                        </p:tgtEl>
                                        <p:attrNameLst>
                                          <p:attrName>style.visibility</p:attrName>
                                        </p:attrNameLst>
                                      </p:cBhvr>
                                      <p:to>
                                        <p:strVal val="hidden"/>
                                      </p:to>
                                    </p:set>
                                  </p:childTnLst>
                                </p:cTn>
                              </p:par>
                              <p:par>
                                <p:cTn id="59" presetID="10" presetClass="entr" presetSubtype="0" fill="hold" nodeType="withEffect">
                                  <p:stCondLst>
                                    <p:cond delay="0"/>
                                  </p:stCondLst>
                                  <p:childTnLst>
                                    <p:set>
                                      <p:cBhvr>
                                        <p:cTn id="60" dur="1" fill="hold">
                                          <p:stCondLst>
                                            <p:cond delay="0"/>
                                          </p:stCondLst>
                                        </p:cTn>
                                        <p:tgtEl>
                                          <p:spTgt spid="1030"/>
                                        </p:tgtEl>
                                        <p:attrNameLst>
                                          <p:attrName>style.visibility</p:attrName>
                                        </p:attrNameLst>
                                      </p:cBhvr>
                                      <p:to>
                                        <p:strVal val="visible"/>
                                      </p:to>
                                    </p:set>
                                    <p:animEffect transition="in" filter="fade">
                                      <p:cBhvr>
                                        <p:cTn id="61" dur="500"/>
                                        <p:tgtEl>
                                          <p:spTgt spid="103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fade">
                                      <p:cBhvr>
                                        <p:cTn id="64" dur="500"/>
                                        <p:tgtEl>
                                          <p:spTgt spid="6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par>
                                <p:cTn id="70" presetID="10"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0" presetClass="entr" presetSubtype="0" fill="hold"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par>
                                <p:cTn id="76" presetID="10" presetClass="entr" presetSubtype="0" fill="hold" nodeType="with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500"/>
                                        <p:tgtEl>
                                          <p:spTgt spid="35"/>
                                        </p:tgtEl>
                                      </p:cBhvr>
                                    </p:animEffect>
                                  </p:childTnLst>
                                </p:cTn>
                              </p:par>
                              <p:par>
                                <p:cTn id="79" presetID="10" presetClass="entr" presetSubtype="0" fill="hold" grpId="0" nodeType="withEffect">
                                  <p:stCondLst>
                                    <p:cond delay="50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500"/>
                                        <p:tgtEl>
                                          <p:spTgt spid="38"/>
                                        </p:tgtEl>
                                      </p:cBhvr>
                                    </p:animEffect>
                                  </p:childTnLst>
                                </p:cTn>
                              </p:par>
                              <p:par>
                                <p:cTn id="82" presetID="10" presetClass="entr" presetSubtype="0" fill="hold" nodeType="with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fade">
                                      <p:cBhvr>
                                        <p:cTn id="84" dur="500"/>
                                        <p:tgtEl>
                                          <p:spTgt spid="7"/>
                                        </p:tgtEl>
                                      </p:cBhvr>
                                    </p:animEffect>
                                  </p:childTnLst>
                                </p:cTn>
                              </p:par>
                              <p:par>
                                <p:cTn id="85" presetID="10" presetClass="entr" presetSubtype="0" fill="hold" grpId="0" nodeType="withEffect">
                                  <p:stCondLst>
                                    <p:cond delay="50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500"/>
                                        <p:tgtEl>
                                          <p:spTgt spid="3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fade">
                                      <p:cBhvr>
                                        <p:cTn id="92" dur="500"/>
                                        <p:tgtEl>
                                          <p:spTgt spid="57"/>
                                        </p:tgtEl>
                                      </p:cBhvr>
                                    </p:animEffect>
                                  </p:childTnLst>
                                </p:cTn>
                              </p:par>
                              <p:par>
                                <p:cTn id="93" presetID="10" presetClass="entr" presetSubtype="0" fill="hold" grpId="0" nodeType="withEffect">
                                  <p:stCondLst>
                                    <p:cond delay="500"/>
                                  </p:stCondLst>
                                  <p:childTnLst>
                                    <p:set>
                                      <p:cBhvr>
                                        <p:cTn id="94" dur="1" fill="hold">
                                          <p:stCondLst>
                                            <p:cond delay="0"/>
                                          </p:stCondLst>
                                        </p:cTn>
                                        <p:tgtEl>
                                          <p:spTgt spid="41"/>
                                        </p:tgtEl>
                                        <p:attrNameLst>
                                          <p:attrName>style.visibility</p:attrName>
                                        </p:attrNameLst>
                                      </p:cBhvr>
                                      <p:to>
                                        <p:strVal val="visible"/>
                                      </p:to>
                                    </p:set>
                                    <p:animEffect transition="in" filter="fade">
                                      <p:cBhvr>
                                        <p:cTn id="95" dur="500"/>
                                        <p:tgtEl>
                                          <p:spTgt spid="41"/>
                                        </p:tgtEl>
                                      </p:cBhvr>
                                    </p:animEffect>
                                  </p:childTnLst>
                                </p:cTn>
                              </p:par>
                              <p:par>
                                <p:cTn id="96" presetID="10" presetClass="entr" presetSubtype="0" fill="hold" grpId="0" nodeType="withEffect">
                                  <p:stCondLst>
                                    <p:cond delay="500"/>
                                  </p:stCondLst>
                                  <p:childTnLst>
                                    <p:set>
                                      <p:cBhvr>
                                        <p:cTn id="97" dur="1" fill="hold">
                                          <p:stCondLst>
                                            <p:cond delay="0"/>
                                          </p:stCondLst>
                                        </p:cTn>
                                        <p:tgtEl>
                                          <p:spTgt spid="45"/>
                                        </p:tgtEl>
                                        <p:attrNameLst>
                                          <p:attrName>style.visibility</p:attrName>
                                        </p:attrNameLst>
                                      </p:cBhvr>
                                      <p:to>
                                        <p:strVal val="visible"/>
                                      </p:to>
                                    </p:set>
                                    <p:animEffect transition="in" filter="fade">
                                      <p:cBhvr>
                                        <p:cTn id="98" dur="500"/>
                                        <p:tgtEl>
                                          <p:spTgt spid="45"/>
                                        </p:tgtEl>
                                      </p:cBhvr>
                                    </p:animEffect>
                                  </p:childTnLst>
                                </p:cTn>
                              </p:par>
                              <p:par>
                                <p:cTn id="99" presetID="10" presetClass="entr" presetSubtype="0" fill="hold" grpId="0" nodeType="withEffect">
                                  <p:stCondLst>
                                    <p:cond delay="50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2" grpId="0"/>
      <p:bldP spid="19" grpId="0" animBg="1"/>
      <p:bldP spid="19" grpId="1" animBg="1"/>
      <p:bldP spid="20" grpId="0" animBg="1"/>
      <p:bldP spid="20" grpId="1" animBg="1"/>
      <p:bldP spid="21" grpId="0" animBg="1"/>
      <p:bldP spid="21" grpId="1" animBg="1"/>
      <p:bldP spid="22" grpId="0" animBg="1"/>
      <p:bldP spid="22" grpId="1" animBg="1"/>
      <p:bldP spid="25" grpId="0" animBg="1"/>
      <p:bldP spid="25" grpId="1" animBg="1"/>
      <p:bldP spid="26" grpId="0" animBg="1"/>
      <p:bldP spid="26" grpId="1" animBg="1"/>
      <p:bldP spid="27" grpId="0" animBg="1"/>
      <p:bldP spid="27" grpId="1" animBg="1"/>
      <p:bldP spid="38" grpId="0" animBg="1"/>
      <p:bldP spid="41" grpId="0" animBg="1"/>
      <p:bldP spid="42" grpId="0" animBg="1"/>
      <p:bldP spid="45" grpId="0"/>
      <p:bldP spid="62" grpId="0"/>
      <p:bldP spid="32"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60648"/>
            <a:ext cx="8229600" cy="1143000"/>
          </a:xfrm>
        </p:spPr>
        <p:txBody>
          <a:bodyPr>
            <a:normAutofit/>
          </a:bodyPr>
          <a:lstStyle/>
          <a:p>
            <a:r>
              <a:rPr lang="en-US" sz="4800" b="1" dirty="0" smtClean="0"/>
              <a:t>Speech Recognition</a:t>
            </a:r>
            <a:endParaRPr lang="en-US" sz="4800" b="1" dirty="0"/>
          </a:p>
        </p:txBody>
      </p:sp>
      <p:sp>
        <p:nvSpPr>
          <p:cNvPr id="9" name="Content Placeholder 8"/>
          <p:cNvSpPr>
            <a:spLocks noGrp="1"/>
          </p:cNvSpPr>
          <p:nvPr>
            <p:ph idx="1"/>
          </p:nvPr>
        </p:nvSpPr>
        <p:spPr>
          <a:xfrm>
            <a:off x="590872" y="1628800"/>
            <a:ext cx="8229600" cy="4525963"/>
          </a:xfrm>
        </p:spPr>
        <p:txBody>
          <a:bodyPr>
            <a:normAutofit/>
          </a:bodyPr>
          <a:lstStyle/>
          <a:p>
            <a:pPr marL="0" indent="0">
              <a:buNone/>
            </a:pPr>
            <a:r>
              <a:rPr lang="en-US" sz="3600" b="1" dirty="0" smtClean="0"/>
              <a:t>Acoustic </a:t>
            </a:r>
            <a:r>
              <a:rPr lang="en-US" sz="3600" b="1" dirty="0"/>
              <a:t>model</a:t>
            </a:r>
            <a:r>
              <a:rPr lang="en-US" sz="3600" dirty="0"/>
              <a:t>  –</a:t>
            </a:r>
            <a:r>
              <a:rPr lang="en-US" sz="3600" dirty="0" smtClean="0"/>
              <a:t> contains </a:t>
            </a:r>
            <a:r>
              <a:rPr lang="en-US" sz="3600" dirty="0"/>
              <a:t>acoustic properties for </a:t>
            </a:r>
            <a:r>
              <a:rPr lang="en-US" sz="3600" dirty="0" smtClean="0"/>
              <a:t>	each phone,</a:t>
            </a:r>
            <a:r>
              <a:rPr lang="en-US" sz="3600" b="1" dirty="0" smtClean="0"/>
              <a:t> </a:t>
            </a:r>
            <a:r>
              <a:rPr lang="en-US" sz="3600" dirty="0" smtClean="0"/>
              <a:t>including context-independent 	models and context-dependent ones</a:t>
            </a:r>
          </a:p>
          <a:p>
            <a:pPr marL="0" indent="0">
              <a:buNone/>
            </a:pPr>
            <a:endParaRPr lang="en-US" sz="1100" dirty="0" smtClean="0"/>
          </a:p>
          <a:p>
            <a:pPr marL="0" indent="0">
              <a:buNone/>
            </a:pPr>
            <a:r>
              <a:rPr lang="en-US" sz="3600" b="1" dirty="0" smtClean="0"/>
              <a:t>Phonetic dictionary</a:t>
            </a:r>
            <a:r>
              <a:rPr lang="en-US" sz="3600" dirty="0" smtClean="0"/>
              <a:t> – contains a mapping of words to 	phones</a:t>
            </a:r>
          </a:p>
          <a:p>
            <a:pPr marL="0" indent="0">
              <a:buNone/>
            </a:pPr>
            <a:endParaRPr lang="en-US" sz="1100" dirty="0" smtClean="0"/>
          </a:p>
          <a:p>
            <a:pPr marL="0" indent="0">
              <a:buNone/>
            </a:pPr>
            <a:r>
              <a:rPr lang="en-US" sz="3600" b="1" dirty="0" smtClean="0"/>
              <a:t>Language model</a:t>
            </a:r>
            <a:r>
              <a:rPr lang="en-US" sz="3600" dirty="0" smtClean="0"/>
              <a:t> – restricts word search</a:t>
            </a:r>
            <a:endParaRPr lang="en-US" sz="3600" b="1" dirty="0"/>
          </a:p>
        </p:txBody>
      </p:sp>
      <p:sp>
        <p:nvSpPr>
          <p:cNvPr id="5" name="Date Placeholder 4"/>
          <p:cNvSpPr>
            <a:spLocks noGrp="1"/>
          </p:cNvSpPr>
          <p:nvPr>
            <p:ph type="dt" sz="half" idx="10"/>
          </p:nvPr>
        </p:nvSpPr>
        <p:spPr/>
        <p:txBody>
          <a:bodyPr/>
          <a:lstStyle/>
          <a:p>
            <a:fld id="{CF085EF5-D3AD-423A-AA9B-834DDE62C25D}" type="datetime4">
              <a:rPr lang="en-US" sz="2000" smtClean="0"/>
              <a:t>April 5, 2013</a:t>
            </a:fld>
            <a:endParaRPr lang="en-US" sz="2000" dirty="0"/>
          </a:p>
        </p:txBody>
      </p:sp>
      <p:sp>
        <p:nvSpPr>
          <p:cNvPr id="6" name="Footer Placeholder 5"/>
          <p:cNvSpPr>
            <a:spLocks noGrp="1"/>
          </p:cNvSpPr>
          <p:nvPr>
            <p:ph type="ftr" sz="quarter" idx="11"/>
          </p:nvPr>
        </p:nvSpPr>
        <p:spPr/>
        <p:txBody>
          <a:bodyPr/>
          <a:lstStyle/>
          <a:p>
            <a:r>
              <a:rPr lang="fr-FR" sz="2000" smtClean="0"/>
              <a:t>ACMSE ‘13 - Haque, Liang, Gray</a:t>
            </a:r>
            <a:endParaRPr lang="en-US" sz="2000" dirty="0"/>
          </a:p>
        </p:txBody>
      </p:sp>
      <p:sp>
        <p:nvSpPr>
          <p:cNvPr id="11" name="Flowchart: Decision 10"/>
          <p:cNvSpPr/>
          <p:nvPr/>
        </p:nvSpPr>
        <p:spPr>
          <a:xfrm>
            <a:off x="2231532" y="1340768"/>
            <a:ext cx="4680520" cy="144016"/>
          </a:xfrm>
          <a:prstGeom prst="flowChartDecision">
            <a:avLst/>
          </a:prstGeom>
          <a:solidFill>
            <a:srgbClr val="700000"/>
          </a:solidFill>
          <a:ln>
            <a:solidFill>
              <a:srgbClr val="700000"/>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283DF338-2ABC-4E1D-ADDE-3E570005A87E}" type="slidenum">
              <a:rPr lang="en-US" smtClean="0"/>
              <a:pPr/>
              <a:t>27</a:t>
            </a:fld>
            <a:endParaRPr lang="en-US"/>
          </a:p>
        </p:txBody>
      </p:sp>
    </p:spTree>
    <p:extLst>
      <p:ext uri="{BB962C8B-B14F-4D97-AF65-F5344CB8AC3E}">
        <p14:creationId xmlns:p14="http://schemas.microsoft.com/office/powerpoint/2010/main" val="24297456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300" b="1" dirty="0" smtClean="0">
                <a:effectLst>
                  <a:outerShdw blurRad="38100" dist="38100" dir="2700000" algn="tl">
                    <a:srgbClr val="000000">
                      <a:alpha val="43137"/>
                    </a:srgbClr>
                  </a:outerShdw>
                </a:effectLst>
              </a:rPr>
              <a:t>Motor Disabilities &amp; Information Accessibility</a:t>
            </a:r>
            <a:endParaRPr lang="en-US" sz="4300" b="1" dirty="0">
              <a:effectLst>
                <a:outerShdw blurRad="38100" dist="38100" dir="2700000" algn="tl">
                  <a:srgbClr val="000000">
                    <a:alpha val="43137"/>
                  </a:srgbClr>
                </a:outerShdw>
              </a:effectLst>
            </a:endParaRPr>
          </a:p>
        </p:txBody>
      </p:sp>
      <p:sp>
        <p:nvSpPr>
          <p:cNvPr id="9" name="Date Placeholder 8"/>
          <p:cNvSpPr>
            <a:spLocks noGrp="1"/>
          </p:cNvSpPr>
          <p:nvPr>
            <p:ph type="dt" sz="half" idx="10"/>
          </p:nvPr>
        </p:nvSpPr>
        <p:spPr/>
        <p:txBody>
          <a:bodyPr/>
          <a:lstStyle/>
          <a:p>
            <a:fld id="{B83A7958-36C4-4922-B5C9-7CB1CE87D487}" type="datetime4">
              <a:rPr lang="en-US" sz="2000" smtClean="0">
                <a:effectLst>
                  <a:outerShdw blurRad="38100" dist="38100" dir="2700000" algn="tl">
                    <a:srgbClr val="000000">
                      <a:alpha val="43137"/>
                    </a:srgbClr>
                  </a:outerShdw>
                </a:effectLst>
              </a:rPr>
              <a:t>April 5, 2013</a:t>
            </a:fld>
            <a:endParaRPr lang="en-US" sz="2000" dirty="0">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p:txBody>
          <a:bodyPr/>
          <a:lstStyle/>
          <a:p>
            <a:r>
              <a:rPr lang="en-US" sz="2000" dirty="0" smtClean="0">
                <a:effectLst>
                  <a:outerShdw blurRad="38100" dist="38100" dir="2700000" algn="tl">
                    <a:srgbClr val="000000">
                      <a:alpha val="43137"/>
                    </a:srgbClr>
                  </a:outerShdw>
                </a:effectLst>
              </a:rPr>
              <a:t>ACMSE ‘13 - Haque, Liang, Gray</a:t>
            </a:r>
            <a:endParaRPr lang="en-US" sz="2000" dirty="0">
              <a:effectLst>
                <a:outerShdw blurRad="38100" dist="38100" dir="2700000" algn="tl">
                  <a:srgbClr val="000000">
                    <a:alpha val="43137"/>
                  </a:srgbClr>
                </a:outerShdw>
              </a:effectLst>
            </a:endParaRPr>
          </a:p>
        </p:txBody>
      </p:sp>
      <p:sp>
        <p:nvSpPr>
          <p:cNvPr id="11" name="Slide Number Placeholder 10"/>
          <p:cNvSpPr>
            <a:spLocks noGrp="1"/>
          </p:cNvSpPr>
          <p:nvPr>
            <p:ph type="sldNum" sz="quarter" idx="12"/>
          </p:nvPr>
        </p:nvSpPr>
        <p:spPr/>
        <p:txBody>
          <a:bodyPr/>
          <a:lstStyle/>
          <a:p>
            <a:fld id="{283DF338-2ABC-4E1D-ADDE-3E570005A87E}" type="slidenum">
              <a:rPr lang="en-US" sz="2000" smtClean="0">
                <a:effectLst>
                  <a:outerShdw blurRad="38100" dist="38100" dir="2700000" algn="tl">
                    <a:srgbClr val="000000">
                      <a:alpha val="43137"/>
                    </a:srgbClr>
                  </a:outerShdw>
                </a:effectLst>
              </a:rPr>
              <a:pPr/>
              <a:t>3</a:t>
            </a:fld>
            <a:endParaRPr lang="en-US" sz="2000" dirty="0">
              <a:effectLst>
                <a:outerShdw blurRad="38100" dist="38100" dir="2700000" algn="tl">
                  <a:srgbClr val="000000">
                    <a:alpha val="43137"/>
                  </a:srgbClr>
                </a:outerShdw>
              </a:effectLst>
            </a:endParaRPr>
          </a:p>
        </p:txBody>
      </p:sp>
      <p:sp>
        <p:nvSpPr>
          <p:cNvPr id="8" name="Flowchart: Decision 7"/>
          <p:cNvSpPr/>
          <p:nvPr/>
        </p:nvSpPr>
        <p:spPr>
          <a:xfrm>
            <a:off x="2231532" y="1340768"/>
            <a:ext cx="4680520" cy="144016"/>
          </a:xfrm>
          <a:prstGeom prst="flowChartDecision">
            <a:avLst/>
          </a:prstGeom>
          <a:solidFill>
            <a:srgbClr val="700000"/>
          </a:solidFill>
          <a:ln>
            <a:solidFill>
              <a:srgbClr val="700000"/>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pic>
        <p:nvPicPr>
          <p:cNvPr id="12" name="Content Placeholder 11"/>
          <p:cNvPicPr>
            <a:picLocks noGrp="1" noChangeAspect="1"/>
          </p:cNvPicPr>
          <p:nvPr>
            <p:ph idx="1"/>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61787" y="1772816"/>
            <a:ext cx="4180309" cy="3949899"/>
          </a:xfrm>
          <a:prstGeom prst="roundRect">
            <a:avLst>
              <a:gd name="adj" fmla="val 16667"/>
            </a:avLst>
          </a:prstGeom>
          <a:ln>
            <a:noFill/>
          </a:ln>
          <a:effectLst>
            <a:glow rad="63500">
              <a:schemeClr val="tx1">
                <a:alpha val="40000"/>
              </a:schemeClr>
            </a:glow>
            <a:outerShdw blurRad="152400" dist="12000" dir="900000" sy="98000" kx="110000" ky="200000" algn="tl" rotWithShape="0">
              <a:srgbClr val="000000">
                <a:alpha val="30000"/>
              </a:srgbClr>
            </a:outerShdw>
            <a:softEdge rad="635000"/>
          </a:effectLst>
          <a:scene3d>
            <a:camera prst="perspectiveRelaxed">
              <a:rot lat="20092657" lon="1125552" rev="20854477"/>
            </a:camera>
            <a:lightRig rig="contrasting" dir="t">
              <a:rot lat="0" lon="0" rev="18000000"/>
            </a:lightRig>
          </a:scene3d>
          <a:sp3d z="88900" contourW="6350" prstMaterial="matte">
            <a:bevelT w="101600" h="101600"/>
            <a:bevelB/>
            <a:contourClr>
              <a:srgbClr val="969696"/>
            </a:contourClr>
          </a:sp3d>
        </p:spPr>
      </p:pic>
      <p:sp>
        <p:nvSpPr>
          <p:cNvPr id="3" name="TextBox 2"/>
          <p:cNvSpPr txBox="1"/>
          <p:nvPr/>
        </p:nvSpPr>
        <p:spPr>
          <a:xfrm>
            <a:off x="4932040" y="1844824"/>
            <a:ext cx="4032448" cy="4370427"/>
          </a:xfrm>
          <a:prstGeom prst="rect">
            <a:avLst/>
          </a:prstGeom>
          <a:noFill/>
        </p:spPr>
        <p:txBody>
          <a:bodyPr wrap="square" rtlCol="0">
            <a:spAutoFit/>
          </a:bodyPr>
          <a:lstStyle/>
          <a:p>
            <a:r>
              <a:rPr lang="en-US" sz="3400" dirty="0" smtClean="0"/>
              <a:t>Mouse  control is a necessity in many computer interactions, particularly WIMP style interfaces.</a:t>
            </a:r>
          </a:p>
          <a:p>
            <a:endParaRPr lang="en-US" sz="4000" dirty="0" smtClean="0"/>
          </a:p>
          <a:p>
            <a:r>
              <a:rPr lang="en-US" sz="3400" dirty="0" smtClean="0"/>
              <a:t>The </a:t>
            </a:r>
            <a:r>
              <a:rPr lang="en-US" sz="3400" dirty="0"/>
              <a:t>unique requirements for motor impaired </a:t>
            </a:r>
            <a:r>
              <a:rPr lang="en-US" sz="3400" dirty="0" smtClean="0"/>
              <a:t>users can </a:t>
            </a:r>
            <a:r>
              <a:rPr lang="en-US" sz="3400" dirty="0"/>
              <a:t>often be </a:t>
            </a:r>
            <a:r>
              <a:rPr lang="en-US" sz="3400" dirty="0" smtClean="0"/>
              <a:t>overlooked.</a:t>
            </a:r>
            <a:endParaRPr lang="en-US" sz="3400" dirty="0"/>
          </a:p>
        </p:txBody>
      </p:sp>
    </p:spTree>
    <p:extLst>
      <p:ext uri="{BB962C8B-B14F-4D97-AF65-F5344CB8AC3E}">
        <p14:creationId xmlns:p14="http://schemas.microsoft.com/office/powerpoint/2010/main" val="412000448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5400" b="1" dirty="0" smtClean="0">
                <a:effectLst>
                  <a:outerShdw blurRad="38100" dist="38100" dir="2700000" algn="tl">
                    <a:srgbClr val="000000">
                      <a:alpha val="43137"/>
                    </a:srgbClr>
                  </a:outerShdw>
                </a:effectLst>
              </a:rPr>
              <a:t>Motor Impairments</a:t>
            </a:r>
            <a:endParaRPr lang="en-US" sz="5400" b="1" dirty="0">
              <a:effectLst>
                <a:outerShdw blurRad="38100" dist="38100" dir="2700000" algn="tl">
                  <a:srgbClr val="000000">
                    <a:alpha val="43137"/>
                  </a:srgbClr>
                </a:outerShdw>
              </a:effectLst>
            </a:endParaRPr>
          </a:p>
        </p:txBody>
      </p:sp>
      <p:sp>
        <p:nvSpPr>
          <p:cNvPr id="9" name="Date Placeholder 8"/>
          <p:cNvSpPr>
            <a:spLocks noGrp="1"/>
          </p:cNvSpPr>
          <p:nvPr>
            <p:ph type="dt" sz="half" idx="10"/>
          </p:nvPr>
        </p:nvSpPr>
        <p:spPr/>
        <p:txBody>
          <a:bodyPr/>
          <a:lstStyle/>
          <a:p>
            <a:fld id="{AA5A0C40-AC88-4361-8AEB-7E48FD6FC7EA}" type="datetime4">
              <a:rPr lang="en-US" sz="2000" smtClean="0">
                <a:effectLst>
                  <a:outerShdw blurRad="38100" dist="38100" dir="2700000" algn="tl">
                    <a:srgbClr val="000000">
                      <a:alpha val="43137"/>
                    </a:srgbClr>
                  </a:outerShdw>
                </a:effectLst>
              </a:rPr>
              <a:t>April 5, 2013</a:t>
            </a:fld>
            <a:endParaRPr lang="en-US" sz="2000" dirty="0">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p:txBody>
          <a:bodyPr/>
          <a:lstStyle/>
          <a:p>
            <a:r>
              <a:rPr lang="fr-FR" sz="2000" smtClean="0">
                <a:effectLst>
                  <a:outerShdw blurRad="38100" dist="38100" dir="2700000" algn="tl">
                    <a:srgbClr val="000000">
                      <a:alpha val="43137"/>
                    </a:srgbClr>
                  </a:outerShdw>
                </a:effectLst>
              </a:rPr>
              <a:t>ACMSE ‘13 - Haque, Liang, Gray</a:t>
            </a:r>
            <a:endParaRPr lang="en-US" sz="2000" dirty="0">
              <a:effectLst>
                <a:outerShdw blurRad="38100" dist="38100" dir="2700000" algn="tl">
                  <a:srgbClr val="000000">
                    <a:alpha val="43137"/>
                  </a:srgbClr>
                </a:outerShdw>
              </a:effectLst>
            </a:endParaRPr>
          </a:p>
        </p:txBody>
      </p:sp>
      <p:sp>
        <p:nvSpPr>
          <p:cNvPr id="11" name="Slide Number Placeholder 10"/>
          <p:cNvSpPr>
            <a:spLocks noGrp="1"/>
          </p:cNvSpPr>
          <p:nvPr>
            <p:ph type="sldNum" sz="quarter" idx="12"/>
          </p:nvPr>
        </p:nvSpPr>
        <p:spPr/>
        <p:txBody>
          <a:bodyPr/>
          <a:lstStyle/>
          <a:p>
            <a:fld id="{283DF338-2ABC-4E1D-ADDE-3E570005A87E}" type="slidenum">
              <a:rPr lang="en-US" sz="2000" smtClean="0">
                <a:effectLst>
                  <a:outerShdw blurRad="38100" dist="38100" dir="2700000" algn="tl">
                    <a:srgbClr val="000000">
                      <a:alpha val="43137"/>
                    </a:srgbClr>
                  </a:outerShdw>
                </a:effectLst>
              </a:rPr>
              <a:pPr/>
              <a:t>4</a:t>
            </a:fld>
            <a:endParaRPr lang="en-US" sz="2000" dirty="0">
              <a:effectLst>
                <a:outerShdw blurRad="38100" dist="38100" dir="2700000" algn="tl">
                  <a:srgbClr val="000000">
                    <a:alpha val="43137"/>
                  </a:srgbClr>
                </a:outerShdw>
              </a:effectLst>
            </a:endParaRPr>
          </a:p>
        </p:txBody>
      </p:sp>
      <p:sp>
        <p:nvSpPr>
          <p:cNvPr id="8" name="Flowchart: Decision 7"/>
          <p:cNvSpPr/>
          <p:nvPr/>
        </p:nvSpPr>
        <p:spPr>
          <a:xfrm>
            <a:off x="2231532" y="1340768"/>
            <a:ext cx="4680520" cy="144016"/>
          </a:xfrm>
          <a:prstGeom prst="flowChartDecision">
            <a:avLst/>
          </a:prstGeom>
          <a:solidFill>
            <a:srgbClr val="700000"/>
          </a:solidFill>
          <a:ln>
            <a:solidFill>
              <a:srgbClr val="700000"/>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9" name="Content Placeholder 18"/>
          <p:cNvSpPr>
            <a:spLocks noGrp="1"/>
          </p:cNvSpPr>
          <p:nvPr>
            <p:ph idx="1"/>
          </p:nvPr>
        </p:nvSpPr>
        <p:spPr>
          <a:xfrm>
            <a:off x="827584" y="1600200"/>
            <a:ext cx="8229600" cy="4315027"/>
          </a:xfrm>
          <a:prstGeom prst="rect">
            <a:avLst/>
          </a:prstGeom>
        </p:spPr>
        <p:txBody>
          <a:bodyPr wrap="square">
            <a:spAutoFit/>
          </a:bodyPr>
          <a:lstStyle/>
          <a:p>
            <a:pPr marL="0" indent="0">
              <a:buNone/>
            </a:pPr>
            <a:r>
              <a:rPr lang="en-US" sz="4000" dirty="0" smtClean="0">
                <a:effectLst>
                  <a:outerShdw blurRad="38100" dist="38100" dir="2700000" algn="tl">
                    <a:srgbClr val="000000">
                      <a:alpha val="43137"/>
                    </a:srgbClr>
                  </a:outerShdw>
                </a:effectLst>
                <a:ea typeface="Ebrima" pitchFamily="2" charset="0"/>
                <a:cs typeface="Ebrima" pitchFamily="2" charset="0"/>
              </a:rPr>
              <a:t>A </a:t>
            </a:r>
            <a:r>
              <a:rPr lang="en-US" sz="4000" dirty="0">
                <a:effectLst>
                  <a:outerShdw blurRad="38100" dist="38100" dir="2700000" algn="tl">
                    <a:srgbClr val="000000">
                      <a:alpha val="43137"/>
                    </a:srgbClr>
                  </a:outerShdw>
                </a:effectLst>
                <a:ea typeface="Ebrima" pitchFamily="2" charset="0"/>
                <a:cs typeface="Ebrima" pitchFamily="2" charset="0"/>
              </a:rPr>
              <a:t>loss or abnormality of body structure or </a:t>
            </a:r>
            <a:r>
              <a:rPr lang="en-US" sz="4000" dirty="0" smtClean="0">
                <a:effectLst>
                  <a:outerShdw blurRad="38100" dist="38100" dir="2700000" algn="tl">
                    <a:srgbClr val="000000">
                      <a:alpha val="43137"/>
                    </a:srgbClr>
                  </a:outerShdw>
                </a:effectLst>
                <a:ea typeface="Ebrima" pitchFamily="2" charset="0"/>
                <a:cs typeface="Ebrima" pitchFamily="2" charset="0"/>
              </a:rPr>
              <a:t>	function</a:t>
            </a:r>
          </a:p>
          <a:p>
            <a:pPr marL="0" indent="0">
              <a:buNone/>
            </a:pPr>
            <a:endParaRPr lang="en-US" sz="1800" dirty="0" smtClean="0">
              <a:effectLst>
                <a:outerShdw blurRad="38100" dist="38100" dir="2700000" algn="tl">
                  <a:srgbClr val="000000">
                    <a:alpha val="43137"/>
                  </a:srgbClr>
                </a:outerShdw>
              </a:effectLst>
              <a:ea typeface="Ebrima" pitchFamily="2" charset="0"/>
              <a:cs typeface="Ebrima" pitchFamily="2" charset="0"/>
            </a:endParaRPr>
          </a:p>
          <a:p>
            <a:pPr marL="0" indent="0">
              <a:buNone/>
            </a:pPr>
            <a:r>
              <a:rPr lang="en-US" sz="4000" dirty="0" smtClean="0">
                <a:effectLst>
                  <a:outerShdw blurRad="38100" dist="38100" dir="2700000" algn="tl">
                    <a:srgbClr val="000000">
                      <a:alpha val="43137"/>
                    </a:srgbClr>
                  </a:outerShdw>
                </a:effectLst>
                <a:ea typeface="Ebrima" pitchFamily="2" charset="0"/>
                <a:cs typeface="Ebrima" pitchFamily="2" charset="0"/>
              </a:rPr>
              <a:t>May be caused by a variety of conditions:</a:t>
            </a:r>
          </a:p>
          <a:p>
            <a:pPr marL="0" indent="0">
              <a:buNone/>
            </a:pPr>
            <a:endParaRPr lang="en-US" sz="800" dirty="0" smtClean="0">
              <a:effectLst>
                <a:outerShdw blurRad="38100" dist="38100" dir="2700000" algn="tl">
                  <a:srgbClr val="000000">
                    <a:alpha val="43137"/>
                  </a:srgbClr>
                </a:outerShdw>
              </a:effectLst>
              <a:ea typeface="Ebrima" pitchFamily="2" charset="0"/>
              <a:cs typeface="Ebrima" pitchFamily="2" charset="0"/>
            </a:endParaRPr>
          </a:p>
          <a:p>
            <a:pPr lvl="1"/>
            <a:r>
              <a:rPr lang="en-US" sz="3200" dirty="0" smtClean="0">
                <a:effectLst>
                  <a:outerShdw blurRad="38100" dist="38100" dir="2700000" algn="tl">
                    <a:srgbClr val="000000">
                      <a:alpha val="43137"/>
                    </a:srgbClr>
                  </a:outerShdw>
                </a:effectLst>
                <a:ea typeface="Ebrima" pitchFamily="2" charset="0"/>
                <a:cs typeface="Ebrima" pitchFamily="2" charset="0"/>
              </a:rPr>
              <a:t>  Cerebral Palsy</a:t>
            </a:r>
          </a:p>
          <a:p>
            <a:pPr lvl="1"/>
            <a:r>
              <a:rPr lang="en-US" sz="3200" dirty="0" smtClean="0">
                <a:effectLst>
                  <a:outerShdw blurRad="38100" dist="38100" dir="2700000" algn="tl">
                    <a:srgbClr val="000000">
                      <a:alpha val="43137"/>
                    </a:srgbClr>
                  </a:outerShdw>
                </a:effectLst>
                <a:ea typeface="Ebrima" pitchFamily="2" charset="0"/>
                <a:cs typeface="Ebrima" pitchFamily="2" charset="0"/>
              </a:rPr>
              <a:t>  Parkinson’s Disease</a:t>
            </a:r>
          </a:p>
          <a:p>
            <a:pPr lvl="1"/>
            <a:r>
              <a:rPr lang="en-US" sz="3200" dirty="0" smtClean="0">
                <a:effectLst>
                  <a:outerShdw blurRad="38100" dist="38100" dir="2700000" algn="tl">
                    <a:srgbClr val="000000">
                      <a:alpha val="43137"/>
                    </a:srgbClr>
                  </a:outerShdw>
                </a:effectLst>
                <a:ea typeface="Ebrima" pitchFamily="2" charset="0"/>
                <a:cs typeface="Ebrima" pitchFamily="2" charset="0"/>
              </a:rPr>
              <a:t>  Spinal Injury</a:t>
            </a:r>
            <a:endParaRPr lang="en-US" sz="3200" dirty="0">
              <a:effectLst>
                <a:outerShdw blurRad="38100" dist="38100" dir="2700000" algn="tl">
                  <a:srgbClr val="000000">
                    <a:alpha val="43137"/>
                  </a:srgbClr>
                </a:outerShdw>
              </a:effectLst>
              <a:ea typeface="Ebrima" pitchFamily="2" charset="0"/>
              <a:cs typeface="Ebrima" pitchFamily="2" charset="0"/>
            </a:endParaRPr>
          </a:p>
        </p:txBody>
      </p:sp>
      <p:sp>
        <p:nvSpPr>
          <p:cNvPr id="12" name="Content Placeholder 5"/>
          <p:cNvSpPr txBox="1">
            <a:spLocks/>
          </p:cNvSpPr>
          <p:nvPr/>
        </p:nvSpPr>
        <p:spPr>
          <a:xfrm>
            <a:off x="4849688" y="4112240"/>
            <a:ext cx="3970784" cy="244827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0" lvl="1" indent="-457200">
              <a:spcBef>
                <a:spcPts val="400"/>
              </a:spcBef>
              <a:spcAft>
                <a:spcPts val="400"/>
              </a:spcAft>
            </a:pPr>
            <a:r>
              <a:rPr lang="en-US" sz="3200" dirty="0" smtClean="0">
                <a:effectLst>
                  <a:outerShdw blurRad="38100" dist="38100" dir="2700000" algn="tl">
                    <a:srgbClr val="000000">
                      <a:alpha val="43137"/>
                    </a:srgbClr>
                  </a:outerShdw>
                </a:effectLst>
                <a:ea typeface="Ebrima" pitchFamily="2" charset="0"/>
                <a:cs typeface="Ebrima" pitchFamily="2" charset="0"/>
              </a:rPr>
              <a:t>Partial Paralysis</a:t>
            </a:r>
          </a:p>
          <a:p>
            <a:pPr marL="857250" lvl="1" indent="-457200">
              <a:spcBef>
                <a:spcPts val="400"/>
              </a:spcBef>
              <a:spcAft>
                <a:spcPts val="400"/>
              </a:spcAft>
            </a:pPr>
            <a:r>
              <a:rPr lang="en-US" sz="3200" dirty="0" smtClean="0">
                <a:effectLst>
                  <a:outerShdw blurRad="38100" dist="38100" dir="2700000" algn="tl">
                    <a:srgbClr val="000000">
                      <a:alpha val="43137"/>
                    </a:srgbClr>
                  </a:outerShdw>
                </a:effectLst>
                <a:ea typeface="Ebrima" pitchFamily="2" charset="0"/>
                <a:cs typeface="Ebrima" pitchFamily="2" charset="0"/>
              </a:rPr>
              <a:t>Arthritis</a:t>
            </a:r>
          </a:p>
          <a:p>
            <a:pPr marL="857250" lvl="1" indent="-457200">
              <a:spcBef>
                <a:spcPts val="400"/>
              </a:spcBef>
              <a:spcAft>
                <a:spcPts val="400"/>
              </a:spcAft>
            </a:pPr>
            <a:r>
              <a:rPr lang="en-US" sz="3200" dirty="0" smtClean="0">
                <a:effectLst>
                  <a:outerShdw blurRad="38100" dist="38100" dir="2700000" algn="tl">
                    <a:srgbClr val="000000">
                      <a:alpha val="43137"/>
                    </a:srgbClr>
                  </a:outerShdw>
                </a:effectLst>
                <a:ea typeface="Ebrima" pitchFamily="2" charset="0"/>
                <a:cs typeface="Ebrima" pitchFamily="2" charset="0"/>
              </a:rPr>
              <a:t>Stroke</a:t>
            </a:r>
            <a:endParaRPr lang="en-US" sz="3200" dirty="0">
              <a:effectLst>
                <a:outerShdw blurRad="38100" dist="38100" dir="2700000" algn="tl">
                  <a:srgbClr val="000000">
                    <a:alpha val="43137"/>
                  </a:srgbClr>
                </a:outerShdw>
              </a:effectLst>
              <a:ea typeface="Ebrima" pitchFamily="2" charset="0"/>
              <a:cs typeface="Ebrima" pitchFamily="2" charset="0"/>
            </a:endParaRPr>
          </a:p>
        </p:txBody>
      </p:sp>
    </p:spTree>
    <p:extLst>
      <p:ext uri="{BB962C8B-B14F-4D97-AF65-F5344CB8AC3E}">
        <p14:creationId xmlns:p14="http://schemas.microsoft.com/office/powerpoint/2010/main" val="335234642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effectLst>
                  <a:outerShdw blurRad="38100" dist="38100" dir="2700000" algn="tl">
                    <a:srgbClr val="000000">
                      <a:alpha val="43137"/>
                    </a:srgbClr>
                  </a:outerShdw>
                </a:effectLst>
              </a:rPr>
              <a:t>A</a:t>
            </a:r>
            <a:r>
              <a:rPr lang="en-US" sz="5400" b="1" dirty="0" smtClean="0">
                <a:effectLst>
                  <a:outerShdw blurRad="38100" dist="38100" dir="2700000" algn="tl">
                    <a:srgbClr val="000000">
                      <a:alpha val="43137"/>
                    </a:srgbClr>
                  </a:outerShdw>
                </a:effectLst>
              </a:rPr>
              <a:t> Solution</a:t>
            </a:r>
            <a:endParaRPr lang="en-US" sz="5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87624" y="2132856"/>
            <a:ext cx="7427168" cy="2520280"/>
          </a:xfrm>
        </p:spPr>
        <p:txBody>
          <a:bodyPr>
            <a:normAutofit/>
          </a:bodyPr>
          <a:lstStyle/>
          <a:p>
            <a:pPr marL="0" indent="0">
              <a:buNone/>
            </a:pPr>
            <a:r>
              <a:rPr lang="en-US" sz="4800" dirty="0" smtClean="0">
                <a:effectLst>
                  <a:outerShdw blurRad="38100" dist="38100" dir="2700000" algn="tl">
                    <a:srgbClr val="000000">
                      <a:alpha val="43137"/>
                    </a:srgbClr>
                  </a:outerShdw>
                </a:effectLst>
              </a:rPr>
              <a:t>Hands-free, speech-based systems provide an alternative to mouse-centered navigation.</a:t>
            </a:r>
          </a:p>
        </p:txBody>
      </p:sp>
      <p:sp>
        <p:nvSpPr>
          <p:cNvPr id="9" name="Date Placeholder 8"/>
          <p:cNvSpPr>
            <a:spLocks noGrp="1"/>
          </p:cNvSpPr>
          <p:nvPr>
            <p:ph type="dt" sz="half" idx="10"/>
          </p:nvPr>
        </p:nvSpPr>
        <p:spPr/>
        <p:txBody>
          <a:bodyPr/>
          <a:lstStyle/>
          <a:p>
            <a:fld id="{9380AB89-F907-4F3A-8929-46DAA60C33B8}" type="datetime4">
              <a:rPr lang="en-US" sz="2000" smtClean="0">
                <a:effectLst>
                  <a:outerShdw blurRad="38100" dist="38100" dir="2700000" algn="tl">
                    <a:srgbClr val="000000">
                      <a:alpha val="43137"/>
                    </a:srgbClr>
                  </a:outerShdw>
                </a:effectLst>
              </a:rPr>
              <a:t>April 5, 2013</a:t>
            </a:fld>
            <a:endParaRPr lang="en-US" sz="2000" dirty="0">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p:txBody>
          <a:bodyPr/>
          <a:lstStyle/>
          <a:p>
            <a:r>
              <a:rPr lang="fr-FR" sz="2000" smtClean="0">
                <a:effectLst>
                  <a:outerShdw blurRad="38100" dist="38100" dir="2700000" algn="tl">
                    <a:srgbClr val="000000">
                      <a:alpha val="43137"/>
                    </a:srgbClr>
                  </a:outerShdw>
                </a:effectLst>
              </a:rPr>
              <a:t>ACMSE ‘13 - Haque, Liang, Gray</a:t>
            </a:r>
            <a:endParaRPr lang="en-US" sz="2000" dirty="0">
              <a:effectLst>
                <a:outerShdw blurRad="38100" dist="38100" dir="2700000" algn="tl">
                  <a:srgbClr val="000000">
                    <a:alpha val="43137"/>
                  </a:srgbClr>
                </a:outerShdw>
              </a:effectLst>
            </a:endParaRPr>
          </a:p>
        </p:txBody>
      </p:sp>
      <p:sp>
        <p:nvSpPr>
          <p:cNvPr id="11" name="Slide Number Placeholder 10"/>
          <p:cNvSpPr>
            <a:spLocks noGrp="1"/>
          </p:cNvSpPr>
          <p:nvPr>
            <p:ph type="sldNum" sz="quarter" idx="12"/>
          </p:nvPr>
        </p:nvSpPr>
        <p:spPr/>
        <p:txBody>
          <a:bodyPr/>
          <a:lstStyle/>
          <a:p>
            <a:fld id="{283DF338-2ABC-4E1D-ADDE-3E570005A87E}" type="slidenum">
              <a:rPr lang="en-US" sz="2000" smtClean="0">
                <a:effectLst>
                  <a:outerShdw blurRad="38100" dist="38100" dir="2700000" algn="tl">
                    <a:srgbClr val="000000">
                      <a:alpha val="43137"/>
                    </a:srgbClr>
                  </a:outerShdw>
                </a:effectLst>
              </a:rPr>
              <a:pPr/>
              <a:t>5</a:t>
            </a:fld>
            <a:endParaRPr lang="en-US" sz="2000" dirty="0">
              <a:effectLst>
                <a:outerShdw blurRad="38100" dist="38100" dir="2700000" algn="tl">
                  <a:srgbClr val="000000">
                    <a:alpha val="43137"/>
                  </a:srgbClr>
                </a:outerShdw>
              </a:effectLst>
            </a:endParaRPr>
          </a:p>
        </p:txBody>
      </p:sp>
      <p:sp>
        <p:nvSpPr>
          <p:cNvPr id="8" name="Flowchart: Decision 7"/>
          <p:cNvSpPr/>
          <p:nvPr/>
        </p:nvSpPr>
        <p:spPr>
          <a:xfrm>
            <a:off x="2231532" y="1340768"/>
            <a:ext cx="4680520" cy="144016"/>
          </a:xfrm>
          <a:prstGeom prst="flowChartDecision">
            <a:avLst/>
          </a:prstGeom>
          <a:solidFill>
            <a:srgbClr val="700000"/>
          </a:solidFill>
          <a:ln>
            <a:solidFill>
              <a:srgbClr val="700000"/>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43205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41D99D2C-1D5F-4E01-A1A2-E710689868F0}" type="datetime4">
              <a:rPr lang="en-US" sz="2000" smtClean="0"/>
              <a:t>April 5, 2013</a:t>
            </a:fld>
            <a:endParaRPr lang="en-US" sz="2000" dirty="0"/>
          </a:p>
        </p:txBody>
      </p:sp>
      <p:sp>
        <p:nvSpPr>
          <p:cNvPr id="10" name="Footer Placeholder 9"/>
          <p:cNvSpPr>
            <a:spLocks noGrp="1"/>
          </p:cNvSpPr>
          <p:nvPr>
            <p:ph type="ftr" sz="quarter" idx="11"/>
          </p:nvPr>
        </p:nvSpPr>
        <p:spPr/>
        <p:txBody>
          <a:bodyPr/>
          <a:lstStyle/>
          <a:p>
            <a:r>
              <a:rPr lang="fr-FR" sz="2000" smtClean="0"/>
              <a:t>ACMSE ‘13 - Haque, Liang, Gray</a:t>
            </a:r>
            <a:endParaRPr lang="en-US" sz="2000" dirty="0"/>
          </a:p>
        </p:txBody>
      </p:sp>
      <p:sp>
        <p:nvSpPr>
          <p:cNvPr id="11" name="Slide Number Placeholder 10"/>
          <p:cNvSpPr>
            <a:spLocks noGrp="1"/>
          </p:cNvSpPr>
          <p:nvPr>
            <p:ph type="sldNum" sz="quarter" idx="12"/>
          </p:nvPr>
        </p:nvSpPr>
        <p:spPr/>
        <p:txBody>
          <a:bodyPr/>
          <a:lstStyle/>
          <a:p>
            <a:fld id="{283DF338-2ABC-4E1D-ADDE-3E570005A87E}" type="slidenum">
              <a:rPr lang="en-US" sz="2000" smtClean="0"/>
              <a:pPr/>
              <a:t>6</a:t>
            </a:fld>
            <a:endParaRPr lang="en-US" sz="2000"/>
          </a:p>
        </p:txBody>
      </p:sp>
      <p:sp>
        <p:nvSpPr>
          <p:cNvPr id="12" name="Title 1"/>
          <p:cNvSpPr>
            <a:spLocks noGrp="1"/>
          </p:cNvSpPr>
          <p:nvPr>
            <p:ph type="title"/>
          </p:nvPr>
        </p:nvSpPr>
        <p:spPr/>
        <p:txBody>
          <a:bodyPr>
            <a:normAutofit/>
          </a:bodyPr>
          <a:lstStyle/>
          <a:p>
            <a:r>
              <a:rPr lang="en-US" sz="5400" b="1" dirty="0" smtClean="0">
                <a:effectLst>
                  <a:outerShdw blurRad="38100" dist="38100" dir="2700000" algn="tl">
                    <a:srgbClr val="000000">
                      <a:alpha val="43137"/>
                    </a:srgbClr>
                  </a:outerShdw>
                </a:effectLst>
              </a:rPr>
              <a:t>Speech-Based Control Systems</a:t>
            </a:r>
            <a:endParaRPr lang="en-US" sz="5400" b="1" dirty="0">
              <a:effectLst>
                <a:outerShdw blurRad="38100" dist="38100" dir="2700000" algn="tl">
                  <a:srgbClr val="000000">
                    <a:alpha val="43137"/>
                  </a:srgbClr>
                </a:outerShdw>
              </a:effectLst>
            </a:endParaRPr>
          </a:p>
        </p:txBody>
      </p:sp>
      <p:pic>
        <p:nvPicPr>
          <p:cNvPr id="1026" name="Picture 2" descr="http://www.redorbit.com/media/uploads/2012/07/Dragon12Logo-617x4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5465" y="2892722"/>
            <a:ext cx="2456408" cy="165618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8" name="Picture 4" descr="http://2.bp.blogspot.com/_5w1dzhZ0h-0/SuIhMRa4D6I/AAAAAAAACXg/XAosiMYMi0E/s1600/bugits_windowsSpeec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5" y="2708920"/>
            <a:ext cx="1851633" cy="194421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3" name="Flowchart: Decision 12"/>
          <p:cNvSpPr/>
          <p:nvPr/>
        </p:nvSpPr>
        <p:spPr>
          <a:xfrm>
            <a:off x="2231532" y="1340768"/>
            <a:ext cx="4680520" cy="144016"/>
          </a:xfrm>
          <a:prstGeom prst="flowChartDecision">
            <a:avLst/>
          </a:prstGeom>
          <a:solidFill>
            <a:srgbClr val="700000"/>
          </a:solidFill>
          <a:ln>
            <a:solidFill>
              <a:srgbClr val="700000"/>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 name="TextBox 3"/>
          <p:cNvSpPr txBox="1"/>
          <p:nvPr/>
        </p:nvSpPr>
        <p:spPr>
          <a:xfrm>
            <a:off x="1655468" y="1606981"/>
            <a:ext cx="5832648" cy="707886"/>
          </a:xfrm>
          <a:prstGeom prst="rect">
            <a:avLst/>
          </a:prstGeom>
          <a:noFill/>
        </p:spPr>
        <p:txBody>
          <a:bodyPr wrap="square" rtlCol="0">
            <a:spAutoFit/>
          </a:bodyPr>
          <a:lstStyle/>
          <a:p>
            <a:pPr algn="ctr"/>
            <a:r>
              <a:rPr lang="en-US" sz="4000" dirty="0" smtClean="0"/>
              <a:t>Currently on the market:</a:t>
            </a:r>
            <a:endParaRPr lang="en-US" sz="4000" dirty="0"/>
          </a:p>
        </p:txBody>
      </p:sp>
      <p:sp>
        <p:nvSpPr>
          <p:cNvPr id="5" name="TextBox 4"/>
          <p:cNvSpPr txBox="1"/>
          <p:nvPr/>
        </p:nvSpPr>
        <p:spPr>
          <a:xfrm>
            <a:off x="4931832" y="4767535"/>
            <a:ext cx="3744624" cy="1077218"/>
          </a:xfrm>
          <a:prstGeom prst="rect">
            <a:avLst/>
          </a:prstGeom>
          <a:noFill/>
        </p:spPr>
        <p:txBody>
          <a:bodyPr wrap="square" rtlCol="0">
            <a:spAutoFit/>
          </a:bodyPr>
          <a:lstStyle/>
          <a:p>
            <a:pPr algn="ctr"/>
            <a:r>
              <a:rPr lang="en-US" sz="3200" dirty="0" smtClean="0"/>
              <a:t>Windows Speech Recognition</a:t>
            </a:r>
            <a:endParaRPr lang="en-US" sz="3200" dirty="0"/>
          </a:p>
        </p:txBody>
      </p:sp>
      <p:sp>
        <p:nvSpPr>
          <p:cNvPr id="14" name="TextBox 13"/>
          <p:cNvSpPr txBox="1"/>
          <p:nvPr/>
        </p:nvSpPr>
        <p:spPr>
          <a:xfrm>
            <a:off x="1043608" y="4652228"/>
            <a:ext cx="3672408" cy="584775"/>
          </a:xfrm>
          <a:prstGeom prst="rect">
            <a:avLst/>
          </a:prstGeom>
          <a:noFill/>
        </p:spPr>
        <p:txBody>
          <a:bodyPr wrap="square" rtlCol="0">
            <a:spAutoFit/>
          </a:bodyPr>
          <a:lstStyle/>
          <a:p>
            <a:pPr algn="ctr"/>
            <a:r>
              <a:rPr lang="en-US" sz="3200" dirty="0" smtClean="0"/>
              <a:t>Dragon Naturally Speaking</a:t>
            </a:r>
            <a:endParaRPr lang="en-US" sz="3200" dirty="0"/>
          </a:p>
        </p:txBody>
      </p:sp>
    </p:spTree>
    <p:extLst>
      <p:ext uri="{BB962C8B-B14F-4D97-AF65-F5344CB8AC3E}">
        <p14:creationId xmlns:p14="http://schemas.microsoft.com/office/powerpoint/2010/main" val="30859783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750" fill="hold"/>
                                        <p:tgtEl>
                                          <p:spTgt spid="1026"/>
                                        </p:tgtEl>
                                        <p:attrNameLst>
                                          <p:attrName>ppt_w</p:attrName>
                                        </p:attrNameLst>
                                      </p:cBhvr>
                                      <p:tavLst>
                                        <p:tav tm="0">
                                          <p:val>
                                            <p:fltVal val="0"/>
                                          </p:val>
                                        </p:tav>
                                        <p:tav tm="100000">
                                          <p:val>
                                            <p:strVal val="#ppt_w"/>
                                          </p:val>
                                        </p:tav>
                                      </p:tavLst>
                                    </p:anim>
                                    <p:anim calcmode="lin" valueType="num">
                                      <p:cBhvr>
                                        <p:cTn id="8" dur="750" fill="hold"/>
                                        <p:tgtEl>
                                          <p:spTgt spid="1026"/>
                                        </p:tgtEl>
                                        <p:attrNameLst>
                                          <p:attrName>ppt_h</p:attrName>
                                        </p:attrNameLst>
                                      </p:cBhvr>
                                      <p:tavLst>
                                        <p:tav tm="0">
                                          <p:val>
                                            <p:fltVal val="0"/>
                                          </p:val>
                                        </p:tav>
                                        <p:tav tm="100000">
                                          <p:val>
                                            <p:strVal val="#ppt_h"/>
                                          </p:val>
                                        </p:tav>
                                      </p:tavLst>
                                    </p:anim>
                                    <p:animEffect transition="in" filter="fade">
                                      <p:cBhvr>
                                        <p:cTn id="9" dur="750"/>
                                        <p:tgtEl>
                                          <p:spTgt spid="1026"/>
                                        </p:tgtEl>
                                      </p:cBhvr>
                                    </p:animEffect>
                                  </p:childTnLst>
                                </p:cTn>
                              </p:par>
                              <p:par>
                                <p:cTn id="10" presetID="10" presetClass="entr" presetSubtype="0" fill="hold" grpId="0" nodeType="withEffect">
                                  <p:stCondLst>
                                    <p:cond delay="50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028"/>
                                        </p:tgtEl>
                                        <p:attrNameLst>
                                          <p:attrName>style.visibility</p:attrName>
                                        </p:attrNameLst>
                                      </p:cBhvr>
                                      <p:to>
                                        <p:strVal val="visible"/>
                                      </p:to>
                                    </p:set>
                                    <p:anim calcmode="lin" valueType="num">
                                      <p:cBhvr>
                                        <p:cTn id="16" dur="750" fill="hold"/>
                                        <p:tgtEl>
                                          <p:spTgt spid="1028"/>
                                        </p:tgtEl>
                                        <p:attrNameLst>
                                          <p:attrName>ppt_w</p:attrName>
                                        </p:attrNameLst>
                                      </p:cBhvr>
                                      <p:tavLst>
                                        <p:tav tm="0">
                                          <p:val>
                                            <p:fltVal val="0"/>
                                          </p:val>
                                        </p:tav>
                                        <p:tav tm="100000">
                                          <p:val>
                                            <p:strVal val="#ppt_w"/>
                                          </p:val>
                                        </p:tav>
                                      </p:tavLst>
                                    </p:anim>
                                    <p:anim calcmode="lin" valueType="num">
                                      <p:cBhvr>
                                        <p:cTn id="17" dur="750" fill="hold"/>
                                        <p:tgtEl>
                                          <p:spTgt spid="1028"/>
                                        </p:tgtEl>
                                        <p:attrNameLst>
                                          <p:attrName>ppt_h</p:attrName>
                                        </p:attrNameLst>
                                      </p:cBhvr>
                                      <p:tavLst>
                                        <p:tav tm="0">
                                          <p:val>
                                            <p:fltVal val="0"/>
                                          </p:val>
                                        </p:tav>
                                        <p:tav tm="100000">
                                          <p:val>
                                            <p:strVal val="#ppt_h"/>
                                          </p:val>
                                        </p:tav>
                                      </p:tavLst>
                                    </p:anim>
                                    <p:animEffect transition="in" filter="fade">
                                      <p:cBhvr>
                                        <p:cTn id="18" dur="750"/>
                                        <p:tgtEl>
                                          <p:spTgt spid="1028"/>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254599" y="190184"/>
            <a:ext cx="8562793" cy="1426517"/>
          </a:xfrm>
          <a:custGeom>
            <a:avLst/>
            <a:gdLst>
              <a:gd name="connsiteX0" fmla="*/ 0 w 8562793"/>
              <a:gd name="connsiteY0" fmla="*/ 142652 h 1426517"/>
              <a:gd name="connsiteX1" fmla="*/ 142652 w 8562793"/>
              <a:gd name="connsiteY1" fmla="*/ 0 h 1426517"/>
              <a:gd name="connsiteX2" fmla="*/ 8420141 w 8562793"/>
              <a:gd name="connsiteY2" fmla="*/ 0 h 1426517"/>
              <a:gd name="connsiteX3" fmla="*/ 8562793 w 8562793"/>
              <a:gd name="connsiteY3" fmla="*/ 142652 h 1426517"/>
              <a:gd name="connsiteX4" fmla="*/ 8562793 w 8562793"/>
              <a:gd name="connsiteY4" fmla="*/ 1283865 h 1426517"/>
              <a:gd name="connsiteX5" fmla="*/ 8420141 w 8562793"/>
              <a:gd name="connsiteY5" fmla="*/ 1426517 h 1426517"/>
              <a:gd name="connsiteX6" fmla="*/ 142652 w 8562793"/>
              <a:gd name="connsiteY6" fmla="*/ 1426517 h 1426517"/>
              <a:gd name="connsiteX7" fmla="*/ 0 w 8562793"/>
              <a:gd name="connsiteY7" fmla="*/ 1283865 h 1426517"/>
              <a:gd name="connsiteX8" fmla="*/ 0 w 8562793"/>
              <a:gd name="connsiteY8" fmla="*/ 142652 h 142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62793" h="1426517">
                <a:moveTo>
                  <a:pt x="0" y="142652"/>
                </a:moveTo>
                <a:cubicBezTo>
                  <a:pt x="0" y="63867"/>
                  <a:pt x="63867" y="0"/>
                  <a:pt x="142652" y="0"/>
                </a:cubicBezTo>
                <a:lnTo>
                  <a:pt x="8420141" y="0"/>
                </a:lnTo>
                <a:cubicBezTo>
                  <a:pt x="8498926" y="0"/>
                  <a:pt x="8562793" y="63867"/>
                  <a:pt x="8562793" y="142652"/>
                </a:cubicBezTo>
                <a:lnTo>
                  <a:pt x="8562793" y="1283865"/>
                </a:lnTo>
                <a:cubicBezTo>
                  <a:pt x="8562793" y="1362650"/>
                  <a:pt x="8498926" y="1426517"/>
                  <a:pt x="8420141" y="1426517"/>
                </a:cubicBezTo>
                <a:lnTo>
                  <a:pt x="142652" y="1426517"/>
                </a:lnTo>
                <a:cubicBezTo>
                  <a:pt x="63867" y="1426517"/>
                  <a:pt x="0" y="1362650"/>
                  <a:pt x="0" y="1283865"/>
                </a:cubicBezTo>
                <a:lnTo>
                  <a:pt x="0" y="142652"/>
                </a:lnTo>
                <a:close/>
              </a:path>
            </a:pathLst>
          </a:custGeom>
          <a:solidFill>
            <a:schemeClr val="tx2">
              <a:lumMod val="25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86561" tIns="186561" rIns="186561" bIns="186561" numCol="1" spcCol="1270" anchor="ctr" anchorCtr="0">
            <a:noAutofit/>
          </a:bodyPr>
          <a:lstStyle/>
          <a:p>
            <a:pPr lvl="0" algn="ctr" defTabSz="1689100">
              <a:lnSpc>
                <a:spcPct val="90000"/>
              </a:lnSpc>
              <a:spcBef>
                <a:spcPct val="0"/>
              </a:spcBef>
              <a:spcAft>
                <a:spcPct val="35000"/>
              </a:spcAft>
            </a:pPr>
            <a:r>
              <a:rPr lang="en-US" sz="3800" kern="1200" dirty="0" smtClean="0"/>
              <a:t>A Comprehensive Speech Control System for Personal Computers</a:t>
            </a:r>
            <a:endParaRPr lang="en-US" sz="3800" kern="1200" dirty="0"/>
          </a:p>
        </p:txBody>
      </p:sp>
      <p:sp>
        <p:nvSpPr>
          <p:cNvPr id="11" name="Freeform 10"/>
          <p:cNvSpPr/>
          <p:nvPr/>
        </p:nvSpPr>
        <p:spPr>
          <a:xfrm>
            <a:off x="266441" y="2319471"/>
            <a:ext cx="6177767" cy="1613586"/>
          </a:xfrm>
          <a:custGeom>
            <a:avLst/>
            <a:gdLst>
              <a:gd name="connsiteX0" fmla="*/ 0 w 6766727"/>
              <a:gd name="connsiteY0" fmla="*/ 142652 h 1426517"/>
              <a:gd name="connsiteX1" fmla="*/ 142652 w 6766727"/>
              <a:gd name="connsiteY1" fmla="*/ 0 h 1426517"/>
              <a:gd name="connsiteX2" fmla="*/ 6624075 w 6766727"/>
              <a:gd name="connsiteY2" fmla="*/ 0 h 1426517"/>
              <a:gd name="connsiteX3" fmla="*/ 6766727 w 6766727"/>
              <a:gd name="connsiteY3" fmla="*/ 142652 h 1426517"/>
              <a:gd name="connsiteX4" fmla="*/ 6766727 w 6766727"/>
              <a:gd name="connsiteY4" fmla="*/ 1283865 h 1426517"/>
              <a:gd name="connsiteX5" fmla="*/ 6624075 w 6766727"/>
              <a:gd name="connsiteY5" fmla="*/ 1426517 h 1426517"/>
              <a:gd name="connsiteX6" fmla="*/ 142652 w 6766727"/>
              <a:gd name="connsiteY6" fmla="*/ 1426517 h 1426517"/>
              <a:gd name="connsiteX7" fmla="*/ 0 w 6766727"/>
              <a:gd name="connsiteY7" fmla="*/ 1283865 h 1426517"/>
              <a:gd name="connsiteX8" fmla="*/ 0 w 6766727"/>
              <a:gd name="connsiteY8" fmla="*/ 142652 h 142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6727" h="1426517">
                <a:moveTo>
                  <a:pt x="0" y="142652"/>
                </a:moveTo>
                <a:cubicBezTo>
                  <a:pt x="0" y="63867"/>
                  <a:pt x="63867" y="0"/>
                  <a:pt x="142652" y="0"/>
                </a:cubicBezTo>
                <a:lnTo>
                  <a:pt x="6624075" y="0"/>
                </a:lnTo>
                <a:cubicBezTo>
                  <a:pt x="6702860" y="0"/>
                  <a:pt x="6766727" y="63867"/>
                  <a:pt x="6766727" y="142652"/>
                </a:cubicBezTo>
                <a:lnTo>
                  <a:pt x="6766727" y="1283865"/>
                </a:lnTo>
                <a:cubicBezTo>
                  <a:pt x="6766727" y="1362650"/>
                  <a:pt x="6702860" y="1426517"/>
                  <a:pt x="6624075" y="1426517"/>
                </a:cubicBezTo>
                <a:lnTo>
                  <a:pt x="142652" y="1426517"/>
                </a:lnTo>
                <a:cubicBezTo>
                  <a:pt x="63867" y="1426517"/>
                  <a:pt x="0" y="1362650"/>
                  <a:pt x="0" y="1283865"/>
                </a:cubicBezTo>
                <a:lnTo>
                  <a:pt x="0" y="142652"/>
                </a:lnTo>
                <a:close/>
              </a:path>
            </a:pathLst>
          </a:custGeom>
          <a:solidFill>
            <a:schemeClr val="tx2">
              <a:lumMod val="25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63701" tIns="163701" rIns="163701" bIns="163701" numCol="1" spcCol="1270" anchor="ctr" anchorCtr="0">
            <a:noAutofit/>
          </a:bodyPr>
          <a:lstStyle/>
          <a:p>
            <a:pPr lvl="0" algn="ctr" defTabSz="1422400">
              <a:spcBef>
                <a:spcPct val="0"/>
              </a:spcBef>
              <a:spcAft>
                <a:spcPts val="600"/>
              </a:spcAft>
            </a:pPr>
            <a:r>
              <a:rPr lang="en-US" sz="3600" b="0" kern="1200" dirty="0" smtClean="0"/>
              <a:t>Cursor Control </a:t>
            </a:r>
          </a:p>
          <a:p>
            <a:pPr lvl="0" algn="ctr" defTabSz="1422400">
              <a:spcBef>
                <a:spcPct val="0"/>
              </a:spcBef>
              <a:spcAft>
                <a:spcPts val="600"/>
              </a:spcAft>
            </a:pPr>
            <a:r>
              <a:rPr lang="en-US" sz="2400" kern="1200" dirty="0" smtClean="0"/>
              <a:t>[Mouse Replacement]</a:t>
            </a:r>
          </a:p>
          <a:p>
            <a:pPr lvl="0" algn="ctr" defTabSz="1422400">
              <a:spcBef>
                <a:spcPct val="0"/>
              </a:spcBef>
              <a:spcAft>
                <a:spcPts val="600"/>
              </a:spcAft>
            </a:pPr>
            <a:r>
              <a:rPr lang="en-US" sz="2800" kern="1200" dirty="0" smtClean="0"/>
              <a:t>Not as naturally mapped to speech.</a:t>
            </a:r>
            <a:endParaRPr lang="en-US" sz="2800" kern="1200" dirty="0"/>
          </a:p>
        </p:txBody>
      </p:sp>
      <p:sp>
        <p:nvSpPr>
          <p:cNvPr id="12" name="Freeform 11"/>
          <p:cNvSpPr/>
          <p:nvPr/>
        </p:nvSpPr>
        <p:spPr>
          <a:xfrm>
            <a:off x="254599" y="4522763"/>
            <a:ext cx="2915467" cy="1426517"/>
          </a:xfrm>
          <a:custGeom>
            <a:avLst/>
            <a:gdLst>
              <a:gd name="connsiteX0" fmla="*/ 0 w 3348569"/>
              <a:gd name="connsiteY0" fmla="*/ 142652 h 1426517"/>
              <a:gd name="connsiteX1" fmla="*/ 142652 w 3348569"/>
              <a:gd name="connsiteY1" fmla="*/ 0 h 1426517"/>
              <a:gd name="connsiteX2" fmla="*/ 3205917 w 3348569"/>
              <a:gd name="connsiteY2" fmla="*/ 0 h 1426517"/>
              <a:gd name="connsiteX3" fmla="*/ 3348569 w 3348569"/>
              <a:gd name="connsiteY3" fmla="*/ 142652 h 1426517"/>
              <a:gd name="connsiteX4" fmla="*/ 3348569 w 3348569"/>
              <a:gd name="connsiteY4" fmla="*/ 1283865 h 1426517"/>
              <a:gd name="connsiteX5" fmla="*/ 3205917 w 3348569"/>
              <a:gd name="connsiteY5" fmla="*/ 1426517 h 1426517"/>
              <a:gd name="connsiteX6" fmla="*/ 142652 w 3348569"/>
              <a:gd name="connsiteY6" fmla="*/ 1426517 h 1426517"/>
              <a:gd name="connsiteX7" fmla="*/ 0 w 3348569"/>
              <a:gd name="connsiteY7" fmla="*/ 1283865 h 1426517"/>
              <a:gd name="connsiteX8" fmla="*/ 0 w 3348569"/>
              <a:gd name="connsiteY8" fmla="*/ 142652 h 142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569" h="1426517">
                <a:moveTo>
                  <a:pt x="0" y="142652"/>
                </a:moveTo>
                <a:cubicBezTo>
                  <a:pt x="0" y="63867"/>
                  <a:pt x="63867" y="0"/>
                  <a:pt x="142652" y="0"/>
                </a:cubicBezTo>
                <a:lnTo>
                  <a:pt x="3205917" y="0"/>
                </a:lnTo>
                <a:cubicBezTo>
                  <a:pt x="3284702" y="0"/>
                  <a:pt x="3348569" y="63867"/>
                  <a:pt x="3348569" y="142652"/>
                </a:cubicBezTo>
                <a:lnTo>
                  <a:pt x="3348569" y="1283865"/>
                </a:lnTo>
                <a:cubicBezTo>
                  <a:pt x="3348569" y="1362650"/>
                  <a:pt x="3284702" y="1426517"/>
                  <a:pt x="3205917" y="1426517"/>
                </a:cubicBezTo>
                <a:lnTo>
                  <a:pt x="142652" y="1426517"/>
                </a:lnTo>
                <a:cubicBezTo>
                  <a:pt x="63867" y="1426517"/>
                  <a:pt x="0" y="1362650"/>
                  <a:pt x="0" y="1283865"/>
                </a:cubicBezTo>
                <a:lnTo>
                  <a:pt x="0" y="142652"/>
                </a:lnTo>
                <a:close/>
              </a:path>
            </a:pathLst>
          </a:custGeom>
          <a:solidFill>
            <a:schemeClr val="tx2">
              <a:lumMod val="25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63701" tIns="163701" rIns="163701" bIns="163701" numCol="1" spcCol="1270" anchor="ctr" anchorCtr="0">
            <a:noAutofit/>
          </a:bodyPr>
          <a:lstStyle/>
          <a:p>
            <a:pPr lvl="0" algn="ctr" defTabSz="1422400">
              <a:lnSpc>
                <a:spcPct val="90000"/>
              </a:lnSpc>
              <a:spcBef>
                <a:spcPct val="0"/>
              </a:spcBef>
              <a:spcAft>
                <a:spcPct val="35000"/>
              </a:spcAft>
            </a:pPr>
            <a:r>
              <a:rPr lang="en-US" sz="3200" kern="1200" dirty="0" smtClean="0"/>
              <a:t>Target-based solutions</a:t>
            </a:r>
            <a:endParaRPr lang="en-US" sz="3200" kern="1200" dirty="0"/>
          </a:p>
        </p:txBody>
      </p:sp>
      <p:sp>
        <p:nvSpPr>
          <p:cNvPr id="15" name="Freeform 14"/>
          <p:cNvSpPr/>
          <p:nvPr/>
        </p:nvSpPr>
        <p:spPr>
          <a:xfrm>
            <a:off x="3491880" y="4522763"/>
            <a:ext cx="2915467" cy="1426517"/>
          </a:xfrm>
          <a:custGeom>
            <a:avLst/>
            <a:gdLst>
              <a:gd name="connsiteX0" fmla="*/ 0 w 3348569"/>
              <a:gd name="connsiteY0" fmla="*/ 142652 h 1426517"/>
              <a:gd name="connsiteX1" fmla="*/ 142652 w 3348569"/>
              <a:gd name="connsiteY1" fmla="*/ 0 h 1426517"/>
              <a:gd name="connsiteX2" fmla="*/ 3205917 w 3348569"/>
              <a:gd name="connsiteY2" fmla="*/ 0 h 1426517"/>
              <a:gd name="connsiteX3" fmla="*/ 3348569 w 3348569"/>
              <a:gd name="connsiteY3" fmla="*/ 142652 h 1426517"/>
              <a:gd name="connsiteX4" fmla="*/ 3348569 w 3348569"/>
              <a:gd name="connsiteY4" fmla="*/ 1283865 h 1426517"/>
              <a:gd name="connsiteX5" fmla="*/ 3205917 w 3348569"/>
              <a:gd name="connsiteY5" fmla="*/ 1426517 h 1426517"/>
              <a:gd name="connsiteX6" fmla="*/ 142652 w 3348569"/>
              <a:gd name="connsiteY6" fmla="*/ 1426517 h 1426517"/>
              <a:gd name="connsiteX7" fmla="*/ 0 w 3348569"/>
              <a:gd name="connsiteY7" fmla="*/ 1283865 h 1426517"/>
              <a:gd name="connsiteX8" fmla="*/ 0 w 3348569"/>
              <a:gd name="connsiteY8" fmla="*/ 142652 h 142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569" h="1426517">
                <a:moveTo>
                  <a:pt x="0" y="142652"/>
                </a:moveTo>
                <a:cubicBezTo>
                  <a:pt x="0" y="63867"/>
                  <a:pt x="63867" y="0"/>
                  <a:pt x="142652" y="0"/>
                </a:cubicBezTo>
                <a:lnTo>
                  <a:pt x="3205917" y="0"/>
                </a:lnTo>
                <a:cubicBezTo>
                  <a:pt x="3284702" y="0"/>
                  <a:pt x="3348569" y="63867"/>
                  <a:pt x="3348569" y="142652"/>
                </a:cubicBezTo>
                <a:lnTo>
                  <a:pt x="3348569" y="1283865"/>
                </a:lnTo>
                <a:cubicBezTo>
                  <a:pt x="3348569" y="1362650"/>
                  <a:pt x="3284702" y="1426517"/>
                  <a:pt x="3205917" y="1426517"/>
                </a:cubicBezTo>
                <a:lnTo>
                  <a:pt x="142652" y="1426517"/>
                </a:lnTo>
                <a:cubicBezTo>
                  <a:pt x="63867" y="1426517"/>
                  <a:pt x="0" y="1362650"/>
                  <a:pt x="0" y="1283865"/>
                </a:cubicBezTo>
                <a:lnTo>
                  <a:pt x="0" y="142652"/>
                </a:lnTo>
                <a:close/>
              </a:path>
            </a:pathLst>
          </a:custGeom>
          <a:solidFill>
            <a:schemeClr val="tx2">
              <a:lumMod val="25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63701" tIns="163701" rIns="163701" bIns="163701" numCol="1" spcCol="1270" anchor="ctr" anchorCtr="0">
            <a:noAutofit/>
          </a:bodyPr>
          <a:lstStyle/>
          <a:p>
            <a:pPr lvl="0" algn="ctr" defTabSz="1422400">
              <a:lnSpc>
                <a:spcPct val="90000"/>
              </a:lnSpc>
              <a:spcBef>
                <a:spcPct val="0"/>
              </a:spcBef>
              <a:spcAft>
                <a:spcPct val="35000"/>
              </a:spcAft>
            </a:pPr>
            <a:r>
              <a:rPr lang="en-US" sz="3200" kern="1200" dirty="0" smtClean="0"/>
              <a:t>Direction-based solutions</a:t>
            </a:r>
            <a:endParaRPr lang="en-US" sz="3200" kern="1200" dirty="0"/>
          </a:p>
        </p:txBody>
      </p:sp>
      <p:sp>
        <p:nvSpPr>
          <p:cNvPr id="18" name="Freeform 17"/>
          <p:cNvSpPr/>
          <p:nvPr/>
        </p:nvSpPr>
        <p:spPr>
          <a:xfrm>
            <a:off x="7092281" y="2319471"/>
            <a:ext cx="1725112" cy="1613585"/>
          </a:xfrm>
          <a:custGeom>
            <a:avLst/>
            <a:gdLst>
              <a:gd name="connsiteX0" fmla="*/ 0 w 1656887"/>
              <a:gd name="connsiteY0" fmla="*/ 142652 h 1426517"/>
              <a:gd name="connsiteX1" fmla="*/ 142652 w 1656887"/>
              <a:gd name="connsiteY1" fmla="*/ 0 h 1426517"/>
              <a:gd name="connsiteX2" fmla="*/ 1514235 w 1656887"/>
              <a:gd name="connsiteY2" fmla="*/ 0 h 1426517"/>
              <a:gd name="connsiteX3" fmla="*/ 1656887 w 1656887"/>
              <a:gd name="connsiteY3" fmla="*/ 142652 h 1426517"/>
              <a:gd name="connsiteX4" fmla="*/ 1656887 w 1656887"/>
              <a:gd name="connsiteY4" fmla="*/ 1283865 h 1426517"/>
              <a:gd name="connsiteX5" fmla="*/ 1514235 w 1656887"/>
              <a:gd name="connsiteY5" fmla="*/ 1426517 h 1426517"/>
              <a:gd name="connsiteX6" fmla="*/ 142652 w 1656887"/>
              <a:gd name="connsiteY6" fmla="*/ 1426517 h 1426517"/>
              <a:gd name="connsiteX7" fmla="*/ 0 w 1656887"/>
              <a:gd name="connsiteY7" fmla="*/ 1283865 h 1426517"/>
              <a:gd name="connsiteX8" fmla="*/ 0 w 1656887"/>
              <a:gd name="connsiteY8" fmla="*/ 142652 h 142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6887" h="1426517">
                <a:moveTo>
                  <a:pt x="0" y="142652"/>
                </a:moveTo>
                <a:cubicBezTo>
                  <a:pt x="0" y="63867"/>
                  <a:pt x="63867" y="0"/>
                  <a:pt x="142652" y="0"/>
                </a:cubicBezTo>
                <a:lnTo>
                  <a:pt x="1514235" y="0"/>
                </a:lnTo>
                <a:cubicBezTo>
                  <a:pt x="1593020" y="0"/>
                  <a:pt x="1656887" y="63867"/>
                  <a:pt x="1656887" y="142652"/>
                </a:cubicBezTo>
                <a:lnTo>
                  <a:pt x="1656887" y="1283865"/>
                </a:lnTo>
                <a:cubicBezTo>
                  <a:pt x="1656887" y="1362650"/>
                  <a:pt x="1593020" y="1426517"/>
                  <a:pt x="1514235" y="1426517"/>
                </a:cubicBezTo>
                <a:lnTo>
                  <a:pt x="142652" y="1426517"/>
                </a:lnTo>
                <a:cubicBezTo>
                  <a:pt x="63867" y="1426517"/>
                  <a:pt x="0" y="1362650"/>
                  <a:pt x="0" y="1283865"/>
                </a:cubicBezTo>
                <a:lnTo>
                  <a:pt x="0" y="142652"/>
                </a:lnTo>
                <a:close/>
              </a:path>
            </a:pathLst>
          </a:custGeom>
          <a:solidFill>
            <a:schemeClr val="tx2">
              <a:lumMod val="25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33221" tIns="133221" rIns="133221" bIns="133221" numCol="1" spcCol="1270" anchor="ctr" anchorCtr="0">
            <a:noAutofit/>
          </a:bodyPr>
          <a:lstStyle/>
          <a:p>
            <a:pPr lvl="0" algn="ctr" defTabSz="1066800">
              <a:lnSpc>
                <a:spcPct val="90000"/>
              </a:lnSpc>
              <a:spcBef>
                <a:spcPct val="0"/>
              </a:spcBef>
              <a:spcAft>
                <a:spcPct val="35000"/>
              </a:spcAft>
            </a:pPr>
            <a:r>
              <a:rPr lang="en-US" sz="3400" b="0" kern="1200" dirty="0" smtClean="0"/>
              <a:t>Text Entry</a:t>
            </a:r>
          </a:p>
          <a:p>
            <a:pPr lvl="0" algn="ctr" defTabSz="1066800">
              <a:lnSpc>
                <a:spcPct val="90000"/>
              </a:lnSpc>
              <a:spcBef>
                <a:spcPct val="0"/>
              </a:spcBef>
              <a:spcAft>
                <a:spcPct val="35000"/>
              </a:spcAft>
            </a:pPr>
            <a:r>
              <a:rPr lang="en-US" sz="2600" kern="1200" dirty="0" smtClean="0"/>
              <a:t>[Keyboard Replacement]</a:t>
            </a:r>
            <a:endParaRPr lang="en-US" sz="2600" kern="1200" dirty="0"/>
          </a:p>
        </p:txBody>
      </p:sp>
      <p:sp>
        <p:nvSpPr>
          <p:cNvPr id="19" name="Freeform 18"/>
          <p:cNvSpPr/>
          <p:nvPr/>
        </p:nvSpPr>
        <p:spPr>
          <a:xfrm>
            <a:off x="7092281" y="4522763"/>
            <a:ext cx="1725112" cy="1426517"/>
          </a:xfrm>
          <a:custGeom>
            <a:avLst/>
            <a:gdLst>
              <a:gd name="connsiteX0" fmla="*/ 0 w 1656887"/>
              <a:gd name="connsiteY0" fmla="*/ 142652 h 1426517"/>
              <a:gd name="connsiteX1" fmla="*/ 142652 w 1656887"/>
              <a:gd name="connsiteY1" fmla="*/ 0 h 1426517"/>
              <a:gd name="connsiteX2" fmla="*/ 1514235 w 1656887"/>
              <a:gd name="connsiteY2" fmla="*/ 0 h 1426517"/>
              <a:gd name="connsiteX3" fmla="*/ 1656887 w 1656887"/>
              <a:gd name="connsiteY3" fmla="*/ 142652 h 1426517"/>
              <a:gd name="connsiteX4" fmla="*/ 1656887 w 1656887"/>
              <a:gd name="connsiteY4" fmla="*/ 1283865 h 1426517"/>
              <a:gd name="connsiteX5" fmla="*/ 1514235 w 1656887"/>
              <a:gd name="connsiteY5" fmla="*/ 1426517 h 1426517"/>
              <a:gd name="connsiteX6" fmla="*/ 142652 w 1656887"/>
              <a:gd name="connsiteY6" fmla="*/ 1426517 h 1426517"/>
              <a:gd name="connsiteX7" fmla="*/ 0 w 1656887"/>
              <a:gd name="connsiteY7" fmla="*/ 1283865 h 1426517"/>
              <a:gd name="connsiteX8" fmla="*/ 0 w 1656887"/>
              <a:gd name="connsiteY8" fmla="*/ 142652 h 142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6887" h="1426517">
                <a:moveTo>
                  <a:pt x="0" y="142652"/>
                </a:moveTo>
                <a:cubicBezTo>
                  <a:pt x="0" y="63867"/>
                  <a:pt x="63867" y="0"/>
                  <a:pt x="142652" y="0"/>
                </a:cubicBezTo>
                <a:lnTo>
                  <a:pt x="1514235" y="0"/>
                </a:lnTo>
                <a:cubicBezTo>
                  <a:pt x="1593020" y="0"/>
                  <a:pt x="1656887" y="63867"/>
                  <a:pt x="1656887" y="142652"/>
                </a:cubicBezTo>
                <a:lnTo>
                  <a:pt x="1656887" y="1283865"/>
                </a:lnTo>
                <a:cubicBezTo>
                  <a:pt x="1656887" y="1362650"/>
                  <a:pt x="1593020" y="1426517"/>
                  <a:pt x="1514235" y="1426517"/>
                </a:cubicBezTo>
                <a:lnTo>
                  <a:pt x="142652" y="1426517"/>
                </a:lnTo>
                <a:cubicBezTo>
                  <a:pt x="63867" y="1426517"/>
                  <a:pt x="0" y="1362650"/>
                  <a:pt x="0" y="1283865"/>
                </a:cubicBezTo>
                <a:lnTo>
                  <a:pt x="0" y="142652"/>
                </a:lnTo>
                <a:close/>
              </a:path>
            </a:pathLst>
          </a:custGeom>
          <a:solidFill>
            <a:schemeClr val="tx2">
              <a:lumMod val="25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21791" tIns="121791" rIns="121791" bIns="121791" numCol="1" spcCol="1270" anchor="ctr" anchorCtr="0">
            <a:noAutofit/>
          </a:bodyPr>
          <a:lstStyle/>
          <a:p>
            <a:pPr lvl="0" algn="ctr" defTabSz="933450">
              <a:lnSpc>
                <a:spcPct val="90000"/>
              </a:lnSpc>
              <a:spcBef>
                <a:spcPct val="0"/>
              </a:spcBef>
              <a:spcAft>
                <a:spcPct val="35000"/>
              </a:spcAft>
            </a:pPr>
            <a:r>
              <a:rPr lang="en-US" sz="2800" kern="1200" dirty="0" smtClean="0"/>
              <a:t>Near perfect accuracy</a:t>
            </a:r>
            <a:endParaRPr lang="en-US" sz="2800" kern="1200" dirty="0"/>
          </a:p>
        </p:txBody>
      </p:sp>
      <p:sp>
        <p:nvSpPr>
          <p:cNvPr id="4" name="Date Placeholder 3"/>
          <p:cNvSpPr>
            <a:spLocks noGrp="1"/>
          </p:cNvSpPr>
          <p:nvPr>
            <p:ph type="dt" sz="half" idx="10"/>
          </p:nvPr>
        </p:nvSpPr>
        <p:spPr/>
        <p:txBody>
          <a:bodyPr/>
          <a:lstStyle/>
          <a:p>
            <a:fld id="{1D2C2530-BDC2-470F-BB8E-73B799BC54E5}" type="datetime4">
              <a:rPr lang="en-US" sz="2000" smtClean="0"/>
              <a:t>April 5, 2013</a:t>
            </a:fld>
            <a:endParaRPr lang="en-US" sz="2000" dirty="0"/>
          </a:p>
        </p:txBody>
      </p:sp>
      <p:sp>
        <p:nvSpPr>
          <p:cNvPr id="5" name="Footer Placeholder 4"/>
          <p:cNvSpPr>
            <a:spLocks noGrp="1"/>
          </p:cNvSpPr>
          <p:nvPr>
            <p:ph type="ftr" sz="quarter" idx="11"/>
          </p:nvPr>
        </p:nvSpPr>
        <p:spPr/>
        <p:txBody>
          <a:bodyPr/>
          <a:lstStyle/>
          <a:p>
            <a:r>
              <a:rPr lang="fr-FR" sz="2000" smtClean="0"/>
              <a:t>ACMSE ‘13 - Haque, Liang, Gray</a:t>
            </a:r>
            <a:endParaRPr lang="en-US" sz="2000" dirty="0"/>
          </a:p>
        </p:txBody>
      </p:sp>
      <p:sp>
        <p:nvSpPr>
          <p:cNvPr id="6" name="Slide Number Placeholder 5"/>
          <p:cNvSpPr>
            <a:spLocks noGrp="1"/>
          </p:cNvSpPr>
          <p:nvPr>
            <p:ph type="sldNum" sz="quarter" idx="12"/>
          </p:nvPr>
        </p:nvSpPr>
        <p:spPr/>
        <p:txBody>
          <a:bodyPr/>
          <a:lstStyle/>
          <a:p>
            <a:fld id="{283DF338-2ABC-4E1D-ADDE-3E570005A87E}" type="slidenum">
              <a:rPr lang="en-US" sz="2000" smtClean="0"/>
              <a:pPr/>
              <a:t>7</a:t>
            </a:fld>
            <a:endParaRPr lang="en-US" sz="2000"/>
          </a:p>
        </p:txBody>
      </p:sp>
      <p:sp>
        <p:nvSpPr>
          <p:cNvPr id="2" name="Down Arrow 1"/>
          <p:cNvSpPr/>
          <p:nvPr/>
        </p:nvSpPr>
        <p:spPr>
          <a:xfrm>
            <a:off x="1568316" y="3946699"/>
            <a:ext cx="288032" cy="576064"/>
          </a:xfrm>
          <a:prstGeom prst="downArrow">
            <a:avLst/>
          </a:prstGeom>
          <a:solidFill>
            <a:schemeClr val="bg1"/>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4805597" y="3946699"/>
            <a:ext cx="288032" cy="576064"/>
          </a:xfrm>
          <a:prstGeom prst="downArrow">
            <a:avLst/>
          </a:prstGeom>
          <a:solidFill>
            <a:schemeClr val="bg1"/>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wn Arrow 2"/>
          <p:cNvSpPr/>
          <p:nvPr/>
        </p:nvSpPr>
        <p:spPr>
          <a:xfrm>
            <a:off x="3211308" y="1645023"/>
            <a:ext cx="288032" cy="648072"/>
          </a:xfrm>
          <a:prstGeom prst="downArrow">
            <a:avLst/>
          </a:prstGeom>
          <a:solidFill>
            <a:schemeClr val="bg1"/>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7810821" y="1628800"/>
            <a:ext cx="288032" cy="648072"/>
          </a:xfrm>
          <a:prstGeom prst="downArrow">
            <a:avLst/>
          </a:prstGeom>
          <a:solidFill>
            <a:schemeClr val="bg1"/>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9805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animBg="1"/>
      <p:bldP spid="18" grpId="0" animBg="1"/>
      <p:bldP spid="19" grpId="0" animBg="1"/>
      <p:bldP spid="2" grpId="0" animBg="1"/>
      <p:bldP spid="20" grpId="0" animBg="1"/>
      <p:bldP spid="3"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540B81BF-AEF6-4786-BA08-8854007B2076}" type="datetime4">
              <a:rPr lang="en-US" sz="2000" smtClean="0"/>
              <a:t>April 5, 2013</a:t>
            </a:fld>
            <a:endParaRPr lang="en-US" sz="2000" dirty="0"/>
          </a:p>
        </p:txBody>
      </p:sp>
      <p:sp>
        <p:nvSpPr>
          <p:cNvPr id="9" name="Footer Placeholder 8"/>
          <p:cNvSpPr>
            <a:spLocks noGrp="1"/>
          </p:cNvSpPr>
          <p:nvPr>
            <p:ph type="ftr" sz="quarter" idx="11"/>
          </p:nvPr>
        </p:nvSpPr>
        <p:spPr/>
        <p:txBody>
          <a:bodyPr/>
          <a:lstStyle/>
          <a:p>
            <a:r>
              <a:rPr lang="fr-FR" sz="2000" smtClean="0"/>
              <a:t>ACMSE ‘13 - Haque, Liang, Gray</a:t>
            </a:r>
            <a:endParaRPr lang="en-US" sz="2000" dirty="0"/>
          </a:p>
        </p:txBody>
      </p:sp>
      <p:sp>
        <p:nvSpPr>
          <p:cNvPr id="10" name="Slide Number Placeholder 9"/>
          <p:cNvSpPr>
            <a:spLocks noGrp="1"/>
          </p:cNvSpPr>
          <p:nvPr>
            <p:ph type="sldNum" sz="quarter" idx="12"/>
          </p:nvPr>
        </p:nvSpPr>
        <p:spPr/>
        <p:txBody>
          <a:bodyPr/>
          <a:lstStyle/>
          <a:p>
            <a:fld id="{283DF338-2ABC-4E1D-ADDE-3E570005A87E}" type="slidenum">
              <a:rPr lang="en-US" sz="2000" smtClean="0"/>
              <a:pPr/>
              <a:t>8</a:t>
            </a:fld>
            <a:endParaRPr lang="en-US" sz="2000" dirty="0"/>
          </a:p>
        </p:txBody>
      </p:sp>
      <p:sp>
        <p:nvSpPr>
          <p:cNvPr id="11" name="Title 1"/>
          <p:cNvSpPr>
            <a:spLocks noGrp="1"/>
          </p:cNvSpPr>
          <p:nvPr>
            <p:ph type="title"/>
          </p:nvPr>
        </p:nvSpPr>
        <p:spPr/>
        <p:txBody>
          <a:bodyPr>
            <a:normAutofit/>
          </a:bodyPr>
          <a:lstStyle/>
          <a:p>
            <a:r>
              <a:rPr lang="en-US" sz="5400" b="1" dirty="0" smtClean="0">
                <a:effectLst>
                  <a:outerShdw blurRad="38100" dist="38100" dir="2700000" algn="tl">
                    <a:srgbClr val="000000">
                      <a:alpha val="43137"/>
                    </a:srgbClr>
                  </a:outerShdw>
                </a:effectLst>
              </a:rPr>
              <a:t>Direction-Based Systems</a:t>
            </a:r>
            <a:endParaRPr lang="en-US" sz="5400" b="1" dirty="0">
              <a:effectLst>
                <a:outerShdw blurRad="38100" dist="38100" dir="2700000" algn="tl">
                  <a:srgbClr val="000000">
                    <a:alpha val="43137"/>
                  </a:srgbClr>
                </a:outerShdw>
              </a:effectLst>
            </a:endParaRPr>
          </a:p>
        </p:txBody>
      </p:sp>
      <p:sp>
        <p:nvSpPr>
          <p:cNvPr id="12" name="Flowchart: Decision 11"/>
          <p:cNvSpPr/>
          <p:nvPr/>
        </p:nvSpPr>
        <p:spPr>
          <a:xfrm>
            <a:off x="2231532" y="1340768"/>
            <a:ext cx="4680520" cy="144016"/>
          </a:xfrm>
          <a:prstGeom prst="flowChartDecision">
            <a:avLst/>
          </a:prstGeom>
          <a:solidFill>
            <a:srgbClr val="700000"/>
          </a:solidFill>
          <a:ln>
            <a:solidFill>
              <a:srgbClr val="700000"/>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395536" y="1556792"/>
            <a:ext cx="8363272" cy="4896544"/>
          </a:xfrm>
        </p:spPr>
        <p:txBody>
          <a:bodyPr>
            <a:normAutofit lnSpcReduction="10000"/>
          </a:bodyPr>
          <a:lstStyle/>
          <a:p>
            <a:pPr marL="0" indent="0">
              <a:buNone/>
            </a:pPr>
            <a:r>
              <a:rPr lang="en-US" sz="4000" b="1" dirty="0" smtClean="0"/>
              <a:t>Discrete</a:t>
            </a:r>
            <a:r>
              <a:rPr lang="en-US" sz="4000" dirty="0" smtClean="0"/>
              <a:t>: </a:t>
            </a:r>
          </a:p>
          <a:p>
            <a:pPr marL="0" indent="0">
              <a:buNone/>
            </a:pPr>
            <a:r>
              <a:rPr lang="en-US" sz="4000" dirty="0" smtClean="0"/>
              <a:t>	Mouse ‘listens’ to directional commands with 	a defined unit size</a:t>
            </a:r>
          </a:p>
          <a:p>
            <a:pPr marL="0" indent="0">
              <a:buNone/>
            </a:pPr>
            <a:endParaRPr lang="en-US" sz="900" dirty="0" smtClean="0"/>
          </a:p>
          <a:p>
            <a:pPr marL="457200" lvl="1" indent="0">
              <a:buNone/>
            </a:pPr>
            <a:r>
              <a:rPr lang="en-US" sz="3600" dirty="0" smtClean="0"/>
              <a:t>				</a:t>
            </a:r>
            <a:r>
              <a:rPr lang="en-US" sz="3600" dirty="0"/>
              <a:t> </a:t>
            </a:r>
            <a:r>
              <a:rPr lang="en-US" sz="3600" dirty="0" smtClean="0"/>
              <a:t>  OR</a:t>
            </a:r>
          </a:p>
          <a:p>
            <a:pPr marL="0" indent="0">
              <a:buNone/>
            </a:pPr>
            <a:r>
              <a:rPr lang="en-US" sz="4000" b="1" dirty="0" smtClean="0"/>
              <a:t>Continuous</a:t>
            </a:r>
            <a:r>
              <a:rPr lang="en-US" sz="4000" dirty="0" smtClean="0"/>
              <a:t>: </a:t>
            </a:r>
          </a:p>
          <a:p>
            <a:pPr marL="0" indent="0">
              <a:buNone/>
            </a:pPr>
            <a:r>
              <a:rPr lang="en-US" sz="4000" dirty="0" smtClean="0"/>
              <a:t>	Cursor moves in direction specified until 	command ‘Stop’ is recognized</a:t>
            </a:r>
          </a:p>
        </p:txBody>
      </p:sp>
    </p:spTree>
    <p:extLst>
      <p:ext uri="{BB962C8B-B14F-4D97-AF65-F5344CB8AC3E}">
        <p14:creationId xmlns:p14="http://schemas.microsoft.com/office/powerpoint/2010/main" val="1714186996"/>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14034233"/>
              </p:ext>
            </p:extLst>
          </p:nvPr>
        </p:nvGraphicFramePr>
        <p:xfrm>
          <a:off x="0" y="0"/>
          <a:ext cx="9144014" cy="6858000"/>
        </p:xfrm>
        <a:graphic>
          <a:graphicData uri="http://schemas.openxmlformats.org/drawingml/2006/table">
            <a:tbl>
              <a:tblPr firstRow="1" bandRow="1">
                <a:tableStyleId>{2D5ABB26-0587-4C30-8999-92F81FD0307C}</a:tableStyleId>
              </a:tblPr>
              <a:tblGrid>
                <a:gridCol w="415637"/>
                <a:gridCol w="415637"/>
                <a:gridCol w="415637"/>
                <a:gridCol w="415637"/>
                <a:gridCol w="415637"/>
                <a:gridCol w="415637"/>
                <a:gridCol w="415637"/>
                <a:gridCol w="415637"/>
                <a:gridCol w="415637"/>
                <a:gridCol w="415637"/>
                <a:gridCol w="415637"/>
                <a:gridCol w="415637"/>
                <a:gridCol w="415637"/>
                <a:gridCol w="415637"/>
                <a:gridCol w="415637"/>
                <a:gridCol w="415637"/>
                <a:gridCol w="415637"/>
                <a:gridCol w="415637"/>
                <a:gridCol w="415637"/>
                <a:gridCol w="415637"/>
                <a:gridCol w="415637"/>
                <a:gridCol w="415637"/>
              </a:tblGrid>
              <a:tr h="381000">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r>
              <a:tr h="381000">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r>
              <a:tr h="381000">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r>
              <a:tr h="381000">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r>
              <a:tr h="381000">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r>
              <a:tr h="381000">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r>
              <a:tr h="381000">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r>
              <a:tr h="381000">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r>
              <a:tr h="381000">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r>
              <a:tr h="381000">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r>
              <a:tr h="381000">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r>
              <a:tr h="381000">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r>
              <a:tr h="381000">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r>
              <a:tr h="381000">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r>
              <a:tr h="381000">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r>
              <a:tr h="381000">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r>
              <a:tr h="381000">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r>
              <a:tr h="381000">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c>
                  <a:txBody>
                    <a:bodyPr/>
                    <a:lstStyle/>
                    <a:p>
                      <a:endParaRPr lang="en-US" dirty="0"/>
                    </a:p>
                  </a:txBody>
                  <a:tcPr>
                    <a:lnL w="12700" cap="flat" cmpd="sng" algn="ctr">
                      <a:solidFill>
                        <a:schemeClr val="tx1">
                          <a:lumMod val="50000"/>
                        </a:schemeClr>
                      </a:solidFill>
                      <a:prstDash val="sysDot"/>
                      <a:round/>
                      <a:headEnd type="none" w="med" len="med"/>
                      <a:tailEnd type="none" w="med" len="med"/>
                    </a:lnL>
                    <a:lnR w="12700" cap="flat" cmpd="sng" algn="ctr">
                      <a:solidFill>
                        <a:schemeClr val="tx1">
                          <a:lumMod val="50000"/>
                        </a:schemeClr>
                      </a:solidFill>
                      <a:prstDash val="sysDot"/>
                      <a:round/>
                      <a:headEnd type="none" w="med" len="med"/>
                      <a:tailEnd type="none" w="med" len="med"/>
                    </a:lnR>
                    <a:lnT w="12700" cap="flat" cmpd="sng" algn="ctr">
                      <a:solidFill>
                        <a:schemeClr val="tx1">
                          <a:lumMod val="50000"/>
                        </a:schemeClr>
                      </a:solidFill>
                      <a:prstDash val="sysDot"/>
                      <a:round/>
                      <a:headEnd type="none" w="med" len="med"/>
                      <a:tailEnd type="none" w="med" len="med"/>
                    </a:lnT>
                    <a:lnB w="12700" cap="flat" cmpd="sng" algn="ctr">
                      <a:solidFill>
                        <a:schemeClr val="tx1">
                          <a:lumMod val="50000"/>
                        </a:schemeClr>
                      </a:solidFill>
                      <a:prstDash val="sysDot"/>
                      <a:round/>
                      <a:headEnd type="none" w="med" len="med"/>
                      <a:tailEnd type="none" w="med" len="med"/>
                    </a:lnB>
                  </a:tcPr>
                </a:tc>
              </a:tr>
            </a:tbl>
          </a:graphicData>
        </a:graphic>
      </p:graphicFrame>
      <p:sp>
        <p:nvSpPr>
          <p:cNvPr id="8" name="Date Placeholder 7"/>
          <p:cNvSpPr>
            <a:spLocks noGrp="1"/>
          </p:cNvSpPr>
          <p:nvPr>
            <p:ph type="dt" sz="half" idx="10"/>
          </p:nvPr>
        </p:nvSpPr>
        <p:spPr/>
        <p:txBody>
          <a:bodyPr/>
          <a:lstStyle/>
          <a:p>
            <a:fld id="{540B81BF-AEF6-4786-BA08-8854007B2076}" type="datetime4">
              <a:rPr lang="en-US" sz="2000" smtClean="0"/>
              <a:t>April 5, 2013</a:t>
            </a:fld>
            <a:endParaRPr lang="en-US" sz="2000" dirty="0"/>
          </a:p>
        </p:txBody>
      </p:sp>
      <p:sp>
        <p:nvSpPr>
          <p:cNvPr id="9" name="Footer Placeholder 8"/>
          <p:cNvSpPr>
            <a:spLocks noGrp="1"/>
          </p:cNvSpPr>
          <p:nvPr>
            <p:ph type="ftr" sz="quarter" idx="11"/>
          </p:nvPr>
        </p:nvSpPr>
        <p:spPr/>
        <p:txBody>
          <a:bodyPr/>
          <a:lstStyle/>
          <a:p>
            <a:r>
              <a:rPr lang="fr-FR" sz="2000" smtClean="0"/>
              <a:t>ACMSE ‘13 - Haque, Liang, Gray</a:t>
            </a:r>
            <a:endParaRPr lang="en-US" sz="2000" dirty="0"/>
          </a:p>
        </p:txBody>
      </p:sp>
      <p:sp>
        <p:nvSpPr>
          <p:cNvPr id="10" name="Slide Number Placeholder 9"/>
          <p:cNvSpPr>
            <a:spLocks noGrp="1"/>
          </p:cNvSpPr>
          <p:nvPr>
            <p:ph type="sldNum" sz="quarter" idx="12"/>
          </p:nvPr>
        </p:nvSpPr>
        <p:spPr/>
        <p:txBody>
          <a:bodyPr/>
          <a:lstStyle/>
          <a:p>
            <a:fld id="{283DF338-2ABC-4E1D-ADDE-3E570005A87E}" type="slidenum">
              <a:rPr lang="en-US" sz="2000" smtClean="0"/>
              <a:pPr/>
              <a:t>9</a:t>
            </a:fld>
            <a:endParaRPr lang="en-US" sz="2000" dirty="0"/>
          </a:p>
        </p:txBody>
      </p:sp>
      <p:sp>
        <p:nvSpPr>
          <p:cNvPr id="12" name="Flowchart: Decision 11"/>
          <p:cNvSpPr/>
          <p:nvPr/>
        </p:nvSpPr>
        <p:spPr>
          <a:xfrm>
            <a:off x="2231532" y="1340768"/>
            <a:ext cx="4680520" cy="144016"/>
          </a:xfrm>
          <a:prstGeom prst="flowChartDecision">
            <a:avLst/>
          </a:prstGeom>
          <a:solidFill>
            <a:srgbClr val="700000"/>
          </a:solidFill>
          <a:ln>
            <a:solidFill>
              <a:srgbClr val="700000"/>
            </a:soli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pic>
        <p:nvPicPr>
          <p:cNvPr id="2050" name="Picture 2" descr="http://www.nbdtech.com/images/blog/20090521/MousePointerIma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1008" y="658963"/>
            <a:ext cx="533400" cy="447675"/>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6388539" y="4725144"/>
            <a:ext cx="1047025" cy="576064"/>
          </a:xfrm>
          <a:prstGeom prst="wedgeRoundRectCallout">
            <a:avLst/>
          </a:prstGeom>
          <a:solidFill>
            <a:schemeClr val="tx1">
              <a:lumMod val="65000"/>
            </a:schemeClr>
          </a:solidFill>
          <a:ln>
            <a:solidFill>
              <a:schemeClr val="tx1">
                <a:lumMod val="65000"/>
              </a:schemeClr>
            </a:solidFill>
          </a:ln>
          <a:scene3d>
            <a:camera prst="orthographicFront"/>
            <a:lightRig rig="threePt" dir="t"/>
          </a:scene3d>
          <a:sp3d prstMaterial="translucentPowder">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700000"/>
                </a:solidFill>
                <a:effectLst>
                  <a:outerShdw blurRad="38100" dist="38100" dir="2700000" algn="tl">
                    <a:srgbClr val="000000">
                      <a:alpha val="43137"/>
                    </a:srgbClr>
                  </a:outerShdw>
                </a:effectLst>
              </a:rPr>
              <a:t>‘STOP’</a:t>
            </a:r>
            <a:endParaRPr lang="en-US" sz="2200" b="1" dirty="0">
              <a:solidFill>
                <a:srgbClr val="700000"/>
              </a:solidFill>
              <a:effectLst>
                <a:outerShdw blurRad="38100" dist="38100" dir="2700000" algn="tl">
                  <a:srgbClr val="000000">
                    <a:alpha val="43137"/>
                  </a:srgbClr>
                </a:outerShdw>
              </a:effectLst>
            </a:endParaRPr>
          </a:p>
        </p:txBody>
      </p:sp>
      <p:sp>
        <p:nvSpPr>
          <p:cNvPr id="15" name="Rounded Rectangular Callout 14"/>
          <p:cNvSpPr/>
          <p:nvPr/>
        </p:nvSpPr>
        <p:spPr>
          <a:xfrm flipH="1">
            <a:off x="7956376" y="116632"/>
            <a:ext cx="1092829" cy="576064"/>
          </a:xfrm>
          <a:prstGeom prst="wedgeRoundRectCallout">
            <a:avLst/>
          </a:prstGeom>
          <a:solidFill>
            <a:schemeClr val="tx1">
              <a:lumMod val="65000"/>
            </a:schemeClr>
          </a:solidFill>
          <a:ln>
            <a:solidFill>
              <a:schemeClr val="tx1">
                <a:lumMod val="65000"/>
              </a:schemeClr>
            </a:solidFill>
          </a:ln>
          <a:scene3d>
            <a:camera prst="orthographicFront"/>
            <a:lightRig rig="threePt" dir="t"/>
          </a:scene3d>
          <a:sp3d prstMaterial="translucentPowder">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700000"/>
                </a:solidFill>
                <a:effectLst>
                  <a:outerShdw blurRad="38100" dist="38100" dir="2700000" algn="tl">
                    <a:srgbClr val="000000">
                      <a:alpha val="43137"/>
                    </a:srgbClr>
                  </a:outerShdw>
                </a:effectLst>
              </a:rPr>
              <a:t>‘Down 4’</a:t>
            </a:r>
            <a:endParaRPr lang="en-US" sz="2200" b="1" dirty="0">
              <a:solidFill>
                <a:srgbClr val="700000"/>
              </a:solidFill>
              <a:effectLst>
                <a:outerShdw blurRad="38100" dist="38100" dir="2700000" algn="tl">
                  <a:srgbClr val="000000">
                    <a:alpha val="43137"/>
                  </a:srgbClr>
                </a:outerShdw>
              </a:effectLst>
            </a:endParaRPr>
          </a:p>
        </p:txBody>
      </p:sp>
      <p:sp>
        <p:nvSpPr>
          <p:cNvPr id="16" name="Rounded Rectangular Callout 15"/>
          <p:cNvSpPr/>
          <p:nvPr/>
        </p:nvSpPr>
        <p:spPr>
          <a:xfrm flipH="1">
            <a:off x="5796136" y="1412776"/>
            <a:ext cx="1092829" cy="576064"/>
          </a:xfrm>
          <a:prstGeom prst="wedgeRoundRectCallout">
            <a:avLst/>
          </a:prstGeom>
          <a:solidFill>
            <a:schemeClr val="tx1">
              <a:lumMod val="65000"/>
            </a:schemeClr>
          </a:solidFill>
          <a:ln>
            <a:solidFill>
              <a:schemeClr val="tx1">
                <a:lumMod val="65000"/>
              </a:schemeClr>
            </a:solidFill>
          </a:ln>
          <a:scene3d>
            <a:camera prst="orthographicFront"/>
            <a:lightRig rig="threePt" dir="t"/>
          </a:scene3d>
          <a:sp3d prstMaterial="translucentPowder">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700000"/>
                </a:solidFill>
                <a:effectLst>
                  <a:outerShdw blurRad="38100" dist="38100" dir="2700000" algn="tl">
                    <a:srgbClr val="000000">
                      <a:alpha val="43137"/>
                    </a:srgbClr>
                  </a:outerShdw>
                </a:effectLst>
              </a:rPr>
              <a:t>‘Left 7’</a:t>
            </a:r>
            <a:endParaRPr lang="en-US" sz="2200" b="1" dirty="0">
              <a:solidFill>
                <a:srgbClr val="700000"/>
              </a:solidFill>
              <a:effectLst>
                <a:outerShdw blurRad="38100" dist="38100" dir="2700000" algn="tl">
                  <a:srgbClr val="000000">
                    <a:alpha val="43137"/>
                  </a:srgbClr>
                </a:outerShdw>
              </a:effectLst>
            </a:endParaRPr>
          </a:p>
        </p:txBody>
      </p:sp>
      <p:sp>
        <p:nvSpPr>
          <p:cNvPr id="17" name="Rounded Rectangular Callout 16"/>
          <p:cNvSpPr/>
          <p:nvPr/>
        </p:nvSpPr>
        <p:spPr>
          <a:xfrm flipH="1">
            <a:off x="3635896" y="1988840"/>
            <a:ext cx="1092829" cy="576064"/>
          </a:xfrm>
          <a:prstGeom prst="wedgeRoundRectCallout">
            <a:avLst/>
          </a:prstGeom>
          <a:solidFill>
            <a:schemeClr val="tx1">
              <a:lumMod val="65000"/>
            </a:schemeClr>
          </a:solidFill>
          <a:ln>
            <a:solidFill>
              <a:schemeClr val="tx1">
                <a:lumMod val="65000"/>
              </a:schemeClr>
            </a:solidFill>
          </a:ln>
          <a:scene3d>
            <a:camera prst="orthographicFront"/>
            <a:lightRig rig="threePt" dir="t"/>
          </a:scene3d>
          <a:sp3d prstMaterial="translucentPowder">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700000"/>
                </a:solidFill>
                <a:effectLst>
                  <a:outerShdw blurRad="38100" dist="38100" dir="2700000" algn="tl">
                    <a:srgbClr val="000000">
                      <a:alpha val="43137"/>
                    </a:srgbClr>
                  </a:outerShdw>
                </a:effectLst>
              </a:rPr>
              <a:t>‘Down’</a:t>
            </a:r>
            <a:endParaRPr lang="en-US" sz="2200" b="1" dirty="0">
              <a:solidFill>
                <a:srgbClr val="700000"/>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normAutofit/>
          </a:bodyPr>
          <a:lstStyle/>
          <a:p>
            <a:r>
              <a:rPr lang="en-US" sz="5400" b="1" dirty="0" smtClean="0"/>
              <a:t>Direction-Based Systems</a:t>
            </a:r>
            <a:endParaRPr lang="en-US" sz="5400" b="1" dirty="0"/>
          </a:p>
        </p:txBody>
      </p:sp>
    </p:spTree>
    <p:extLst>
      <p:ext uri="{BB962C8B-B14F-4D97-AF65-F5344CB8AC3E}">
        <p14:creationId xmlns:p14="http://schemas.microsoft.com/office/powerpoint/2010/main" val="26389405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12"/>
                                        </p:tgtEl>
                                        <p:attrNameLst>
                                          <p:attrName>style.opacity</p:attrName>
                                        </p:attrNameLst>
                                      </p:cBhvr>
                                      <p:to>
                                        <p:strVal val="0.5"/>
                                      </p:to>
                                    </p:set>
                                    <p:animEffect filter="image" prLst="opacity: 0.5">
                                      <p:cBhvr rctx="IE">
                                        <p:cTn id="7" dur="indefinite"/>
                                        <p:tgtEl>
                                          <p:spTgt spid="12"/>
                                        </p:tgtEl>
                                      </p:cBhvr>
                                    </p:animEffect>
                                  </p:childTnLst>
                                </p:cTn>
                              </p:par>
                              <p:par>
                                <p:cTn id="8" presetID="9" presetClass="emph" presetSubtype="0" grpId="0" nodeType="withEffect">
                                  <p:stCondLst>
                                    <p:cond delay="0"/>
                                  </p:stCondLst>
                                  <p:childTnLst>
                                    <p:set>
                                      <p:cBhvr rctx="PPT">
                                        <p:cTn id="9" dur="indefinite"/>
                                        <p:tgtEl>
                                          <p:spTgt spid="8"/>
                                        </p:tgtEl>
                                        <p:attrNameLst>
                                          <p:attrName>style.opacity</p:attrName>
                                        </p:attrNameLst>
                                      </p:cBhvr>
                                      <p:to>
                                        <p:strVal val="0.5"/>
                                      </p:to>
                                    </p:set>
                                    <p:animEffect filter="image" prLst="opacity: 0.5">
                                      <p:cBhvr rctx="IE">
                                        <p:cTn id="10" dur="indefinite"/>
                                        <p:tgtEl>
                                          <p:spTgt spid="8"/>
                                        </p:tgtEl>
                                      </p:cBhvr>
                                    </p:animEffect>
                                  </p:childTnLst>
                                </p:cTn>
                              </p:par>
                              <p:par>
                                <p:cTn id="11" presetID="9" presetClass="emph" presetSubtype="0" grpId="0" nodeType="withEffect">
                                  <p:stCondLst>
                                    <p:cond delay="0"/>
                                  </p:stCondLst>
                                  <p:childTnLst>
                                    <p:set>
                                      <p:cBhvr rctx="PPT">
                                        <p:cTn id="12" dur="indefinite"/>
                                        <p:tgtEl>
                                          <p:spTgt spid="9"/>
                                        </p:tgtEl>
                                        <p:attrNameLst>
                                          <p:attrName>style.opacity</p:attrName>
                                        </p:attrNameLst>
                                      </p:cBhvr>
                                      <p:to>
                                        <p:strVal val="0.5"/>
                                      </p:to>
                                    </p:set>
                                    <p:animEffect filter="image" prLst="opacity: 0.5">
                                      <p:cBhvr rctx="IE">
                                        <p:cTn id="13" dur="indefinite"/>
                                        <p:tgtEl>
                                          <p:spTgt spid="9"/>
                                        </p:tgtEl>
                                      </p:cBhvr>
                                    </p:animEffect>
                                  </p:childTnLst>
                                </p:cTn>
                              </p:par>
                              <p:par>
                                <p:cTn id="14" presetID="9" presetClass="emph" presetSubtype="0" grpId="0" nodeType="withEffect">
                                  <p:stCondLst>
                                    <p:cond delay="0"/>
                                  </p:stCondLst>
                                  <p:childTnLst>
                                    <p:set>
                                      <p:cBhvr rctx="PPT">
                                        <p:cTn id="15" dur="indefinite"/>
                                        <p:tgtEl>
                                          <p:spTgt spid="10"/>
                                        </p:tgtEl>
                                        <p:attrNameLst>
                                          <p:attrName>style.opacity</p:attrName>
                                        </p:attrNameLst>
                                      </p:cBhvr>
                                      <p:to>
                                        <p:strVal val="0.5"/>
                                      </p:to>
                                    </p:set>
                                    <p:animEffect filter="image" prLst="opacity: 0.5">
                                      <p:cBhvr rctx="IE">
                                        <p:cTn id="16" dur="indefinite"/>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500"/>
                                        <p:tgtEl>
                                          <p:spTgt spid="20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42" presetClass="path" presetSubtype="0" accel="50000" decel="50000" fill="hold" nodeType="withEffect">
                                  <p:stCondLst>
                                    <p:cond delay="500"/>
                                  </p:stCondLst>
                                  <p:childTnLst>
                                    <p:animMotion origin="layout" path="M 1.66667E-6 -3.25006E-6 L -0.00174 0.22068 " pathEditMode="relative" rAng="0" ptsTypes="AA">
                                      <p:cBhvr>
                                        <p:cTn id="29" dur="2000" fill="hold"/>
                                        <p:tgtEl>
                                          <p:spTgt spid="2050"/>
                                        </p:tgtEl>
                                        <p:attrNameLst>
                                          <p:attrName>ppt_x</p:attrName>
                                          <p:attrName>ppt_y</p:attrName>
                                        </p:attrNameLst>
                                      </p:cBhvr>
                                      <p:rCtr x="-87" y="11034"/>
                                    </p:animMotion>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15"/>
                                        </p:tgtEl>
                                      </p:cBhvr>
                                    </p:animEffect>
                                    <p:set>
                                      <p:cBhvr>
                                        <p:cTn id="34" dur="1" fill="hold">
                                          <p:stCondLst>
                                            <p:cond delay="499"/>
                                          </p:stCondLst>
                                        </p:cTn>
                                        <p:tgtEl>
                                          <p:spTgt spid="15"/>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35" presetClass="path" presetSubtype="0" accel="50000" decel="50000" fill="hold" nodeType="withEffect">
                                  <p:stCondLst>
                                    <p:cond delay="500"/>
                                  </p:stCondLst>
                                  <p:childTnLst>
                                    <p:animMotion origin="layout" path="M -0.00174 0.22068 L -0.31806 0.22138 " pathEditMode="relative" rAng="0" ptsTypes="AA">
                                      <p:cBhvr>
                                        <p:cTn id="39" dur="2000" fill="hold"/>
                                        <p:tgtEl>
                                          <p:spTgt spid="2050"/>
                                        </p:tgtEl>
                                        <p:attrNameLst>
                                          <p:attrName>ppt_x</p:attrName>
                                          <p:attrName>ppt_y</p:attrName>
                                        </p:attrNameLst>
                                      </p:cBhvr>
                                      <p:rCtr x="-15816" y="23"/>
                                    </p:animMotion>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5"/>
                                        </p:tgtEl>
                                      </p:cBhvr>
                                    </p:animEffect>
                                    <p:set>
                                      <p:cBhvr>
                                        <p:cTn id="44" dur="1" fill="hold">
                                          <p:stCondLst>
                                            <p:cond delay="499"/>
                                          </p:stCondLst>
                                        </p:cTn>
                                        <p:tgtEl>
                                          <p:spTgt spid="5"/>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42" presetClass="path" presetSubtype="0" accel="50000" decel="50000" fill="hold" nodeType="withEffect">
                                  <p:stCondLst>
                                    <p:cond delay="500"/>
                                  </p:stCondLst>
                                  <p:childTnLst>
                                    <p:animMotion origin="layout" path="M -0.31806 0.22138 L -0.31858 0.6935 " pathEditMode="fixed" rAng="0" ptsTypes="AA">
                                      <p:cBhvr>
                                        <p:cTn id="52" dur="2500" fill="hold"/>
                                        <p:tgtEl>
                                          <p:spTgt spid="2050"/>
                                        </p:tgtEl>
                                        <p:attrNameLst>
                                          <p:attrName>ppt_x</p:attrName>
                                          <p:attrName>ppt_y</p:attrName>
                                        </p:attrNameLst>
                                      </p:cBhvr>
                                      <p:rCtr x="-35" y="23595"/>
                                    </p:animMotion>
                                  </p:childTnLst>
                                </p:cTn>
                              </p:par>
                              <p:par>
                                <p:cTn id="53" presetID="10" presetClass="entr" presetSubtype="0" fill="hold" grpId="0" nodeType="withEffect">
                                  <p:stCondLst>
                                    <p:cond delay="225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animBg="1"/>
      <p:bldP spid="7" grpId="0" animBg="1"/>
      <p:bldP spid="15" grpId="0" animBg="1"/>
      <p:bldP spid="15" grpId="1" animBg="1"/>
      <p:bldP spid="16" grpId="0" animBg="1"/>
      <p:bldP spid="16" grpId="1" animBg="1"/>
      <p:bldP spid="17" grpId="0" animBg="1"/>
    </p:bldLst>
  </p:timing>
</p:sld>
</file>

<file path=ppt/theme/theme1.xml><?xml version="1.0" encoding="utf-8"?>
<a:theme xmlns:a="http://schemas.openxmlformats.org/drawingml/2006/main" name="Offic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ustom 1">
      <a:majorFont>
        <a:latin typeface="Agency FB"/>
        <a:ea typeface=""/>
        <a:cs typeface=""/>
      </a:majorFont>
      <a:minorFont>
        <a:latin typeface="Agency FB"/>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6710</TotalTime>
  <Words>2566</Words>
  <Application>Microsoft Office PowerPoint</Application>
  <PresentationFormat>On-screen Show (4:3)</PresentationFormat>
  <Paragraphs>537</Paragraphs>
  <Slides>27</Slides>
  <Notes>24</Notes>
  <HiddenSlides>2</HiddenSlides>
  <MMClips>1</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The Adjustable Grid: A Grid-Based Cursor Control Solution using Speech Recognition</vt:lpstr>
      <vt:lpstr>Overview</vt:lpstr>
      <vt:lpstr>Motor Disabilities &amp; Information Accessibility</vt:lpstr>
      <vt:lpstr>Motor Impairments</vt:lpstr>
      <vt:lpstr>A Solution</vt:lpstr>
      <vt:lpstr>Speech-Based Control Systems</vt:lpstr>
      <vt:lpstr>PowerPoint Presentation</vt:lpstr>
      <vt:lpstr>Direction-Based Systems</vt:lpstr>
      <vt:lpstr>Direction-Based Systems</vt:lpstr>
      <vt:lpstr>Problems with Direction–Based Systems</vt:lpstr>
      <vt:lpstr>Target-Based Systems</vt:lpstr>
      <vt:lpstr>Grid-Based Target Selection</vt:lpstr>
      <vt:lpstr>Adjustable Grid</vt:lpstr>
      <vt:lpstr>Adjustable Grid</vt:lpstr>
      <vt:lpstr>Dynamic Grammar Generation</vt:lpstr>
      <vt:lpstr>Research Motivation</vt:lpstr>
      <vt:lpstr>Experimentation</vt:lpstr>
      <vt:lpstr>Pure-Resolution Grid Comparisons</vt:lpstr>
      <vt:lpstr>Mixed-Resolution Grid Comparisons</vt:lpstr>
      <vt:lpstr>Future Work: Extending the Grid</vt:lpstr>
      <vt:lpstr>Demonstration</vt:lpstr>
      <vt:lpstr>Conclusions</vt:lpstr>
      <vt:lpstr>Related Work</vt:lpstr>
      <vt:lpstr>Questions?</vt:lpstr>
      <vt:lpstr>Alternative Cursor-Control Technology</vt:lpstr>
      <vt:lpstr>Speech Recognition</vt:lpstr>
      <vt:lpstr>Speech Recognition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dc:creator>
  <cp:lastModifiedBy>Tax</cp:lastModifiedBy>
  <cp:revision>216</cp:revision>
  <cp:lastPrinted>2012-12-04T22:21:35Z</cp:lastPrinted>
  <dcterms:created xsi:type="dcterms:W3CDTF">2012-11-19T02:01:59Z</dcterms:created>
  <dcterms:modified xsi:type="dcterms:W3CDTF">2013-04-06T15:56:33Z</dcterms:modified>
</cp:coreProperties>
</file>